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64" r:id="rId2"/>
    <p:sldId id="256" r:id="rId3"/>
    <p:sldId id="257" r:id="rId4"/>
    <p:sldId id="258" r:id="rId5"/>
    <p:sldId id="259" r:id="rId6"/>
    <p:sldId id="260" r:id="rId7"/>
    <p:sldId id="261" r:id="rId8"/>
    <p:sldId id="262" r:id="rId9"/>
    <p:sldId id="263" r:id="rId10"/>
    <p:sldId id="265" r:id="rId11"/>
    <p:sldId id="266" r:id="rId12"/>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7" autoAdjust="0"/>
    <p:restoredTop sz="94660"/>
  </p:normalViewPr>
  <p:slideViewPr>
    <p:cSldViewPr snapToGrid="0">
      <p:cViewPr>
        <p:scale>
          <a:sx n="81" d="100"/>
          <a:sy n="81" d="100"/>
        </p:scale>
        <p:origin x="-7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عنوان اسلاید">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a-IR" smtClean="0"/>
              <a:t>برای ویرایش سبک عنوان اسلاید اصلی، کلیک نمایید</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a-IR" smtClean="0"/>
              <a:t>برای ویرایش سبک زیرعنوان اسلاید اصلی، کلیک نمایید</a:t>
            </a:r>
            <a:endParaRPr lang="en-US" dirty="0"/>
          </a:p>
        </p:txBody>
      </p:sp>
      <p:sp>
        <p:nvSpPr>
          <p:cNvPr id="4" name="Date Placeholder 3"/>
          <p:cNvSpPr>
            <a:spLocks noGrp="1"/>
          </p:cNvSpPr>
          <p:nvPr>
            <p:ph type="dt" sz="half" idx="10"/>
          </p:nvPr>
        </p:nvSpPr>
        <p:spPr/>
        <p:txBody>
          <a:bodyPr/>
          <a:lstStyle/>
          <a:p>
            <a:fld id="{4917272C-8E86-4AFC-B85A-2971A02613B7}" type="datetimeFigureOut">
              <a:rPr lang="fa-IR" smtClean="0"/>
              <a:t>10/24/1441</a:t>
            </a:fld>
            <a:endParaRPr lang="fa-IR"/>
          </a:p>
        </p:txBody>
      </p:sp>
      <p:sp>
        <p:nvSpPr>
          <p:cNvPr id="5" name="Footer Placeholder 4"/>
          <p:cNvSpPr>
            <a:spLocks noGrp="1"/>
          </p:cNvSpPr>
          <p:nvPr>
            <p:ph type="ftr" sz="quarter" idx="11"/>
          </p:nvPr>
        </p:nvSpPr>
        <p:spPr/>
        <p:txBody>
          <a:bodyPr/>
          <a:lstStyle/>
          <a:p>
            <a:endParaRPr lang="fa-I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03EB4D3-AA8F-4CFA-9D8B-5A89F90E4058}" type="slidenum">
              <a:rPr lang="fa-IR" smtClean="0"/>
              <a:t>‹#›</a:t>
            </a:fld>
            <a:endParaRPr lang="fa-IR"/>
          </a:p>
        </p:txBody>
      </p:sp>
    </p:spTree>
    <p:extLst>
      <p:ext uri="{BB962C8B-B14F-4D97-AF65-F5344CB8AC3E}">
        <p14:creationId xmlns:p14="http://schemas.microsoft.com/office/powerpoint/2010/main" val="2304422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عنوان و زیرنوی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a-IR" smtClean="0"/>
              <a:t>برای ویرایش سبک عنوان اسلاید اصلی، کلیک نمایید</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smtClean="0"/>
              <a:t>برای ویرایش سبک متن اسلاید اصلی، کلیک نمایید</a:t>
            </a:r>
          </a:p>
        </p:txBody>
      </p:sp>
      <p:sp>
        <p:nvSpPr>
          <p:cNvPr id="4" name="Date Placeholder 3"/>
          <p:cNvSpPr>
            <a:spLocks noGrp="1"/>
          </p:cNvSpPr>
          <p:nvPr>
            <p:ph type="dt" sz="half" idx="10"/>
          </p:nvPr>
        </p:nvSpPr>
        <p:spPr/>
        <p:txBody>
          <a:bodyPr/>
          <a:lstStyle/>
          <a:p>
            <a:fld id="{4917272C-8E86-4AFC-B85A-2971A02613B7}" type="datetimeFigureOut">
              <a:rPr lang="fa-IR" smtClean="0"/>
              <a:t>10/24/1441</a:t>
            </a:fld>
            <a:endParaRPr lang="fa-IR"/>
          </a:p>
        </p:txBody>
      </p:sp>
      <p:sp>
        <p:nvSpPr>
          <p:cNvPr id="5" name="Footer Placeholder 4"/>
          <p:cNvSpPr>
            <a:spLocks noGrp="1"/>
          </p:cNvSpPr>
          <p:nvPr>
            <p:ph type="ftr" sz="quarter" idx="11"/>
          </p:nvPr>
        </p:nvSpPr>
        <p:spPr/>
        <p:txBody>
          <a:bodyPr/>
          <a:lstStyle/>
          <a:p>
            <a:endParaRPr lang="fa-I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03EB4D3-AA8F-4CFA-9D8B-5A89F90E4058}" type="slidenum">
              <a:rPr lang="fa-IR" smtClean="0"/>
              <a:t>‹#›</a:t>
            </a:fld>
            <a:endParaRPr lang="fa-IR"/>
          </a:p>
        </p:txBody>
      </p:sp>
    </p:spTree>
    <p:extLst>
      <p:ext uri="{BB962C8B-B14F-4D97-AF65-F5344CB8AC3E}">
        <p14:creationId xmlns:p14="http://schemas.microsoft.com/office/powerpoint/2010/main" val="1661692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نقل قول با زیرنویس">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a-IR" smtClean="0"/>
              <a:t>برای ویرایش سبک عنوان اسلاید اصلی، کلیک نمایید</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a-IR" smtClean="0"/>
              <a:t>برای ویرایش سبک متن اسلاید اصلی، کلیک نمایید</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smtClean="0"/>
              <a:t>برای ویرایش سبک متن اسلاید اصلی، کلیک نمایید</a:t>
            </a:r>
          </a:p>
        </p:txBody>
      </p:sp>
      <p:sp>
        <p:nvSpPr>
          <p:cNvPr id="4" name="Date Placeholder 3"/>
          <p:cNvSpPr>
            <a:spLocks noGrp="1"/>
          </p:cNvSpPr>
          <p:nvPr>
            <p:ph type="dt" sz="half" idx="10"/>
          </p:nvPr>
        </p:nvSpPr>
        <p:spPr/>
        <p:txBody>
          <a:bodyPr/>
          <a:lstStyle/>
          <a:p>
            <a:fld id="{4917272C-8E86-4AFC-B85A-2971A02613B7}" type="datetimeFigureOut">
              <a:rPr lang="fa-IR" smtClean="0"/>
              <a:t>10/24/1441</a:t>
            </a:fld>
            <a:endParaRPr lang="fa-IR"/>
          </a:p>
        </p:txBody>
      </p:sp>
      <p:sp>
        <p:nvSpPr>
          <p:cNvPr id="5" name="Footer Placeholder 4"/>
          <p:cNvSpPr>
            <a:spLocks noGrp="1"/>
          </p:cNvSpPr>
          <p:nvPr>
            <p:ph type="ftr" sz="quarter" idx="11"/>
          </p:nvPr>
        </p:nvSpPr>
        <p:spPr/>
        <p:txBody>
          <a:bodyPr/>
          <a:lstStyle/>
          <a:p>
            <a:endParaRPr lang="fa-I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03EB4D3-AA8F-4CFA-9D8B-5A89F90E4058}" type="slidenum">
              <a:rPr lang="fa-IR" smtClean="0"/>
              <a:t>‹#›</a:t>
            </a:fld>
            <a:endParaRPr lang="fa-I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40192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کارت نا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a-IR" smtClean="0"/>
              <a:t>برای ویرایش سبک عنوان اسلاید اصلی، کلیک نمایید</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a-IR" smtClean="0"/>
              <a:t>برای ویرایش سبک متن اسلاید اصلی، کلیک نمایید</a:t>
            </a:r>
          </a:p>
        </p:txBody>
      </p:sp>
      <p:sp>
        <p:nvSpPr>
          <p:cNvPr id="5" name="Date Placeholder 4"/>
          <p:cNvSpPr>
            <a:spLocks noGrp="1"/>
          </p:cNvSpPr>
          <p:nvPr>
            <p:ph type="dt" sz="half" idx="10"/>
          </p:nvPr>
        </p:nvSpPr>
        <p:spPr/>
        <p:txBody>
          <a:bodyPr/>
          <a:lstStyle/>
          <a:p>
            <a:fld id="{4917272C-8E86-4AFC-B85A-2971A02613B7}" type="datetimeFigureOut">
              <a:rPr lang="fa-IR" smtClean="0"/>
              <a:t>10/24/1441</a:t>
            </a:fld>
            <a:endParaRPr lang="fa-IR"/>
          </a:p>
        </p:txBody>
      </p:sp>
      <p:sp>
        <p:nvSpPr>
          <p:cNvPr id="6" name="Footer Placeholder 5"/>
          <p:cNvSpPr>
            <a:spLocks noGrp="1"/>
          </p:cNvSpPr>
          <p:nvPr>
            <p:ph type="ftr" sz="quarter" idx="11"/>
          </p:nvPr>
        </p:nvSpPr>
        <p:spPr/>
        <p:txBody>
          <a:bodyPr/>
          <a:lstStyle/>
          <a:p>
            <a:endParaRPr lang="fa-I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03EB4D3-AA8F-4CFA-9D8B-5A89F90E4058}" type="slidenum">
              <a:rPr lang="fa-IR" smtClean="0"/>
              <a:t>‹#›</a:t>
            </a:fld>
            <a:endParaRPr lang="fa-IR"/>
          </a:p>
        </p:txBody>
      </p:sp>
    </p:spTree>
    <p:extLst>
      <p:ext uri="{BB962C8B-B14F-4D97-AF65-F5344CB8AC3E}">
        <p14:creationId xmlns:p14="http://schemas.microsoft.com/office/powerpoint/2010/main" val="10462702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کارت نام نقل قول">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a-IR" smtClean="0"/>
              <a:t>برای ویرایش سبک عنوان اسلاید اصلی، کلیک نمایید</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a-IR" smtClean="0"/>
              <a:t>برای ویرایش سبک متن اسلاید اصلی، کلیک نمایید</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a-IR" smtClean="0"/>
              <a:t>برای ویرایش سبک متن اسلاید اصلی، کلیک نمایید</a:t>
            </a:r>
          </a:p>
        </p:txBody>
      </p:sp>
      <p:sp>
        <p:nvSpPr>
          <p:cNvPr id="5" name="Date Placeholder 4"/>
          <p:cNvSpPr>
            <a:spLocks noGrp="1"/>
          </p:cNvSpPr>
          <p:nvPr>
            <p:ph type="dt" sz="half" idx="10"/>
          </p:nvPr>
        </p:nvSpPr>
        <p:spPr/>
        <p:txBody>
          <a:bodyPr/>
          <a:lstStyle/>
          <a:p>
            <a:fld id="{4917272C-8E86-4AFC-B85A-2971A02613B7}" type="datetimeFigureOut">
              <a:rPr lang="fa-IR" smtClean="0"/>
              <a:t>10/24/1441</a:t>
            </a:fld>
            <a:endParaRPr lang="fa-IR"/>
          </a:p>
        </p:txBody>
      </p:sp>
      <p:sp>
        <p:nvSpPr>
          <p:cNvPr id="6" name="Footer Placeholder 5"/>
          <p:cNvSpPr>
            <a:spLocks noGrp="1"/>
          </p:cNvSpPr>
          <p:nvPr>
            <p:ph type="ftr" sz="quarter" idx="11"/>
          </p:nvPr>
        </p:nvSpPr>
        <p:spPr/>
        <p:txBody>
          <a:bodyPr/>
          <a:lstStyle/>
          <a:p>
            <a:endParaRPr lang="fa-I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03EB4D3-AA8F-4CFA-9D8B-5A89F90E4058}" type="slidenum">
              <a:rPr lang="fa-IR" smtClean="0"/>
              <a:t>‹#›</a:t>
            </a:fld>
            <a:endParaRPr lang="fa-I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955054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حیح یا اشتباه">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a-IR" smtClean="0"/>
              <a:t>برای ویرایش سبک عنوان اسلاید اصلی، کلیک نمایید</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a-IR" smtClean="0"/>
              <a:t>برای ویرایش سبک متن اسلاید اصلی، کلیک نمایید</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a-IR" smtClean="0"/>
              <a:t>برای ویرایش سبک متن اسلاید اصلی، کلیک نمایید</a:t>
            </a:r>
          </a:p>
        </p:txBody>
      </p:sp>
      <p:sp>
        <p:nvSpPr>
          <p:cNvPr id="5" name="Date Placeholder 4"/>
          <p:cNvSpPr>
            <a:spLocks noGrp="1"/>
          </p:cNvSpPr>
          <p:nvPr>
            <p:ph type="dt" sz="half" idx="10"/>
          </p:nvPr>
        </p:nvSpPr>
        <p:spPr/>
        <p:txBody>
          <a:bodyPr/>
          <a:lstStyle/>
          <a:p>
            <a:fld id="{4917272C-8E86-4AFC-B85A-2971A02613B7}" type="datetimeFigureOut">
              <a:rPr lang="fa-IR" smtClean="0"/>
              <a:t>10/24/1441</a:t>
            </a:fld>
            <a:endParaRPr lang="fa-IR"/>
          </a:p>
        </p:txBody>
      </p:sp>
      <p:sp>
        <p:nvSpPr>
          <p:cNvPr id="6" name="Footer Placeholder 5"/>
          <p:cNvSpPr>
            <a:spLocks noGrp="1"/>
          </p:cNvSpPr>
          <p:nvPr>
            <p:ph type="ftr" sz="quarter" idx="11"/>
          </p:nvPr>
        </p:nvSpPr>
        <p:spPr/>
        <p:txBody>
          <a:bodyPr/>
          <a:lstStyle/>
          <a:p>
            <a:endParaRPr lang="fa-I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03EB4D3-AA8F-4CFA-9D8B-5A89F90E4058}" type="slidenum">
              <a:rPr lang="fa-IR" smtClean="0"/>
              <a:t>‹#›</a:t>
            </a:fld>
            <a:endParaRPr lang="fa-IR"/>
          </a:p>
        </p:txBody>
      </p:sp>
    </p:spTree>
    <p:extLst>
      <p:ext uri="{BB962C8B-B14F-4D97-AF65-F5344CB8AC3E}">
        <p14:creationId xmlns:p14="http://schemas.microsoft.com/office/powerpoint/2010/main" val="41830574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 متن عمود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mtClean="0"/>
              <a:t>برای ویرایش سبک عنوان اسلاید اصلی، کلیک نمایید</a:t>
            </a:r>
            <a:endParaRPr lang="en-US" dirty="0"/>
          </a:p>
        </p:txBody>
      </p:sp>
      <p:sp>
        <p:nvSpPr>
          <p:cNvPr id="3" name="Vertical Text Placeholder 2"/>
          <p:cNvSpPr>
            <a:spLocks noGrp="1"/>
          </p:cNvSpPr>
          <p:nvPr>
            <p:ph type="body" orient="vert" idx="1"/>
          </p:nvPr>
        </p:nvSpPr>
        <p:spPr/>
        <p:txBody>
          <a:bodyPr vert="eaVert" anchor="t"/>
          <a:lstStyle/>
          <a:p>
            <a:pPr lvl="0"/>
            <a:r>
              <a:rPr lang="fa-IR" smtClean="0"/>
              <a:t>برای ویرایش سبک متن اسلاید اصلی، کلیک نمایید</a:t>
            </a:r>
          </a:p>
          <a:p>
            <a:pPr lvl="1"/>
            <a:r>
              <a:rPr lang="fa-IR" smtClean="0"/>
              <a:t>سطح دوم</a:t>
            </a:r>
          </a:p>
          <a:p>
            <a:pPr lvl="2"/>
            <a:r>
              <a:rPr lang="fa-IR" smtClean="0"/>
              <a:t>سطح سوم</a:t>
            </a:r>
          </a:p>
          <a:p>
            <a:pPr lvl="3"/>
            <a:r>
              <a:rPr lang="fa-IR" smtClean="0"/>
              <a:t>سطح چهارم</a:t>
            </a:r>
          </a:p>
          <a:p>
            <a:pPr lvl="4"/>
            <a:r>
              <a:rPr lang="fa-IR" smtClean="0"/>
              <a:t>سطح پنجم</a:t>
            </a:r>
            <a:endParaRPr lang="en-US" dirty="0"/>
          </a:p>
        </p:txBody>
      </p:sp>
      <p:sp>
        <p:nvSpPr>
          <p:cNvPr id="4" name="Date Placeholder 3"/>
          <p:cNvSpPr>
            <a:spLocks noGrp="1"/>
          </p:cNvSpPr>
          <p:nvPr>
            <p:ph type="dt" sz="half" idx="10"/>
          </p:nvPr>
        </p:nvSpPr>
        <p:spPr/>
        <p:txBody>
          <a:bodyPr/>
          <a:lstStyle/>
          <a:p>
            <a:fld id="{4917272C-8E86-4AFC-B85A-2971A02613B7}" type="datetimeFigureOut">
              <a:rPr lang="fa-IR" smtClean="0"/>
              <a:t>10/24/1441</a:t>
            </a:fld>
            <a:endParaRPr lang="fa-IR"/>
          </a:p>
        </p:txBody>
      </p:sp>
      <p:sp>
        <p:nvSpPr>
          <p:cNvPr id="5" name="Footer Placeholder 4"/>
          <p:cNvSpPr>
            <a:spLocks noGrp="1"/>
          </p:cNvSpPr>
          <p:nvPr>
            <p:ph type="ftr" sz="quarter" idx="11"/>
          </p:nvPr>
        </p:nvSpPr>
        <p:spPr/>
        <p:txBody>
          <a:bodyPr/>
          <a:lstStyle/>
          <a:p>
            <a:endParaRPr lang="fa-I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03EB4D3-AA8F-4CFA-9D8B-5A89F90E4058}" type="slidenum">
              <a:rPr lang="fa-IR" smtClean="0"/>
              <a:t>‹#›</a:t>
            </a:fld>
            <a:endParaRPr lang="fa-IR"/>
          </a:p>
        </p:txBody>
      </p:sp>
    </p:spTree>
    <p:extLst>
      <p:ext uri="{BB962C8B-B14F-4D97-AF65-F5344CB8AC3E}">
        <p14:creationId xmlns:p14="http://schemas.microsoft.com/office/powerpoint/2010/main" val="12767374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عمودی و مت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a-IR" smtClean="0"/>
              <a:t>برای ویرایش سبک عنوان اسلاید اصلی، کلیک نمایید</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a-IR" smtClean="0"/>
              <a:t>برای ویرایش سبک متن اسلاید اصلی، کلیک نمایید</a:t>
            </a:r>
          </a:p>
          <a:p>
            <a:pPr lvl="1"/>
            <a:r>
              <a:rPr lang="fa-IR" smtClean="0"/>
              <a:t>سطح دوم</a:t>
            </a:r>
          </a:p>
          <a:p>
            <a:pPr lvl="2"/>
            <a:r>
              <a:rPr lang="fa-IR" smtClean="0"/>
              <a:t>سطح سوم</a:t>
            </a:r>
          </a:p>
          <a:p>
            <a:pPr lvl="3"/>
            <a:r>
              <a:rPr lang="fa-IR" smtClean="0"/>
              <a:t>سطح چهارم</a:t>
            </a:r>
          </a:p>
          <a:p>
            <a:pPr lvl="4"/>
            <a:r>
              <a:rPr lang="fa-IR" smtClean="0"/>
              <a:t>سطح پنجم</a:t>
            </a:r>
            <a:endParaRPr lang="en-US" dirty="0"/>
          </a:p>
        </p:txBody>
      </p:sp>
      <p:sp>
        <p:nvSpPr>
          <p:cNvPr id="4" name="Date Placeholder 3"/>
          <p:cNvSpPr>
            <a:spLocks noGrp="1"/>
          </p:cNvSpPr>
          <p:nvPr>
            <p:ph type="dt" sz="half" idx="10"/>
          </p:nvPr>
        </p:nvSpPr>
        <p:spPr/>
        <p:txBody>
          <a:bodyPr/>
          <a:lstStyle/>
          <a:p>
            <a:fld id="{4917272C-8E86-4AFC-B85A-2971A02613B7}" type="datetimeFigureOut">
              <a:rPr lang="fa-IR" smtClean="0"/>
              <a:t>10/24/1441</a:t>
            </a:fld>
            <a:endParaRPr lang="fa-IR"/>
          </a:p>
        </p:txBody>
      </p:sp>
      <p:sp>
        <p:nvSpPr>
          <p:cNvPr id="5" name="Footer Placeholder 4"/>
          <p:cNvSpPr>
            <a:spLocks noGrp="1"/>
          </p:cNvSpPr>
          <p:nvPr>
            <p:ph type="ftr" sz="quarter" idx="11"/>
          </p:nvPr>
        </p:nvSpPr>
        <p:spPr/>
        <p:txBody>
          <a:bodyPr/>
          <a:lstStyle/>
          <a:p>
            <a:endParaRPr lang="fa-I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03EB4D3-AA8F-4CFA-9D8B-5A89F90E4058}" type="slidenum">
              <a:rPr lang="fa-IR" smtClean="0"/>
              <a:t>‹#›</a:t>
            </a:fld>
            <a:endParaRPr lang="fa-IR"/>
          </a:p>
        </p:txBody>
      </p:sp>
    </p:spTree>
    <p:extLst>
      <p:ext uri="{BB962C8B-B14F-4D97-AF65-F5344CB8AC3E}">
        <p14:creationId xmlns:p14="http://schemas.microsoft.com/office/powerpoint/2010/main" val="300063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 محتوی">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a-IR" smtClean="0"/>
              <a:t>برای ویرایش سبک عنوان اسلاید اصلی، کلیک نمایید</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a-IR" smtClean="0"/>
              <a:t>برای ویرایش سبک متن اسلاید اصلی، کلیک نمایید</a:t>
            </a:r>
          </a:p>
          <a:p>
            <a:pPr lvl="1"/>
            <a:r>
              <a:rPr lang="fa-IR" smtClean="0"/>
              <a:t>سطح دوم</a:t>
            </a:r>
          </a:p>
          <a:p>
            <a:pPr lvl="2"/>
            <a:r>
              <a:rPr lang="fa-IR" smtClean="0"/>
              <a:t>سطح سوم</a:t>
            </a:r>
          </a:p>
          <a:p>
            <a:pPr lvl="3"/>
            <a:r>
              <a:rPr lang="fa-IR" smtClean="0"/>
              <a:t>سطح چهارم</a:t>
            </a:r>
          </a:p>
          <a:p>
            <a:pPr lvl="4"/>
            <a:r>
              <a:rPr lang="fa-IR" smtClean="0"/>
              <a:t>سطح پنجم</a:t>
            </a:r>
            <a:endParaRPr lang="en-US" dirty="0"/>
          </a:p>
        </p:txBody>
      </p:sp>
      <p:sp>
        <p:nvSpPr>
          <p:cNvPr id="4" name="Date Placeholder 3"/>
          <p:cNvSpPr>
            <a:spLocks noGrp="1"/>
          </p:cNvSpPr>
          <p:nvPr>
            <p:ph type="dt" sz="half" idx="10"/>
          </p:nvPr>
        </p:nvSpPr>
        <p:spPr/>
        <p:txBody>
          <a:bodyPr/>
          <a:lstStyle/>
          <a:p>
            <a:fld id="{4917272C-8E86-4AFC-B85A-2971A02613B7}" type="datetimeFigureOut">
              <a:rPr lang="fa-IR" smtClean="0"/>
              <a:t>10/24/1441</a:t>
            </a:fld>
            <a:endParaRPr lang="fa-IR"/>
          </a:p>
        </p:txBody>
      </p:sp>
      <p:sp>
        <p:nvSpPr>
          <p:cNvPr id="5" name="Footer Placeholder 4"/>
          <p:cNvSpPr>
            <a:spLocks noGrp="1"/>
          </p:cNvSpPr>
          <p:nvPr>
            <p:ph type="ftr" sz="quarter" idx="11"/>
          </p:nvPr>
        </p:nvSpPr>
        <p:spPr/>
        <p:txBody>
          <a:bodyPr/>
          <a:lstStyle/>
          <a:p>
            <a:endParaRPr lang="fa-I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03EB4D3-AA8F-4CFA-9D8B-5A89F90E4058}" type="slidenum">
              <a:rPr lang="fa-IR" smtClean="0"/>
              <a:t>‹#›</a:t>
            </a:fld>
            <a:endParaRPr lang="fa-IR"/>
          </a:p>
        </p:txBody>
      </p:sp>
    </p:spTree>
    <p:extLst>
      <p:ext uri="{BB962C8B-B14F-4D97-AF65-F5344CB8AC3E}">
        <p14:creationId xmlns:p14="http://schemas.microsoft.com/office/powerpoint/2010/main" val="3195434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سربرگ بخش">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a-IR" smtClean="0"/>
              <a:t>برای ویرایش سبک عنوان اسلاید اصلی، کلیک نمایید</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smtClean="0"/>
              <a:t>برای ویرایش سبک متن اسلاید اصلی، کلیک نمایید</a:t>
            </a:r>
          </a:p>
        </p:txBody>
      </p:sp>
      <p:sp>
        <p:nvSpPr>
          <p:cNvPr id="4" name="Date Placeholder 3"/>
          <p:cNvSpPr>
            <a:spLocks noGrp="1"/>
          </p:cNvSpPr>
          <p:nvPr>
            <p:ph type="dt" sz="half" idx="10"/>
          </p:nvPr>
        </p:nvSpPr>
        <p:spPr/>
        <p:txBody>
          <a:bodyPr/>
          <a:lstStyle/>
          <a:p>
            <a:fld id="{4917272C-8E86-4AFC-B85A-2971A02613B7}" type="datetimeFigureOut">
              <a:rPr lang="fa-IR" smtClean="0"/>
              <a:t>10/24/1441</a:t>
            </a:fld>
            <a:endParaRPr lang="fa-IR"/>
          </a:p>
        </p:txBody>
      </p:sp>
      <p:sp>
        <p:nvSpPr>
          <p:cNvPr id="5" name="Footer Placeholder 4"/>
          <p:cNvSpPr>
            <a:spLocks noGrp="1"/>
          </p:cNvSpPr>
          <p:nvPr>
            <p:ph type="ftr" sz="quarter" idx="11"/>
          </p:nvPr>
        </p:nvSpPr>
        <p:spPr/>
        <p:txBody>
          <a:bodyPr/>
          <a:lstStyle/>
          <a:p>
            <a:endParaRPr lang="fa-I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03EB4D3-AA8F-4CFA-9D8B-5A89F90E4058}" type="slidenum">
              <a:rPr lang="fa-IR" smtClean="0"/>
              <a:t>‹#›</a:t>
            </a:fld>
            <a:endParaRPr lang="fa-IR"/>
          </a:p>
        </p:txBody>
      </p:sp>
    </p:spTree>
    <p:extLst>
      <p:ext uri="{BB962C8B-B14F-4D97-AF65-F5344CB8AC3E}">
        <p14:creationId xmlns:p14="http://schemas.microsoft.com/office/powerpoint/2010/main" val="4160850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دو محتوا">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a-IR" smtClean="0"/>
              <a:t>برای ویرایش سبک عنوان اسلاید اصلی، کلیک نمایید</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a-IR" smtClean="0"/>
              <a:t>برای ویرایش سبک متن اسلاید اصلی، کلیک نمایید</a:t>
            </a:r>
          </a:p>
          <a:p>
            <a:pPr lvl="1"/>
            <a:r>
              <a:rPr lang="fa-IR" smtClean="0"/>
              <a:t>سطح دوم</a:t>
            </a:r>
          </a:p>
          <a:p>
            <a:pPr lvl="2"/>
            <a:r>
              <a:rPr lang="fa-IR" smtClean="0"/>
              <a:t>سطح سوم</a:t>
            </a:r>
          </a:p>
          <a:p>
            <a:pPr lvl="3"/>
            <a:r>
              <a:rPr lang="fa-IR" smtClean="0"/>
              <a:t>سطح چهارم</a:t>
            </a:r>
          </a:p>
          <a:p>
            <a:pPr lvl="4"/>
            <a:r>
              <a:rPr lang="fa-IR" smtClean="0"/>
              <a:t>سطح پنجم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a-IR" smtClean="0"/>
              <a:t>برای ویرایش سبک متن اسلاید اصلی، کلیک نمایید</a:t>
            </a:r>
          </a:p>
          <a:p>
            <a:pPr lvl="1"/>
            <a:r>
              <a:rPr lang="fa-IR" smtClean="0"/>
              <a:t>سطح دوم</a:t>
            </a:r>
          </a:p>
          <a:p>
            <a:pPr lvl="2"/>
            <a:r>
              <a:rPr lang="fa-IR" smtClean="0"/>
              <a:t>سطح سوم</a:t>
            </a:r>
          </a:p>
          <a:p>
            <a:pPr lvl="3"/>
            <a:r>
              <a:rPr lang="fa-IR" smtClean="0"/>
              <a:t>سطح چهارم</a:t>
            </a:r>
          </a:p>
          <a:p>
            <a:pPr lvl="4"/>
            <a:r>
              <a:rPr lang="fa-IR" smtClean="0"/>
              <a:t>سطح پنجم</a:t>
            </a:r>
            <a:endParaRPr lang="en-US" dirty="0"/>
          </a:p>
        </p:txBody>
      </p:sp>
      <p:sp>
        <p:nvSpPr>
          <p:cNvPr id="5" name="Date Placeholder 4"/>
          <p:cNvSpPr>
            <a:spLocks noGrp="1"/>
          </p:cNvSpPr>
          <p:nvPr>
            <p:ph type="dt" sz="half" idx="10"/>
          </p:nvPr>
        </p:nvSpPr>
        <p:spPr/>
        <p:txBody>
          <a:bodyPr/>
          <a:lstStyle/>
          <a:p>
            <a:fld id="{4917272C-8E86-4AFC-B85A-2971A02613B7}" type="datetimeFigureOut">
              <a:rPr lang="fa-IR" smtClean="0"/>
              <a:t>10/24/1441</a:t>
            </a:fld>
            <a:endParaRPr lang="fa-IR"/>
          </a:p>
        </p:txBody>
      </p:sp>
      <p:sp>
        <p:nvSpPr>
          <p:cNvPr id="6" name="Footer Placeholder 5"/>
          <p:cNvSpPr>
            <a:spLocks noGrp="1"/>
          </p:cNvSpPr>
          <p:nvPr>
            <p:ph type="ftr" sz="quarter" idx="11"/>
          </p:nvPr>
        </p:nvSpPr>
        <p:spPr/>
        <p:txBody>
          <a:bodyPr/>
          <a:lstStyle/>
          <a:p>
            <a:endParaRPr lang="fa-I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03EB4D3-AA8F-4CFA-9D8B-5A89F90E4058}" type="slidenum">
              <a:rPr lang="fa-IR" smtClean="0"/>
              <a:t>‹#›</a:t>
            </a:fld>
            <a:endParaRPr lang="fa-IR"/>
          </a:p>
        </p:txBody>
      </p:sp>
    </p:spTree>
    <p:extLst>
      <p:ext uri="{BB962C8B-B14F-4D97-AF65-F5344CB8AC3E}">
        <p14:creationId xmlns:p14="http://schemas.microsoft.com/office/powerpoint/2010/main" val="1148596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یسه">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a-IR" smtClean="0"/>
              <a:t>برای ویرایش سبک عنوان اسلاید اصلی، کلیک نمایید</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smtClean="0"/>
              <a:t>برای ویرایش سبک متن اسلاید اصلی، کلیک نمایید</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a-IR" smtClean="0"/>
              <a:t>برای ویرایش سبک متن اسلاید اصلی، کلیک نمایید</a:t>
            </a:r>
          </a:p>
          <a:p>
            <a:pPr lvl="1"/>
            <a:r>
              <a:rPr lang="fa-IR" smtClean="0"/>
              <a:t>سطح دوم</a:t>
            </a:r>
          </a:p>
          <a:p>
            <a:pPr lvl="2"/>
            <a:r>
              <a:rPr lang="fa-IR" smtClean="0"/>
              <a:t>سطح سوم</a:t>
            </a:r>
          </a:p>
          <a:p>
            <a:pPr lvl="3"/>
            <a:r>
              <a:rPr lang="fa-IR" smtClean="0"/>
              <a:t>سطح چهارم</a:t>
            </a:r>
          </a:p>
          <a:p>
            <a:pPr lvl="4"/>
            <a:r>
              <a:rPr lang="fa-IR" smtClean="0"/>
              <a:t>سطح پنجم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smtClean="0"/>
              <a:t>برای ویرایش سبک متن اسلاید اصلی، کلیک نمایید</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a-IR" smtClean="0"/>
              <a:t>برای ویرایش سبک متن اسلاید اصلی، کلیک نمایید</a:t>
            </a:r>
          </a:p>
          <a:p>
            <a:pPr lvl="1"/>
            <a:r>
              <a:rPr lang="fa-IR" smtClean="0"/>
              <a:t>سطح دوم</a:t>
            </a:r>
          </a:p>
          <a:p>
            <a:pPr lvl="2"/>
            <a:r>
              <a:rPr lang="fa-IR" smtClean="0"/>
              <a:t>سطح سوم</a:t>
            </a:r>
          </a:p>
          <a:p>
            <a:pPr lvl="3"/>
            <a:r>
              <a:rPr lang="fa-IR" smtClean="0"/>
              <a:t>سطح چهارم</a:t>
            </a:r>
          </a:p>
          <a:p>
            <a:pPr lvl="4"/>
            <a:r>
              <a:rPr lang="fa-IR" smtClean="0"/>
              <a:t>سطح پنجم</a:t>
            </a:r>
            <a:endParaRPr lang="en-US" dirty="0"/>
          </a:p>
        </p:txBody>
      </p:sp>
      <p:sp>
        <p:nvSpPr>
          <p:cNvPr id="7" name="Date Placeholder 6"/>
          <p:cNvSpPr>
            <a:spLocks noGrp="1"/>
          </p:cNvSpPr>
          <p:nvPr>
            <p:ph type="dt" sz="half" idx="10"/>
          </p:nvPr>
        </p:nvSpPr>
        <p:spPr/>
        <p:txBody>
          <a:bodyPr/>
          <a:lstStyle/>
          <a:p>
            <a:fld id="{4917272C-8E86-4AFC-B85A-2971A02613B7}" type="datetimeFigureOut">
              <a:rPr lang="fa-IR" smtClean="0"/>
              <a:t>10/24/1441</a:t>
            </a:fld>
            <a:endParaRPr lang="fa-IR"/>
          </a:p>
        </p:txBody>
      </p:sp>
      <p:sp>
        <p:nvSpPr>
          <p:cNvPr id="8" name="Footer Placeholder 7"/>
          <p:cNvSpPr>
            <a:spLocks noGrp="1"/>
          </p:cNvSpPr>
          <p:nvPr>
            <p:ph type="ftr" sz="quarter" idx="11"/>
          </p:nvPr>
        </p:nvSpPr>
        <p:spPr/>
        <p:txBody>
          <a:bodyPr/>
          <a:lstStyle/>
          <a:p>
            <a:endParaRPr lang="fa-I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03EB4D3-AA8F-4CFA-9D8B-5A89F90E4058}" type="slidenum">
              <a:rPr lang="fa-IR" smtClean="0"/>
              <a:t>‹#›</a:t>
            </a:fld>
            <a:endParaRPr lang="fa-IR"/>
          </a:p>
        </p:txBody>
      </p:sp>
    </p:spTree>
    <p:extLst>
      <p:ext uri="{BB962C8B-B14F-4D97-AF65-F5344CB8AC3E}">
        <p14:creationId xmlns:p14="http://schemas.microsoft.com/office/powerpoint/2010/main" val="2284446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تنها عنو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mtClean="0"/>
              <a:t>برای ویرایش سبک عنوان اسلاید اصلی، کلیک نمایید</a:t>
            </a:r>
            <a:endParaRPr lang="en-US" dirty="0"/>
          </a:p>
        </p:txBody>
      </p:sp>
      <p:sp>
        <p:nvSpPr>
          <p:cNvPr id="3" name="Date Placeholder 2"/>
          <p:cNvSpPr>
            <a:spLocks noGrp="1"/>
          </p:cNvSpPr>
          <p:nvPr>
            <p:ph type="dt" sz="half" idx="10"/>
          </p:nvPr>
        </p:nvSpPr>
        <p:spPr/>
        <p:txBody>
          <a:bodyPr/>
          <a:lstStyle/>
          <a:p>
            <a:fld id="{4917272C-8E86-4AFC-B85A-2971A02613B7}" type="datetimeFigureOut">
              <a:rPr lang="fa-IR" smtClean="0"/>
              <a:t>10/24/1441</a:t>
            </a:fld>
            <a:endParaRPr lang="fa-IR"/>
          </a:p>
        </p:txBody>
      </p:sp>
      <p:sp>
        <p:nvSpPr>
          <p:cNvPr id="4" name="Footer Placeholder 3"/>
          <p:cNvSpPr>
            <a:spLocks noGrp="1"/>
          </p:cNvSpPr>
          <p:nvPr>
            <p:ph type="ftr" sz="quarter" idx="11"/>
          </p:nvPr>
        </p:nvSpPr>
        <p:spPr/>
        <p:txBody>
          <a:bodyPr/>
          <a:lstStyle/>
          <a:p>
            <a:endParaRPr lang="fa-I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03EB4D3-AA8F-4CFA-9D8B-5A89F90E4058}" type="slidenum">
              <a:rPr lang="fa-IR" smtClean="0"/>
              <a:t>‹#›</a:t>
            </a:fld>
            <a:endParaRPr lang="fa-IR"/>
          </a:p>
        </p:txBody>
      </p:sp>
    </p:spTree>
    <p:extLst>
      <p:ext uri="{BB962C8B-B14F-4D97-AF65-F5344CB8AC3E}">
        <p14:creationId xmlns:p14="http://schemas.microsoft.com/office/powerpoint/2010/main" val="2064208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خال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17272C-8E86-4AFC-B85A-2971A02613B7}" type="datetimeFigureOut">
              <a:rPr lang="fa-IR" smtClean="0"/>
              <a:t>10/24/1441</a:t>
            </a:fld>
            <a:endParaRPr lang="fa-IR"/>
          </a:p>
        </p:txBody>
      </p:sp>
      <p:sp>
        <p:nvSpPr>
          <p:cNvPr id="3" name="Footer Placeholder 2"/>
          <p:cNvSpPr>
            <a:spLocks noGrp="1"/>
          </p:cNvSpPr>
          <p:nvPr>
            <p:ph type="ftr" sz="quarter" idx="11"/>
          </p:nvPr>
        </p:nvSpPr>
        <p:spPr/>
        <p:txBody>
          <a:bodyPr/>
          <a:lstStyle/>
          <a:p>
            <a:endParaRPr lang="fa-I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03EB4D3-AA8F-4CFA-9D8B-5A89F90E4058}" type="slidenum">
              <a:rPr lang="fa-IR" smtClean="0"/>
              <a:t>‹#›</a:t>
            </a:fld>
            <a:endParaRPr lang="fa-IR"/>
          </a:p>
        </p:txBody>
      </p:sp>
    </p:spTree>
    <p:extLst>
      <p:ext uri="{BB962C8B-B14F-4D97-AF65-F5344CB8AC3E}">
        <p14:creationId xmlns:p14="http://schemas.microsoft.com/office/powerpoint/2010/main" val="2378119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ا با عنوان">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a-IR" smtClean="0"/>
              <a:t>برای ویرایش سبک عنوان اسلاید اصلی، کلیک نمایید</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a-IR" smtClean="0"/>
              <a:t>برای ویرایش سبک متن اسلاید اصلی، کلیک نمایید</a:t>
            </a:r>
          </a:p>
          <a:p>
            <a:pPr lvl="1"/>
            <a:r>
              <a:rPr lang="fa-IR" smtClean="0"/>
              <a:t>سطح دوم</a:t>
            </a:r>
          </a:p>
          <a:p>
            <a:pPr lvl="2"/>
            <a:r>
              <a:rPr lang="fa-IR" smtClean="0"/>
              <a:t>سطح سوم</a:t>
            </a:r>
          </a:p>
          <a:p>
            <a:pPr lvl="3"/>
            <a:r>
              <a:rPr lang="fa-IR" smtClean="0"/>
              <a:t>سطح چهارم</a:t>
            </a:r>
          </a:p>
          <a:p>
            <a:pPr lvl="4"/>
            <a:r>
              <a:rPr lang="fa-IR" smtClean="0"/>
              <a:t>سطح پنجم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smtClean="0"/>
              <a:t>برای ویرایش سبک متن اسلاید اصلی، کلیک نمایید</a:t>
            </a:r>
          </a:p>
        </p:txBody>
      </p:sp>
      <p:sp>
        <p:nvSpPr>
          <p:cNvPr id="5" name="Date Placeholder 4"/>
          <p:cNvSpPr>
            <a:spLocks noGrp="1"/>
          </p:cNvSpPr>
          <p:nvPr>
            <p:ph type="dt" sz="half" idx="10"/>
          </p:nvPr>
        </p:nvSpPr>
        <p:spPr/>
        <p:txBody>
          <a:bodyPr/>
          <a:lstStyle/>
          <a:p>
            <a:fld id="{4917272C-8E86-4AFC-B85A-2971A02613B7}" type="datetimeFigureOut">
              <a:rPr lang="fa-IR" smtClean="0"/>
              <a:t>10/24/1441</a:t>
            </a:fld>
            <a:endParaRPr lang="fa-IR"/>
          </a:p>
        </p:txBody>
      </p:sp>
      <p:sp>
        <p:nvSpPr>
          <p:cNvPr id="6" name="Footer Placeholder 5"/>
          <p:cNvSpPr>
            <a:spLocks noGrp="1"/>
          </p:cNvSpPr>
          <p:nvPr>
            <p:ph type="ftr" sz="quarter" idx="11"/>
          </p:nvPr>
        </p:nvSpPr>
        <p:spPr/>
        <p:txBody>
          <a:bodyPr/>
          <a:lstStyle/>
          <a:p>
            <a:endParaRPr lang="fa-I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03EB4D3-AA8F-4CFA-9D8B-5A89F90E4058}" type="slidenum">
              <a:rPr lang="fa-IR" smtClean="0"/>
              <a:t>‹#›</a:t>
            </a:fld>
            <a:endParaRPr lang="fa-IR"/>
          </a:p>
        </p:txBody>
      </p:sp>
    </p:spTree>
    <p:extLst>
      <p:ext uri="{BB962C8B-B14F-4D97-AF65-F5344CB8AC3E}">
        <p14:creationId xmlns:p14="http://schemas.microsoft.com/office/powerpoint/2010/main" val="566947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تصویر با عنوان">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a-IR" smtClean="0"/>
              <a:t>برای ویرایش سبک عنوان اسلاید اصلی، کلیک نمایید</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a-IR" smtClean="0"/>
              <a:t>برای اضافه کردن تصویر نماد را کلیک نمایید</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smtClean="0"/>
              <a:t>برای ویرایش سبک متن اسلاید اصلی، کلیک نمایید</a:t>
            </a:r>
          </a:p>
        </p:txBody>
      </p:sp>
      <p:sp>
        <p:nvSpPr>
          <p:cNvPr id="5" name="Date Placeholder 4"/>
          <p:cNvSpPr>
            <a:spLocks noGrp="1"/>
          </p:cNvSpPr>
          <p:nvPr>
            <p:ph type="dt" sz="half" idx="10"/>
          </p:nvPr>
        </p:nvSpPr>
        <p:spPr/>
        <p:txBody>
          <a:bodyPr/>
          <a:lstStyle/>
          <a:p>
            <a:fld id="{4917272C-8E86-4AFC-B85A-2971A02613B7}" type="datetimeFigureOut">
              <a:rPr lang="fa-IR" smtClean="0"/>
              <a:t>10/24/1441</a:t>
            </a:fld>
            <a:endParaRPr lang="fa-IR"/>
          </a:p>
        </p:txBody>
      </p:sp>
      <p:sp>
        <p:nvSpPr>
          <p:cNvPr id="6" name="Footer Placeholder 5"/>
          <p:cNvSpPr>
            <a:spLocks noGrp="1"/>
          </p:cNvSpPr>
          <p:nvPr>
            <p:ph type="ftr" sz="quarter" idx="11"/>
          </p:nvPr>
        </p:nvSpPr>
        <p:spPr/>
        <p:txBody>
          <a:bodyPr/>
          <a:lstStyle/>
          <a:p>
            <a:endParaRPr lang="fa-I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03EB4D3-AA8F-4CFA-9D8B-5A89F90E4058}" type="slidenum">
              <a:rPr lang="fa-IR" smtClean="0"/>
              <a:t>‹#›</a:t>
            </a:fld>
            <a:endParaRPr lang="fa-IR"/>
          </a:p>
        </p:txBody>
      </p:sp>
    </p:spTree>
    <p:extLst>
      <p:ext uri="{BB962C8B-B14F-4D97-AF65-F5344CB8AC3E}">
        <p14:creationId xmlns:p14="http://schemas.microsoft.com/office/powerpoint/2010/main" val="2869301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a-IR" smtClean="0"/>
              <a:t>برای ویرایش سبک عنوان اسلاید اصلی، کلیک نمایید</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a-IR" smtClean="0"/>
              <a:t>برای ویرایش سبک متن اسلاید اصلی، کلیک نمایید</a:t>
            </a:r>
          </a:p>
          <a:p>
            <a:pPr lvl="1"/>
            <a:r>
              <a:rPr lang="fa-IR" smtClean="0"/>
              <a:t>سطح دوم</a:t>
            </a:r>
          </a:p>
          <a:p>
            <a:pPr lvl="2"/>
            <a:r>
              <a:rPr lang="fa-IR" smtClean="0"/>
              <a:t>سطح سوم</a:t>
            </a:r>
          </a:p>
          <a:p>
            <a:pPr lvl="3"/>
            <a:r>
              <a:rPr lang="fa-IR" smtClean="0"/>
              <a:t>سطح چهارم</a:t>
            </a:r>
          </a:p>
          <a:p>
            <a:pPr lvl="4"/>
            <a:r>
              <a:rPr lang="fa-IR" smtClean="0"/>
              <a:t>سطح پنجم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917272C-8E86-4AFC-B85A-2971A02613B7}" type="datetimeFigureOut">
              <a:rPr lang="fa-IR" smtClean="0"/>
              <a:t>10/24/1441</a:t>
            </a:fld>
            <a:endParaRPr lang="fa-I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a-I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03EB4D3-AA8F-4CFA-9D8B-5A89F90E4058}" type="slidenum">
              <a:rPr lang="fa-IR" smtClean="0"/>
              <a:t>‹#›</a:t>
            </a:fld>
            <a:endParaRPr lang="fa-IR"/>
          </a:p>
        </p:txBody>
      </p:sp>
    </p:spTree>
    <p:extLst>
      <p:ext uri="{BB962C8B-B14F-4D97-AF65-F5344CB8AC3E}">
        <p14:creationId xmlns:p14="http://schemas.microsoft.com/office/powerpoint/2010/main" val="8692844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896937"/>
          </a:xfrm>
        </p:spPr>
        <p:txBody>
          <a:bodyPr>
            <a:noAutofit/>
          </a:bodyPr>
          <a:lstStyle/>
          <a:p>
            <a:pPr algn="ctr"/>
            <a:r>
              <a:rPr lang="fa-IR" sz="3200" dirty="0" smtClean="0">
                <a:latin typeface="A Thuluth" pitchFamily="2" charset="-78"/>
                <a:cs typeface="A Thuluth" pitchFamily="2" charset="-78"/>
              </a:rPr>
              <a:t>پردیس علامه طباطبایی_ مرکز آموزش عالی شهید مطهری</a:t>
            </a:r>
            <a:br>
              <a:rPr lang="fa-IR" sz="3200" dirty="0" smtClean="0">
                <a:latin typeface="A Thuluth" pitchFamily="2" charset="-78"/>
                <a:cs typeface="A Thuluth" pitchFamily="2" charset="-78"/>
              </a:rPr>
            </a:br>
            <a:r>
              <a:rPr lang="fa-IR" sz="3200" dirty="0" smtClean="0">
                <a:latin typeface="A Thuluth" pitchFamily="2" charset="-78"/>
                <a:cs typeface="A Thuluth" pitchFamily="2" charset="-78"/>
              </a:rPr>
              <a:t/>
            </a:r>
            <a:br>
              <a:rPr lang="fa-IR" sz="3200" dirty="0" smtClean="0">
                <a:latin typeface="A Thuluth" pitchFamily="2" charset="-78"/>
                <a:cs typeface="A Thuluth" pitchFamily="2" charset="-78"/>
              </a:rPr>
            </a:br>
            <a:r>
              <a:rPr lang="fa-IR" sz="3200" dirty="0" smtClean="0">
                <a:latin typeface="A Thuluth" pitchFamily="2" charset="-78"/>
                <a:cs typeface="A Thuluth" pitchFamily="2" charset="-78"/>
              </a:rPr>
              <a:t>رشته: کارشناسی پیوسته الهیات</a:t>
            </a:r>
            <a:endParaRPr lang="fa-IR" sz="3200" dirty="0">
              <a:latin typeface="A Thuluth" pitchFamily="2" charset="-78"/>
              <a:cs typeface="A Thuluth" pitchFamily="2" charset="-78"/>
            </a:endParaRPr>
          </a:p>
        </p:txBody>
      </p:sp>
      <p:sp>
        <p:nvSpPr>
          <p:cNvPr id="3" name="زیر نویس 2"/>
          <p:cNvSpPr>
            <a:spLocks noGrp="1"/>
          </p:cNvSpPr>
          <p:nvPr>
            <p:ph type="subTitle" idx="1"/>
          </p:nvPr>
        </p:nvSpPr>
        <p:spPr>
          <a:xfrm>
            <a:off x="1524000" y="2154238"/>
            <a:ext cx="9144000" cy="3878262"/>
          </a:xfrm>
        </p:spPr>
        <p:txBody>
          <a:bodyPr>
            <a:noAutofit/>
          </a:bodyPr>
          <a:lstStyle/>
          <a:p>
            <a:pPr algn="ctr"/>
            <a:r>
              <a:rPr lang="fa-IR" sz="2800" dirty="0" smtClean="0">
                <a:latin typeface="A Thuluth" pitchFamily="2" charset="-78"/>
                <a:cs typeface="A Thuluth" pitchFamily="2" charset="-78"/>
              </a:rPr>
              <a:t>نام درس: کلام اسلامی2</a:t>
            </a:r>
          </a:p>
          <a:p>
            <a:pPr algn="ctr"/>
            <a:r>
              <a:rPr lang="fa-IR" sz="2800" dirty="0" smtClean="0">
                <a:latin typeface="A Thuluth" pitchFamily="2" charset="-78"/>
                <a:cs typeface="A Thuluth" pitchFamily="2" charset="-78"/>
              </a:rPr>
              <a:t>عنوان: تحقیقی در مورد معجزه غیبی و پیشگویی قرآن</a:t>
            </a:r>
          </a:p>
          <a:p>
            <a:pPr algn="ctr"/>
            <a:endParaRPr lang="fa-IR" sz="2800" dirty="0">
              <a:latin typeface="A Thuluth" pitchFamily="2" charset="-78"/>
              <a:cs typeface="A Thuluth" pitchFamily="2" charset="-78"/>
            </a:endParaRPr>
          </a:p>
          <a:p>
            <a:pPr algn="ctr"/>
            <a:r>
              <a:rPr lang="fa-IR" sz="2800" smtClean="0">
                <a:latin typeface="A Thuluth" pitchFamily="2" charset="-78"/>
                <a:cs typeface="A Thuluth" pitchFamily="2" charset="-78"/>
              </a:rPr>
              <a:t>دکتر استاد </a:t>
            </a:r>
            <a:r>
              <a:rPr lang="fa-IR" sz="2800" dirty="0" smtClean="0">
                <a:latin typeface="A Thuluth" pitchFamily="2" charset="-78"/>
                <a:cs typeface="A Thuluth" pitchFamily="2" charset="-78"/>
              </a:rPr>
              <a:t>نخعی</a:t>
            </a:r>
            <a:endParaRPr lang="fa-IR" sz="2800" dirty="0">
              <a:latin typeface="A Thuluth" pitchFamily="2" charset="-78"/>
              <a:cs typeface="A Thuluth" pitchFamily="2" charset="-78"/>
            </a:endParaRPr>
          </a:p>
          <a:p>
            <a:pPr algn="ctr"/>
            <a:r>
              <a:rPr lang="fa-IR" sz="2800" dirty="0" smtClean="0">
                <a:latin typeface="A Thuluth" pitchFamily="2" charset="-78"/>
                <a:cs typeface="A Thuluth" pitchFamily="2" charset="-78"/>
              </a:rPr>
              <a:t>تاریخ: ترم </a:t>
            </a:r>
            <a:r>
              <a:rPr lang="fa-IR" sz="2800" dirty="0" smtClean="0">
                <a:latin typeface="A Thuluth" pitchFamily="2" charset="-78"/>
                <a:cs typeface="A Thuluth" pitchFamily="2" charset="-78"/>
              </a:rPr>
              <a:t>دوم </a:t>
            </a:r>
            <a:r>
              <a:rPr lang="fa-IR" sz="2800" dirty="0" smtClean="0">
                <a:latin typeface="A Thuluth" pitchFamily="2" charset="-78"/>
                <a:cs typeface="A Thuluth" pitchFamily="2" charset="-78"/>
              </a:rPr>
              <a:t>سالتحصیلی 99-98</a:t>
            </a:r>
          </a:p>
          <a:p>
            <a:pPr algn="ctr"/>
            <a:r>
              <a:rPr lang="fa-IR" sz="2800" dirty="0" smtClean="0">
                <a:latin typeface="A Thuluth" pitchFamily="2" charset="-78"/>
                <a:cs typeface="A Thuluth" pitchFamily="2" charset="-78"/>
              </a:rPr>
              <a:t>بهار99</a:t>
            </a:r>
          </a:p>
        </p:txBody>
      </p:sp>
    </p:spTree>
    <p:extLst>
      <p:ext uri="{BB962C8B-B14F-4D97-AF65-F5344CB8AC3E}">
        <p14:creationId xmlns:p14="http://schemas.microsoft.com/office/powerpoint/2010/main" val="28808999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fa-IR" dirty="0"/>
          </a:p>
        </p:txBody>
      </p:sp>
      <p:sp>
        <p:nvSpPr>
          <p:cNvPr id="3" name="نگهدارنده مکان محتوا 2"/>
          <p:cNvSpPr>
            <a:spLocks noGrp="1"/>
          </p:cNvSpPr>
          <p:nvPr>
            <p:ph idx="1"/>
          </p:nvPr>
        </p:nvSpPr>
        <p:spPr/>
        <p:txBody>
          <a:bodyPr>
            <a:normAutofit/>
          </a:bodyPr>
          <a:lstStyle/>
          <a:p>
            <a:r>
              <a:rPr lang="fa-IR" sz="2400" dirty="0" smtClean="0">
                <a:latin typeface="Adobe Arabic" panose="02040503050201020203" pitchFamily="18" charset="-78"/>
                <a:cs typeface="Adobe Arabic" panose="02040503050201020203" pitchFamily="18" charset="-78"/>
              </a:rPr>
              <a:t>اخبار </a:t>
            </a:r>
            <a:r>
              <a:rPr lang="fa-IR" sz="2400" dirty="0">
                <a:latin typeface="Adobe Arabic" panose="02040503050201020203" pitchFamily="18" charset="-78"/>
                <a:cs typeface="Adobe Arabic" panose="02040503050201020203" pitchFamily="18" charset="-78"/>
              </a:rPr>
              <a:t>غیبی قرآن، چه مربوط به گذشته، حال و آینده، فراوان هستند که در این باره می توان از آیات ۸ سوره </a:t>
            </a:r>
            <a:r>
              <a:rPr lang="fa-IR" sz="2400" dirty="0" err="1">
                <a:latin typeface="Adobe Arabic" panose="02040503050201020203" pitchFamily="18" charset="-78"/>
                <a:cs typeface="Adobe Arabic" panose="02040503050201020203" pitchFamily="18" charset="-78"/>
              </a:rPr>
              <a:t>انفال</a:t>
            </a:r>
            <a:r>
              <a:rPr lang="fa-IR" sz="2400" dirty="0">
                <a:latin typeface="Adobe Arabic" panose="02040503050201020203" pitchFamily="18" charset="-78"/>
                <a:cs typeface="Adobe Arabic" panose="02040503050201020203" pitchFamily="18" charset="-78"/>
              </a:rPr>
              <a:t>؛ ۹۵ سوره حجر؛ ۹ سوره </a:t>
            </a:r>
            <a:r>
              <a:rPr lang="fa-IR" sz="2400" dirty="0" err="1">
                <a:latin typeface="Adobe Arabic" panose="02040503050201020203" pitchFamily="18" charset="-78"/>
                <a:cs typeface="Adobe Arabic" panose="02040503050201020203" pitchFamily="18" charset="-78"/>
              </a:rPr>
              <a:t>صفّ</a:t>
            </a:r>
            <a:r>
              <a:rPr lang="fa-IR" sz="2400" dirty="0">
                <a:latin typeface="Adobe Arabic" panose="02040503050201020203" pitchFamily="18" charset="-78"/>
                <a:cs typeface="Adobe Arabic" panose="02040503050201020203" pitchFamily="18" charset="-78"/>
              </a:rPr>
              <a:t>؛ ۴۵ سوره قمر؛ ۲ سوره </a:t>
            </a:r>
            <a:r>
              <a:rPr lang="fa-IR" sz="2400" dirty="0" err="1">
                <a:latin typeface="Adobe Arabic" panose="02040503050201020203" pitchFamily="18" charset="-78"/>
                <a:cs typeface="Adobe Arabic" panose="02040503050201020203" pitchFamily="18" charset="-78"/>
              </a:rPr>
              <a:t>تبّت</a:t>
            </a:r>
            <a:r>
              <a:rPr lang="fa-IR" sz="2400" dirty="0">
                <a:latin typeface="Adobe Arabic" panose="02040503050201020203" pitchFamily="18" charset="-78"/>
                <a:cs typeface="Adobe Arabic" panose="02040503050201020203" pitchFamily="18" charset="-78"/>
              </a:rPr>
              <a:t>؛ ۳۲ توبه؛ ۱۲ </a:t>
            </a:r>
            <a:r>
              <a:rPr lang="fa-IR" sz="2400" dirty="0" err="1">
                <a:latin typeface="Adobe Arabic" panose="02040503050201020203" pitchFamily="18" charset="-78"/>
                <a:cs typeface="Adobe Arabic" panose="02040503050201020203" pitchFamily="18" charset="-78"/>
              </a:rPr>
              <a:t>مدثر</a:t>
            </a:r>
            <a:r>
              <a:rPr lang="fa-IR" sz="2400" dirty="0">
                <a:latin typeface="Adobe Arabic" panose="02040503050201020203" pitchFamily="18" charset="-78"/>
                <a:cs typeface="Adobe Arabic" panose="02040503050201020203" pitchFamily="18" charset="-78"/>
              </a:rPr>
              <a:t>؛ ۹ </a:t>
            </a:r>
            <a:r>
              <a:rPr lang="fa-IR" sz="2400" dirty="0" err="1">
                <a:latin typeface="Adobe Arabic" panose="02040503050201020203" pitchFamily="18" charset="-78"/>
                <a:cs typeface="Adobe Arabic" panose="02040503050201020203" pitchFamily="18" charset="-78"/>
              </a:rPr>
              <a:t>علق</a:t>
            </a:r>
            <a:r>
              <a:rPr lang="fa-IR" sz="2400" dirty="0">
                <a:latin typeface="Adobe Arabic" panose="02040503050201020203" pitchFamily="18" charset="-78"/>
                <a:cs typeface="Adobe Arabic" panose="02040503050201020203" pitchFamily="18" charset="-78"/>
              </a:rPr>
              <a:t>؛ ۹ حجر؛ ۳۷ یونس؛ ۶۷ مائده؛ ۵۱ </a:t>
            </a:r>
            <a:r>
              <a:rPr lang="fa-IR" sz="2400" dirty="0" err="1">
                <a:latin typeface="Adobe Arabic" panose="02040503050201020203" pitchFamily="18" charset="-78"/>
                <a:cs typeface="Adobe Arabic" panose="02040503050201020203" pitchFamily="18" charset="-78"/>
              </a:rPr>
              <a:t>غافر</a:t>
            </a:r>
            <a:r>
              <a:rPr lang="fa-IR" sz="2400" dirty="0">
                <a:latin typeface="Adobe Arabic" panose="02040503050201020203" pitchFamily="18" charset="-78"/>
                <a:cs typeface="Adobe Arabic" panose="02040503050201020203" pitchFamily="18" charset="-78"/>
              </a:rPr>
              <a:t>؛ ۱ فتح؛ ۱۸ انبیاء؛ ۲۷ فتح؛ ۸۵ قصص؛ ۱ نصر؛ ۵۵ نور؛ ۵ قصص؛ ۱۰۵ انبیاء؛ ۱۰۱ توبه؛ ۱۴۴ آل عمران و ... نام برد.</a:t>
            </a:r>
          </a:p>
          <a:p>
            <a:r>
              <a:rPr lang="fa-IR" sz="2400" dirty="0">
                <a:latin typeface="Adobe Arabic" panose="02040503050201020203" pitchFamily="18" charset="-78"/>
                <a:cs typeface="Adobe Arabic" panose="02040503050201020203" pitchFamily="18" charset="-78"/>
              </a:rPr>
              <a:t>قرآن، بویژه آیاتی که متضمن اخبار غیبی هستند، معجزه به شمار می آیند؛ زیرا در آنها خبر از چیزی داده شده که بشر از اظهارنظر در مورد آنها عاجز بوده است؛ خصوصاً که اخبار یاد شده صادق بوده و </a:t>
            </a:r>
            <a:r>
              <a:rPr lang="fa-IR" sz="2400" dirty="0" err="1">
                <a:latin typeface="Adobe Arabic" panose="02040503050201020203" pitchFamily="18" charset="-78"/>
                <a:cs typeface="Adobe Arabic" panose="02040503050201020203" pitchFamily="18" charset="-78"/>
              </a:rPr>
              <a:t>تخلّفی</a:t>
            </a:r>
            <a:r>
              <a:rPr lang="fa-IR" sz="2400" dirty="0">
                <a:latin typeface="Adobe Arabic" panose="02040503050201020203" pitchFamily="18" charset="-78"/>
                <a:cs typeface="Adobe Arabic" panose="02040503050201020203" pitchFamily="18" charset="-78"/>
              </a:rPr>
              <a:t> در آنها دیده نشده است.</a:t>
            </a:r>
          </a:p>
        </p:txBody>
      </p:sp>
    </p:spTree>
    <p:extLst>
      <p:ext uri="{BB962C8B-B14F-4D97-AF65-F5344CB8AC3E}">
        <p14:creationId xmlns:p14="http://schemas.microsoft.com/office/powerpoint/2010/main" val="38073274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23025" y="649510"/>
            <a:ext cx="8911687" cy="188690"/>
          </a:xfrm>
        </p:spPr>
        <p:txBody>
          <a:bodyPr>
            <a:normAutofit fontScale="90000"/>
          </a:bodyPr>
          <a:lstStyle/>
          <a:p>
            <a:endParaRPr lang="fa-IR" dirty="0"/>
          </a:p>
        </p:txBody>
      </p:sp>
      <p:sp>
        <p:nvSpPr>
          <p:cNvPr id="3" name="نگهدارنده مکان محتوا 2"/>
          <p:cNvSpPr>
            <a:spLocks noGrp="1"/>
          </p:cNvSpPr>
          <p:nvPr>
            <p:ph idx="1"/>
          </p:nvPr>
        </p:nvSpPr>
        <p:spPr/>
        <p:txBody>
          <a:bodyPr>
            <a:normAutofit fontScale="70000" lnSpcReduction="20000"/>
          </a:bodyPr>
          <a:lstStyle/>
          <a:p>
            <a:r>
              <a:rPr lang="fa-IR" sz="3900" dirty="0">
                <a:solidFill>
                  <a:srgbClr val="00B050"/>
                </a:solidFill>
                <a:latin typeface="Adobe Arabic" panose="02040503050201020203" pitchFamily="18" charset="-78"/>
                <a:cs typeface="Adobe Arabic" panose="02040503050201020203" pitchFamily="18" charset="-78"/>
              </a:rPr>
              <a:t>پی نوشت ها :</a:t>
            </a:r>
          </a:p>
          <a:p>
            <a:r>
              <a:rPr lang="fa-IR" dirty="0">
                <a:latin typeface="Adobe Arabic" panose="02040503050201020203" pitchFamily="18" charset="-78"/>
                <a:cs typeface="Adobe Arabic" panose="02040503050201020203" pitchFamily="18" charset="-78"/>
              </a:rPr>
              <a:t>۱</a:t>
            </a:r>
            <a:r>
              <a:rPr lang="fa-IR" sz="2200" dirty="0">
                <a:latin typeface="Adobe Arabic" panose="02040503050201020203" pitchFamily="18" charset="-78"/>
                <a:cs typeface="Adobe Arabic" panose="02040503050201020203" pitchFamily="18" charset="-78"/>
              </a:rPr>
              <a:t>. </a:t>
            </a:r>
            <a:r>
              <a:rPr lang="fa-IR" sz="2200" dirty="0" err="1">
                <a:latin typeface="Adobe Arabic" panose="02040503050201020203" pitchFamily="18" charset="-78"/>
                <a:cs typeface="Adobe Arabic" panose="02040503050201020203" pitchFamily="18" charset="-78"/>
              </a:rPr>
              <a:t>هود</a:t>
            </a:r>
            <a:r>
              <a:rPr lang="fa-IR" sz="2200" dirty="0">
                <a:latin typeface="Adobe Arabic" panose="02040503050201020203" pitchFamily="18" charset="-78"/>
                <a:cs typeface="Adobe Arabic" panose="02040503050201020203" pitchFamily="18" charset="-78"/>
              </a:rPr>
              <a:t>، ۴۸-۴۹.</a:t>
            </a:r>
          </a:p>
          <a:p>
            <a:r>
              <a:rPr lang="fa-IR" sz="2200" dirty="0">
                <a:latin typeface="Adobe Arabic" panose="02040503050201020203" pitchFamily="18" charset="-78"/>
                <a:cs typeface="Adobe Arabic" panose="02040503050201020203" pitchFamily="18" charset="-78"/>
              </a:rPr>
              <a:t>۲. مجادله، ۸.</a:t>
            </a:r>
          </a:p>
          <a:p>
            <a:r>
              <a:rPr lang="fa-IR" sz="2200" dirty="0">
                <a:latin typeface="Adobe Arabic" panose="02040503050201020203" pitchFamily="18" charset="-78"/>
                <a:cs typeface="Adobe Arabic" panose="02040503050201020203" pitchFamily="18" charset="-78"/>
              </a:rPr>
              <a:t>۳. توبه، ۱۰۷.</a:t>
            </a:r>
          </a:p>
          <a:p>
            <a:r>
              <a:rPr lang="fa-IR" sz="2200" dirty="0">
                <a:latin typeface="Adobe Arabic" panose="02040503050201020203" pitchFamily="18" charset="-78"/>
                <a:cs typeface="Adobe Arabic" panose="02040503050201020203" pitchFamily="18" charset="-78"/>
              </a:rPr>
              <a:t>۴. </a:t>
            </a:r>
            <a:r>
              <a:rPr lang="fa-IR" sz="2200" dirty="0" err="1">
                <a:latin typeface="Adobe Arabic" panose="02040503050201020203" pitchFamily="18" charset="-78"/>
                <a:cs typeface="Adobe Arabic" panose="02040503050201020203" pitchFamily="18" charset="-78"/>
              </a:rPr>
              <a:t>اسراء</a:t>
            </a:r>
            <a:r>
              <a:rPr lang="fa-IR" sz="2200" dirty="0">
                <a:latin typeface="Adobe Arabic" panose="02040503050201020203" pitchFamily="18" charset="-78"/>
                <a:cs typeface="Adobe Arabic" panose="02040503050201020203" pitchFamily="18" charset="-78"/>
              </a:rPr>
              <a:t>، ۸۸.</a:t>
            </a:r>
          </a:p>
          <a:p>
            <a:r>
              <a:rPr lang="fa-IR" sz="2200" dirty="0">
                <a:latin typeface="Adobe Arabic" panose="02040503050201020203" pitchFamily="18" charset="-78"/>
                <a:cs typeface="Adobe Arabic" panose="02040503050201020203" pitchFamily="18" charset="-78"/>
              </a:rPr>
              <a:t>۵. روم، ۲-۴.</a:t>
            </a:r>
          </a:p>
          <a:p>
            <a:r>
              <a:rPr lang="fa-IR" sz="2200" dirty="0">
                <a:latin typeface="Adobe Arabic" panose="02040503050201020203" pitchFamily="18" charset="-78"/>
                <a:cs typeface="Adobe Arabic" panose="02040503050201020203" pitchFamily="18" charset="-78"/>
              </a:rPr>
              <a:t>۶. مجمع </a:t>
            </a:r>
            <a:r>
              <a:rPr lang="fa-IR" sz="2200" dirty="0" err="1">
                <a:latin typeface="Adobe Arabic" panose="02040503050201020203" pitchFamily="18" charset="-78"/>
                <a:cs typeface="Adobe Arabic" panose="02040503050201020203" pitchFamily="18" charset="-78"/>
              </a:rPr>
              <a:t>البیان</a:t>
            </a:r>
            <a:r>
              <a:rPr lang="fa-IR" sz="2200" dirty="0">
                <a:latin typeface="Adobe Arabic" panose="02040503050201020203" pitchFamily="18" charset="-78"/>
                <a:cs typeface="Adobe Arabic" panose="02040503050201020203" pitchFamily="18" charset="-78"/>
              </a:rPr>
              <a:t>، ذیل آیه ی ۳ سوره روم.</a:t>
            </a:r>
          </a:p>
          <a:p>
            <a:r>
              <a:rPr lang="fa-IR" sz="2200" dirty="0" smtClean="0">
                <a:latin typeface="Adobe Arabic" panose="02040503050201020203" pitchFamily="18" charset="-78"/>
                <a:cs typeface="Adobe Arabic" panose="02040503050201020203" pitchFamily="18" charset="-78"/>
              </a:rPr>
              <a:t>7.مؤدب</a:t>
            </a:r>
            <a:r>
              <a:rPr lang="fa-IR" sz="2200" dirty="0">
                <a:latin typeface="Adobe Arabic" panose="02040503050201020203" pitchFamily="18" charset="-78"/>
                <a:cs typeface="Adobe Arabic" panose="02040503050201020203" pitchFamily="18" charset="-78"/>
              </a:rPr>
              <a:t>، </a:t>
            </a:r>
            <a:r>
              <a:rPr lang="fa-IR" sz="2200" dirty="0" err="1">
                <a:latin typeface="Adobe Arabic" panose="02040503050201020203" pitchFamily="18" charset="-78"/>
                <a:cs typeface="Adobe Arabic" panose="02040503050201020203" pitchFamily="18" charset="-78"/>
              </a:rPr>
              <a:t>سیدرضا</a:t>
            </a:r>
            <a:r>
              <a:rPr lang="fa-IR" sz="2200" dirty="0">
                <a:latin typeface="Adobe Arabic" panose="02040503050201020203" pitchFamily="18" charset="-78"/>
                <a:cs typeface="Adobe Arabic" panose="02040503050201020203" pitchFamily="18" charset="-78"/>
              </a:rPr>
              <a:t>؛(۱۳۹۰)، اعجاز قرآن، قم: مرکز بین </a:t>
            </a:r>
            <a:r>
              <a:rPr lang="fa-IR" sz="2200" dirty="0" err="1">
                <a:latin typeface="Adobe Arabic" panose="02040503050201020203" pitchFamily="18" charset="-78"/>
                <a:cs typeface="Adobe Arabic" panose="02040503050201020203" pitchFamily="18" charset="-78"/>
              </a:rPr>
              <a:t>المللی</a:t>
            </a:r>
            <a:r>
              <a:rPr lang="fa-IR" sz="2200" dirty="0">
                <a:latin typeface="Adobe Arabic" panose="02040503050201020203" pitchFamily="18" charset="-78"/>
                <a:cs typeface="Adobe Arabic" panose="02040503050201020203" pitchFamily="18" charset="-78"/>
              </a:rPr>
              <a:t> ترجمه و نشر </a:t>
            </a:r>
            <a:r>
              <a:rPr lang="fa-IR" sz="2200" dirty="0" err="1">
                <a:latin typeface="Adobe Arabic" panose="02040503050201020203" pitchFamily="18" charset="-78"/>
                <a:cs typeface="Adobe Arabic" panose="02040503050201020203" pitchFamily="18" charset="-78"/>
              </a:rPr>
              <a:t>المصطفی</a:t>
            </a:r>
            <a:r>
              <a:rPr lang="fa-IR" sz="2200" dirty="0">
                <a:latin typeface="Adobe Arabic" panose="02040503050201020203" pitchFamily="18" charset="-78"/>
                <a:cs typeface="Adobe Arabic" panose="02040503050201020203" pitchFamily="18" charset="-78"/>
              </a:rPr>
              <a:t> صلی الله علیه و </a:t>
            </a:r>
            <a:r>
              <a:rPr lang="fa-IR" sz="2200" dirty="0" err="1">
                <a:latin typeface="Adobe Arabic" panose="02040503050201020203" pitchFamily="18" charset="-78"/>
                <a:cs typeface="Adobe Arabic" panose="02040503050201020203" pitchFamily="18" charset="-78"/>
              </a:rPr>
              <a:t>آله</a:t>
            </a:r>
            <a:r>
              <a:rPr lang="fa-IR" sz="2200" dirty="0">
                <a:latin typeface="Adobe Arabic" panose="02040503050201020203" pitchFamily="18" charset="-78"/>
                <a:cs typeface="Adobe Arabic" panose="02040503050201020203" pitchFamily="18" charset="-78"/>
              </a:rPr>
              <a:t> و سلم، چاپ </a:t>
            </a:r>
            <a:r>
              <a:rPr lang="fa-IR" sz="2200" dirty="0" smtClean="0">
                <a:latin typeface="Adobe Arabic" panose="02040503050201020203" pitchFamily="18" charset="-78"/>
                <a:cs typeface="Adobe Arabic" panose="02040503050201020203" pitchFamily="18" charset="-78"/>
              </a:rPr>
              <a:t>دوم</a:t>
            </a:r>
          </a:p>
          <a:p>
            <a:r>
              <a:rPr lang="fa-IR" sz="2200" dirty="0" smtClean="0">
                <a:latin typeface="Adobe Arabic" panose="02040503050201020203" pitchFamily="18" charset="-78"/>
                <a:cs typeface="Adobe Arabic" panose="02040503050201020203" pitchFamily="18" charset="-78"/>
              </a:rPr>
              <a:t>8.استخراج </a:t>
            </a:r>
            <a:r>
              <a:rPr lang="fa-IR" sz="2200" dirty="0">
                <a:latin typeface="Adobe Arabic" panose="02040503050201020203" pitchFamily="18" charset="-78"/>
                <a:cs typeface="Adobe Arabic" panose="02040503050201020203" pitchFamily="18" charset="-78"/>
              </a:rPr>
              <a:t>شده از </a:t>
            </a:r>
            <a:r>
              <a:rPr lang="fa-IR" sz="2200" dirty="0" err="1">
                <a:latin typeface="Adobe Arabic" panose="02040503050201020203" pitchFamily="18" charset="-78"/>
                <a:cs typeface="Adobe Arabic" panose="02040503050201020203" pitchFamily="18" charset="-78"/>
              </a:rPr>
              <a:t>سایت‌های</a:t>
            </a:r>
            <a:r>
              <a:rPr lang="fa-IR" sz="2200" dirty="0">
                <a:latin typeface="Adobe Arabic" panose="02040503050201020203" pitchFamily="18" charset="-78"/>
                <a:cs typeface="Adobe Arabic" panose="02040503050201020203" pitchFamily="18" charset="-78"/>
              </a:rPr>
              <a:t> </a:t>
            </a:r>
            <a:r>
              <a:rPr lang="fa-IR" sz="2200" dirty="0" err="1">
                <a:latin typeface="Adobe Arabic" panose="02040503050201020203" pitchFamily="18" charset="-78"/>
                <a:cs typeface="Adobe Arabic" panose="02040503050201020203" pitchFamily="18" charset="-78"/>
              </a:rPr>
              <a:t>شبهه‌افکن</a:t>
            </a:r>
            <a:endParaRPr lang="en-US" sz="2200" dirty="0">
              <a:latin typeface="Adobe Arabic" panose="02040503050201020203" pitchFamily="18" charset="-78"/>
              <a:cs typeface="Adobe Arabic" panose="02040503050201020203" pitchFamily="18" charset="-78"/>
            </a:endParaRPr>
          </a:p>
          <a:p>
            <a:r>
              <a:rPr lang="fa-IR" sz="2200" dirty="0" smtClean="0">
                <a:latin typeface="Adobe Arabic" panose="02040503050201020203" pitchFamily="18" charset="-78"/>
                <a:cs typeface="Adobe Arabic" panose="02040503050201020203" pitchFamily="18" charset="-78"/>
              </a:rPr>
              <a:t>9.تفسیر </a:t>
            </a:r>
            <a:r>
              <a:rPr lang="fa-IR" sz="2200" dirty="0">
                <a:latin typeface="Adobe Arabic" panose="02040503050201020203" pitchFamily="18" charset="-78"/>
                <a:cs typeface="Adobe Arabic" panose="02040503050201020203" pitchFamily="18" charset="-78"/>
              </a:rPr>
              <a:t>نمونه، ناصر مکارم شیرازی و همکاران،(تهران، دار </a:t>
            </a:r>
            <a:r>
              <a:rPr lang="fa-IR" sz="2200" dirty="0" err="1">
                <a:latin typeface="Adobe Arabic" panose="02040503050201020203" pitchFamily="18" charset="-78"/>
                <a:cs typeface="Adobe Arabic" panose="02040503050201020203" pitchFamily="18" charset="-78"/>
              </a:rPr>
              <a:t>الکتب</a:t>
            </a:r>
            <a:r>
              <a:rPr lang="fa-IR" sz="2200" dirty="0">
                <a:latin typeface="Adobe Arabic" panose="02040503050201020203" pitchFamily="18" charset="-78"/>
                <a:cs typeface="Adobe Arabic" panose="02040503050201020203" pitchFamily="18" charset="-78"/>
              </a:rPr>
              <a:t> </a:t>
            </a:r>
            <a:r>
              <a:rPr lang="fa-IR" sz="2200" dirty="0" err="1">
                <a:latin typeface="Adobe Arabic" panose="02040503050201020203" pitchFamily="18" charset="-78"/>
                <a:cs typeface="Adobe Arabic" panose="02040503050201020203" pitchFamily="18" charset="-78"/>
              </a:rPr>
              <a:t>الاسلامیه</a:t>
            </a:r>
            <a:r>
              <a:rPr lang="fa-IR" sz="2200" dirty="0">
                <a:latin typeface="Adobe Arabic" panose="02040503050201020203" pitchFamily="18" charset="-78"/>
                <a:cs typeface="Adobe Arabic" panose="02040503050201020203" pitchFamily="18" charset="-78"/>
              </a:rPr>
              <a:t>، ج بیستم، سال ۱۳۶۷)، ج ۲، ص ۳۳۳ ـ ۳۳۴</a:t>
            </a:r>
            <a:r>
              <a:rPr lang="en-US" sz="2200" dirty="0">
                <a:latin typeface="Adobe Arabic" panose="02040503050201020203" pitchFamily="18" charset="-78"/>
                <a:cs typeface="Adobe Arabic" panose="02040503050201020203" pitchFamily="18" charset="-78"/>
              </a:rPr>
              <a:t>.</a:t>
            </a:r>
          </a:p>
          <a:p>
            <a:endParaRPr lang="fa-IR" dirty="0"/>
          </a:p>
        </p:txBody>
      </p:sp>
    </p:spTree>
    <p:extLst>
      <p:ext uri="{BB962C8B-B14F-4D97-AF65-F5344CB8AC3E}">
        <p14:creationId xmlns:p14="http://schemas.microsoft.com/office/powerpoint/2010/main" val="56765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65300" y="571500"/>
            <a:ext cx="8445500" cy="5295900"/>
          </a:xfrm>
        </p:spPr>
        <p:txBody>
          <a:bodyPr>
            <a:noAutofit/>
          </a:bodyPr>
          <a:lstStyle/>
          <a:p>
            <a:pPr algn="r"/>
            <a:r>
              <a:rPr lang="fa-IR" sz="2400" dirty="0" smtClean="0">
                <a:solidFill>
                  <a:srgbClr val="FF0000"/>
                </a:solidFill>
                <a:latin typeface="Adobe Arabic" panose="02040503050201020203" pitchFamily="18" charset="-78"/>
                <a:cs typeface="Adobe Arabic" panose="02040503050201020203" pitchFamily="18" charset="-78"/>
              </a:rPr>
              <a:t>مقدمه</a:t>
            </a:r>
            <a:r>
              <a:rPr lang="fa-IR" sz="2000" dirty="0" smtClean="0">
                <a:latin typeface="Adobe Arabic" panose="02040503050201020203" pitchFamily="18" charset="-78"/>
                <a:cs typeface="Adobe Arabic" panose="02040503050201020203" pitchFamily="18" charset="-78"/>
              </a:rPr>
              <a:t/>
            </a:r>
            <a:br>
              <a:rPr lang="fa-IR" sz="2000" dirty="0" smtClean="0">
                <a:latin typeface="Adobe Arabic" panose="02040503050201020203" pitchFamily="18" charset="-78"/>
                <a:cs typeface="Adobe Arabic" panose="02040503050201020203" pitchFamily="18" charset="-78"/>
              </a:rPr>
            </a:br>
            <a:r>
              <a:rPr lang="fa-IR" sz="2000" dirty="0" smtClean="0">
                <a:latin typeface="Adobe Arabic" panose="02040503050201020203" pitchFamily="18" charset="-78"/>
                <a:cs typeface="Adobe Arabic" panose="02040503050201020203" pitchFamily="18" charset="-78"/>
              </a:rPr>
              <a:t>خداوند در سه سوره آل عمران و </a:t>
            </a:r>
            <a:r>
              <a:rPr lang="fa-IR" sz="2000" dirty="0" err="1" smtClean="0">
                <a:latin typeface="Adobe Arabic" panose="02040503050201020203" pitchFamily="18" charset="-78"/>
                <a:cs typeface="Adobe Arabic" panose="02040503050201020203" pitchFamily="18" charset="-78"/>
              </a:rPr>
              <a:t>هود</a:t>
            </a:r>
            <a:r>
              <a:rPr lang="fa-IR" sz="2000" dirty="0" smtClean="0">
                <a:latin typeface="Adobe Arabic" panose="02040503050201020203" pitchFamily="18" charset="-78"/>
                <a:cs typeface="Adobe Arabic" panose="02040503050201020203" pitchFamily="18" charset="-78"/>
              </a:rPr>
              <a:t> و یوسف پس از گزارش اخباری از دوران گذشته بر غیبی بودن آنها تاکید کرده است. در بسیاری از آیات نیز مطالبی ذکر شده است که از امور غیبی به شمار می رود هر چند در قرآن به خبر غیبی بودن آن اشاره نشده است . نمونه آن </a:t>
            </a:r>
            <a:r>
              <a:rPr lang="fa-IR" sz="2000" dirty="0">
                <a:latin typeface="Adobe Arabic" panose="02040503050201020203" pitchFamily="18" charset="-78"/>
                <a:cs typeface="Adobe Arabic" panose="02040503050201020203" pitchFamily="18" charset="-78"/>
              </a:rPr>
              <a:t>آ</a:t>
            </a:r>
            <a:r>
              <a:rPr lang="fa-IR" sz="2000" dirty="0" smtClean="0">
                <a:latin typeface="Adobe Arabic" panose="02040503050201020203" pitchFamily="18" charset="-78"/>
                <a:cs typeface="Adobe Arabic" panose="02040503050201020203" pitchFamily="18" charset="-78"/>
              </a:rPr>
              <a:t>یات بیان کننده وقایع و سرنوشت مردمان دورانهای گذشته است که آگاهی از برخی آنها با روشها و ابزارهای متعارف در دست بشر نه در زمان نزول قرآن ممکن بوده و نه اکنون میسر است. آیاتی که از چگونگی </a:t>
            </a:r>
            <a:r>
              <a:rPr lang="fa-IR" sz="2000" dirty="0">
                <a:latin typeface="Adobe Arabic" panose="02040503050201020203" pitchFamily="18" charset="-78"/>
                <a:cs typeface="Adobe Arabic" panose="02040503050201020203" pitchFamily="18" charset="-78"/>
              </a:rPr>
              <a:t>آ</a:t>
            </a:r>
            <a:r>
              <a:rPr lang="fa-IR" sz="2000" dirty="0" smtClean="0">
                <a:latin typeface="Adobe Arabic" panose="02040503050201020203" pitchFamily="18" charset="-78"/>
                <a:cs typeface="Adobe Arabic" panose="02040503050201020203" pitchFamily="18" charset="-78"/>
              </a:rPr>
              <a:t>غاز </a:t>
            </a:r>
            <a:r>
              <a:rPr lang="fa-IR" sz="2000" dirty="0">
                <a:latin typeface="Adobe Arabic" panose="02040503050201020203" pitchFamily="18" charset="-78"/>
                <a:cs typeface="Adobe Arabic" panose="02040503050201020203" pitchFamily="18" charset="-78"/>
              </a:rPr>
              <a:t>آ</a:t>
            </a:r>
            <a:r>
              <a:rPr lang="fa-IR" sz="2000" dirty="0" smtClean="0">
                <a:latin typeface="Adobe Arabic" panose="02040503050201020203" pitchFamily="18" charset="-78"/>
                <a:cs typeface="Adobe Arabic" panose="02040503050201020203" pitchFamily="18" charset="-78"/>
              </a:rPr>
              <a:t>فرینش خبر می دهد آیات حاکی از حوادث و وقایع آینده جهان و آیاتی که درباره پایان جهان موجود و بر پایی قیامت و عوالم پس از آن است همه بیان کننده مطالب بیرون از قلمرو معارف متعارف بشری و گواه وجود اخبار غیبی </a:t>
            </a:r>
            <a:r>
              <a:rPr lang="fa-IR" sz="2000" dirty="0" err="1" smtClean="0">
                <a:latin typeface="Adobe Arabic" panose="02040503050201020203" pitchFamily="18" charset="-78"/>
                <a:cs typeface="Adobe Arabic" panose="02040503050201020203" pitchFamily="18" charset="-78"/>
              </a:rPr>
              <a:t>درقرآن</a:t>
            </a:r>
            <a:r>
              <a:rPr lang="fa-IR" sz="2000" dirty="0" smtClean="0">
                <a:latin typeface="Adobe Arabic" panose="02040503050201020203" pitchFamily="18" charset="-78"/>
                <a:cs typeface="Adobe Arabic" panose="02040503050201020203" pitchFamily="18" charset="-78"/>
              </a:rPr>
              <a:t> است.</a:t>
            </a:r>
            <a:br>
              <a:rPr lang="fa-IR" sz="2000" dirty="0" smtClean="0">
                <a:latin typeface="Adobe Arabic" panose="02040503050201020203" pitchFamily="18" charset="-78"/>
                <a:cs typeface="Adobe Arabic" panose="02040503050201020203" pitchFamily="18" charset="-78"/>
              </a:rPr>
            </a:br>
            <a:r>
              <a:rPr lang="fa-IR" sz="2000" dirty="0" smtClean="0">
                <a:solidFill>
                  <a:srgbClr val="FF0000"/>
                </a:solidFill>
                <a:latin typeface="Adobe Arabic" panose="02040503050201020203" pitchFamily="18" charset="-78"/>
                <a:cs typeface="Adobe Arabic" panose="02040503050201020203" pitchFamily="18" charset="-78"/>
              </a:rPr>
              <a:t>دیدگاه ها درباره اخبار غیبی:</a:t>
            </a:r>
            <a:br>
              <a:rPr lang="fa-IR" sz="2000" dirty="0" smtClean="0">
                <a:solidFill>
                  <a:srgbClr val="FF0000"/>
                </a:solidFill>
                <a:latin typeface="Adobe Arabic" panose="02040503050201020203" pitchFamily="18" charset="-78"/>
                <a:cs typeface="Adobe Arabic" panose="02040503050201020203" pitchFamily="18" charset="-78"/>
              </a:rPr>
            </a:br>
            <a:r>
              <a:rPr lang="fa-IR" sz="2000" dirty="0" smtClean="0">
                <a:solidFill>
                  <a:srgbClr val="00B050"/>
                </a:solidFill>
                <a:latin typeface="Adobe Arabic" panose="02040503050201020203" pitchFamily="18" charset="-78"/>
                <a:cs typeface="Adobe Arabic" panose="02040503050201020203" pitchFamily="18" charset="-78"/>
              </a:rPr>
              <a:t>دیدگاه اول: </a:t>
            </a:r>
            <a:r>
              <a:rPr lang="fa-IR" sz="2000" dirty="0" smtClean="0">
                <a:latin typeface="Adobe Arabic" panose="02040503050201020203" pitchFamily="18" charset="-78"/>
                <a:cs typeface="Adobe Arabic" panose="02040503050201020203" pitchFamily="18" charset="-78"/>
              </a:rPr>
              <a:t>برخی از </a:t>
            </a:r>
            <a:r>
              <a:rPr lang="fa-IR" sz="2000" dirty="0" err="1" smtClean="0">
                <a:latin typeface="Adobe Arabic" panose="02040503050201020203" pitchFamily="18" charset="-78"/>
                <a:cs typeface="Adobe Arabic" panose="02040503050201020203" pitchFamily="18" charset="-78"/>
              </a:rPr>
              <a:t>مفسران</a:t>
            </a:r>
            <a:r>
              <a:rPr lang="fa-IR" sz="2000" dirty="0" smtClean="0">
                <a:latin typeface="Adobe Arabic" panose="02040503050201020203" pitchFamily="18" charset="-78"/>
                <a:cs typeface="Adobe Arabic" panose="02040503050201020203" pitchFamily="18" charset="-78"/>
              </a:rPr>
              <a:t> با وجود بحث از اخبار غیبی قرآن از معجزه بودن یا نبودن این وجه سخنی نگفته </a:t>
            </a:r>
            <a:r>
              <a:rPr lang="fa-IR" sz="2000" dirty="0" err="1" smtClean="0">
                <a:latin typeface="Adobe Arabic" panose="02040503050201020203" pitchFamily="18" charset="-78"/>
                <a:cs typeface="Adobe Arabic" panose="02040503050201020203" pitchFamily="18" charset="-78"/>
              </a:rPr>
              <a:t>اند</a:t>
            </a:r>
            <a:r>
              <a:rPr lang="fa-IR" sz="2000" dirty="0" smtClean="0">
                <a:latin typeface="Adobe Arabic" panose="02040503050201020203" pitchFamily="18" charset="-78"/>
                <a:cs typeface="Adobe Arabic" panose="02040503050201020203" pitchFamily="18" charset="-78"/>
              </a:rPr>
              <a:t> طبری روایاتی درباره پیشگویی قرآن درباره بعضی از حوادث  ذیل آیات مربوط به آنها را آورده است . ولی به معجزه بودن قرآن از این بعد اشاره نکرده است.</a:t>
            </a:r>
            <a:br>
              <a:rPr lang="fa-IR" sz="2000" dirty="0" smtClean="0">
                <a:latin typeface="Adobe Arabic" panose="02040503050201020203" pitchFamily="18" charset="-78"/>
                <a:cs typeface="Adobe Arabic" panose="02040503050201020203" pitchFamily="18" charset="-78"/>
              </a:rPr>
            </a:br>
            <a:r>
              <a:rPr lang="fa-IR" sz="2000" dirty="0" smtClean="0">
                <a:solidFill>
                  <a:srgbClr val="00B050"/>
                </a:solidFill>
                <a:latin typeface="Adobe Arabic" panose="02040503050201020203" pitchFamily="18" charset="-78"/>
                <a:cs typeface="Adobe Arabic" panose="02040503050201020203" pitchFamily="18" charset="-78"/>
              </a:rPr>
              <a:t>دیدگاه دوم: </a:t>
            </a:r>
            <a:r>
              <a:rPr lang="fa-IR" sz="2000" dirty="0" smtClean="0">
                <a:latin typeface="Adobe Arabic" panose="02040503050201020203" pitchFamily="18" charset="-78"/>
                <a:cs typeface="Adobe Arabic" panose="02040503050201020203" pitchFamily="18" charset="-78"/>
              </a:rPr>
              <a:t>برخی دیگر از اخبار غیبی را از وجوه اعجاز قرآن ندانسته اعجاز آن را در نظم و فصاحت و درستی معانی می دانند ابن عطیه </a:t>
            </a:r>
            <a:r>
              <a:rPr lang="fa-IR" sz="2000" dirty="0" err="1" smtClean="0">
                <a:latin typeface="Adobe Arabic" panose="02040503050201020203" pitchFamily="18" charset="-78"/>
                <a:cs typeface="Adobe Arabic" panose="02040503050201020203" pitchFamily="18" charset="-78"/>
              </a:rPr>
              <a:t>اندلسی</a:t>
            </a:r>
            <a:r>
              <a:rPr lang="fa-IR" sz="2000" dirty="0" smtClean="0">
                <a:latin typeface="Adobe Arabic" panose="02040503050201020203" pitchFamily="18" charset="-78"/>
                <a:cs typeface="Adobe Arabic" panose="02040503050201020203" pitchFamily="18" charset="-78"/>
              </a:rPr>
              <a:t> این عقیده را به عموم عالمان مسلمان نسبت داده است . در میان </a:t>
            </a:r>
            <a:r>
              <a:rPr lang="fa-IR" sz="2000" dirty="0" err="1" smtClean="0">
                <a:latin typeface="Adobe Arabic" panose="02040503050201020203" pitchFamily="18" charset="-78"/>
                <a:cs typeface="Adobe Arabic" panose="02040503050201020203" pitchFamily="18" charset="-78"/>
              </a:rPr>
              <a:t>متقدمان</a:t>
            </a:r>
            <a:r>
              <a:rPr lang="fa-IR" sz="2000" dirty="0" smtClean="0">
                <a:latin typeface="Adobe Arabic" panose="02040503050201020203" pitchFamily="18" charset="-78"/>
                <a:cs typeface="Adobe Arabic" panose="02040503050201020203" pitchFamily="18" charset="-78"/>
              </a:rPr>
              <a:t> شیخ طوسی و یحیی بن حمزه علوی و ابن قیم و از </a:t>
            </a:r>
            <a:r>
              <a:rPr lang="fa-IR" sz="2000" dirty="0" err="1" smtClean="0">
                <a:latin typeface="Adobe Arabic" panose="02040503050201020203" pitchFamily="18" charset="-78"/>
                <a:cs typeface="Adobe Arabic" panose="02040503050201020203" pitchFamily="18" charset="-78"/>
              </a:rPr>
              <a:t>معاصران</a:t>
            </a:r>
            <a:r>
              <a:rPr lang="fa-IR" sz="2000" dirty="0" smtClean="0">
                <a:latin typeface="Adobe Arabic" panose="02040503050201020203" pitchFamily="18" charset="-78"/>
                <a:cs typeface="Adobe Arabic" panose="02040503050201020203" pitchFamily="18" charset="-78"/>
              </a:rPr>
              <a:t> محمد حسین فضل الله و </a:t>
            </a:r>
            <a:r>
              <a:rPr lang="fa-IR" sz="2000" dirty="0" err="1" smtClean="0">
                <a:latin typeface="Adobe Arabic" panose="02040503050201020203" pitchFamily="18" charset="-78"/>
                <a:cs typeface="Adobe Arabic" panose="02040503050201020203" pitchFamily="18" charset="-78"/>
              </a:rPr>
              <a:t>عایشه</a:t>
            </a:r>
            <a:r>
              <a:rPr lang="fa-IR" sz="2000" dirty="0" smtClean="0">
                <a:latin typeface="Adobe Arabic" panose="02040503050201020203" pitchFamily="18" charset="-78"/>
                <a:cs typeface="Adobe Arabic" panose="02040503050201020203" pitchFamily="18" charset="-78"/>
              </a:rPr>
              <a:t> </a:t>
            </a:r>
            <a:r>
              <a:rPr lang="fa-IR" sz="2000" dirty="0" err="1" smtClean="0">
                <a:latin typeface="Adobe Arabic" panose="02040503050201020203" pitchFamily="18" charset="-78"/>
                <a:cs typeface="Adobe Arabic" panose="02040503050201020203" pitchFamily="18" charset="-78"/>
              </a:rPr>
              <a:t>بنت</a:t>
            </a:r>
            <a:r>
              <a:rPr lang="fa-IR" sz="2000" dirty="0" smtClean="0">
                <a:latin typeface="Adobe Arabic" panose="02040503050201020203" pitchFamily="18" charset="-78"/>
                <a:cs typeface="Adobe Arabic" panose="02040503050201020203" pitchFamily="18" charset="-78"/>
              </a:rPr>
              <a:t> </a:t>
            </a:r>
            <a:r>
              <a:rPr lang="fa-IR" sz="2000" dirty="0" err="1" smtClean="0">
                <a:latin typeface="Adobe Arabic" panose="02040503050201020203" pitchFamily="18" charset="-78"/>
                <a:cs typeface="Adobe Arabic" panose="02040503050201020203" pitchFamily="18" charset="-78"/>
              </a:rPr>
              <a:t>الشاطی</a:t>
            </a:r>
            <a:r>
              <a:rPr lang="fa-IR" sz="2000" dirty="0" smtClean="0">
                <a:latin typeface="Adobe Arabic" panose="02040503050201020203" pitchFamily="18" charset="-78"/>
                <a:cs typeface="Adobe Arabic" panose="02040503050201020203" pitchFamily="18" charset="-78"/>
              </a:rPr>
              <a:t> و عبدالقادر حسین از طرفداران این دیدگاه </a:t>
            </a:r>
            <a:r>
              <a:rPr lang="fa-IR" sz="2000" dirty="0" err="1" smtClean="0">
                <a:latin typeface="Adobe Arabic" panose="02040503050201020203" pitchFamily="18" charset="-78"/>
                <a:cs typeface="Adobe Arabic" panose="02040503050201020203" pitchFamily="18" charset="-78"/>
              </a:rPr>
              <a:t>اند</a:t>
            </a:r>
            <a:r>
              <a:rPr lang="fa-IR" sz="2000" dirty="0" smtClean="0">
                <a:latin typeface="Adobe Arabic" panose="02040503050201020203" pitchFamily="18" charset="-78"/>
                <a:cs typeface="Adobe Arabic" panose="02040503050201020203" pitchFamily="18" charset="-78"/>
              </a:rPr>
              <a:t>.</a:t>
            </a:r>
            <a:endParaRPr lang="fa-IR" sz="2000" dirty="0">
              <a:latin typeface="Adobe Arabic" panose="02040503050201020203" pitchFamily="18" charset="-78"/>
              <a:cs typeface="Adobe Arabic" panose="02040503050201020203" pitchFamily="18" charset="-78"/>
            </a:endParaRPr>
          </a:p>
        </p:txBody>
      </p:sp>
      <p:sp>
        <p:nvSpPr>
          <p:cNvPr id="3" name="زیر نویس 2"/>
          <p:cNvSpPr>
            <a:spLocks noGrp="1"/>
          </p:cNvSpPr>
          <p:nvPr>
            <p:ph type="subTitle" idx="1"/>
          </p:nvPr>
        </p:nvSpPr>
        <p:spPr>
          <a:xfrm>
            <a:off x="2286000" y="6654800"/>
            <a:ext cx="9144000" cy="177800"/>
          </a:xfrm>
        </p:spPr>
        <p:txBody>
          <a:bodyPr>
            <a:normAutofit fontScale="40000" lnSpcReduction="20000"/>
          </a:bodyPr>
          <a:lstStyle/>
          <a:p>
            <a:endParaRPr lang="fa-IR" dirty="0"/>
          </a:p>
        </p:txBody>
      </p:sp>
    </p:spTree>
    <p:extLst>
      <p:ext uri="{BB962C8B-B14F-4D97-AF65-F5344CB8AC3E}">
        <p14:creationId xmlns:p14="http://schemas.microsoft.com/office/powerpoint/2010/main" val="2690862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fa-IR" dirty="0"/>
          </a:p>
        </p:txBody>
      </p:sp>
      <p:sp>
        <p:nvSpPr>
          <p:cNvPr id="3" name="نگهدارنده مکان محتوا 2"/>
          <p:cNvSpPr>
            <a:spLocks noGrp="1"/>
          </p:cNvSpPr>
          <p:nvPr>
            <p:ph idx="1"/>
          </p:nvPr>
        </p:nvSpPr>
        <p:spPr>
          <a:xfrm>
            <a:off x="1524000" y="533400"/>
            <a:ext cx="9918700" cy="5067300"/>
          </a:xfrm>
        </p:spPr>
        <p:txBody>
          <a:bodyPr>
            <a:normAutofit fontScale="25000" lnSpcReduction="20000"/>
          </a:bodyPr>
          <a:lstStyle/>
          <a:p>
            <a:pPr algn="just">
              <a:lnSpc>
                <a:spcPct val="120000"/>
              </a:lnSpc>
            </a:pPr>
            <a:r>
              <a:rPr lang="ar-SA" sz="8000" dirty="0">
                <a:solidFill>
                  <a:srgbClr val="00B050"/>
                </a:solidFill>
                <a:latin typeface="Adobe Arabic" panose="02040503050201020203" pitchFamily="18" charset="-78"/>
                <a:cs typeface="Adobe Arabic" panose="02040503050201020203" pitchFamily="18" charset="-78"/>
              </a:rPr>
              <a:t>دیدگاه سوم:</a:t>
            </a:r>
            <a:r>
              <a:rPr lang="ar-SA" sz="8000" dirty="0">
                <a:latin typeface="Adobe Arabic" panose="02040503050201020203" pitchFamily="18" charset="-78"/>
                <a:cs typeface="Adobe Arabic" panose="02040503050201020203" pitchFamily="18" charset="-78"/>
              </a:rPr>
              <a:t>برخی اخبار غیبی قران را یگانه وجه اعجاز آن به شمار آورده اند :گفته شده نظام افزودن بر قول به صرفه (بازداشته شدن عرب از همانند آوری )به این وجه اعجاز قرآن نیز معتقد بوده است.</a:t>
            </a:r>
            <a:endParaRPr lang="en-US" sz="8000" dirty="0">
              <a:latin typeface="Adobe Arabic" panose="02040503050201020203" pitchFamily="18" charset="-78"/>
              <a:cs typeface="Adobe Arabic" panose="02040503050201020203" pitchFamily="18" charset="-78"/>
            </a:endParaRPr>
          </a:p>
          <a:p>
            <a:pPr algn="just">
              <a:lnSpc>
                <a:spcPct val="120000"/>
              </a:lnSpc>
            </a:pPr>
            <a:r>
              <a:rPr lang="ar-SA" sz="8000" dirty="0">
                <a:solidFill>
                  <a:srgbClr val="00B050"/>
                </a:solidFill>
                <a:latin typeface="Adobe Arabic" panose="02040503050201020203" pitchFamily="18" charset="-78"/>
                <a:cs typeface="Adobe Arabic" panose="02040503050201020203" pitchFamily="18" charset="-78"/>
              </a:rPr>
              <a:t>دیدگاه چهارم:</a:t>
            </a:r>
            <a:r>
              <a:rPr lang="ar-SA" sz="8000" dirty="0">
                <a:latin typeface="Adobe Arabic" panose="02040503050201020203" pitchFamily="18" charset="-78"/>
                <a:cs typeface="Adobe Arabic" panose="02040503050201020203" pitchFamily="18" charset="-78"/>
              </a:rPr>
              <a:t>گروهی دیگر از قرآن پژوهان بر این باورند که اخبار غیبی از وجوه اعجاز قرآن است </a:t>
            </a:r>
            <a:r>
              <a:rPr lang="ar-SA" sz="8000" dirty="0" smtClean="0">
                <a:latin typeface="Adobe Arabic" panose="02040503050201020203" pitchFamily="18" charset="-78"/>
                <a:cs typeface="Adobe Arabic" panose="02040503050201020203" pitchFamily="18" charset="-78"/>
              </a:rPr>
              <a:t>ولی </a:t>
            </a:r>
            <a:r>
              <a:rPr lang="ar-SA" sz="8000" dirty="0">
                <a:latin typeface="Adobe Arabic" panose="02040503050201020203" pitchFamily="18" charset="-78"/>
                <a:cs typeface="Adobe Arabic" panose="02040503050201020203" pitchFamily="18" charset="-78"/>
              </a:rPr>
              <a:t>تحدی( درخواست همانند </a:t>
            </a:r>
            <a:r>
              <a:rPr lang="fa-IR" sz="8000" dirty="0" smtClean="0">
                <a:latin typeface="Adobe Arabic" panose="02040503050201020203" pitchFamily="18" charset="-78"/>
                <a:cs typeface="Adobe Arabic" panose="02040503050201020203" pitchFamily="18" charset="-78"/>
              </a:rPr>
              <a:t>آ</a:t>
            </a:r>
            <a:r>
              <a:rPr lang="ar-SA" sz="8000" dirty="0" smtClean="0">
                <a:latin typeface="Adobe Arabic" panose="02040503050201020203" pitchFamily="18" charset="-78"/>
                <a:cs typeface="Adobe Arabic" panose="02040503050201020203" pitchFamily="18" charset="-78"/>
              </a:rPr>
              <a:t>وری </a:t>
            </a:r>
            <a:r>
              <a:rPr lang="ar-SA" sz="8000" dirty="0">
                <a:latin typeface="Adobe Arabic" panose="02040503050201020203" pitchFamily="18" charset="-78"/>
                <a:cs typeface="Adobe Arabic" panose="02040503050201020203" pitchFamily="18" charset="-78"/>
              </a:rPr>
              <a:t>)قرآن شامل آن نمی شود زیرا تحدی شامل همه همه سوره هاست در حالی که خبرهای غیبی فقط در بعضی از سوره ها آمده است .خطابی و عبدالجبار معتزلی و محمد باقر مجلسی از قائلان به این دیدگاه به شمار می روند . به نظر می رسد این دیدگاه در برابر دیدگاهی شکل گرفته که اعجاز قرآن را به اخبار غیبی منحصر می داند.</a:t>
            </a:r>
            <a:endParaRPr lang="en-US" sz="8000" dirty="0">
              <a:latin typeface="Adobe Arabic" panose="02040503050201020203" pitchFamily="18" charset="-78"/>
              <a:cs typeface="Adobe Arabic" panose="02040503050201020203" pitchFamily="18" charset="-78"/>
            </a:endParaRPr>
          </a:p>
          <a:p>
            <a:pPr marL="0" indent="0" algn="just">
              <a:lnSpc>
                <a:spcPct val="120000"/>
              </a:lnSpc>
              <a:buNone/>
            </a:pPr>
            <a:r>
              <a:rPr lang="fa-IR" sz="8000" dirty="0" smtClean="0">
                <a:latin typeface="Adobe Arabic" panose="02040503050201020203" pitchFamily="18" charset="-78"/>
                <a:cs typeface="Adobe Arabic" panose="02040503050201020203" pitchFamily="18" charset="-78"/>
              </a:rPr>
              <a:t>    </a:t>
            </a:r>
            <a:r>
              <a:rPr lang="ar-SA" sz="8000" dirty="0" smtClean="0">
                <a:latin typeface="Adobe Arabic" panose="02040503050201020203" pitchFamily="18" charset="-78"/>
                <a:cs typeface="Adobe Arabic" panose="02040503050201020203" pitchFamily="18" charset="-78"/>
              </a:rPr>
              <a:t>خطابی </a:t>
            </a:r>
            <a:r>
              <a:rPr lang="ar-SA" sz="8000" dirty="0">
                <a:latin typeface="Adobe Arabic" panose="02040503050201020203" pitchFamily="18" charset="-78"/>
                <a:cs typeface="Adobe Arabic" panose="02040503050201020203" pitchFamily="18" charset="-78"/>
              </a:rPr>
              <a:t>در این باره می گوید : گروهی گمان کرده اند که اعجاز قرآن فقط به جهت در برداشتن خبرهای غیبی مربوط به آینده است : مانند </a:t>
            </a:r>
            <a:r>
              <a:rPr lang="fa-IR" sz="8000" dirty="0" smtClean="0">
                <a:latin typeface="Adobe Arabic" panose="02040503050201020203" pitchFamily="18" charset="-78"/>
                <a:cs typeface="Adobe Arabic" panose="02040503050201020203" pitchFamily="18" charset="-78"/>
              </a:rPr>
              <a:t>          </a:t>
            </a:r>
            <a:r>
              <a:rPr lang="ar-SA" sz="8000" dirty="0" smtClean="0">
                <a:latin typeface="Adobe Arabic" panose="02040503050201020203" pitchFamily="18" charset="-78"/>
                <a:cs typeface="Adobe Arabic" panose="02040503050201020203" pitchFamily="18" charset="-78"/>
              </a:rPr>
              <a:t>آیات </a:t>
            </a:r>
            <a:r>
              <a:rPr lang="ar-SA" sz="8000" dirty="0">
                <a:latin typeface="Adobe Arabic" panose="02040503050201020203" pitchFamily="18" charset="-78"/>
                <a:cs typeface="Adobe Arabic" panose="02040503050201020203" pitchFamily="18" charset="-78"/>
              </a:rPr>
              <a:t>غلبت الروم...=رومیان مغلوب شدند&gt;&gt;و آیه قل للمخلفین من الاعراب ستدعون الی قوم اولی باس شدید = به بادیه نشینان بر جای مانده از جهاد بگو :به زودی به سوی قومی زورمند فراخوانده میشوید........"</a:t>
            </a:r>
            <a:endParaRPr lang="en-US" sz="8000" dirty="0">
              <a:latin typeface="Adobe Arabic" panose="02040503050201020203" pitchFamily="18" charset="-78"/>
              <a:cs typeface="Adobe Arabic" panose="02040503050201020203" pitchFamily="18" charset="-78"/>
            </a:endParaRPr>
          </a:p>
          <a:p>
            <a:pPr marL="0" indent="0" algn="just">
              <a:lnSpc>
                <a:spcPct val="120000"/>
              </a:lnSpc>
              <a:buNone/>
            </a:pPr>
            <a:r>
              <a:rPr lang="fa-IR" sz="8000" dirty="0" smtClean="0">
                <a:latin typeface="Adobe Arabic" panose="02040503050201020203" pitchFamily="18" charset="-78"/>
                <a:cs typeface="Adobe Arabic" panose="02040503050201020203" pitchFamily="18" charset="-78"/>
              </a:rPr>
              <a:t>   </a:t>
            </a:r>
            <a:r>
              <a:rPr lang="ar-SA" sz="8000" dirty="0" smtClean="0">
                <a:latin typeface="Adobe Arabic" panose="02040503050201020203" pitchFamily="18" charset="-78"/>
                <a:cs typeface="Adobe Arabic" panose="02040503050201020203" pitchFamily="18" charset="-78"/>
              </a:rPr>
              <a:t>وی </a:t>
            </a:r>
            <a:r>
              <a:rPr lang="ar-SA" sz="8000" dirty="0">
                <a:latin typeface="Adobe Arabic" panose="02040503050201020203" pitchFamily="18" charset="-78"/>
                <a:cs typeface="Adobe Arabic" panose="02040503050201020203" pitchFamily="18" charset="-78"/>
              </a:rPr>
              <a:t>در ادامه گفته است :شکی نیست که این خبر ها و خبر های مشابه آن نوعی از اعجاز </a:t>
            </a:r>
            <a:r>
              <a:rPr lang="ar-SA" sz="8000" dirty="0" smtClean="0">
                <a:latin typeface="Adobe Arabic" panose="02040503050201020203" pitchFamily="18" charset="-78"/>
                <a:cs typeface="Adobe Arabic" panose="02040503050201020203" pitchFamily="18" charset="-78"/>
              </a:rPr>
              <a:t>قر</a:t>
            </a:r>
            <a:r>
              <a:rPr lang="fa-IR" sz="8000" dirty="0" smtClean="0">
                <a:latin typeface="Adobe Arabic" panose="02040503050201020203" pitchFamily="18" charset="-78"/>
                <a:cs typeface="Adobe Arabic" panose="02040503050201020203" pitchFamily="18" charset="-78"/>
              </a:rPr>
              <a:t>آ</a:t>
            </a:r>
            <a:r>
              <a:rPr lang="ar-SA" sz="8000" dirty="0" smtClean="0">
                <a:latin typeface="Adobe Arabic" panose="02040503050201020203" pitchFamily="18" charset="-78"/>
                <a:cs typeface="Adobe Arabic" panose="02040503050201020203" pitchFamily="18" charset="-78"/>
              </a:rPr>
              <a:t>ن </a:t>
            </a:r>
            <a:r>
              <a:rPr lang="ar-SA" sz="8000" dirty="0">
                <a:latin typeface="Adobe Arabic" panose="02040503050201020203" pitchFamily="18" charset="-78"/>
                <a:cs typeface="Adobe Arabic" panose="02040503050201020203" pitchFamily="18" charset="-78"/>
              </a:rPr>
              <a:t>است ولی عمومیت ندارد که در همه سوره های </a:t>
            </a:r>
            <a:r>
              <a:rPr lang="ar-SA" sz="8000" dirty="0" smtClean="0">
                <a:latin typeface="Adobe Arabic" panose="02040503050201020203" pitchFamily="18" charset="-78"/>
                <a:cs typeface="Adobe Arabic" panose="02040503050201020203" pitchFamily="18" charset="-78"/>
              </a:rPr>
              <a:t>قر</a:t>
            </a:r>
            <a:r>
              <a:rPr lang="fa-IR" sz="8000" dirty="0" smtClean="0">
                <a:latin typeface="Adobe Arabic" panose="02040503050201020203" pitchFamily="18" charset="-78"/>
                <a:cs typeface="Adobe Arabic" panose="02040503050201020203" pitchFamily="18" charset="-78"/>
              </a:rPr>
              <a:t>آ</a:t>
            </a:r>
            <a:r>
              <a:rPr lang="ar-SA" sz="8000" dirty="0" smtClean="0">
                <a:latin typeface="Adobe Arabic" panose="02040503050201020203" pitchFamily="18" charset="-78"/>
                <a:cs typeface="Adobe Arabic" panose="02040503050201020203" pitchFamily="18" charset="-78"/>
              </a:rPr>
              <a:t>ن </a:t>
            </a:r>
            <a:r>
              <a:rPr lang="ar-SA" sz="8000" dirty="0">
                <a:latin typeface="Adobe Arabic" panose="02040503050201020203" pitchFamily="18" charset="-78"/>
                <a:cs typeface="Adobe Arabic" panose="02040503050201020203" pitchFamily="18" charset="-78"/>
              </a:rPr>
              <a:t>موجود باشد در حالی که خدای سبحان هر سوره را مستقلا معجزه قرار داد.</a:t>
            </a:r>
            <a:endParaRPr lang="en-US" sz="8000" dirty="0">
              <a:latin typeface="Adobe Arabic" panose="02040503050201020203" pitchFamily="18" charset="-78"/>
              <a:cs typeface="Adobe Arabic" panose="02040503050201020203" pitchFamily="18" charset="-78"/>
            </a:endParaRPr>
          </a:p>
          <a:p>
            <a:pPr algn="just">
              <a:lnSpc>
                <a:spcPct val="120000"/>
              </a:lnSpc>
            </a:pPr>
            <a:r>
              <a:rPr lang="ar-SA" sz="8000" dirty="0">
                <a:solidFill>
                  <a:srgbClr val="00B050"/>
                </a:solidFill>
                <a:latin typeface="Adobe Arabic" panose="02040503050201020203" pitchFamily="18" charset="-78"/>
                <a:cs typeface="Adobe Arabic" panose="02040503050201020203" pitchFamily="18" charset="-78"/>
              </a:rPr>
              <a:t>دیدگاه پنجم:</a:t>
            </a:r>
            <a:r>
              <a:rPr lang="ar-SA" sz="8000" dirty="0">
                <a:latin typeface="Adobe Arabic" panose="02040503050201020203" pitchFamily="18" charset="-78"/>
                <a:cs typeface="Adobe Arabic" panose="02040503050201020203" pitchFamily="18" charset="-78"/>
              </a:rPr>
              <a:t>جمع فراوانی نیز بر این عقیده اند که اخبار غیبی از وجوه اعجاز </a:t>
            </a:r>
            <a:r>
              <a:rPr lang="ar-SA" sz="8000" dirty="0" smtClean="0">
                <a:latin typeface="Adobe Arabic" panose="02040503050201020203" pitchFamily="18" charset="-78"/>
                <a:cs typeface="Adobe Arabic" panose="02040503050201020203" pitchFamily="18" charset="-78"/>
              </a:rPr>
              <a:t>قر</a:t>
            </a:r>
            <a:r>
              <a:rPr lang="fa-IR" sz="8000" dirty="0" smtClean="0">
                <a:latin typeface="Adobe Arabic" panose="02040503050201020203" pitchFamily="18" charset="-78"/>
                <a:cs typeface="Adobe Arabic" panose="02040503050201020203" pitchFamily="18" charset="-78"/>
              </a:rPr>
              <a:t>آ</a:t>
            </a:r>
            <a:r>
              <a:rPr lang="ar-SA" sz="8000" dirty="0" smtClean="0">
                <a:latin typeface="Adobe Arabic" panose="02040503050201020203" pitchFamily="18" charset="-78"/>
                <a:cs typeface="Adobe Arabic" panose="02040503050201020203" pitchFamily="18" charset="-78"/>
              </a:rPr>
              <a:t>ن </a:t>
            </a:r>
            <a:r>
              <a:rPr lang="ar-SA" sz="8000" dirty="0">
                <a:latin typeface="Adobe Arabic" panose="02040503050201020203" pitchFamily="18" charset="-78"/>
                <a:cs typeface="Adobe Arabic" panose="02040503050201020203" pitchFamily="18" charset="-78"/>
              </a:rPr>
              <a:t>بوده و به آن تحدی شده است. این دیدگاه در میان عالمان قرآن پژوه از دیر باز رواج داشته است و در کتابهای تفسیر و علوم قرآنی بر ان استدلال شده است  و ویژه گرایش مذهبی خاصی نیست  بلکه همه فرقه ها از سنی و شیعه به آن قائلند. طبرسی در مقدمه مجمع البیان به هنگام اشاره به مسائل مطرح در بحث اعجاز نامی از اعجاز به خبر های غیبی نبرده ولی درذیل ایه 23 بقره که از مخالفان دعوت به همانند اوری شده است به اعجاز غیبی قران تصریح کرده است .</a:t>
            </a:r>
            <a:endParaRPr lang="en-US" sz="8000" dirty="0">
              <a:latin typeface="Adobe Arabic" panose="02040503050201020203" pitchFamily="18" charset="-78"/>
              <a:cs typeface="Adobe Arabic" panose="02040503050201020203" pitchFamily="18" charset="-78"/>
            </a:endParaRPr>
          </a:p>
          <a:p>
            <a:endParaRPr lang="fa-IR" dirty="0"/>
          </a:p>
        </p:txBody>
      </p:sp>
    </p:spTree>
    <p:extLst>
      <p:ext uri="{BB962C8B-B14F-4D97-AF65-F5344CB8AC3E}">
        <p14:creationId xmlns:p14="http://schemas.microsoft.com/office/powerpoint/2010/main" val="22880422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fa-IR"/>
          </a:p>
        </p:txBody>
      </p:sp>
      <p:sp>
        <p:nvSpPr>
          <p:cNvPr id="3" name="نگهدارنده مکان محتوا 2"/>
          <p:cNvSpPr>
            <a:spLocks noGrp="1"/>
          </p:cNvSpPr>
          <p:nvPr>
            <p:ph idx="1"/>
          </p:nvPr>
        </p:nvSpPr>
        <p:spPr>
          <a:xfrm>
            <a:off x="838200" y="365126"/>
            <a:ext cx="10515600" cy="5811838"/>
          </a:xfrm>
        </p:spPr>
        <p:txBody>
          <a:bodyPr>
            <a:normAutofit fontScale="25000" lnSpcReduction="20000"/>
          </a:bodyPr>
          <a:lstStyle/>
          <a:p>
            <a:pPr>
              <a:lnSpc>
                <a:spcPct val="120000"/>
              </a:lnSpc>
            </a:pPr>
            <a:r>
              <a:rPr lang="ar-SA" sz="8000" dirty="0">
                <a:solidFill>
                  <a:srgbClr val="FF0000"/>
                </a:solidFill>
              </a:rPr>
              <a:t>مقصود از معجزه بودن اخبار غیبی قرآن</a:t>
            </a:r>
            <a:endParaRPr lang="en-US" sz="8000" dirty="0">
              <a:solidFill>
                <a:srgbClr val="FF0000"/>
              </a:solidFill>
            </a:endParaRPr>
          </a:p>
          <a:p>
            <a:pPr>
              <a:lnSpc>
                <a:spcPct val="120000"/>
              </a:lnSpc>
            </a:pPr>
            <a:r>
              <a:rPr lang="ar-SA" sz="8000" dirty="0">
                <a:latin typeface="Adobe Arabic" panose="02040503050201020203" pitchFamily="18" charset="-78"/>
                <a:cs typeface="Adobe Arabic" panose="02040503050201020203" pitchFamily="18" charset="-78"/>
              </a:rPr>
              <a:t>مقصود از معجزه بودن اخبار غیبی </a:t>
            </a:r>
            <a:r>
              <a:rPr lang="ar-SA" sz="8000" dirty="0" smtClean="0">
                <a:latin typeface="Adobe Arabic" panose="02040503050201020203" pitchFamily="18" charset="-78"/>
                <a:cs typeface="Adobe Arabic" panose="02040503050201020203" pitchFamily="18" charset="-78"/>
              </a:rPr>
              <a:t>قر</a:t>
            </a:r>
            <a:r>
              <a:rPr lang="fa-IR" sz="8000" dirty="0" smtClean="0">
                <a:latin typeface="Adobe Arabic" panose="02040503050201020203" pitchFamily="18" charset="-78"/>
                <a:cs typeface="Adobe Arabic" panose="02040503050201020203" pitchFamily="18" charset="-78"/>
              </a:rPr>
              <a:t>آ</a:t>
            </a:r>
            <a:r>
              <a:rPr lang="ar-SA" sz="8000" dirty="0" smtClean="0">
                <a:latin typeface="Adobe Arabic" panose="02040503050201020203" pitchFamily="18" charset="-78"/>
                <a:cs typeface="Adobe Arabic" panose="02040503050201020203" pitchFamily="18" charset="-78"/>
              </a:rPr>
              <a:t>ن </a:t>
            </a:r>
            <a:r>
              <a:rPr lang="ar-SA" sz="8000" dirty="0">
                <a:latin typeface="Adobe Arabic" panose="02040503050201020203" pitchFamily="18" charset="-78"/>
                <a:cs typeface="Adobe Arabic" panose="02040503050201020203" pitchFamily="18" charset="-78"/>
              </a:rPr>
              <a:t>این است که برخی آیات قران از امور ناپیدای گذشته یا حال یا آینده سخن گفته که آگاهی بشر به آنها از راه متعارف ممکن نبوده و دلیل خدایی بودن قران است زیرا درستی بخشی از این اخبار هنگام نزول </a:t>
            </a:r>
            <a:r>
              <a:rPr lang="ar-SA" sz="8000" dirty="0" smtClean="0">
                <a:latin typeface="Adobe Arabic" panose="02040503050201020203" pitchFamily="18" charset="-78"/>
                <a:cs typeface="Adobe Arabic" panose="02040503050201020203" pitchFamily="18" charset="-78"/>
              </a:rPr>
              <a:t>قر</a:t>
            </a:r>
            <a:r>
              <a:rPr lang="fa-IR" sz="8000" dirty="0" smtClean="0">
                <a:latin typeface="Adobe Arabic" panose="02040503050201020203" pitchFamily="18" charset="-78"/>
                <a:cs typeface="Adobe Arabic" panose="02040503050201020203" pitchFamily="18" charset="-78"/>
              </a:rPr>
              <a:t>آ</a:t>
            </a:r>
            <a:r>
              <a:rPr lang="ar-SA" sz="8000" dirty="0" smtClean="0">
                <a:latin typeface="Adobe Arabic" panose="02040503050201020203" pitchFamily="18" charset="-78"/>
                <a:cs typeface="Adobe Arabic" panose="02040503050201020203" pitchFamily="18" charset="-78"/>
              </a:rPr>
              <a:t>ن </a:t>
            </a:r>
            <a:r>
              <a:rPr lang="ar-SA" sz="8000" dirty="0">
                <a:latin typeface="Adobe Arabic" panose="02040503050201020203" pitchFamily="18" charset="-78"/>
                <a:cs typeface="Adobe Arabic" panose="02040503050201020203" pitchFamily="18" charset="-78"/>
              </a:rPr>
              <a:t>بر برخی از کسانی که به تاریخ ادیان و محتوای کتاب های </a:t>
            </a:r>
            <a:r>
              <a:rPr lang="fa-IR" sz="8000" dirty="0" smtClean="0">
                <a:latin typeface="Adobe Arabic" panose="02040503050201020203" pitchFamily="18" charset="-78"/>
                <a:cs typeface="Adobe Arabic" panose="02040503050201020203" pitchFamily="18" charset="-78"/>
              </a:rPr>
              <a:t>آ</a:t>
            </a:r>
            <a:r>
              <a:rPr lang="ar-SA" sz="8000" dirty="0" smtClean="0">
                <a:latin typeface="Adobe Arabic" panose="02040503050201020203" pitchFamily="18" charset="-78"/>
                <a:cs typeface="Adobe Arabic" panose="02040503050201020203" pitchFamily="18" charset="-78"/>
              </a:rPr>
              <a:t>سمانی </a:t>
            </a:r>
            <a:r>
              <a:rPr lang="ar-SA" sz="8000" dirty="0">
                <a:latin typeface="Adobe Arabic" panose="02040503050201020203" pitchFamily="18" charset="-78"/>
                <a:cs typeface="Adobe Arabic" panose="02040503050201020203" pitchFamily="18" charset="-78"/>
              </a:rPr>
              <a:t>گذشته </a:t>
            </a:r>
            <a:r>
              <a:rPr lang="fa-IR" sz="8000" dirty="0" smtClean="0">
                <a:latin typeface="Adobe Arabic" panose="02040503050201020203" pitchFamily="18" charset="-78"/>
                <a:cs typeface="Adobe Arabic" panose="02040503050201020203" pitchFamily="18" charset="-78"/>
              </a:rPr>
              <a:t>آ</a:t>
            </a:r>
            <a:r>
              <a:rPr lang="ar-SA" sz="8000" dirty="0" smtClean="0">
                <a:latin typeface="Adobe Arabic" panose="02040503050201020203" pitchFamily="18" charset="-78"/>
                <a:cs typeface="Adobe Arabic" panose="02040503050201020203" pitchFamily="18" charset="-78"/>
              </a:rPr>
              <a:t>گاهی </a:t>
            </a:r>
            <a:r>
              <a:rPr lang="ar-SA" sz="8000" dirty="0">
                <a:latin typeface="Adobe Arabic" panose="02040503050201020203" pitchFamily="18" charset="-78"/>
                <a:cs typeface="Adobe Arabic" panose="02040503050201020203" pitchFamily="18" charset="-78"/>
              </a:rPr>
              <a:t>داشتند آشکاربود.آنها به خوبی میدانستند که پیامبر(ص)درس نخوانده است و با هیچ  یک از اهل کتاب یا عالمان به این اخبار هر چند به شکل تحریف شده آن ارتباطی نداشته تا از آنان بیاموزد .</a:t>
            </a:r>
            <a:endParaRPr lang="en-US" sz="8000" dirty="0">
              <a:latin typeface="Adobe Arabic" panose="02040503050201020203" pitchFamily="18" charset="-78"/>
              <a:cs typeface="Adobe Arabic" panose="02040503050201020203" pitchFamily="18" charset="-78"/>
            </a:endParaRPr>
          </a:p>
          <a:p>
            <a:pPr>
              <a:lnSpc>
                <a:spcPct val="120000"/>
              </a:lnSpc>
            </a:pPr>
            <a:r>
              <a:rPr lang="ar-SA" sz="8000" dirty="0">
                <a:latin typeface="Adobe Arabic" panose="02040503050201020203" pitchFamily="18" charset="-78"/>
                <a:cs typeface="Adobe Arabic" panose="02040503050201020203" pitchFamily="18" charset="-78"/>
              </a:rPr>
              <a:t>قرآن نیز خود استدلال به اُمی بودن پیامبر را راه مناسبی برای بستن دهان یاوه گویان مشرک قلمداد می کند </a:t>
            </a:r>
            <a:r>
              <a:rPr lang="ar-SA" sz="8000" dirty="0" smtClean="0">
                <a:latin typeface="Adobe Arabic" panose="02040503050201020203" pitchFamily="18" charset="-78"/>
                <a:cs typeface="Adobe Arabic" panose="02040503050201020203" pitchFamily="18" charset="-78"/>
              </a:rPr>
              <a:t>.</a:t>
            </a:r>
            <a:endParaRPr lang="en-US" sz="8000" dirty="0">
              <a:latin typeface="Adobe Arabic" panose="02040503050201020203" pitchFamily="18" charset="-78"/>
              <a:cs typeface="Adobe Arabic" panose="02040503050201020203" pitchFamily="18" charset="-78"/>
            </a:endParaRPr>
          </a:p>
          <a:p>
            <a:pPr>
              <a:lnSpc>
                <a:spcPct val="120000"/>
              </a:lnSpc>
            </a:pPr>
            <a:r>
              <a:rPr lang="ar-SA" sz="8000" dirty="0">
                <a:latin typeface="Adobe Arabic" panose="02040503050201020203" pitchFamily="18" charset="-78"/>
                <a:cs typeface="Adobe Arabic" panose="02040503050201020203" pitchFamily="18" charset="-78"/>
              </a:rPr>
              <a:t>آشکار شدن تدریجی اخبارغیبی قرآن</a:t>
            </a:r>
            <a:endParaRPr lang="en-US" sz="8000" dirty="0">
              <a:latin typeface="Adobe Arabic" panose="02040503050201020203" pitchFamily="18" charset="-78"/>
              <a:cs typeface="Adobe Arabic" panose="02040503050201020203" pitchFamily="18" charset="-78"/>
            </a:endParaRPr>
          </a:p>
          <a:p>
            <a:pPr>
              <a:lnSpc>
                <a:spcPct val="120000"/>
              </a:lnSpc>
            </a:pPr>
            <a:r>
              <a:rPr lang="ar-SA" sz="8000" dirty="0">
                <a:latin typeface="Adobe Arabic" panose="02040503050201020203" pitchFamily="18" charset="-78"/>
                <a:cs typeface="Adobe Arabic" panose="02040503050201020203" pitchFamily="18" charset="-78"/>
              </a:rPr>
              <a:t>درستی بخشی دیگر از اخبار غیبی نیز با گذشت زمان و پیشرفت دانش بشر به تدریج آشکار می شود مانند آیاتی که از مراحل آفرینش جنین آدمی یا حرکت خورشید و غیر آن سخن می گوید یا آیاتی که درباره برخی از حوادث و وقایع تاریخی است نظیر احتمال کشف غار اصحاب کهف با او صافی که قرآن درباره آن آورده است یا آیات مربوط به نجات جسد فرعون معاصر حضرت موسی(ع) که برخی معتقدند پس از قرن ها هنوز سالم و در دسترس است.کسی که در پی همانند آوری باشد باید در این بعد نیز همچون قرآن غیبگویی کند. برخی از نویسندگان اخبار غیبی را زیر عنوان اعجاز معنوی مطرح کرده اند . در این دیدگاه </a:t>
            </a:r>
            <a:r>
              <a:rPr lang="ar-SA" sz="8000" u="sng" dirty="0">
                <a:latin typeface="Adobe Arabic" panose="02040503050201020203" pitchFamily="18" charset="-78"/>
                <a:cs typeface="Adobe Arabic" panose="02040503050201020203" pitchFamily="18" charset="-78"/>
              </a:rPr>
              <a:t>اعجاز قرآن به دو نوع کلی اعجاز لفظی و اعجاز معنوی تقسیم شده</a:t>
            </a:r>
            <a:r>
              <a:rPr lang="ar-SA" sz="8000" dirty="0">
                <a:latin typeface="Adobe Arabic" panose="02040503050201020203" pitchFamily="18" charset="-78"/>
                <a:cs typeface="Adobe Arabic" panose="02040503050201020203" pitchFamily="18" charset="-78"/>
              </a:rPr>
              <a:t> و یکی از اعجاز معنوی خبرهای غیبی قرآن به شمار آمده است.</a:t>
            </a:r>
            <a:endParaRPr lang="en-US" sz="8000" dirty="0">
              <a:latin typeface="Adobe Arabic" panose="02040503050201020203" pitchFamily="18" charset="-78"/>
              <a:cs typeface="Adobe Arabic" panose="02040503050201020203" pitchFamily="18" charset="-78"/>
            </a:endParaRPr>
          </a:p>
          <a:p>
            <a:endParaRPr lang="fa-IR" dirty="0"/>
          </a:p>
        </p:txBody>
      </p:sp>
    </p:spTree>
    <p:extLst>
      <p:ext uri="{BB962C8B-B14F-4D97-AF65-F5344CB8AC3E}">
        <p14:creationId xmlns:p14="http://schemas.microsoft.com/office/powerpoint/2010/main" val="2834495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3">
                                            <p:txEl>
                                              <p:pRg st="4" end="4"/>
                                            </p:txEl>
                                          </p:spTgt>
                                        </p:tgtEl>
                                        <p:attrNameLst>
                                          <p:attrName>style.visibility</p:attrName>
                                        </p:attrNameLst>
                                      </p:cBhvr>
                                      <p:to>
                                        <p:strVal val="visible"/>
                                      </p:to>
                                    </p:set>
                                    <p:animEffect transition="in" filter="wipe(down)">
                                      <p:cBhvr>
                                        <p:cTn id="71" dur="580">
                                          <p:stCondLst>
                                            <p:cond delay="0"/>
                                          </p:stCondLst>
                                        </p:cTn>
                                        <p:tgtEl>
                                          <p:spTgt spid="3">
                                            <p:txEl>
                                              <p:pRg st="4" end="4"/>
                                            </p:txEl>
                                          </p:spTgt>
                                        </p:tgtEl>
                                      </p:cBhvr>
                                    </p:animEffect>
                                    <p:anim calcmode="lin" valueType="num">
                                      <p:cBhvr>
                                        <p:cTn id="7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3">
                                            <p:txEl>
                                              <p:pRg st="4" end="4"/>
                                            </p:txEl>
                                          </p:spTgt>
                                        </p:tgtEl>
                                      </p:cBhvr>
                                      <p:to x="100000" y="60000"/>
                                    </p:animScale>
                                    <p:animScale>
                                      <p:cBhvr>
                                        <p:cTn id="78" dur="166" decel="50000">
                                          <p:stCondLst>
                                            <p:cond delay="676"/>
                                          </p:stCondLst>
                                        </p:cTn>
                                        <p:tgtEl>
                                          <p:spTgt spid="3">
                                            <p:txEl>
                                              <p:pRg st="4" end="4"/>
                                            </p:txEl>
                                          </p:spTgt>
                                        </p:tgtEl>
                                      </p:cBhvr>
                                      <p:to x="100000" y="100000"/>
                                    </p:animScale>
                                    <p:animScale>
                                      <p:cBhvr>
                                        <p:cTn id="79" dur="26">
                                          <p:stCondLst>
                                            <p:cond delay="1312"/>
                                          </p:stCondLst>
                                        </p:cTn>
                                        <p:tgtEl>
                                          <p:spTgt spid="3">
                                            <p:txEl>
                                              <p:pRg st="4" end="4"/>
                                            </p:txEl>
                                          </p:spTgt>
                                        </p:tgtEl>
                                      </p:cBhvr>
                                      <p:to x="100000" y="80000"/>
                                    </p:animScale>
                                    <p:animScale>
                                      <p:cBhvr>
                                        <p:cTn id="80" dur="166" decel="50000">
                                          <p:stCondLst>
                                            <p:cond delay="1338"/>
                                          </p:stCondLst>
                                        </p:cTn>
                                        <p:tgtEl>
                                          <p:spTgt spid="3">
                                            <p:txEl>
                                              <p:pRg st="4" end="4"/>
                                            </p:txEl>
                                          </p:spTgt>
                                        </p:tgtEl>
                                      </p:cBhvr>
                                      <p:to x="100000" y="100000"/>
                                    </p:animScale>
                                    <p:animScale>
                                      <p:cBhvr>
                                        <p:cTn id="81" dur="26">
                                          <p:stCondLst>
                                            <p:cond delay="1642"/>
                                          </p:stCondLst>
                                        </p:cTn>
                                        <p:tgtEl>
                                          <p:spTgt spid="3">
                                            <p:txEl>
                                              <p:pRg st="4" end="4"/>
                                            </p:txEl>
                                          </p:spTgt>
                                        </p:tgtEl>
                                      </p:cBhvr>
                                      <p:to x="100000" y="90000"/>
                                    </p:animScale>
                                    <p:animScale>
                                      <p:cBhvr>
                                        <p:cTn id="82" dur="166" decel="50000">
                                          <p:stCondLst>
                                            <p:cond delay="1668"/>
                                          </p:stCondLst>
                                        </p:cTn>
                                        <p:tgtEl>
                                          <p:spTgt spid="3">
                                            <p:txEl>
                                              <p:pRg st="4" end="4"/>
                                            </p:txEl>
                                          </p:spTgt>
                                        </p:tgtEl>
                                      </p:cBhvr>
                                      <p:to x="100000" y="100000"/>
                                    </p:animScale>
                                    <p:animScale>
                                      <p:cBhvr>
                                        <p:cTn id="83" dur="26">
                                          <p:stCondLst>
                                            <p:cond delay="1808"/>
                                          </p:stCondLst>
                                        </p:cTn>
                                        <p:tgtEl>
                                          <p:spTgt spid="3">
                                            <p:txEl>
                                              <p:pRg st="4" end="4"/>
                                            </p:txEl>
                                          </p:spTgt>
                                        </p:tgtEl>
                                      </p:cBhvr>
                                      <p:to x="100000" y="95000"/>
                                    </p:animScale>
                                    <p:animScale>
                                      <p:cBhvr>
                                        <p:cTn id="84"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fa-IR"/>
          </a:p>
        </p:txBody>
      </p:sp>
      <p:sp>
        <p:nvSpPr>
          <p:cNvPr id="3" name="نگهدارنده مکان محتوا 2"/>
          <p:cNvSpPr>
            <a:spLocks noGrp="1"/>
          </p:cNvSpPr>
          <p:nvPr>
            <p:ph idx="1"/>
          </p:nvPr>
        </p:nvSpPr>
        <p:spPr>
          <a:xfrm>
            <a:off x="838200" y="673100"/>
            <a:ext cx="10515600" cy="5503863"/>
          </a:xfrm>
        </p:spPr>
        <p:txBody>
          <a:bodyPr>
            <a:normAutofit fontScale="40000" lnSpcReduction="20000"/>
          </a:bodyPr>
          <a:lstStyle/>
          <a:p>
            <a:pPr>
              <a:lnSpc>
                <a:spcPct val="120000"/>
              </a:lnSpc>
            </a:pPr>
            <a:r>
              <a:rPr lang="fa-IR" sz="4000" dirty="0">
                <a:latin typeface="Adobe Arabic" panose="02040503050201020203" pitchFamily="18" charset="-78"/>
                <a:cs typeface="Adobe Arabic" panose="02040503050201020203" pitchFamily="18" charset="-78"/>
              </a:rPr>
              <a:t>همچنین در </a:t>
            </a:r>
            <a:r>
              <a:rPr lang="fa-IR" sz="4000" dirty="0" err="1">
                <a:latin typeface="Adobe Arabic" panose="02040503050201020203" pitchFamily="18" charset="-78"/>
                <a:cs typeface="Adobe Arabic" panose="02040503050201020203" pitchFamily="18" charset="-78"/>
              </a:rPr>
              <a:t>کتاب‌های</a:t>
            </a:r>
            <a:r>
              <a:rPr lang="fa-IR" sz="4000" dirty="0">
                <a:latin typeface="Adobe Arabic" panose="02040503050201020203" pitchFamily="18" charset="-78"/>
                <a:cs typeface="Adobe Arabic" panose="02040503050201020203" pitchFamily="18" charset="-78"/>
              </a:rPr>
              <a:t> کلام اسلامی و علوم قرآن، غالباً به بحث اعجاز قرآن اشاره شده و </a:t>
            </a:r>
            <a:r>
              <a:rPr lang="fa-IR" sz="4000" dirty="0" err="1">
                <a:latin typeface="Adobe Arabic" panose="02040503050201020203" pitchFamily="18" charset="-78"/>
                <a:cs typeface="Adobe Arabic" panose="02040503050201020203" pitchFamily="18" charset="-78"/>
              </a:rPr>
              <a:t>متکلمان</a:t>
            </a:r>
            <a:r>
              <a:rPr lang="fa-IR" sz="4000" dirty="0">
                <a:latin typeface="Adobe Arabic" panose="02040503050201020203" pitchFamily="18" charset="-78"/>
                <a:cs typeface="Adobe Arabic" panose="02040503050201020203" pitchFamily="18" charset="-78"/>
              </a:rPr>
              <a:t> ضمن ارائه‌ تعریفی از </a:t>
            </a:r>
            <a:r>
              <a:rPr lang="fa-IR" sz="4000" dirty="0" err="1">
                <a:latin typeface="Adobe Arabic" panose="02040503050201020203" pitchFamily="18" charset="-78"/>
                <a:cs typeface="Adobe Arabic" panose="02040503050201020203" pitchFamily="18" charset="-78"/>
              </a:rPr>
              <a:t>معجزیت</a:t>
            </a:r>
            <a:r>
              <a:rPr lang="fa-IR" sz="4000" dirty="0">
                <a:latin typeface="Adobe Arabic" panose="02040503050201020203" pitchFamily="18" charset="-78"/>
                <a:cs typeface="Adobe Arabic" panose="02040503050201020203" pitchFamily="18" charset="-78"/>
              </a:rPr>
              <a:t> قرآن، </a:t>
            </a:r>
            <a:r>
              <a:rPr lang="fa-IR" sz="4000" dirty="0" err="1">
                <a:latin typeface="Adobe Arabic" panose="02040503050201020203" pitchFamily="18" charset="-78"/>
                <a:cs typeface="Adobe Arabic" panose="02040503050201020203" pitchFamily="18" charset="-78"/>
              </a:rPr>
              <a:t>وجوهی</a:t>
            </a:r>
            <a:r>
              <a:rPr lang="fa-IR" sz="4000" dirty="0">
                <a:latin typeface="Adobe Arabic" panose="02040503050201020203" pitchFamily="18" charset="-78"/>
                <a:cs typeface="Adobe Arabic" panose="02040503050201020203" pitchFamily="18" charset="-78"/>
              </a:rPr>
              <a:t> را برای آن بیان </a:t>
            </a:r>
            <a:r>
              <a:rPr lang="fa-IR" sz="4000" dirty="0" err="1">
                <a:latin typeface="Adobe Arabic" panose="02040503050201020203" pitchFamily="18" charset="-78"/>
                <a:cs typeface="Adobe Arabic" panose="02040503050201020203" pitchFamily="18" charset="-78"/>
              </a:rPr>
              <a:t>کرده‌اند</a:t>
            </a:r>
            <a:r>
              <a:rPr lang="fa-IR" sz="4000" dirty="0">
                <a:latin typeface="Adobe Arabic" panose="02040503050201020203" pitchFamily="18" charset="-78"/>
                <a:cs typeface="Adobe Arabic" panose="02040503050201020203" pitchFamily="18" charset="-78"/>
              </a:rPr>
              <a:t>؛ یکی از وجوه اعجاز قرآن که دلیلی بر الهی بودن آن تلقی‌ شده است، </a:t>
            </a:r>
            <a:r>
              <a:rPr lang="fa-IR" sz="4000" dirty="0" err="1">
                <a:latin typeface="Adobe Arabic" panose="02040503050201020203" pitchFamily="18" charset="-78"/>
                <a:cs typeface="Adobe Arabic" panose="02040503050201020203" pitchFamily="18" charset="-78"/>
              </a:rPr>
              <a:t>إخبار</a:t>
            </a:r>
            <a:r>
              <a:rPr lang="fa-IR" sz="4000" dirty="0">
                <a:latin typeface="Adobe Arabic" panose="02040503050201020203" pitchFamily="18" charset="-78"/>
                <a:cs typeface="Adobe Arabic" panose="02040503050201020203" pitchFamily="18" charset="-78"/>
              </a:rPr>
              <a:t> غیبی قرآن از </a:t>
            </a:r>
            <a:r>
              <a:rPr lang="fa-IR" sz="4000" dirty="0" err="1">
                <a:latin typeface="Adobe Arabic" panose="02040503050201020203" pitchFamily="18" charset="-78"/>
                <a:cs typeface="Adobe Arabic" panose="02040503050201020203" pitchFamily="18" charset="-78"/>
              </a:rPr>
              <a:t>رویدادهایی</a:t>
            </a:r>
            <a:r>
              <a:rPr lang="fa-IR" sz="4000" dirty="0">
                <a:latin typeface="Adobe Arabic" panose="02040503050201020203" pitchFamily="18" charset="-78"/>
                <a:cs typeface="Adobe Arabic" panose="02040503050201020203" pitchFamily="18" charset="-78"/>
              </a:rPr>
              <a:t> است که در آینده اتفاق </a:t>
            </a:r>
            <a:r>
              <a:rPr lang="fa-IR" sz="4000" dirty="0" err="1">
                <a:latin typeface="Adobe Arabic" panose="02040503050201020203" pitchFamily="18" charset="-78"/>
                <a:cs typeface="Adobe Arabic" panose="02040503050201020203" pitchFamily="18" charset="-78"/>
              </a:rPr>
              <a:t>می‌افتاد</a:t>
            </a:r>
            <a:r>
              <a:rPr lang="fa-IR" sz="4000" dirty="0">
                <a:latin typeface="Adobe Arabic" panose="02040503050201020203" pitchFamily="18" charset="-78"/>
                <a:cs typeface="Adobe Arabic" panose="02040503050201020203" pitchFamily="18" charset="-78"/>
              </a:rPr>
              <a:t> و در آن مقطع، </a:t>
            </a:r>
            <a:r>
              <a:rPr lang="fa-IR" sz="4000" dirty="0" err="1">
                <a:latin typeface="Adobe Arabic" panose="02040503050201020203" pitchFamily="18" charset="-78"/>
                <a:cs typeface="Adobe Arabic" panose="02040503050201020203" pitchFamily="18" charset="-78"/>
              </a:rPr>
              <a:t>پیش‌بینی</a:t>
            </a:r>
            <a:r>
              <a:rPr lang="fa-IR" sz="4000" dirty="0">
                <a:latin typeface="Adobe Arabic" panose="02040503050201020203" pitchFamily="18" charset="-78"/>
                <a:cs typeface="Adobe Arabic" panose="02040503050201020203" pitchFamily="18" charset="-78"/>
              </a:rPr>
              <a:t> آن هم بسیار از ذهن ها دور </a:t>
            </a:r>
            <a:r>
              <a:rPr lang="fa-IR" sz="4000" dirty="0" err="1">
                <a:latin typeface="Adobe Arabic" panose="02040503050201020203" pitchFamily="18" charset="-78"/>
                <a:cs typeface="Adobe Arabic" panose="02040503050201020203" pitchFamily="18" charset="-78"/>
              </a:rPr>
              <a:t>می‌بود</a:t>
            </a:r>
            <a:r>
              <a:rPr lang="fa-IR" sz="4000" dirty="0">
                <a:latin typeface="Adobe Arabic" panose="02040503050201020203" pitchFamily="18" charset="-78"/>
                <a:cs typeface="Adobe Arabic" panose="02040503050201020203" pitchFamily="18" charset="-78"/>
              </a:rPr>
              <a:t>؛ حال پرسش این است که آیا این خبرها از سنخ </a:t>
            </a:r>
            <a:r>
              <a:rPr lang="fa-IR" sz="4000" dirty="0" err="1">
                <a:latin typeface="Adobe Arabic" panose="02040503050201020203" pitchFamily="18" charset="-78"/>
                <a:cs typeface="Adobe Arabic" panose="02040503050201020203" pitchFamily="18" charset="-78"/>
              </a:rPr>
              <a:t>پیشگویی‌های</a:t>
            </a:r>
            <a:r>
              <a:rPr lang="fa-IR" sz="4000" dirty="0">
                <a:latin typeface="Adobe Arabic" panose="02040503050201020203" pitchFamily="18" charset="-78"/>
                <a:cs typeface="Adobe Arabic" panose="02040503050201020203" pitchFamily="18" charset="-78"/>
              </a:rPr>
              <a:t> </a:t>
            </a:r>
            <a:r>
              <a:rPr lang="fa-IR" sz="4000" dirty="0" err="1">
                <a:latin typeface="Adobe Arabic" panose="02040503050201020203" pitchFamily="18" charset="-78"/>
                <a:cs typeface="Adobe Arabic" panose="02040503050201020203" pitchFamily="18" charset="-78"/>
              </a:rPr>
              <a:t>پیشگویان</a:t>
            </a:r>
            <a:r>
              <a:rPr lang="fa-IR" sz="4000" dirty="0">
                <a:latin typeface="Adobe Arabic" panose="02040503050201020203" pitchFamily="18" charset="-78"/>
                <a:cs typeface="Adobe Arabic" panose="02040503050201020203" pitchFamily="18" charset="-78"/>
              </a:rPr>
              <a:t> است یا از سنخ دیگری است؟ برخی مخالفان اسلام با مقایسه آیات قرآن و </a:t>
            </a:r>
            <a:r>
              <a:rPr lang="fa-IR" sz="4000" dirty="0" err="1">
                <a:latin typeface="Adobe Arabic" panose="02040503050201020203" pitchFamily="18" charset="-78"/>
                <a:cs typeface="Adobe Arabic" panose="02040503050201020203" pitchFamily="18" charset="-78"/>
              </a:rPr>
              <a:t>نوشته‌های</a:t>
            </a:r>
            <a:r>
              <a:rPr lang="fa-IR" sz="4000" dirty="0">
                <a:latin typeface="Adobe Arabic" panose="02040503050201020203" pitchFamily="18" charset="-78"/>
                <a:cs typeface="Adobe Arabic" panose="02040503050201020203" pitchFamily="18" charset="-78"/>
              </a:rPr>
              <a:t> </a:t>
            </a:r>
            <a:r>
              <a:rPr lang="fa-IR" sz="4000" dirty="0" err="1">
                <a:latin typeface="Adobe Arabic" panose="02040503050201020203" pitchFamily="18" charset="-78"/>
                <a:cs typeface="Adobe Arabic" panose="02040503050201020203" pitchFamily="18" charset="-78"/>
              </a:rPr>
              <a:t>پیشگویانه</a:t>
            </a:r>
            <a:r>
              <a:rPr lang="fa-IR" sz="4000" dirty="0">
                <a:latin typeface="Adobe Arabic" panose="02040503050201020203" pitchFamily="18" charset="-78"/>
                <a:cs typeface="Adobe Arabic" panose="02040503050201020203" pitchFamily="18" charset="-78"/>
              </a:rPr>
              <a:t>‌ برخی </a:t>
            </a:r>
            <a:r>
              <a:rPr lang="fa-IR" sz="4000" dirty="0" err="1">
                <a:latin typeface="Adobe Arabic" panose="02040503050201020203" pitchFamily="18" charset="-78"/>
                <a:cs typeface="Adobe Arabic" panose="02040503050201020203" pitchFamily="18" charset="-78"/>
              </a:rPr>
              <a:t>پیشگویان</a:t>
            </a:r>
            <a:r>
              <a:rPr lang="fa-IR" sz="4000" dirty="0">
                <a:latin typeface="Adobe Arabic" panose="02040503050201020203" pitchFamily="18" charset="-78"/>
                <a:cs typeface="Adobe Arabic" panose="02040503050201020203" pitchFamily="18" charset="-78"/>
              </a:rPr>
              <a:t> مشهور جهان، این وجه از </a:t>
            </a:r>
            <a:r>
              <a:rPr lang="fa-IR" sz="4000" dirty="0" err="1">
                <a:latin typeface="Adobe Arabic" panose="02040503050201020203" pitchFamily="18" charset="-78"/>
                <a:cs typeface="Adobe Arabic" panose="02040503050201020203" pitchFamily="18" charset="-78"/>
              </a:rPr>
              <a:t>معجزیت</a:t>
            </a:r>
            <a:r>
              <a:rPr lang="fa-IR" sz="4000" dirty="0">
                <a:latin typeface="Adobe Arabic" panose="02040503050201020203" pitchFamily="18" charset="-78"/>
                <a:cs typeface="Adobe Arabic" panose="02040503050201020203" pitchFamily="18" charset="-78"/>
              </a:rPr>
              <a:t> قرآن را مورد سؤال قرار داده و </a:t>
            </a:r>
            <a:r>
              <a:rPr lang="fa-IR" sz="4000" dirty="0" err="1">
                <a:latin typeface="Adobe Arabic" panose="02040503050201020203" pitchFamily="18" charset="-78"/>
                <a:cs typeface="Adobe Arabic" panose="02040503050201020203" pitchFamily="18" charset="-78"/>
              </a:rPr>
              <a:t>خواسته‌اند</a:t>
            </a:r>
            <a:r>
              <a:rPr lang="fa-IR" sz="4000" dirty="0">
                <a:latin typeface="Adobe Arabic" panose="02040503050201020203" pitchFamily="18" charset="-78"/>
                <a:cs typeface="Adobe Arabic" panose="02040503050201020203" pitchFamily="18" charset="-78"/>
              </a:rPr>
              <a:t> از این رهگذر به اعتبار کل قرآن آسیب رسانند؛ </a:t>
            </a:r>
            <a:r>
              <a:rPr lang="fa-IR" sz="4000" dirty="0" err="1">
                <a:latin typeface="Adobe Arabic" panose="02040503050201020203" pitchFamily="18" charset="-78"/>
                <a:cs typeface="Adobe Arabic" panose="02040503050201020203" pitchFamily="18" charset="-78"/>
              </a:rPr>
              <a:t>حجت‌الاسلام</a:t>
            </a:r>
            <a:r>
              <a:rPr lang="fa-IR" sz="4000" dirty="0">
                <a:latin typeface="Adobe Arabic" panose="02040503050201020203" pitchFamily="18" charset="-78"/>
                <a:cs typeface="Adobe Arabic" panose="02040503050201020203" pitchFamily="18" charset="-78"/>
              </a:rPr>
              <a:t> </a:t>
            </a:r>
            <a:r>
              <a:rPr lang="fa-IR" sz="4000" dirty="0" err="1">
                <a:latin typeface="Adobe Arabic" panose="02040503050201020203" pitchFamily="18" charset="-78"/>
                <a:cs typeface="Adobe Arabic" panose="02040503050201020203" pitchFamily="18" charset="-78"/>
              </a:rPr>
              <a:t>والمسلمین</a:t>
            </a:r>
            <a:r>
              <a:rPr lang="fa-IR" sz="4000" dirty="0">
                <a:latin typeface="Adobe Arabic" panose="02040503050201020203" pitchFamily="18" charset="-78"/>
                <a:cs typeface="Adobe Arabic" panose="02040503050201020203" pitchFamily="18" charset="-78"/>
              </a:rPr>
              <a:t> احمدرضا </a:t>
            </a:r>
            <a:r>
              <a:rPr lang="fa-IR" sz="4000" dirty="0" err="1">
                <a:latin typeface="Adobe Arabic" panose="02040503050201020203" pitchFamily="18" charset="-78"/>
                <a:cs typeface="Adobe Arabic" panose="02040503050201020203" pitchFamily="18" charset="-78"/>
              </a:rPr>
              <a:t>دردشتی</a:t>
            </a:r>
            <a:r>
              <a:rPr lang="fa-IR" sz="4000" dirty="0">
                <a:latin typeface="Adobe Arabic" panose="02040503050201020203" pitchFamily="18" charset="-78"/>
                <a:cs typeface="Adobe Arabic" panose="02040503050201020203" pitchFamily="18" charset="-78"/>
              </a:rPr>
              <a:t> مدیر </a:t>
            </a:r>
            <a:r>
              <a:rPr lang="fa-IR" sz="4000" dirty="0" err="1">
                <a:latin typeface="Adobe Arabic" panose="02040503050201020203" pitchFamily="18" charset="-78"/>
                <a:cs typeface="Adobe Arabic" panose="02040503050201020203" pitchFamily="18" charset="-78"/>
              </a:rPr>
              <a:t>شبهه‌یابی</a:t>
            </a:r>
            <a:r>
              <a:rPr lang="fa-IR" sz="4000" dirty="0">
                <a:latin typeface="Adobe Arabic" panose="02040503050201020203" pitchFamily="18" charset="-78"/>
                <a:cs typeface="Adobe Arabic" panose="02040503050201020203" pitchFamily="18" charset="-78"/>
              </a:rPr>
              <a:t> مرکز مطالعات و پاسخگویی به </a:t>
            </a:r>
            <a:r>
              <a:rPr lang="fa-IR" sz="4000" dirty="0" err="1">
                <a:latin typeface="Adobe Arabic" panose="02040503050201020203" pitchFamily="18" charset="-78"/>
                <a:cs typeface="Adobe Arabic" panose="02040503050201020203" pitchFamily="18" charset="-78"/>
              </a:rPr>
              <a:t>شبهات</a:t>
            </a:r>
            <a:r>
              <a:rPr lang="fa-IR" sz="4000" dirty="0">
                <a:latin typeface="Adobe Arabic" panose="02040503050201020203" pitchFamily="18" charset="-78"/>
                <a:cs typeface="Adobe Arabic" panose="02040503050201020203" pitchFamily="18" charset="-78"/>
              </a:rPr>
              <a:t> حوزه علمیه قم در این نوشتار به یکی از این دست </a:t>
            </a:r>
            <a:r>
              <a:rPr lang="fa-IR" sz="4000" dirty="0" err="1">
                <a:latin typeface="Adobe Arabic" panose="02040503050201020203" pitchFamily="18" charset="-78"/>
                <a:cs typeface="Adobe Arabic" panose="02040503050201020203" pitchFamily="18" charset="-78"/>
              </a:rPr>
              <a:t>شبهات</a:t>
            </a:r>
            <a:r>
              <a:rPr lang="fa-IR" sz="4000" dirty="0">
                <a:latin typeface="Adobe Arabic" panose="02040503050201020203" pitchFamily="18" charset="-78"/>
                <a:cs typeface="Adobe Arabic" panose="02040503050201020203" pitchFamily="18" charset="-78"/>
              </a:rPr>
              <a:t> توجه کرده و به بررسی و نقد آن پرداخته است </a:t>
            </a:r>
            <a:r>
              <a:rPr lang="fa-IR" sz="4000" dirty="0" smtClean="0">
                <a:latin typeface="Adobe Arabic" panose="02040503050201020203" pitchFamily="18" charset="-78"/>
                <a:cs typeface="Adobe Arabic" panose="02040503050201020203" pitchFamily="18" charset="-78"/>
              </a:rPr>
              <a:t>که</a:t>
            </a:r>
            <a:r>
              <a:rPr lang="fa-IR" sz="4000" dirty="0">
                <a:latin typeface="Adobe Arabic" panose="02040503050201020203" pitchFamily="18" charset="-78"/>
                <a:cs typeface="Adobe Arabic" panose="02040503050201020203" pitchFamily="18" charset="-78"/>
              </a:rPr>
              <a:t>:</a:t>
            </a:r>
            <a:endParaRPr lang="en-US" sz="4000" dirty="0">
              <a:latin typeface="Adobe Arabic" panose="02040503050201020203" pitchFamily="18" charset="-78"/>
              <a:cs typeface="Adobe Arabic" panose="02040503050201020203" pitchFamily="18" charset="-78"/>
            </a:endParaRPr>
          </a:p>
          <a:p>
            <a:pPr>
              <a:lnSpc>
                <a:spcPct val="120000"/>
              </a:lnSpc>
            </a:pPr>
            <a:r>
              <a:rPr lang="fa-IR" sz="4000" dirty="0">
                <a:solidFill>
                  <a:srgbClr val="FF0000"/>
                </a:solidFill>
                <a:latin typeface="Adobe Arabic" panose="02040503050201020203" pitchFamily="18" charset="-78"/>
                <a:cs typeface="Adobe Arabic" panose="02040503050201020203" pitchFamily="18" charset="-78"/>
              </a:rPr>
              <a:t>چکیده‌ شبهه</a:t>
            </a:r>
            <a:endParaRPr lang="en-US" sz="4000" dirty="0">
              <a:solidFill>
                <a:srgbClr val="FF0000"/>
              </a:solidFill>
              <a:latin typeface="Adobe Arabic" panose="02040503050201020203" pitchFamily="18" charset="-78"/>
              <a:cs typeface="Adobe Arabic" panose="02040503050201020203" pitchFamily="18" charset="-78"/>
            </a:endParaRPr>
          </a:p>
          <a:p>
            <a:pPr>
              <a:lnSpc>
                <a:spcPct val="120000"/>
              </a:lnSpc>
            </a:pPr>
            <a:r>
              <a:rPr lang="fa-IR" sz="4000" dirty="0">
                <a:latin typeface="Adobe Arabic" panose="02040503050201020203" pitchFamily="18" charset="-78"/>
                <a:cs typeface="Adobe Arabic" panose="02040503050201020203" pitchFamily="18" charset="-78"/>
              </a:rPr>
              <a:t>ادعا </a:t>
            </a:r>
            <a:r>
              <a:rPr lang="fa-IR" sz="4000" dirty="0" err="1">
                <a:latin typeface="Adobe Arabic" panose="02040503050201020203" pitchFamily="18" charset="-78"/>
                <a:cs typeface="Adobe Arabic" panose="02040503050201020203" pitchFamily="18" charset="-78"/>
              </a:rPr>
              <a:t>می‌شود</a:t>
            </a:r>
            <a:r>
              <a:rPr lang="fa-IR" sz="4000" dirty="0">
                <a:latin typeface="Adobe Arabic" panose="02040503050201020203" pitchFamily="18" charset="-78"/>
                <a:cs typeface="Adobe Arabic" panose="02040503050201020203" pitchFamily="18" charset="-78"/>
              </a:rPr>
              <a:t> که در قرآن در چندین مورد نسبت به حوادث آینده پیشگویی شده و مسلمانان این </a:t>
            </a:r>
            <a:r>
              <a:rPr lang="fa-IR" sz="4000" dirty="0" err="1">
                <a:latin typeface="Adobe Arabic" panose="02040503050201020203" pitchFamily="18" charset="-78"/>
                <a:cs typeface="Adobe Arabic" panose="02040503050201020203" pitchFamily="18" charset="-78"/>
              </a:rPr>
              <a:t>پیشگویی‌ها</a:t>
            </a:r>
            <a:r>
              <a:rPr lang="fa-IR" sz="4000" dirty="0">
                <a:latin typeface="Adobe Arabic" panose="02040503050201020203" pitchFamily="18" charset="-78"/>
                <a:cs typeface="Adobe Arabic" panose="02040503050201020203" pitchFamily="18" charset="-78"/>
              </a:rPr>
              <a:t> را نشانه‌ </a:t>
            </a:r>
            <a:r>
              <a:rPr lang="fa-IR" sz="4000" dirty="0" err="1">
                <a:latin typeface="Adobe Arabic" panose="02040503050201020203" pitchFamily="18" charset="-78"/>
                <a:cs typeface="Adobe Arabic" panose="02040503050201020203" pitchFamily="18" charset="-78"/>
              </a:rPr>
              <a:t>غیربشری</a:t>
            </a:r>
            <a:r>
              <a:rPr lang="fa-IR" sz="4000" dirty="0">
                <a:latin typeface="Adobe Arabic" panose="02040503050201020203" pitchFamily="18" charset="-78"/>
                <a:cs typeface="Adobe Arabic" panose="02040503050201020203" pitchFamily="18" charset="-78"/>
              </a:rPr>
              <a:t> بودن قرآن </a:t>
            </a:r>
            <a:r>
              <a:rPr lang="fa-IR" sz="4000" dirty="0" err="1">
                <a:latin typeface="Adobe Arabic" panose="02040503050201020203" pitchFamily="18" charset="-78"/>
                <a:cs typeface="Adobe Arabic" panose="02040503050201020203" pitchFamily="18" charset="-78"/>
              </a:rPr>
              <a:t>دانسته‌اند</a:t>
            </a:r>
            <a:r>
              <a:rPr lang="fa-IR" sz="4000" dirty="0">
                <a:latin typeface="Adobe Arabic" panose="02040503050201020203" pitchFamily="18" charset="-78"/>
                <a:cs typeface="Adobe Arabic" panose="02040503050201020203" pitchFamily="18" charset="-78"/>
              </a:rPr>
              <a:t>! </a:t>
            </a:r>
            <a:endParaRPr lang="en-US" sz="4000" dirty="0">
              <a:latin typeface="Adobe Arabic" panose="02040503050201020203" pitchFamily="18" charset="-78"/>
              <a:cs typeface="Adobe Arabic" panose="02040503050201020203" pitchFamily="18" charset="-78"/>
            </a:endParaRPr>
          </a:p>
          <a:p>
            <a:pPr>
              <a:lnSpc>
                <a:spcPct val="120000"/>
              </a:lnSpc>
            </a:pPr>
            <a:r>
              <a:rPr lang="fa-IR" sz="4000" dirty="0">
                <a:latin typeface="Adobe Arabic" panose="02040503050201020203" pitchFamily="18" charset="-78"/>
                <a:cs typeface="Adobe Arabic" panose="02040503050201020203" pitchFamily="18" charset="-78"/>
              </a:rPr>
              <a:t>قرآن کریم </a:t>
            </a:r>
            <a:r>
              <a:rPr lang="fa-IR" sz="4000" dirty="0" err="1">
                <a:latin typeface="Adobe Arabic" panose="02040503050201020203" pitchFamily="18" charset="-78"/>
                <a:cs typeface="Adobe Arabic" panose="02040503050201020203" pitchFamily="18" charset="-78"/>
              </a:rPr>
              <a:t>معجزه‌ی</a:t>
            </a:r>
            <a:r>
              <a:rPr lang="fa-IR" sz="4000" dirty="0">
                <a:latin typeface="Adobe Arabic" panose="02040503050201020203" pitchFamily="18" charset="-78"/>
                <a:cs typeface="Adobe Arabic" panose="02040503050201020203" pitchFamily="18" charset="-78"/>
              </a:rPr>
              <a:t> جاوید پیامبر گرامی اسلام(ص) است؛ این کتاب آسمانی در حقیقت کتاب زندگی و تبیین و توضیح زیست </a:t>
            </a:r>
            <a:r>
              <a:rPr lang="fa-IR" sz="4000" dirty="0" err="1">
                <a:latin typeface="Adobe Arabic" panose="02040503050201020203" pitchFamily="18" charset="-78"/>
                <a:cs typeface="Adobe Arabic" panose="02040503050201020203" pitchFamily="18" charset="-78"/>
              </a:rPr>
              <a:t>مؤمنانه</a:t>
            </a:r>
            <a:r>
              <a:rPr lang="fa-IR" sz="4000" dirty="0">
                <a:latin typeface="Adobe Arabic" panose="02040503050201020203" pitchFamily="18" charset="-78"/>
                <a:cs typeface="Adobe Arabic" panose="02040503050201020203" pitchFamily="18" charset="-78"/>
              </a:rPr>
              <a:t> است و نه کتاب پیشگویی یا هر موضوع دیگر! قرآن آمده است تا شیوه‌ خدایی ‌زیستن و زندگی بر محور توحید را به آدمیان بیاموزد و در این راه تنها به مباحثی </a:t>
            </a:r>
            <a:r>
              <a:rPr lang="fa-IR" sz="4000" dirty="0" err="1">
                <a:latin typeface="Adobe Arabic" panose="02040503050201020203" pitchFamily="18" charset="-78"/>
                <a:cs typeface="Adobe Arabic" panose="02040503050201020203" pitchFamily="18" charset="-78"/>
              </a:rPr>
              <a:t>می‌پردازد</a:t>
            </a:r>
            <a:r>
              <a:rPr lang="fa-IR" sz="4000" dirty="0">
                <a:latin typeface="Adobe Arabic" panose="02040503050201020203" pitchFamily="18" charset="-78"/>
                <a:cs typeface="Adobe Arabic" panose="02040503050201020203" pitchFamily="18" charset="-78"/>
              </a:rPr>
              <a:t> که این هدف را تحقق بخشد و البته هر موضوع را به اندازه و به </a:t>
            </a:r>
            <a:r>
              <a:rPr lang="fa-IR" sz="4000" dirty="0" err="1">
                <a:latin typeface="Adobe Arabic" panose="02040503050201020203" pitchFamily="18" charset="-78"/>
                <a:cs typeface="Adobe Arabic" panose="02040503050201020203" pitchFamily="18" charset="-78"/>
              </a:rPr>
              <a:t>شیوه‌ای</a:t>
            </a:r>
            <a:r>
              <a:rPr lang="fa-IR" sz="4000" dirty="0">
                <a:latin typeface="Adobe Arabic" panose="02040503050201020203" pitchFamily="18" charset="-78"/>
                <a:cs typeface="Adobe Arabic" panose="02040503050201020203" pitchFamily="18" charset="-78"/>
              </a:rPr>
              <a:t> بیان </a:t>
            </a:r>
            <a:r>
              <a:rPr lang="fa-IR" sz="4000" dirty="0" err="1">
                <a:latin typeface="Adobe Arabic" panose="02040503050201020203" pitchFamily="18" charset="-78"/>
                <a:cs typeface="Adobe Arabic" panose="02040503050201020203" pitchFamily="18" charset="-78"/>
              </a:rPr>
              <a:t>می‌کند</a:t>
            </a:r>
            <a:r>
              <a:rPr lang="fa-IR" sz="4000" dirty="0">
                <a:latin typeface="Adobe Arabic" panose="02040503050201020203" pitchFamily="18" charset="-78"/>
                <a:cs typeface="Adobe Arabic" panose="02040503050201020203" pitchFamily="18" charset="-78"/>
              </a:rPr>
              <a:t> که هدف مورد نظرش را تأمین کند.</a:t>
            </a:r>
            <a:endParaRPr lang="en-US" sz="4000" dirty="0">
              <a:latin typeface="Adobe Arabic" panose="02040503050201020203" pitchFamily="18" charset="-78"/>
              <a:cs typeface="Adobe Arabic" panose="02040503050201020203" pitchFamily="18" charset="-78"/>
            </a:endParaRPr>
          </a:p>
          <a:p>
            <a:pPr>
              <a:lnSpc>
                <a:spcPct val="120000"/>
              </a:lnSpc>
            </a:pPr>
            <a:r>
              <a:rPr lang="fa-IR" sz="4000" dirty="0">
                <a:latin typeface="Adobe Arabic" panose="02040503050201020203" pitchFamily="18" charset="-78"/>
                <a:cs typeface="Adobe Arabic" panose="02040503050201020203" pitchFamily="18" charset="-78"/>
              </a:rPr>
              <a:t>اگر در </a:t>
            </a:r>
            <a:r>
              <a:rPr lang="fa-IR" sz="4000" dirty="0" err="1">
                <a:latin typeface="Adobe Arabic" panose="02040503050201020203" pitchFamily="18" charset="-78"/>
                <a:cs typeface="Adobe Arabic" panose="02040503050201020203" pitchFamily="18" charset="-78"/>
              </a:rPr>
              <a:t>مواردی</a:t>
            </a:r>
            <a:r>
              <a:rPr lang="fa-IR" sz="4000" dirty="0">
                <a:latin typeface="Adobe Arabic" panose="02040503050201020203" pitchFamily="18" charset="-78"/>
                <a:cs typeface="Adobe Arabic" panose="02040503050201020203" pitchFamily="18" charset="-78"/>
              </a:rPr>
              <a:t>، پیشگویی (هرچند </a:t>
            </a:r>
            <a:r>
              <a:rPr lang="fa-IR" sz="4000" dirty="0" err="1">
                <a:latin typeface="Adobe Arabic" panose="02040503050201020203" pitchFamily="18" charset="-78"/>
                <a:cs typeface="Adobe Arabic" panose="02040503050201020203" pitchFamily="18" charset="-78"/>
              </a:rPr>
              <a:t>نمی‌توان</a:t>
            </a:r>
            <a:r>
              <a:rPr lang="fa-IR" sz="4000" dirty="0">
                <a:latin typeface="Adobe Arabic" panose="02040503050201020203" pitchFamily="18" charset="-78"/>
                <a:cs typeface="Adobe Arabic" panose="02040503050201020203" pitchFamily="18" charset="-78"/>
              </a:rPr>
              <a:t> نام آن را پیشگویی نهاد؛ بلکه اخبار از غیب است) کرده است، نه با هدف پیشگویی است، بلکه </a:t>
            </a:r>
            <a:r>
              <a:rPr lang="fa-IR" sz="4000" u="sng" dirty="0">
                <a:latin typeface="Adobe Arabic" panose="02040503050201020203" pitchFamily="18" charset="-78"/>
                <a:cs typeface="Adobe Arabic" panose="02040503050201020203" pitchFamily="18" charset="-78"/>
              </a:rPr>
              <a:t>برای تقویت قلوب مؤمنان و نیرو بخشیدن به </a:t>
            </a:r>
            <a:r>
              <a:rPr lang="fa-IR" sz="4000" u="sng" dirty="0" err="1">
                <a:latin typeface="Adobe Arabic" panose="02040503050201020203" pitchFamily="18" charset="-78"/>
                <a:cs typeface="Adobe Arabic" panose="02040503050201020203" pitchFamily="18" charset="-78"/>
              </a:rPr>
              <a:t>انگیزه‌های</a:t>
            </a:r>
            <a:r>
              <a:rPr lang="fa-IR" sz="4000" u="sng" dirty="0">
                <a:latin typeface="Adobe Arabic" panose="02040503050201020203" pitchFamily="18" charset="-78"/>
                <a:cs typeface="Adobe Arabic" panose="02040503050201020203" pitchFamily="18" charset="-78"/>
              </a:rPr>
              <a:t> آنان است</a:t>
            </a:r>
            <a:r>
              <a:rPr lang="fa-IR" sz="4000" dirty="0">
                <a:latin typeface="Adobe Arabic" panose="02040503050201020203" pitchFamily="18" charset="-78"/>
                <a:cs typeface="Adobe Arabic" panose="02040503050201020203" pitchFamily="18" charset="-78"/>
              </a:rPr>
              <a:t>؛ اگر در جایی به </a:t>
            </a:r>
            <a:r>
              <a:rPr lang="fa-IR" sz="4000" dirty="0" err="1">
                <a:latin typeface="Adobe Arabic" panose="02040503050201020203" pitchFamily="18" charset="-78"/>
                <a:cs typeface="Adobe Arabic" panose="02040503050201020203" pitchFamily="18" charset="-78"/>
              </a:rPr>
              <a:t>پدیده‌های</a:t>
            </a:r>
            <a:r>
              <a:rPr lang="fa-IR" sz="4000" dirty="0">
                <a:latin typeface="Adobe Arabic" panose="02040503050201020203" pitchFamily="18" charset="-78"/>
                <a:cs typeface="Adobe Arabic" panose="02040503050201020203" pitchFamily="18" charset="-78"/>
              </a:rPr>
              <a:t> طبیعی پرداخته، نه برای این است که گزارشی از مسائل علمی به دست دهد؛ بلکه برای توجه دادن به توحید و ارائه‌ آیات خداشناسی است؛ اگر از پیشینیان سخن گفته، نه برای </a:t>
            </a:r>
            <a:r>
              <a:rPr lang="fa-IR" sz="4000" dirty="0" err="1">
                <a:latin typeface="Adobe Arabic" panose="02040503050201020203" pitchFamily="18" charset="-78"/>
                <a:cs typeface="Adobe Arabic" panose="02040503050201020203" pitchFamily="18" charset="-78"/>
              </a:rPr>
              <a:t>قصه‌گویی</a:t>
            </a:r>
            <a:r>
              <a:rPr lang="fa-IR" sz="4000" dirty="0">
                <a:latin typeface="Adobe Arabic" panose="02040503050201020203" pitchFamily="18" charset="-78"/>
                <a:cs typeface="Adobe Arabic" panose="02040503050201020203" pitchFamily="18" charset="-78"/>
              </a:rPr>
              <a:t> و تاریخ ‌نگاری است؛ بلکه برای درس ‌آموزی از زندگی و سرانجام نیک یا بد </a:t>
            </a:r>
            <a:r>
              <a:rPr lang="fa-IR" sz="4000" dirty="0" err="1">
                <a:latin typeface="Adobe Arabic" panose="02040503050201020203" pitchFamily="18" charset="-78"/>
                <a:cs typeface="Adobe Arabic" panose="02040503050201020203" pitchFamily="18" charset="-78"/>
              </a:rPr>
              <a:t>آن‌هاست</a:t>
            </a:r>
            <a:r>
              <a:rPr lang="fa-IR" sz="4000" dirty="0">
                <a:latin typeface="Adobe Arabic" panose="02040503050201020203" pitchFamily="18" charset="-78"/>
                <a:cs typeface="Adobe Arabic" panose="02040503050201020203" pitchFamily="18" charset="-78"/>
              </a:rPr>
              <a:t>؛ بنابراین نباید انتظار داشت که قرآن پر از </a:t>
            </a:r>
            <a:r>
              <a:rPr lang="fa-IR" sz="4000" dirty="0" err="1">
                <a:latin typeface="Adobe Arabic" panose="02040503050201020203" pitchFamily="18" charset="-78"/>
                <a:cs typeface="Adobe Arabic" panose="02040503050201020203" pitchFamily="18" charset="-78"/>
              </a:rPr>
              <a:t>پیشگویی‌هایی</a:t>
            </a:r>
            <a:r>
              <a:rPr lang="fa-IR" sz="4000" dirty="0">
                <a:latin typeface="Adobe Arabic" panose="02040503050201020203" pitchFamily="18" charset="-78"/>
                <a:cs typeface="Adobe Arabic" panose="02040503050201020203" pitchFamily="18" charset="-78"/>
              </a:rPr>
              <a:t> آن هم به سبک و سیاق کاهنان و </a:t>
            </a:r>
            <a:r>
              <a:rPr lang="fa-IR" sz="4000" dirty="0" err="1">
                <a:latin typeface="Adobe Arabic" panose="02040503050201020203" pitchFamily="18" charset="-78"/>
                <a:cs typeface="Adobe Arabic" panose="02040503050201020203" pitchFamily="18" charset="-78"/>
              </a:rPr>
              <a:t>پیشگویان</a:t>
            </a:r>
            <a:r>
              <a:rPr lang="fa-IR" sz="4000" dirty="0">
                <a:latin typeface="Adobe Arabic" panose="02040503050201020203" pitchFamily="18" charset="-78"/>
                <a:cs typeface="Adobe Arabic" panose="02040503050201020203" pitchFamily="18" charset="-78"/>
              </a:rPr>
              <a:t> باشد؛ از آنجا که قرآن کتاب هدایت و تعلیم اخلاق و حکمت است، به هر چیز چنان </a:t>
            </a:r>
            <a:r>
              <a:rPr lang="fa-IR" sz="4000" dirty="0" err="1">
                <a:latin typeface="Adobe Arabic" panose="02040503050201020203" pitchFamily="18" charset="-78"/>
                <a:cs typeface="Adobe Arabic" panose="02040503050201020203" pitchFamily="18" charset="-78"/>
              </a:rPr>
              <a:t>می‌نگرد</a:t>
            </a:r>
            <a:r>
              <a:rPr lang="fa-IR" sz="4000" dirty="0">
                <a:latin typeface="Adobe Arabic" panose="02040503050201020203" pitchFamily="18" charset="-78"/>
                <a:cs typeface="Adobe Arabic" panose="02040503050201020203" pitchFamily="18" charset="-78"/>
              </a:rPr>
              <a:t> که آیا این هدف متعالی را محقق </a:t>
            </a:r>
            <a:r>
              <a:rPr lang="fa-IR" sz="4000" dirty="0" err="1">
                <a:latin typeface="Adobe Arabic" panose="02040503050201020203" pitchFamily="18" charset="-78"/>
                <a:cs typeface="Adobe Arabic" panose="02040503050201020203" pitchFamily="18" charset="-78"/>
              </a:rPr>
              <a:t>می‌کند</a:t>
            </a:r>
            <a:r>
              <a:rPr lang="fa-IR" sz="4000" dirty="0">
                <a:latin typeface="Adobe Arabic" panose="02040503050201020203" pitchFamily="18" charset="-78"/>
                <a:cs typeface="Adobe Arabic" panose="02040503050201020203" pitchFamily="18" charset="-78"/>
              </a:rPr>
              <a:t> یا نه؟ </a:t>
            </a:r>
            <a:r>
              <a:rPr lang="fa-IR" sz="4000" dirty="0" err="1">
                <a:latin typeface="Adobe Arabic" panose="02040503050201020203" pitchFamily="18" charset="-78"/>
                <a:cs typeface="Adobe Arabic" panose="02040503050201020203" pitchFamily="18" charset="-78"/>
              </a:rPr>
              <a:t>پیشگویی‌های</a:t>
            </a:r>
            <a:r>
              <a:rPr lang="fa-IR" sz="4000" dirty="0">
                <a:latin typeface="Adobe Arabic" panose="02040503050201020203" pitchFamily="18" charset="-78"/>
                <a:cs typeface="Adobe Arabic" panose="02040503050201020203" pitchFamily="18" charset="-78"/>
              </a:rPr>
              <a:t> قرآن، اگر چه به عنوان </a:t>
            </a:r>
            <a:r>
              <a:rPr lang="fa-IR" sz="4000" dirty="0" err="1">
                <a:latin typeface="Adobe Arabic" panose="02040503050201020203" pitchFamily="18" charset="-78"/>
                <a:cs typeface="Adobe Arabic" panose="02040503050201020203" pitchFamily="18" charset="-78"/>
              </a:rPr>
              <a:t>تحدی</a:t>
            </a:r>
            <a:r>
              <a:rPr lang="fa-IR" sz="4000" dirty="0">
                <a:latin typeface="Adobe Arabic" panose="02040503050201020203" pitchFamily="18" charset="-78"/>
                <a:cs typeface="Adobe Arabic" panose="02040503050201020203" pitchFamily="18" charset="-78"/>
              </a:rPr>
              <a:t>، در قرآن نیامده است، اما با توجه به اینکه نوعی اخبار از غیب است، </a:t>
            </a:r>
            <a:r>
              <a:rPr lang="fa-IR" sz="4000" dirty="0" err="1">
                <a:latin typeface="Adobe Arabic" panose="02040503050201020203" pitchFamily="18" charset="-78"/>
                <a:cs typeface="Adobe Arabic" panose="02040503050201020203" pitchFamily="18" charset="-78"/>
              </a:rPr>
              <a:t>می‌تواند</a:t>
            </a:r>
            <a:r>
              <a:rPr lang="fa-IR" sz="4000" dirty="0">
                <a:latin typeface="Adobe Arabic" panose="02040503050201020203" pitchFamily="18" charset="-78"/>
                <a:cs typeface="Adobe Arabic" panose="02040503050201020203" pitchFamily="18" charset="-78"/>
              </a:rPr>
              <a:t> موضوع </a:t>
            </a:r>
            <a:r>
              <a:rPr lang="fa-IR" sz="4000" dirty="0" err="1">
                <a:latin typeface="Adobe Arabic" panose="02040503050201020203" pitchFamily="18" charset="-78"/>
                <a:cs typeface="Adobe Arabic" panose="02040503050201020203" pitchFamily="18" charset="-78"/>
              </a:rPr>
              <a:t>تحدی</a:t>
            </a:r>
            <a:r>
              <a:rPr lang="fa-IR" sz="4000" dirty="0">
                <a:latin typeface="Adobe Arabic" panose="02040503050201020203" pitchFamily="18" charset="-78"/>
                <a:cs typeface="Adobe Arabic" panose="02040503050201020203" pitchFamily="18" charset="-78"/>
              </a:rPr>
              <a:t> و </a:t>
            </a:r>
            <a:r>
              <a:rPr lang="fa-IR" sz="4000" dirty="0" err="1">
                <a:latin typeface="Adobe Arabic" panose="02040503050201020203" pitchFamily="18" charset="-78"/>
                <a:cs typeface="Adobe Arabic" panose="02040503050201020203" pitchFamily="18" charset="-78"/>
              </a:rPr>
              <a:t>هم‌آورد</a:t>
            </a:r>
            <a:r>
              <a:rPr lang="fa-IR" sz="4000" dirty="0">
                <a:latin typeface="Adobe Arabic" panose="02040503050201020203" pitchFamily="18" charset="-78"/>
                <a:cs typeface="Adobe Arabic" panose="02040503050201020203" pitchFamily="18" charset="-78"/>
              </a:rPr>
              <a:t>‌ طلبی، برای اثبات حقانیت آن در برابر مخالفان هم قرار گیرد.</a:t>
            </a:r>
            <a:endParaRPr lang="en-US" sz="4000" dirty="0">
              <a:latin typeface="Adobe Arabic" panose="02040503050201020203" pitchFamily="18" charset="-78"/>
              <a:cs typeface="Adobe Arabic" panose="02040503050201020203" pitchFamily="18" charset="-78"/>
            </a:endParaRPr>
          </a:p>
          <a:p>
            <a:pPr>
              <a:lnSpc>
                <a:spcPct val="120000"/>
              </a:lnSpc>
            </a:pPr>
            <a:r>
              <a:rPr lang="fa-IR" sz="4000" u="sng" dirty="0">
                <a:solidFill>
                  <a:srgbClr val="FF0000"/>
                </a:solidFill>
                <a:latin typeface="Adobe Arabic" panose="02040503050201020203" pitchFamily="18" charset="-78"/>
                <a:cs typeface="Adobe Arabic" panose="02040503050201020203" pitchFamily="18" charset="-78"/>
              </a:rPr>
              <a:t>سخن قرآن پیشگویی نیست، اخبار از غیب است!</a:t>
            </a:r>
            <a:endParaRPr lang="en-US" sz="4000" dirty="0">
              <a:solidFill>
                <a:srgbClr val="FF0000"/>
              </a:solidFill>
              <a:latin typeface="Adobe Arabic" panose="02040503050201020203" pitchFamily="18" charset="-78"/>
              <a:cs typeface="Adobe Arabic" panose="02040503050201020203" pitchFamily="18" charset="-78"/>
            </a:endParaRPr>
          </a:p>
          <a:p>
            <a:endParaRPr lang="fa-IR" dirty="0"/>
          </a:p>
        </p:txBody>
      </p:sp>
    </p:spTree>
    <p:extLst>
      <p:ext uri="{BB962C8B-B14F-4D97-AF65-F5344CB8AC3E}">
        <p14:creationId xmlns:p14="http://schemas.microsoft.com/office/powerpoint/2010/main" val="20003175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5"/>
            <a:ext cx="10515600" cy="930275"/>
          </a:xfrm>
        </p:spPr>
        <p:txBody>
          <a:bodyPr/>
          <a:lstStyle/>
          <a:p>
            <a:endParaRPr lang="fa-IR" dirty="0"/>
          </a:p>
        </p:txBody>
      </p:sp>
      <p:sp>
        <p:nvSpPr>
          <p:cNvPr id="3" name="نگهدارنده مکان محتوا 2"/>
          <p:cNvSpPr>
            <a:spLocks noGrp="1"/>
          </p:cNvSpPr>
          <p:nvPr>
            <p:ph idx="1"/>
          </p:nvPr>
        </p:nvSpPr>
        <p:spPr>
          <a:xfrm>
            <a:off x="838200" y="365126"/>
            <a:ext cx="10515600" cy="5811838"/>
          </a:xfrm>
        </p:spPr>
        <p:txBody>
          <a:bodyPr>
            <a:normAutofit fontScale="25000" lnSpcReduction="20000"/>
          </a:bodyPr>
          <a:lstStyle/>
          <a:p>
            <a:pPr algn="ctr"/>
            <a:r>
              <a:rPr lang="fa-IR" sz="9600" dirty="0">
                <a:solidFill>
                  <a:srgbClr val="FF0000"/>
                </a:solidFill>
                <a:latin typeface="Adobe Arabic" panose="02040503050201020203" pitchFamily="18" charset="-78"/>
                <a:cs typeface="Adobe Arabic" panose="02040503050201020203" pitchFamily="18" charset="-78"/>
              </a:rPr>
              <a:t>برخی پیشگویی های قرآن کریم‎ </a:t>
            </a:r>
            <a:endParaRPr lang="en-US" sz="9600" dirty="0">
              <a:solidFill>
                <a:srgbClr val="FF0000"/>
              </a:solidFill>
              <a:latin typeface="Adobe Arabic" panose="02040503050201020203" pitchFamily="18" charset="-78"/>
              <a:cs typeface="Adobe Arabic" panose="02040503050201020203" pitchFamily="18" charset="-78"/>
            </a:endParaRPr>
          </a:p>
          <a:p>
            <a:r>
              <a:rPr lang="fa-IR" sz="9600" dirty="0">
                <a:latin typeface="Adobe Arabic" panose="02040503050201020203" pitchFamily="18" charset="-78"/>
                <a:cs typeface="Adobe Arabic" panose="02040503050201020203" pitchFamily="18" charset="-78"/>
              </a:rPr>
              <a:t>اخبار از فتح قریب‌ </a:t>
            </a:r>
            <a:r>
              <a:rPr lang="fa-IR" sz="9600" dirty="0" err="1">
                <a:latin typeface="Adobe Arabic" panose="02040503050201020203" pitchFamily="18" charset="-78"/>
                <a:cs typeface="Adobe Arabic" panose="02040503050201020203" pitchFamily="18" charset="-78"/>
              </a:rPr>
              <a:t>الوقوع</a:t>
            </a:r>
            <a:r>
              <a:rPr lang="fa-IR" sz="9600" dirty="0">
                <a:latin typeface="Adobe Arabic" panose="02040503050201020203" pitchFamily="18" charset="-78"/>
                <a:cs typeface="Adobe Arabic" panose="02040503050201020203" pitchFamily="18" charset="-78"/>
              </a:rPr>
              <a:t> مکه به دست مسلمانان</a:t>
            </a:r>
            <a:endParaRPr lang="en-US" sz="9600" dirty="0">
              <a:latin typeface="Adobe Arabic" panose="02040503050201020203" pitchFamily="18" charset="-78"/>
              <a:cs typeface="Adobe Arabic" panose="02040503050201020203" pitchFamily="18" charset="-78"/>
            </a:endParaRPr>
          </a:p>
          <a:p>
            <a:r>
              <a:rPr lang="en-US" sz="9600" dirty="0">
                <a:latin typeface="Adobe Arabic" panose="02040503050201020203" pitchFamily="18" charset="-78"/>
                <a:cs typeface="Adobe Arabic" panose="02040503050201020203" pitchFamily="18" charset="-78"/>
              </a:rPr>
              <a:t> </a:t>
            </a:r>
            <a:r>
              <a:rPr lang="fa-IR" sz="9600" dirty="0">
                <a:latin typeface="Adobe Arabic" panose="02040503050201020203" pitchFamily="18" charset="-78"/>
                <a:cs typeface="Adobe Arabic" panose="02040503050201020203" pitchFamily="18" charset="-78"/>
              </a:rPr>
              <a:t>به کافران بگو (از پیروزی کنونی خود در جنگ احد شاد نباشید) به زودی شکست خواهید خورد (و سپس در رستاخیز) به سوی دوزخ محشور </a:t>
            </a:r>
            <a:r>
              <a:rPr lang="fa-IR" sz="9600" dirty="0" err="1">
                <a:latin typeface="Adobe Arabic" panose="02040503050201020203" pitchFamily="18" charset="-78"/>
                <a:cs typeface="Adobe Arabic" panose="02040503050201020203" pitchFamily="18" charset="-78"/>
              </a:rPr>
              <a:t>می‌شوید</a:t>
            </a:r>
            <a:r>
              <a:rPr lang="fa-IR" sz="9600" dirty="0">
                <a:latin typeface="Adobe Arabic" panose="02040503050201020203" pitchFamily="18" charset="-78"/>
                <a:cs typeface="Adobe Arabic" panose="02040503050201020203" pitchFamily="18" charset="-78"/>
              </a:rPr>
              <a:t> و دوزخ قرارگاه بدی است! </a:t>
            </a:r>
            <a:endParaRPr lang="en-US" sz="9600" dirty="0">
              <a:latin typeface="Adobe Arabic" panose="02040503050201020203" pitchFamily="18" charset="-78"/>
              <a:cs typeface="Adobe Arabic" panose="02040503050201020203" pitchFamily="18" charset="-78"/>
            </a:endParaRPr>
          </a:p>
          <a:p>
            <a:r>
              <a:rPr lang="fa-IR" sz="9600" dirty="0">
                <a:latin typeface="Adobe Arabic" panose="02040503050201020203" pitchFamily="18" charset="-78"/>
                <a:cs typeface="Adobe Arabic" panose="02040503050201020203" pitchFamily="18" charset="-78"/>
              </a:rPr>
              <a:t>این آیه، پس از جنگ </a:t>
            </a:r>
            <a:r>
              <a:rPr lang="fa-IR" sz="9600" dirty="0" err="1">
                <a:latin typeface="Adobe Arabic" panose="02040503050201020203" pitchFamily="18" charset="-78"/>
                <a:cs typeface="Adobe Arabic" panose="02040503050201020203" pitchFamily="18" charset="-78"/>
              </a:rPr>
              <a:t>اُحد</a:t>
            </a:r>
            <a:r>
              <a:rPr lang="fa-IR" sz="9600" dirty="0">
                <a:latin typeface="Adobe Arabic" panose="02040503050201020203" pitchFamily="18" charset="-78"/>
                <a:cs typeface="Adobe Arabic" panose="02040503050201020203" pitchFamily="18" charset="-78"/>
              </a:rPr>
              <a:t> نازل شده است؛ در حالی که مسلمانان از نظر شرایط ظاهری سیاسی و نظامی، تا حد قابل توجهی دچار شکست شده و ناامیدی در دل بسیاری از </a:t>
            </a:r>
            <a:r>
              <a:rPr lang="fa-IR" sz="9600" dirty="0" err="1">
                <a:latin typeface="Adobe Arabic" panose="02040503050201020203" pitchFamily="18" charset="-78"/>
                <a:cs typeface="Adobe Arabic" panose="02040503050201020203" pitchFamily="18" charset="-78"/>
              </a:rPr>
              <a:t>آن‌ها</a:t>
            </a:r>
            <a:r>
              <a:rPr lang="fa-IR" sz="9600" dirty="0">
                <a:latin typeface="Adobe Arabic" panose="02040503050201020203" pitchFamily="18" charset="-78"/>
                <a:cs typeface="Adobe Arabic" panose="02040503050201020203" pitchFamily="18" charset="-78"/>
              </a:rPr>
              <a:t> نفوذ کرده بود؛ در این آیه خداوند از پیروزی قریب </a:t>
            </a:r>
            <a:r>
              <a:rPr lang="fa-IR" sz="9600" dirty="0" err="1">
                <a:latin typeface="Adobe Arabic" panose="02040503050201020203" pitchFamily="18" charset="-78"/>
                <a:cs typeface="Adobe Arabic" panose="02040503050201020203" pitchFamily="18" charset="-78"/>
              </a:rPr>
              <a:t>الوقوع</a:t>
            </a:r>
            <a:r>
              <a:rPr lang="fa-IR" sz="9600" dirty="0">
                <a:latin typeface="Adobe Arabic" panose="02040503050201020203" pitchFamily="18" charset="-78"/>
                <a:cs typeface="Adobe Arabic" panose="02040503050201020203" pitchFamily="18" charset="-78"/>
              </a:rPr>
              <a:t> مسلمانان در آینده سخن </a:t>
            </a:r>
            <a:r>
              <a:rPr lang="fa-IR" sz="9600" dirty="0" err="1">
                <a:latin typeface="Adobe Arabic" panose="02040503050201020203" pitchFamily="18" charset="-78"/>
                <a:cs typeface="Adobe Arabic" panose="02040503050201020203" pitchFamily="18" charset="-78"/>
              </a:rPr>
              <a:t>می‌گوید</a:t>
            </a:r>
            <a:r>
              <a:rPr lang="fa-IR" sz="9600" dirty="0">
                <a:latin typeface="Adobe Arabic" panose="02040503050201020203" pitchFamily="18" charset="-78"/>
                <a:cs typeface="Adobe Arabic" panose="02040503050201020203" pitchFamily="18" charset="-78"/>
              </a:rPr>
              <a:t> و ضمن بیم دادن و هشدار به کافران، به مؤمنان، بشارت موفقیت و پیروزی </a:t>
            </a:r>
            <a:r>
              <a:rPr lang="fa-IR" sz="9600" dirty="0" err="1">
                <a:latin typeface="Adobe Arabic" panose="02040503050201020203" pitchFamily="18" charset="-78"/>
                <a:cs typeface="Adobe Arabic" panose="02040503050201020203" pitchFamily="18" charset="-78"/>
              </a:rPr>
              <a:t>می‌دهد</a:t>
            </a:r>
            <a:r>
              <a:rPr lang="fa-IR" sz="9600" dirty="0">
                <a:latin typeface="Adobe Arabic" panose="02040503050201020203" pitchFamily="18" charset="-78"/>
                <a:cs typeface="Adobe Arabic" panose="02040503050201020203" pitchFamily="18" charset="-78"/>
              </a:rPr>
              <a:t>؛ خیلی زمان </a:t>
            </a:r>
            <a:r>
              <a:rPr lang="fa-IR" sz="9600" dirty="0" err="1">
                <a:latin typeface="Adobe Arabic" panose="02040503050201020203" pitchFamily="18" charset="-78"/>
                <a:cs typeface="Adobe Arabic" panose="02040503050201020203" pitchFamily="18" charset="-78"/>
              </a:rPr>
              <a:t>نمی‌گذرد</a:t>
            </a:r>
            <a:r>
              <a:rPr lang="fa-IR" sz="9600" dirty="0">
                <a:latin typeface="Adobe Arabic" panose="02040503050201020203" pitchFamily="18" charset="-78"/>
                <a:cs typeface="Adobe Arabic" panose="02040503050201020203" pitchFamily="18" charset="-78"/>
              </a:rPr>
              <a:t> که وعده‌ قرآن تحقق </a:t>
            </a:r>
            <a:r>
              <a:rPr lang="fa-IR" sz="9600" dirty="0" err="1">
                <a:latin typeface="Adobe Arabic" panose="02040503050201020203" pitchFamily="18" charset="-78"/>
                <a:cs typeface="Adobe Arabic" panose="02040503050201020203" pitchFamily="18" charset="-78"/>
              </a:rPr>
              <a:t>می‌یابد</a:t>
            </a:r>
            <a:r>
              <a:rPr lang="fa-IR" sz="9600" dirty="0">
                <a:latin typeface="Adobe Arabic" panose="02040503050201020203" pitchFamily="18" charset="-78"/>
                <a:cs typeface="Adobe Arabic" panose="02040503050201020203" pitchFamily="18" charset="-78"/>
              </a:rPr>
              <a:t> و درهای مکه به دست مسلمانان گشوده </a:t>
            </a:r>
            <a:r>
              <a:rPr lang="fa-IR" sz="9600" dirty="0" err="1">
                <a:latin typeface="Adobe Arabic" panose="02040503050201020203" pitchFamily="18" charset="-78"/>
                <a:cs typeface="Adobe Arabic" panose="02040503050201020203" pitchFamily="18" charset="-78"/>
              </a:rPr>
              <a:t>می‌شود</a:t>
            </a:r>
            <a:r>
              <a:rPr lang="fa-IR" sz="9600" dirty="0">
                <a:latin typeface="Adobe Arabic" panose="02040503050201020203" pitchFamily="18" charset="-78"/>
                <a:cs typeface="Adobe Arabic" panose="02040503050201020203" pitchFamily="18" charset="-78"/>
              </a:rPr>
              <a:t>!</a:t>
            </a:r>
            <a:endParaRPr lang="en-US" sz="9600" dirty="0">
              <a:latin typeface="Adobe Arabic" panose="02040503050201020203" pitchFamily="18" charset="-78"/>
              <a:cs typeface="Adobe Arabic" panose="02040503050201020203" pitchFamily="18" charset="-78"/>
            </a:endParaRPr>
          </a:p>
          <a:p>
            <a:r>
              <a:rPr lang="fa-IR" sz="9600" dirty="0">
                <a:latin typeface="Adobe Arabic" panose="02040503050201020203" pitchFamily="18" charset="-78"/>
                <a:cs typeface="Adobe Arabic" panose="02040503050201020203" pitchFamily="18" charset="-78"/>
              </a:rPr>
              <a:t>اخبار از پیروزی امپراتوری روم بر امپراتوری ایران؛ هنگامی که ایرانیان لشکر روم را شکست دادند و این امر موجب خوشحالی قریش شد، قرآن کریم برای شادی و قوت قلب مسلمانان، با قاطعیت تمام خبر از پیروزی قریب </a:t>
            </a:r>
            <a:r>
              <a:rPr lang="fa-IR" sz="9600" dirty="0" err="1">
                <a:latin typeface="Adobe Arabic" panose="02040503050201020203" pitchFamily="18" charset="-78"/>
                <a:cs typeface="Adobe Arabic" panose="02040503050201020203" pitchFamily="18" charset="-78"/>
              </a:rPr>
              <a:t>الوقوع</a:t>
            </a:r>
            <a:r>
              <a:rPr lang="fa-IR" sz="9600" dirty="0">
                <a:latin typeface="Adobe Arabic" panose="02040503050201020203" pitchFamily="18" charset="-78"/>
                <a:cs typeface="Adobe Arabic" panose="02040503050201020203" pitchFamily="18" charset="-78"/>
              </a:rPr>
              <a:t> رومیان بر ایرانیان در کمتر از ۱۰ سال، </a:t>
            </a:r>
            <a:r>
              <a:rPr lang="fa-IR" sz="9600" dirty="0" err="1">
                <a:latin typeface="Adobe Arabic" panose="02040503050201020203" pitchFamily="18" charset="-78"/>
                <a:cs typeface="Adobe Arabic" panose="02040503050201020203" pitchFamily="18" charset="-78"/>
              </a:rPr>
              <a:t>می‌دهد</a:t>
            </a:r>
            <a:r>
              <a:rPr lang="fa-IR" sz="9600" dirty="0">
                <a:latin typeface="Adobe Arabic" panose="02040503050201020203" pitchFamily="18" charset="-78"/>
                <a:cs typeface="Adobe Arabic" panose="02040503050201020203" pitchFamily="18" charset="-78"/>
              </a:rPr>
              <a:t> و این اتفاق، چنان که قرآن از آن خبر داده بود، به وقوع پیوست.</a:t>
            </a:r>
            <a:endParaRPr lang="en-US" sz="9600" dirty="0">
              <a:latin typeface="Adobe Arabic" panose="02040503050201020203" pitchFamily="18" charset="-78"/>
              <a:cs typeface="Adobe Arabic" panose="02040503050201020203" pitchFamily="18" charset="-78"/>
            </a:endParaRPr>
          </a:p>
          <a:p>
            <a:r>
              <a:rPr lang="fa-IR" sz="9600" dirty="0">
                <a:latin typeface="Adobe Arabic" panose="02040503050201020203" pitchFamily="18" charset="-78"/>
                <a:cs typeface="Adobe Arabic" panose="02040503050201020203" pitchFamily="18" charset="-78"/>
              </a:rPr>
              <a:t>اخبار از ادامه و فزونی نسل پیامبر اکرم(ص)</a:t>
            </a:r>
            <a:endParaRPr lang="en-US" sz="9600" dirty="0">
              <a:latin typeface="Adobe Arabic" panose="02040503050201020203" pitchFamily="18" charset="-78"/>
              <a:cs typeface="Adobe Arabic" panose="02040503050201020203" pitchFamily="18" charset="-78"/>
            </a:endParaRPr>
          </a:p>
          <a:p>
            <a:r>
              <a:rPr lang="fa-IR" sz="9600" dirty="0">
                <a:latin typeface="Adobe Arabic" panose="02040503050201020203" pitchFamily="18" charset="-78"/>
                <a:cs typeface="Adobe Arabic" panose="02040503050201020203" pitchFamily="18" charset="-78"/>
              </a:rPr>
              <a:t>اخبار از شکست کفار در جنگ بدر</a:t>
            </a:r>
            <a:endParaRPr lang="en-US" sz="9600" dirty="0">
              <a:latin typeface="Adobe Arabic" panose="02040503050201020203" pitchFamily="18" charset="-78"/>
              <a:cs typeface="Adobe Arabic" panose="02040503050201020203" pitchFamily="18" charset="-78"/>
            </a:endParaRPr>
          </a:p>
          <a:p>
            <a:r>
              <a:rPr lang="en-US" sz="9600" dirty="0">
                <a:latin typeface="Adobe Arabic" panose="02040503050201020203" pitchFamily="18" charset="-78"/>
                <a:cs typeface="Adobe Arabic" panose="02040503050201020203" pitchFamily="18" charset="-78"/>
              </a:rPr>
              <a:t> </a:t>
            </a:r>
            <a:r>
              <a:rPr lang="fa-IR" sz="9600" dirty="0">
                <a:latin typeface="Adobe Arabic" panose="02040503050201020203" pitchFamily="18" charset="-78"/>
                <a:cs typeface="Adobe Arabic" panose="02040503050201020203" pitchFamily="18" charset="-78"/>
              </a:rPr>
              <a:t>اخبار از ناتوانی انسان از آوردن آیه و یا سوره ای از قرآن</a:t>
            </a:r>
            <a:endParaRPr lang="en-US" sz="9600" dirty="0">
              <a:latin typeface="Adobe Arabic" panose="02040503050201020203" pitchFamily="18" charset="-78"/>
              <a:cs typeface="Adobe Arabic" panose="02040503050201020203" pitchFamily="18" charset="-78"/>
            </a:endParaRPr>
          </a:p>
          <a:p>
            <a:r>
              <a:rPr lang="fa-IR" sz="9600" dirty="0">
                <a:latin typeface="Adobe Arabic" panose="02040503050201020203" pitchFamily="18" charset="-78"/>
                <a:cs typeface="Adobe Arabic" panose="02040503050201020203" pitchFamily="18" charset="-78"/>
              </a:rPr>
              <a:t>خبر از </a:t>
            </a:r>
            <a:r>
              <a:rPr lang="fa-IR" sz="9600" dirty="0" err="1">
                <a:latin typeface="Adobe Arabic" panose="02040503050201020203" pitchFamily="18" charset="-78"/>
                <a:cs typeface="Adobe Arabic" panose="02040503050201020203" pitchFamily="18" charset="-78"/>
              </a:rPr>
              <a:t>تحریف‌ناپذیری</a:t>
            </a:r>
            <a:r>
              <a:rPr lang="fa-IR" sz="9600" dirty="0">
                <a:latin typeface="Adobe Arabic" panose="02040503050201020203" pitchFamily="18" charset="-78"/>
                <a:cs typeface="Adobe Arabic" panose="02040503050201020203" pitchFamily="18" charset="-78"/>
              </a:rPr>
              <a:t> قرآن </a:t>
            </a:r>
            <a:r>
              <a:rPr lang="fa-IR" sz="9600" dirty="0" smtClean="0">
                <a:latin typeface="Adobe Arabic" panose="02040503050201020203" pitchFamily="18" charset="-78"/>
                <a:cs typeface="Adobe Arabic" panose="02040503050201020203" pitchFamily="18" charset="-78"/>
              </a:rPr>
              <a:t>کریم</a:t>
            </a:r>
            <a:r>
              <a:rPr lang="ar-SA" dirty="0"/>
              <a:t> </a:t>
            </a:r>
            <a:endParaRPr lang="en-US" dirty="0"/>
          </a:p>
          <a:p>
            <a:endParaRPr lang="fa-IR" dirty="0"/>
          </a:p>
        </p:txBody>
      </p:sp>
    </p:spTree>
    <p:extLst>
      <p:ext uri="{BB962C8B-B14F-4D97-AF65-F5344CB8AC3E}">
        <p14:creationId xmlns:p14="http://schemas.microsoft.com/office/powerpoint/2010/main" val="2530171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1000"/>
                                        <p:tgtEl>
                                          <p:spTgt spid="3">
                                            <p:txEl>
                                              <p:pRg st="8" end="8"/>
                                            </p:txEl>
                                          </p:spTgt>
                                        </p:tgtEl>
                                      </p:cBhvr>
                                    </p:animEffect>
                                    <p:anim calcmode="lin" valueType="num">
                                      <p:cBhvr>
                                        <p:cTn id="4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fa-IR" dirty="0"/>
          </a:p>
        </p:txBody>
      </p:sp>
      <p:sp>
        <p:nvSpPr>
          <p:cNvPr id="3" name="نگهدارنده مکان محتوا 2"/>
          <p:cNvSpPr>
            <a:spLocks noGrp="1"/>
          </p:cNvSpPr>
          <p:nvPr>
            <p:ph idx="1"/>
          </p:nvPr>
        </p:nvSpPr>
        <p:spPr>
          <a:xfrm>
            <a:off x="2589212" y="1206500"/>
            <a:ext cx="8915400" cy="4704722"/>
          </a:xfrm>
        </p:spPr>
        <p:txBody>
          <a:bodyPr>
            <a:noAutofit/>
          </a:bodyPr>
          <a:lstStyle/>
          <a:p>
            <a:r>
              <a:rPr lang="fa-IR" dirty="0" smtClean="0">
                <a:solidFill>
                  <a:srgbClr val="FF0000"/>
                </a:solidFill>
                <a:latin typeface="Adobe Arabic" panose="02040503050201020203" pitchFamily="18" charset="-78"/>
                <a:cs typeface="Adobe Arabic" panose="02040503050201020203" pitchFamily="18" charset="-78"/>
              </a:rPr>
              <a:t>اعجاز </a:t>
            </a:r>
            <a:r>
              <a:rPr lang="fa-IR" dirty="0">
                <a:solidFill>
                  <a:srgbClr val="FF0000"/>
                </a:solidFill>
                <a:latin typeface="Adobe Arabic" panose="02040503050201020203" pitchFamily="18" charset="-78"/>
                <a:cs typeface="Adobe Arabic" panose="02040503050201020203" pitchFamily="18" charset="-78"/>
              </a:rPr>
              <a:t>قرآن در اخبار از </a:t>
            </a:r>
            <a:r>
              <a:rPr lang="fa-IR" dirty="0" smtClean="0">
                <a:solidFill>
                  <a:srgbClr val="FF0000"/>
                </a:solidFill>
                <a:latin typeface="Adobe Arabic" panose="02040503050201020203" pitchFamily="18" charset="-78"/>
                <a:cs typeface="Adobe Arabic" panose="02040503050201020203" pitchFamily="18" charset="-78"/>
              </a:rPr>
              <a:t>غیب</a:t>
            </a:r>
            <a:endParaRPr lang="fa-IR" dirty="0">
              <a:solidFill>
                <a:srgbClr val="FF0000"/>
              </a:solidFill>
              <a:latin typeface="Adobe Arabic" panose="02040503050201020203" pitchFamily="18" charset="-78"/>
              <a:cs typeface="Adobe Arabic" panose="02040503050201020203" pitchFamily="18" charset="-78"/>
            </a:endParaRPr>
          </a:p>
          <a:p>
            <a:r>
              <a:rPr lang="fa-IR" dirty="0">
                <a:latin typeface="Adobe Arabic" panose="02040503050201020203" pitchFamily="18" charset="-78"/>
                <a:cs typeface="Adobe Arabic" panose="02040503050201020203" pitchFamily="18" charset="-78"/>
              </a:rPr>
              <a:t>از جمله وجوه اعجاز قرآن، </a:t>
            </a:r>
            <a:r>
              <a:rPr lang="fa-IR" dirty="0" err="1">
                <a:latin typeface="Adobe Arabic" panose="02040503050201020203" pitchFamily="18" charset="-78"/>
                <a:cs typeface="Adobe Arabic" panose="02040503050201020203" pitchFamily="18" charset="-78"/>
              </a:rPr>
              <a:t>خبردادن</a:t>
            </a:r>
            <a:r>
              <a:rPr lang="fa-IR" dirty="0">
                <a:latin typeface="Adobe Arabic" panose="02040503050201020203" pitchFamily="18" charset="-78"/>
                <a:cs typeface="Adobe Arabic" panose="02040503050201020203" pitchFamily="18" charset="-78"/>
              </a:rPr>
              <a:t> از امور غیبی است؛ منظور از غیب، امور مخفی و پنهانی هستند که با وسایل عادی در اختیار بشر، اطلاع از آنها ممکن نیست و از طریق اندیشه و فکر و محاسبات، </a:t>
            </a:r>
            <a:r>
              <a:rPr lang="fa-IR" dirty="0" err="1">
                <a:latin typeface="Adobe Arabic" panose="02040503050201020203" pitchFamily="18" charset="-78"/>
                <a:cs typeface="Adobe Arabic" panose="02040503050201020203" pitchFamily="18" charset="-78"/>
              </a:rPr>
              <a:t>نمی</a:t>
            </a:r>
            <a:r>
              <a:rPr lang="fa-IR" dirty="0">
                <a:latin typeface="Adobe Arabic" panose="02040503050201020203" pitchFamily="18" charset="-78"/>
                <a:cs typeface="Adobe Arabic" panose="02040503050201020203" pitchFamily="18" charset="-78"/>
              </a:rPr>
              <a:t> توان آن را کشف نمود؛ قرآن در موارد متعددی، اخبار غیبی را بیان داشته است که بخشی مربوط به زمان گذشته و بخشی مربوط به زمان نزول قرآن و بیان حال افراد و بخشی نیز مربوط به آینده هست که به هر کدام، اشاره می شود:</a:t>
            </a:r>
          </a:p>
          <a:p>
            <a:pPr marL="0" indent="0">
              <a:buNone/>
            </a:pPr>
            <a:r>
              <a:rPr lang="fa-IR" dirty="0">
                <a:solidFill>
                  <a:srgbClr val="00B050"/>
                </a:solidFill>
                <a:latin typeface="Adobe Arabic" panose="02040503050201020203" pitchFamily="18" charset="-78"/>
                <a:cs typeface="Adobe Arabic" panose="02040503050201020203" pitchFamily="18" charset="-78"/>
              </a:rPr>
              <a:t> </a:t>
            </a:r>
            <a:r>
              <a:rPr lang="fa-IR" dirty="0" smtClean="0">
                <a:solidFill>
                  <a:srgbClr val="00B050"/>
                </a:solidFill>
                <a:latin typeface="Adobe Arabic" panose="02040503050201020203" pitchFamily="18" charset="-78"/>
                <a:cs typeface="Adobe Arabic" panose="02040503050201020203" pitchFamily="18" charset="-78"/>
              </a:rPr>
              <a:t>  خبر </a:t>
            </a:r>
            <a:r>
              <a:rPr lang="fa-IR" dirty="0">
                <a:solidFill>
                  <a:srgbClr val="00B050"/>
                </a:solidFill>
                <a:latin typeface="Adobe Arabic" panose="02040503050201020203" pitchFamily="18" charset="-78"/>
                <a:cs typeface="Adobe Arabic" panose="02040503050201020203" pitchFamily="18" charset="-78"/>
              </a:rPr>
              <a:t>از گذشته:</a:t>
            </a:r>
          </a:p>
          <a:p>
            <a:r>
              <a:rPr lang="fa-IR" dirty="0">
                <a:latin typeface="Adobe Arabic" panose="02040503050201020203" pitchFamily="18" charset="-78"/>
                <a:cs typeface="Adobe Arabic" panose="02040503050201020203" pitchFamily="18" charset="-78"/>
              </a:rPr>
              <a:t>مانند اخبار از تاریخ و سرنوشت گذشتگان، مثل قوم </a:t>
            </a:r>
            <a:r>
              <a:rPr lang="fa-IR" dirty="0" err="1">
                <a:latin typeface="Adobe Arabic" panose="02040503050201020203" pitchFamily="18" charset="-78"/>
                <a:cs typeface="Adobe Arabic" panose="02040503050201020203" pitchFamily="18" charset="-78"/>
              </a:rPr>
              <a:t>سبأ</a:t>
            </a:r>
            <a:r>
              <a:rPr lang="fa-IR" dirty="0">
                <a:latin typeface="Adobe Arabic" panose="02040503050201020203" pitchFamily="18" charset="-78"/>
                <a:cs typeface="Adobe Arabic" panose="02040503050201020203" pitchFamily="18" charset="-78"/>
              </a:rPr>
              <a:t>، یوسف، عاد، </a:t>
            </a:r>
            <a:r>
              <a:rPr lang="fa-IR" dirty="0" err="1">
                <a:latin typeface="Adobe Arabic" panose="02040503050201020203" pitchFamily="18" charset="-78"/>
                <a:cs typeface="Adobe Arabic" panose="02040503050201020203" pitchFamily="18" charset="-78"/>
              </a:rPr>
              <a:t>ثمود</a:t>
            </a:r>
            <a:r>
              <a:rPr lang="fa-IR" dirty="0">
                <a:latin typeface="Adobe Arabic" panose="02040503050201020203" pitchFamily="18" charset="-78"/>
                <a:cs typeface="Adobe Arabic" panose="02040503050201020203" pitchFamily="18" charset="-78"/>
              </a:rPr>
              <a:t>، نوح و دیگر حوادث گذشته، خداوند متعال در سوره </a:t>
            </a:r>
            <a:r>
              <a:rPr lang="fa-IR" dirty="0" err="1">
                <a:latin typeface="Adobe Arabic" panose="02040503050201020203" pitchFamily="18" charset="-78"/>
                <a:cs typeface="Adobe Arabic" panose="02040503050201020203" pitchFamily="18" charset="-78"/>
              </a:rPr>
              <a:t>هود</a:t>
            </a:r>
            <a:r>
              <a:rPr lang="fa-IR" dirty="0">
                <a:latin typeface="Adobe Arabic" panose="02040503050201020203" pitchFamily="18" charset="-78"/>
                <a:cs typeface="Adobe Arabic" panose="02040503050201020203" pitchFamily="18" charset="-78"/>
              </a:rPr>
              <a:t> به ذکر سرنوشت نوح می پردازد و در پایان آن را از امور غیبی می داند و می فرماید:</a:t>
            </a:r>
          </a:p>
          <a:p>
            <a:r>
              <a:rPr lang="fa-IR" dirty="0">
                <a:latin typeface="Adobe Arabic" panose="02040503050201020203" pitchFamily="18" charset="-78"/>
                <a:cs typeface="Adobe Arabic" panose="02040503050201020203" pitchFamily="18" charset="-78"/>
              </a:rPr>
              <a:t>«</a:t>
            </a:r>
            <a:r>
              <a:rPr lang="fa-IR" dirty="0" err="1">
                <a:latin typeface="Adobe Arabic" panose="02040503050201020203" pitchFamily="18" charset="-78"/>
                <a:cs typeface="Adobe Arabic" panose="02040503050201020203" pitchFamily="18" charset="-78"/>
              </a:rPr>
              <a:t>قِیلَ</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یَا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نُوحُ</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اهْبِطْ</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بِسَلاَمٍ</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مِنَّا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بَرَکَاتٍ</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عَلَیْکَ</a:t>
            </a:r>
            <a:r>
              <a:rPr lang="fa-IR" dirty="0">
                <a:latin typeface="Adobe Arabic" panose="02040503050201020203" pitchFamily="18" charset="-78"/>
                <a:cs typeface="Adobe Arabic" panose="02040503050201020203" pitchFamily="18" charset="-78"/>
              </a:rPr>
              <a:t> ... * </a:t>
            </a:r>
            <a:r>
              <a:rPr lang="fa-IR" dirty="0" err="1">
                <a:latin typeface="Adobe Arabic" panose="02040503050201020203" pitchFamily="18" charset="-78"/>
                <a:cs typeface="Adobe Arabic" panose="02040503050201020203" pitchFamily="18" charset="-78"/>
              </a:rPr>
              <a:t>تِلْکَ</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مِنْ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أَنْبَاءِ</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الْغَیْبِ</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نُوحِیهَا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إِلَیْکَ</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مَا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کُنْتَ</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تَعْلَمُهَا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أَنْتَ</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لاَ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قَوْمُکَ</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مِنْ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قَبْلِ</a:t>
            </a:r>
            <a:r>
              <a:rPr lang="fa-IR" dirty="0">
                <a:latin typeface="Adobe Arabic" panose="02040503050201020203" pitchFamily="18" charset="-78"/>
                <a:cs typeface="Adobe Arabic" panose="02040503050201020203" pitchFamily="18" charset="-78"/>
              </a:rPr>
              <a:t> ...»؛ به نوح گفته شد: ای نوح! با سلامت و برکت از ناحیه ما بر تو و بر تمام امتها که با تواند؛ فرود آی.. اینها از خبرهای غیبی است که به تو(ای پیامبر) وحی می کنیم؛ نه تو و نه قوم تو، اینها را، قبل از این </a:t>
            </a:r>
            <a:r>
              <a:rPr lang="fa-IR" dirty="0" err="1">
                <a:latin typeface="Adobe Arabic" panose="02040503050201020203" pitchFamily="18" charset="-78"/>
                <a:cs typeface="Adobe Arabic" panose="02040503050201020203" pitchFamily="18" charset="-78"/>
              </a:rPr>
              <a:t>نمی</a:t>
            </a:r>
            <a:r>
              <a:rPr lang="fa-IR" dirty="0">
                <a:latin typeface="Adobe Arabic" panose="02040503050201020203" pitchFamily="18" charset="-78"/>
                <a:cs typeface="Adobe Arabic" panose="02040503050201020203" pitchFamily="18" charset="-78"/>
              </a:rPr>
              <a:t> دانستید.(۱)</a:t>
            </a:r>
          </a:p>
          <a:p>
            <a:r>
              <a:rPr lang="fa-IR" dirty="0">
                <a:latin typeface="Adobe Arabic" panose="02040503050201020203" pitchFamily="18" charset="-78"/>
                <a:cs typeface="Adobe Arabic" panose="02040503050201020203" pitchFamily="18" charset="-78"/>
              </a:rPr>
              <a:t>آیات یادشده، آخرین آیاتی هستند که در سوره </a:t>
            </a:r>
            <a:r>
              <a:rPr lang="fa-IR" dirty="0" err="1">
                <a:latin typeface="Adobe Arabic" panose="02040503050201020203" pitchFamily="18" charset="-78"/>
                <a:cs typeface="Adobe Arabic" panose="02040503050201020203" pitchFamily="18" charset="-78"/>
              </a:rPr>
              <a:t>هود</a:t>
            </a:r>
            <a:r>
              <a:rPr lang="fa-IR" dirty="0">
                <a:latin typeface="Adobe Arabic" panose="02040503050201020203" pitchFamily="18" charset="-78"/>
                <a:cs typeface="Adobe Arabic" panose="02040503050201020203" pitchFamily="18" charset="-78"/>
              </a:rPr>
              <a:t> درباره نوح و سرگذشت عبرت انگیزش آمده و در پایان اشاره می دارد که این خبرها، غیبی بوده و کسی از آنها مطلع نبوده است.</a:t>
            </a:r>
          </a:p>
        </p:txBody>
      </p:sp>
    </p:spTree>
    <p:extLst>
      <p:ext uri="{BB962C8B-B14F-4D97-AF65-F5344CB8AC3E}">
        <p14:creationId xmlns:p14="http://schemas.microsoft.com/office/powerpoint/2010/main" val="1553781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fa-IR" dirty="0"/>
          </a:p>
        </p:txBody>
      </p:sp>
      <p:sp>
        <p:nvSpPr>
          <p:cNvPr id="3" name="نگهدارنده مکان محتوا 2"/>
          <p:cNvSpPr>
            <a:spLocks noGrp="1"/>
          </p:cNvSpPr>
          <p:nvPr>
            <p:ph idx="1"/>
          </p:nvPr>
        </p:nvSpPr>
        <p:spPr>
          <a:xfrm>
            <a:off x="838200" y="365126"/>
            <a:ext cx="10515600" cy="5811838"/>
          </a:xfrm>
        </p:spPr>
        <p:txBody>
          <a:bodyPr>
            <a:noAutofit/>
          </a:bodyPr>
          <a:lstStyle/>
          <a:p>
            <a:pPr marL="0" indent="0">
              <a:buNone/>
            </a:pPr>
            <a:r>
              <a:rPr lang="fa-IR" dirty="0" smtClean="0">
                <a:solidFill>
                  <a:srgbClr val="00B050"/>
                </a:solidFill>
                <a:latin typeface="Adobe Arabic" panose="02040503050201020203" pitchFamily="18" charset="-78"/>
                <a:cs typeface="Adobe Arabic" panose="02040503050201020203" pitchFamily="18" charset="-78"/>
              </a:rPr>
              <a:t> </a:t>
            </a:r>
            <a:r>
              <a:rPr lang="fa-IR" dirty="0">
                <a:solidFill>
                  <a:srgbClr val="00B050"/>
                </a:solidFill>
                <a:latin typeface="Adobe Arabic" panose="02040503050201020203" pitchFamily="18" charset="-78"/>
                <a:cs typeface="Adobe Arabic" panose="02040503050201020203" pitchFamily="18" charset="-78"/>
              </a:rPr>
              <a:t>خبر از حال:</a:t>
            </a:r>
          </a:p>
          <a:p>
            <a:r>
              <a:rPr lang="fa-IR" dirty="0">
                <a:latin typeface="Adobe Arabic" panose="02040503050201020203" pitchFamily="18" charset="-78"/>
                <a:cs typeface="Adobe Arabic" panose="02040503050201020203" pitchFamily="18" charset="-78"/>
              </a:rPr>
              <a:t>خبرهایی از وضعیت زمان پیامبر (صلی الله علیه و </a:t>
            </a:r>
            <a:r>
              <a:rPr lang="fa-IR" dirty="0" err="1">
                <a:latin typeface="Adobe Arabic" panose="02040503050201020203" pitchFamily="18" charset="-78"/>
                <a:cs typeface="Adobe Arabic" panose="02040503050201020203" pitchFamily="18" charset="-78"/>
              </a:rPr>
              <a:t>آله</a:t>
            </a:r>
            <a:r>
              <a:rPr lang="fa-IR" dirty="0">
                <a:latin typeface="Adobe Arabic" panose="02040503050201020203" pitchFamily="18" charset="-78"/>
                <a:cs typeface="Adobe Arabic" panose="02040503050201020203" pitchFamily="18" charset="-78"/>
              </a:rPr>
              <a:t> و سلم) و درون افراد که اغلب مربوط به خدعه و حیله های دشمنان بوده است؛ مانند‌: آیه شریفه:</a:t>
            </a:r>
          </a:p>
          <a:p>
            <a:r>
              <a:rPr lang="fa-IR" dirty="0">
                <a:latin typeface="Adobe Arabic" panose="02040503050201020203" pitchFamily="18" charset="-78"/>
                <a:cs typeface="Adobe Arabic" panose="02040503050201020203" pitchFamily="18" charset="-78"/>
              </a:rPr>
              <a:t>«...</a:t>
            </a:r>
            <a:r>
              <a:rPr lang="fa-IR" dirty="0" err="1">
                <a:latin typeface="Adobe Arabic" panose="02040503050201020203" pitchFamily="18" charset="-78"/>
                <a:cs typeface="Adobe Arabic" panose="02040503050201020203" pitchFamily="18" charset="-78"/>
              </a:rPr>
              <a:t>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إِذَا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جَاءُوکَ</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حَیَّوْکَ</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بِمَا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لَمْ</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یُحَیِّکَ</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بِهِ</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اللَّهُ</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یَقُولُونَ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فِی</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أَنْفُسِهِمْ</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لَوْ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لاَ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یُعَذِّبُنَا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اللَّهُ</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بِمَا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نَقُولُ</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حَسْبُهُمْ</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جَهَنَّمُ</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یَصْلَوْنَهَا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فَبِئْسَ</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الْمَصِیرُ</a:t>
            </a:r>
            <a:r>
              <a:rPr lang="fa-IR" dirty="0">
                <a:latin typeface="Adobe Arabic" panose="02040503050201020203" pitchFamily="18" charset="-78"/>
                <a:cs typeface="Adobe Arabic" panose="02040503050201020203" pitchFamily="18" charset="-78"/>
              </a:rPr>
              <a:t>»؛ هنگامی که نزد تو می آیند تو را </a:t>
            </a:r>
            <a:r>
              <a:rPr lang="fa-IR" dirty="0" err="1">
                <a:latin typeface="Adobe Arabic" panose="02040503050201020203" pitchFamily="18" charset="-78"/>
                <a:cs typeface="Adobe Arabic" panose="02040503050201020203" pitchFamily="18" charset="-78"/>
              </a:rPr>
              <a:t>تحیّتی</a:t>
            </a:r>
            <a:r>
              <a:rPr lang="fa-IR" dirty="0">
                <a:latin typeface="Adobe Arabic" panose="02040503050201020203" pitchFamily="18" charset="-78"/>
                <a:cs typeface="Adobe Arabic" panose="02040503050201020203" pitchFamily="18" charset="-78"/>
              </a:rPr>
              <a:t> می گویند: که خدا به تو نگفته است و در دل می گویند چرا خداوند ما را به خاطر گفته </a:t>
            </a:r>
            <a:r>
              <a:rPr lang="fa-IR" dirty="0" err="1">
                <a:latin typeface="Adobe Arabic" panose="02040503050201020203" pitchFamily="18" charset="-78"/>
                <a:cs typeface="Adobe Arabic" panose="02040503050201020203" pitchFamily="18" charset="-78"/>
              </a:rPr>
              <a:t>هایمان</a:t>
            </a:r>
            <a:r>
              <a:rPr lang="fa-IR" dirty="0">
                <a:latin typeface="Adobe Arabic" panose="02040503050201020203" pitchFamily="18" charset="-78"/>
                <a:cs typeface="Adobe Arabic" panose="02040503050201020203" pitchFamily="18" charset="-78"/>
              </a:rPr>
              <a:t> عذاب </a:t>
            </a:r>
            <a:r>
              <a:rPr lang="fa-IR" dirty="0" err="1">
                <a:latin typeface="Adobe Arabic" panose="02040503050201020203" pitchFamily="18" charset="-78"/>
                <a:cs typeface="Adobe Arabic" panose="02040503050201020203" pitchFamily="18" charset="-78"/>
              </a:rPr>
              <a:t>نمی</a:t>
            </a:r>
            <a:r>
              <a:rPr lang="fa-IR" dirty="0">
                <a:latin typeface="Adobe Arabic" panose="02040503050201020203" pitchFamily="18" charset="-78"/>
                <a:cs typeface="Adobe Arabic" panose="02040503050201020203" pitchFamily="18" charset="-78"/>
              </a:rPr>
              <a:t> کند؛ جهنم برای آنها کافی است؛ وارد آن می شوند و بد جایگاهی است؛(۲)</a:t>
            </a:r>
          </a:p>
          <a:p>
            <a:r>
              <a:rPr lang="fa-IR" dirty="0">
                <a:latin typeface="Adobe Arabic" panose="02040503050201020203" pitchFamily="18" charset="-78"/>
                <a:cs typeface="Adobe Arabic" panose="02040503050201020203" pitchFamily="18" charset="-78"/>
              </a:rPr>
              <a:t>آیه یادشده، اشاره به یکی از توطئه های یهود دارد که به هنگام ورود بر پیامبر (صلی الله علیه و </a:t>
            </a:r>
            <a:r>
              <a:rPr lang="fa-IR" dirty="0" err="1">
                <a:latin typeface="Adobe Arabic" panose="02040503050201020203" pitchFamily="18" charset="-78"/>
                <a:cs typeface="Adobe Arabic" panose="02040503050201020203" pitchFamily="18" charset="-78"/>
              </a:rPr>
              <a:t>آله</a:t>
            </a:r>
            <a:r>
              <a:rPr lang="fa-IR" dirty="0">
                <a:latin typeface="Adobe Arabic" panose="02040503050201020203" pitchFamily="18" charset="-78"/>
                <a:cs typeface="Adobe Arabic" panose="02040503050201020203" pitchFamily="18" charset="-78"/>
              </a:rPr>
              <a:t> و سلم)، در ظاهر بر او </a:t>
            </a:r>
            <a:r>
              <a:rPr lang="fa-IR" dirty="0" err="1">
                <a:latin typeface="Adobe Arabic" panose="02040503050201020203" pitchFamily="18" charset="-78"/>
                <a:cs typeface="Adobe Arabic" panose="02040503050201020203" pitchFamily="18" charset="-78"/>
              </a:rPr>
              <a:t>تحیت</a:t>
            </a:r>
            <a:r>
              <a:rPr lang="fa-IR" dirty="0">
                <a:latin typeface="Adobe Arabic" panose="02040503050201020203" pitchFamily="18" charset="-78"/>
                <a:cs typeface="Adobe Arabic" panose="02040503050201020203" pitchFamily="18" charset="-78"/>
              </a:rPr>
              <a:t> می گفتند، ولی با عبارت «</a:t>
            </a:r>
            <a:r>
              <a:rPr lang="fa-IR" dirty="0" err="1">
                <a:latin typeface="Adobe Arabic" panose="02040503050201020203" pitchFamily="18" charset="-78"/>
                <a:cs typeface="Adobe Arabic" panose="02040503050201020203" pitchFamily="18" charset="-78"/>
              </a:rPr>
              <a:t>السام</a:t>
            </a:r>
            <a:r>
              <a:rPr lang="fa-IR" dirty="0">
                <a:latin typeface="Adobe Arabic" panose="02040503050201020203" pitchFamily="18" charset="-78"/>
                <a:cs typeface="Adobe Arabic" panose="02040503050201020203" pitchFamily="18" charset="-78"/>
              </a:rPr>
              <a:t> علیک» که معنای آن، خلاف </a:t>
            </a:r>
            <a:r>
              <a:rPr lang="fa-IR" dirty="0" err="1">
                <a:latin typeface="Adobe Arabic" panose="02040503050201020203" pitchFamily="18" charset="-78"/>
                <a:cs typeface="Adobe Arabic" panose="02040503050201020203" pitchFamily="18" charset="-78"/>
              </a:rPr>
              <a:t>تحیّت</a:t>
            </a:r>
            <a:r>
              <a:rPr lang="fa-IR" dirty="0">
                <a:latin typeface="Adobe Arabic" panose="02040503050201020203" pitchFamily="18" charset="-78"/>
                <a:cs typeface="Adobe Arabic" panose="02040503050201020203" pitchFamily="18" charset="-78"/>
              </a:rPr>
              <a:t> بود و (به معنای «مرگ برتو» می باشد)؛ خداوند نیز پیامبر (صلی الله علیه و </a:t>
            </a:r>
            <a:r>
              <a:rPr lang="fa-IR" dirty="0" err="1">
                <a:latin typeface="Adobe Arabic" panose="02040503050201020203" pitchFamily="18" charset="-78"/>
                <a:cs typeface="Adobe Arabic" panose="02040503050201020203" pitchFamily="18" charset="-78"/>
              </a:rPr>
              <a:t>آله</a:t>
            </a:r>
            <a:r>
              <a:rPr lang="fa-IR" dirty="0">
                <a:latin typeface="Adobe Arabic" panose="02040503050201020203" pitchFamily="18" charset="-78"/>
                <a:cs typeface="Adobe Arabic" panose="02040503050201020203" pitchFamily="18" charset="-78"/>
              </a:rPr>
              <a:t> و سلم) را در جریان این امر می گذارد و توطئه ی آنان را آشکار می کند.</a:t>
            </a:r>
          </a:p>
          <a:p>
            <a:r>
              <a:rPr lang="fa-IR" dirty="0">
                <a:latin typeface="Adobe Arabic" panose="02040503050201020203" pitchFamily="18" charset="-78"/>
                <a:cs typeface="Adobe Arabic" panose="02040503050201020203" pitchFamily="18" charset="-78"/>
              </a:rPr>
              <a:t>پیرامون اخبار از وضعیت زمان پیامبر (صلی الله علیه و </a:t>
            </a:r>
            <a:r>
              <a:rPr lang="fa-IR" dirty="0" err="1">
                <a:latin typeface="Adobe Arabic" panose="02040503050201020203" pitchFamily="18" charset="-78"/>
                <a:cs typeface="Adobe Arabic" panose="02040503050201020203" pitchFamily="18" charset="-78"/>
              </a:rPr>
              <a:t>آله</a:t>
            </a:r>
            <a:r>
              <a:rPr lang="fa-IR" dirty="0">
                <a:latin typeface="Adobe Arabic" panose="02040503050201020203" pitchFamily="18" charset="-78"/>
                <a:cs typeface="Adobe Arabic" panose="02040503050201020203" pitchFamily="18" charset="-78"/>
              </a:rPr>
              <a:t> و سلم) همچنین در آیه ی شریفه آمده است:</a:t>
            </a:r>
          </a:p>
          <a:p>
            <a:r>
              <a:rPr lang="fa-IR" dirty="0">
                <a:latin typeface="Adobe Arabic" panose="02040503050201020203" pitchFamily="18" charset="-78"/>
                <a:cs typeface="Adobe Arabic" panose="02040503050201020203" pitchFamily="18" charset="-78"/>
              </a:rPr>
              <a:t>«</a:t>
            </a:r>
            <a:r>
              <a:rPr lang="fa-IR" dirty="0" err="1">
                <a:latin typeface="Adobe Arabic" panose="02040503050201020203" pitchFamily="18" charset="-78"/>
                <a:cs typeface="Adobe Arabic" panose="02040503050201020203" pitchFamily="18" charset="-78"/>
              </a:rPr>
              <a:t>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الَّذِینَ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اتَّخَذُوا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مَسْجِداً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ضِرَاراً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کُفْراً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تَفْرِیقاً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بَیْنَ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الْمُؤْمِنِینَ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إِرْصَاداً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لِمَنْ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حَارَبَ</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اللَّهَ</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رَسُولَهُ</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مِنْ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قَبْلُ</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لَیَحْلِفُنَّ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إِنْ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أَرَدْنَا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إِلاَّ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الْحُسْنَى</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اللَّهُ</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یَشْهَدُ</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إِنَّهُمْ</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لَکَاذِبُونَ</a:t>
            </a:r>
            <a:r>
              <a:rPr lang="fa-IR" dirty="0">
                <a:latin typeface="Adobe Arabic" panose="02040503050201020203" pitchFamily="18" charset="-78"/>
                <a:cs typeface="Adobe Arabic" panose="02040503050201020203" pitchFamily="18" charset="-78"/>
              </a:rPr>
              <a:t>‌»؛ گروهی دیگر از </a:t>
            </a:r>
            <a:r>
              <a:rPr lang="fa-IR" dirty="0" err="1">
                <a:latin typeface="Adobe Arabic" panose="02040503050201020203" pitchFamily="18" charset="-78"/>
                <a:cs typeface="Adobe Arabic" panose="02040503050201020203" pitchFamily="18" charset="-78"/>
              </a:rPr>
              <a:t>منافقین</a:t>
            </a:r>
            <a:r>
              <a:rPr lang="fa-IR" dirty="0">
                <a:latin typeface="Adobe Arabic" panose="02040503050201020203" pitchFamily="18" charset="-78"/>
                <a:cs typeface="Adobe Arabic" panose="02040503050201020203" pitchFamily="18" charset="-78"/>
              </a:rPr>
              <a:t> کسانی هستند که مسجدی ساختند برای زیان مسلمانان و تقویت کفر و تفرقه میان مؤمنان و کمینگاه برای کسی که با خدا و </a:t>
            </a:r>
            <a:r>
              <a:rPr lang="fa-IR" dirty="0" err="1">
                <a:latin typeface="Adobe Arabic" panose="02040503050201020203" pitchFamily="18" charset="-78"/>
                <a:cs typeface="Adobe Arabic" panose="02040503050201020203" pitchFamily="18" charset="-78"/>
              </a:rPr>
              <a:t>پیامبرش</a:t>
            </a:r>
            <a:r>
              <a:rPr lang="fa-IR" dirty="0">
                <a:latin typeface="Adobe Arabic" panose="02040503050201020203" pitchFamily="18" charset="-78"/>
                <a:cs typeface="Adobe Arabic" panose="02040503050201020203" pitchFamily="18" charset="-78"/>
              </a:rPr>
              <a:t> (صلی الله علیه و </a:t>
            </a:r>
            <a:r>
              <a:rPr lang="fa-IR" dirty="0" err="1">
                <a:latin typeface="Adobe Arabic" panose="02040503050201020203" pitchFamily="18" charset="-78"/>
                <a:cs typeface="Adobe Arabic" panose="02040503050201020203" pitchFamily="18" charset="-78"/>
              </a:rPr>
              <a:t>آله</a:t>
            </a:r>
            <a:r>
              <a:rPr lang="fa-IR" dirty="0">
                <a:latin typeface="Adobe Arabic" panose="02040503050201020203" pitchFamily="18" charset="-78"/>
                <a:cs typeface="Adobe Arabic" panose="02040503050201020203" pitchFamily="18" charset="-78"/>
              </a:rPr>
              <a:t> و سلم) از پیش مبارزه کرده بود؛ آنها سوگند یاد می کنند که: «نظری جز نیکی و خدمت نداشته ایم»؛ اما خداوند گواهی می دهد که آنها دروغگو هستند.(۳)</a:t>
            </a:r>
          </a:p>
          <a:p>
            <a:r>
              <a:rPr lang="fa-IR" dirty="0">
                <a:latin typeface="Adobe Arabic" panose="02040503050201020203" pitchFamily="18" charset="-78"/>
                <a:cs typeface="Adobe Arabic" panose="02040503050201020203" pitchFamily="18" charset="-78"/>
              </a:rPr>
              <a:t>آیه فوق در مورد گروهی از </a:t>
            </a:r>
            <a:r>
              <a:rPr lang="fa-IR" dirty="0" err="1">
                <a:latin typeface="Adobe Arabic" panose="02040503050201020203" pitchFamily="18" charset="-78"/>
                <a:cs typeface="Adobe Arabic" panose="02040503050201020203" pitchFamily="18" charset="-78"/>
              </a:rPr>
              <a:t>منافقین</a:t>
            </a:r>
            <a:r>
              <a:rPr lang="fa-IR" dirty="0">
                <a:latin typeface="Adobe Arabic" panose="02040503050201020203" pitchFamily="18" charset="-78"/>
                <a:cs typeface="Adobe Arabic" panose="02040503050201020203" pitchFamily="18" charset="-78"/>
              </a:rPr>
              <a:t> است که برای رسیدن به اهداف ناپسند خود، اقدام به ساختن مسجدی در مدینه کردند که بعداً به نام مسجد «</a:t>
            </a:r>
            <a:r>
              <a:rPr lang="fa-IR" dirty="0" err="1">
                <a:latin typeface="Adobe Arabic" panose="02040503050201020203" pitchFamily="18" charset="-78"/>
                <a:cs typeface="Adobe Arabic" panose="02040503050201020203" pitchFamily="18" charset="-78"/>
              </a:rPr>
              <a:t>ضرار</a:t>
            </a:r>
            <a:r>
              <a:rPr lang="fa-IR" dirty="0">
                <a:latin typeface="Adobe Arabic" panose="02040503050201020203" pitchFamily="18" charset="-78"/>
                <a:cs typeface="Adobe Arabic" panose="02040503050201020203" pitchFamily="18" charset="-78"/>
              </a:rPr>
              <a:t>» معروف شد؛ آیه بیان می دارد که خداوند، </a:t>
            </a:r>
            <a:r>
              <a:rPr lang="fa-IR" dirty="0" err="1">
                <a:latin typeface="Adobe Arabic" panose="02040503050201020203" pitchFamily="18" charset="-78"/>
                <a:cs typeface="Adobe Arabic" panose="02040503050201020203" pitchFamily="18" charset="-78"/>
              </a:rPr>
              <a:t>پیامبرش</a:t>
            </a:r>
            <a:r>
              <a:rPr lang="fa-IR" dirty="0">
                <a:latin typeface="Adobe Arabic" panose="02040503050201020203" pitchFamily="18" charset="-78"/>
                <a:cs typeface="Adobe Arabic" panose="02040503050201020203" pitchFamily="18" charset="-78"/>
              </a:rPr>
              <a:t> را از توطئه آنها خبر داد و پیامبر (صلی الله علیه و </a:t>
            </a:r>
            <a:r>
              <a:rPr lang="fa-IR" dirty="0" err="1">
                <a:latin typeface="Adobe Arabic" panose="02040503050201020203" pitchFamily="18" charset="-78"/>
                <a:cs typeface="Adobe Arabic" panose="02040503050201020203" pitchFamily="18" charset="-78"/>
              </a:rPr>
              <a:t>آله</a:t>
            </a:r>
            <a:r>
              <a:rPr lang="fa-IR" dirty="0">
                <a:latin typeface="Adobe Arabic" panose="02040503050201020203" pitchFamily="18" charset="-78"/>
                <a:cs typeface="Adobe Arabic" panose="02040503050201020203" pitchFamily="18" charset="-78"/>
              </a:rPr>
              <a:t> و سلم) دستور دادند تا آن را آتش بزنند و بدین گونه چهره نفاق آنها را آشکار ساخت</a:t>
            </a:r>
            <a:r>
              <a:rPr lang="fa-IR" dirty="0"/>
              <a:t>.</a:t>
            </a:r>
          </a:p>
        </p:txBody>
      </p:sp>
    </p:spTree>
    <p:extLst>
      <p:ext uri="{BB962C8B-B14F-4D97-AF65-F5344CB8AC3E}">
        <p14:creationId xmlns:p14="http://schemas.microsoft.com/office/powerpoint/2010/main" val="1801785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fa-IR"/>
          </a:p>
        </p:txBody>
      </p:sp>
      <p:sp>
        <p:nvSpPr>
          <p:cNvPr id="3" name="نگهدارنده مکان محتوا 2"/>
          <p:cNvSpPr>
            <a:spLocks noGrp="1"/>
          </p:cNvSpPr>
          <p:nvPr>
            <p:ph idx="1"/>
          </p:nvPr>
        </p:nvSpPr>
        <p:spPr>
          <a:xfrm>
            <a:off x="989012" y="736600"/>
            <a:ext cx="10515600" cy="4970463"/>
          </a:xfrm>
        </p:spPr>
        <p:txBody>
          <a:bodyPr>
            <a:noAutofit/>
          </a:bodyPr>
          <a:lstStyle/>
          <a:p>
            <a:pPr marL="0" indent="0">
              <a:buNone/>
            </a:pPr>
            <a:r>
              <a:rPr lang="fa-IR" sz="2000" dirty="0">
                <a:solidFill>
                  <a:srgbClr val="00B050"/>
                </a:solidFill>
                <a:latin typeface="Adobe Arabic" panose="02040503050201020203" pitchFamily="18" charset="-78"/>
                <a:cs typeface="Adobe Arabic" panose="02040503050201020203" pitchFamily="18" charset="-78"/>
              </a:rPr>
              <a:t> </a:t>
            </a:r>
            <a:r>
              <a:rPr lang="fa-IR" sz="2000" dirty="0" smtClean="0">
                <a:solidFill>
                  <a:srgbClr val="00B050"/>
                </a:solidFill>
                <a:latin typeface="Adobe Arabic" panose="02040503050201020203" pitchFamily="18" charset="-78"/>
                <a:cs typeface="Adobe Arabic" panose="02040503050201020203" pitchFamily="18" charset="-78"/>
              </a:rPr>
              <a:t>   </a:t>
            </a:r>
            <a:r>
              <a:rPr lang="fa-IR" sz="3200" dirty="0" smtClean="0">
                <a:solidFill>
                  <a:srgbClr val="00B050"/>
                </a:solidFill>
                <a:latin typeface="Adobe Arabic" panose="02040503050201020203" pitchFamily="18" charset="-78"/>
                <a:cs typeface="Adobe Arabic" panose="02040503050201020203" pitchFamily="18" charset="-78"/>
              </a:rPr>
              <a:t>خبر </a:t>
            </a:r>
            <a:r>
              <a:rPr lang="fa-IR" sz="3200" dirty="0">
                <a:solidFill>
                  <a:srgbClr val="00B050"/>
                </a:solidFill>
                <a:latin typeface="Adobe Arabic" panose="02040503050201020203" pitchFamily="18" charset="-78"/>
                <a:cs typeface="Adobe Arabic" panose="02040503050201020203" pitchFamily="18" charset="-78"/>
              </a:rPr>
              <a:t>از آینده:</a:t>
            </a:r>
          </a:p>
          <a:p>
            <a:r>
              <a:rPr lang="fa-IR" dirty="0">
                <a:latin typeface="Adobe Arabic" panose="02040503050201020203" pitchFamily="18" charset="-78"/>
                <a:cs typeface="Adobe Arabic" panose="02040503050201020203" pitchFamily="18" charset="-78"/>
              </a:rPr>
              <a:t>قرآن از حوادث آینده، خبرهایی را ارائه کرده است که برخی قریب و برخی بعید بوده </a:t>
            </a:r>
            <a:r>
              <a:rPr lang="fa-IR" dirty="0" err="1">
                <a:latin typeface="Adobe Arabic" panose="02040503050201020203" pitchFamily="18" charset="-78"/>
                <a:cs typeface="Adobe Arabic" panose="02040503050201020203" pitchFamily="18" charset="-78"/>
              </a:rPr>
              <a:t>اند</a:t>
            </a:r>
            <a:r>
              <a:rPr lang="fa-IR" dirty="0">
                <a:latin typeface="Adobe Arabic" panose="02040503050201020203" pitchFamily="18" charset="-78"/>
                <a:cs typeface="Adobe Arabic" panose="02040503050201020203" pitchFamily="18" charset="-78"/>
              </a:rPr>
              <a:t>؛ مانند:</a:t>
            </a:r>
          </a:p>
          <a:p>
            <a:r>
              <a:rPr lang="fa-IR" dirty="0">
                <a:latin typeface="Adobe Arabic" panose="02040503050201020203" pitchFamily="18" charset="-78"/>
                <a:cs typeface="Adobe Arabic" panose="02040503050201020203" pitchFamily="18" charset="-78"/>
              </a:rPr>
              <a:t>۱. اخبار از عدم توانایی برآوردن به مانند قرآن در آیات </a:t>
            </a:r>
            <a:r>
              <a:rPr lang="fa-IR" dirty="0" err="1">
                <a:latin typeface="Adobe Arabic" panose="02040503050201020203" pitchFamily="18" charset="-78"/>
                <a:cs typeface="Adobe Arabic" panose="02040503050201020203" pitchFamily="18" charset="-78"/>
              </a:rPr>
              <a:t>تحدّی</a:t>
            </a:r>
            <a:r>
              <a:rPr lang="fa-IR" dirty="0">
                <a:latin typeface="Adobe Arabic" panose="02040503050201020203" pitchFamily="18" charset="-78"/>
                <a:cs typeface="Adobe Arabic" panose="02040503050201020203" pitchFamily="18" charset="-78"/>
              </a:rPr>
              <a:t> که می فرماید:</a:t>
            </a:r>
          </a:p>
          <a:p>
            <a:r>
              <a:rPr lang="fa-IR" dirty="0">
                <a:latin typeface="Adobe Arabic" panose="02040503050201020203" pitchFamily="18" charset="-78"/>
                <a:cs typeface="Adobe Arabic" panose="02040503050201020203" pitchFamily="18" charset="-78"/>
              </a:rPr>
              <a:t>«</a:t>
            </a:r>
            <a:r>
              <a:rPr lang="fa-IR" dirty="0" err="1">
                <a:latin typeface="Adobe Arabic" panose="02040503050201020203" pitchFamily="18" charset="-78"/>
                <a:cs typeface="Adobe Arabic" panose="02040503050201020203" pitchFamily="18" charset="-78"/>
              </a:rPr>
              <a:t>قُلْ</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لَئِنِ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اجْتَمَعَتِ</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الْإِنْسُ</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الْجِنُّ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عَلَى</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أَنْ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یَأْتُوا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بِمِثْلِ</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هذَا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الْقُرْآنِ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لاَ</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یَأْتُونَ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بِمِثْلِهِ</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لَوْ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کَانَ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بَعْضُهُمْ</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لِبَعْضٍ</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ظَهِیراً</a:t>
            </a:r>
            <a:r>
              <a:rPr lang="fa-IR" dirty="0">
                <a:latin typeface="Adobe Arabic" panose="02040503050201020203" pitchFamily="18" charset="-78"/>
                <a:cs typeface="Adobe Arabic" panose="02040503050201020203" pitchFamily="18" charset="-78"/>
              </a:rPr>
              <a:t>»؛ بگو! اگر انسانها و پریان اتفاق کنند که همانند این قرآن را بیاورند، مانند آن را نخواهند آورد، هر چند یکدیگر را در این کار کمک کنند.(۴)</a:t>
            </a:r>
          </a:p>
          <a:p>
            <a:r>
              <a:rPr lang="fa-IR" dirty="0">
                <a:latin typeface="Adobe Arabic" panose="02040503050201020203" pitchFamily="18" charset="-78"/>
                <a:cs typeface="Adobe Arabic" panose="02040503050201020203" pitchFamily="18" charset="-78"/>
              </a:rPr>
              <a:t>۲. مانند خبر از غلبه ی روم در این آیه:</a:t>
            </a:r>
          </a:p>
          <a:p>
            <a:r>
              <a:rPr lang="fa-IR" dirty="0">
                <a:latin typeface="Adobe Arabic" panose="02040503050201020203" pitchFamily="18" charset="-78"/>
                <a:cs typeface="Adobe Arabic" panose="02040503050201020203" pitchFamily="18" charset="-78"/>
              </a:rPr>
              <a:t>«</a:t>
            </a:r>
            <a:r>
              <a:rPr lang="fa-IR" dirty="0" err="1">
                <a:latin typeface="Adobe Arabic" panose="02040503050201020203" pitchFamily="18" charset="-78"/>
                <a:cs typeface="Adobe Arabic" panose="02040503050201020203" pitchFamily="18" charset="-78"/>
              </a:rPr>
              <a:t>غُلِبَتِ</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الرُّومُ</a:t>
            </a:r>
            <a:r>
              <a:rPr lang="fa-IR" dirty="0">
                <a:latin typeface="Adobe Arabic" panose="02040503050201020203" pitchFamily="18" charset="-78"/>
                <a:cs typeface="Adobe Arabic" panose="02040503050201020203" pitchFamily="18" charset="-78"/>
              </a:rPr>
              <a:t>‌ * </a:t>
            </a:r>
            <a:r>
              <a:rPr lang="fa-IR" dirty="0" err="1">
                <a:latin typeface="Adobe Arabic" panose="02040503050201020203" pitchFamily="18" charset="-78"/>
                <a:cs typeface="Adobe Arabic" panose="02040503050201020203" pitchFamily="18" charset="-78"/>
              </a:rPr>
              <a:t>فِی</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أَدْنَى</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الْأَرْضِ</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هُمْ</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مِنْ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بَعْدِ</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غَلَبِهِمْ</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سَیَغْلِبُونَ</a:t>
            </a:r>
            <a:r>
              <a:rPr lang="fa-IR" dirty="0">
                <a:latin typeface="Adobe Arabic" panose="02040503050201020203" pitchFamily="18" charset="-78"/>
                <a:cs typeface="Adobe Arabic" panose="02040503050201020203" pitchFamily="18" charset="-78"/>
              </a:rPr>
              <a:t>‌ * </a:t>
            </a:r>
            <a:r>
              <a:rPr lang="fa-IR" dirty="0" err="1">
                <a:latin typeface="Adobe Arabic" panose="02040503050201020203" pitchFamily="18" charset="-78"/>
                <a:cs typeface="Adobe Arabic" panose="02040503050201020203" pitchFamily="18" charset="-78"/>
              </a:rPr>
              <a:t>فِی</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بِضْعِ</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سِنِینَ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لِلَّهِ</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الْأَمْرُ</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مِنْ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قَبْلُ</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مِنْ</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بَعْدُ</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وَ</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یَوْمَئِذٍ</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یَفْرَحُ</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الْمُؤْمِنُونَ</a:t>
            </a:r>
            <a:r>
              <a:rPr lang="fa-IR" dirty="0">
                <a:latin typeface="Adobe Arabic" panose="02040503050201020203" pitchFamily="18" charset="-78"/>
                <a:cs typeface="Adobe Arabic" panose="02040503050201020203" pitchFamily="18" charset="-78"/>
              </a:rPr>
              <a:t>‌»؛ رومیان مغلوب شدند و این شکست در سرزمین نزدیکی رخداد؛ اما آنها بعد از </a:t>
            </a:r>
            <a:r>
              <a:rPr lang="fa-IR" dirty="0" err="1">
                <a:latin typeface="Adobe Arabic" panose="02040503050201020203" pitchFamily="18" charset="-78"/>
                <a:cs typeface="Adobe Arabic" panose="02040503050201020203" pitchFamily="18" charset="-78"/>
              </a:rPr>
              <a:t>مغلوبیّت</a:t>
            </a:r>
            <a:r>
              <a:rPr lang="fa-IR" dirty="0">
                <a:latin typeface="Adobe Arabic" panose="02040503050201020203" pitchFamily="18" charset="-78"/>
                <a:cs typeface="Adobe Arabic" panose="02040503050201020203" pitchFamily="18" charset="-78"/>
              </a:rPr>
              <a:t>، بزودی غلبه خواهند کرد، در چند سال؛ همه کارها از آن خداست، چه قبل و چه بعد و در آن روز مؤمنان به خاطر پیروزی دیگری خوشحال خواهند شد.(۵)</a:t>
            </a:r>
          </a:p>
          <a:p>
            <a:r>
              <a:rPr lang="fa-IR" dirty="0">
                <a:latin typeface="Adobe Arabic" panose="02040503050201020203" pitchFamily="18" charset="-78"/>
                <a:cs typeface="Adobe Arabic" panose="02040503050201020203" pitchFamily="18" charset="-78"/>
              </a:rPr>
              <a:t>در هفتمین سال بعثت پیامبر (صلی الله علیه و </a:t>
            </a:r>
            <a:r>
              <a:rPr lang="fa-IR" dirty="0" err="1">
                <a:latin typeface="Adobe Arabic" panose="02040503050201020203" pitchFamily="18" charset="-78"/>
                <a:cs typeface="Adobe Arabic" panose="02040503050201020203" pitchFamily="18" charset="-78"/>
              </a:rPr>
              <a:t>آله</a:t>
            </a:r>
            <a:r>
              <a:rPr lang="fa-IR" dirty="0">
                <a:latin typeface="Adobe Arabic" panose="02040503050201020203" pitchFamily="18" charset="-78"/>
                <a:cs typeface="Adobe Arabic" panose="02040503050201020203" pitchFamily="18" charset="-78"/>
              </a:rPr>
              <a:t> و سلم) که مقارن با سال ۶۱۷ م. بود، جنگ بین ایران و روم به اوج خود رسید؛ ایرانیان پیروز شدند و سوریه، فلسطین و مصر را فتح نمودند و قسطنطنیه نیز تهدید شد، چنانکه حتی «</a:t>
            </a:r>
            <a:r>
              <a:rPr lang="fa-IR" dirty="0" err="1">
                <a:latin typeface="Adobe Arabic" panose="02040503050201020203" pitchFamily="18" charset="-78"/>
                <a:cs typeface="Adobe Arabic" panose="02040503050201020203" pitchFamily="18" charset="-78"/>
              </a:rPr>
              <a:t>هرقل</a:t>
            </a:r>
            <a:r>
              <a:rPr lang="fa-IR" dirty="0">
                <a:latin typeface="Adobe Arabic" panose="02040503050201020203" pitchFamily="18" charset="-78"/>
                <a:cs typeface="Adobe Arabic" panose="02040503050201020203" pitchFamily="18" charset="-78"/>
              </a:rPr>
              <a:t>» (</a:t>
            </a:r>
            <a:r>
              <a:rPr lang="fa-IR" dirty="0" err="1">
                <a:latin typeface="Adobe Arabic" panose="02040503050201020203" pitchFamily="18" charset="-78"/>
                <a:cs typeface="Adobe Arabic" panose="02040503050201020203" pitchFamily="18" charset="-78"/>
              </a:rPr>
              <a:t>هراکلیوس</a:t>
            </a:r>
            <a:r>
              <a:rPr lang="fa-IR" dirty="0">
                <a:latin typeface="Adobe Arabic" panose="02040503050201020203" pitchFamily="18" charset="-78"/>
                <a:cs typeface="Adobe Arabic" panose="02040503050201020203" pitchFamily="18" charset="-78"/>
              </a:rPr>
              <a:t>) امپراتور روم شرقی (</a:t>
            </a:r>
            <a:r>
              <a:rPr lang="fa-IR" dirty="0" err="1">
                <a:latin typeface="Adobe Arabic" panose="02040503050201020203" pitchFamily="18" charset="-78"/>
                <a:cs typeface="Adobe Arabic" panose="02040503050201020203" pitchFamily="18" charset="-78"/>
              </a:rPr>
              <a:t>بیزانس</a:t>
            </a:r>
            <a:r>
              <a:rPr lang="fa-IR" dirty="0">
                <a:latin typeface="Adobe Arabic" panose="02040503050201020203" pitchFamily="18" charset="-78"/>
                <a:cs typeface="Adobe Arabic" panose="02040503050201020203" pitchFamily="18" charset="-78"/>
              </a:rPr>
              <a:t>) قصد فرار داشت که در همان شرایط، قرآن، خبر پیروزی مردم روم را پس از شکست سنگین آنان، اعلام داشت، که پس از مدت اندکی (بین ۳ تا ۹ سال) غالب خواهند شد و با قاطعیت اعلام نمود که در کمتر از ده سال، روم پیروز خواهد شد؛ پس از آن خبر، رومیان در سال (۶۲۶ م.) پیروز شدند و سپاهیان ایران به </a:t>
            </a:r>
            <a:r>
              <a:rPr lang="fa-IR" dirty="0" err="1">
                <a:latin typeface="Adobe Arabic" panose="02040503050201020203" pitchFamily="18" charset="-78"/>
                <a:cs typeface="Adobe Arabic" panose="02040503050201020203" pitchFamily="18" charset="-78"/>
              </a:rPr>
              <a:t>سرکردگی</a:t>
            </a:r>
            <a:r>
              <a:rPr lang="fa-IR" dirty="0">
                <a:latin typeface="Adobe Arabic" panose="02040503050201020203" pitchFamily="18" charset="-78"/>
                <a:cs typeface="Adobe Arabic" panose="02040503050201020203" pitchFamily="18" charset="-78"/>
              </a:rPr>
              <a:t> شاهین، شکست خوردند.</a:t>
            </a:r>
          </a:p>
          <a:p>
            <a:r>
              <a:rPr lang="fa-IR" dirty="0">
                <a:latin typeface="Adobe Arabic" panose="02040503050201020203" pitchFamily="18" charset="-78"/>
                <a:cs typeface="Adobe Arabic" panose="02040503050201020203" pitchFamily="18" charset="-78"/>
              </a:rPr>
              <a:t>مرحوم </a:t>
            </a:r>
            <a:r>
              <a:rPr lang="fa-IR" dirty="0" err="1">
                <a:latin typeface="Adobe Arabic" panose="02040503050201020203" pitchFamily="18" charset="-78"/>
                <a:cs typeface="Adobe Arabic" panose="02040503050201020203" pitchFamily="18" charset="-78"/>
              </a:rPr>
              <a:t>طبرسی</a:t>
            </a:r>
            <a:r>
              <a:rPr lang="fa-IR" dirty="0">
                <a:latin typeface="Adobe Arabic" panose="02040503050201020203" pitchFamily="18" charset="-78"/>
                <a:cs typeface="Adobe Arabic" panose="02040503050201020203" pitchFamily="18" charset="-78"/>
              </a:rPr>
              <a:t>، در ذیل تفسیر آیه مذکور می فرماید: «این آیات بر آن دلالت می کند که قرآن از جانب خدا نازل شده که می تواند آینده را، این چنین قاطعانه پیشگویی نماید</a:t>
            </a:r>
            <a:r>
              <a:rPr lang="fa-IR" dirty="0" smtClean="0">
                <a:latin typeface="Adobe Arabic" panose="02040503050201020203" pitchFamily="18" charset="-78"/>
                <a:cs typeface="Adobe Arabic" panose="02040503050201020203" pitchFamily="18" charset="-78"/>
              </a:rPr>
              <a:t>».</a:t>
            </a:r>
            <a:endParaRPr lang="fa-IR" dirty="0">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1344690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باریک">
  <a:themeElements>
    <a:clrScheme name="باری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باری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باری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81</TotalTime>
  <Words>2722</Words>
  <Application>Microsoft Office PowerPoint</Application>
  <PresentationFormat>Custom</PresentationFormat>
  <Paragraphs>66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باریک</vt:lpstr>
      <vt:lpstr>پردیس علامه طباطبایی_ مرکز آموزش عالی شهید مطهری  رشته: کارشناسی پیوسته الهیات</vt:lpstr>
      <vt:lpstr>مقدمه خداوند در سه سوره آل عمران و هود و یوسف پس از گزارش اخباری از دوران گذشته بر غیبی بودن آنها تاکید کرده است. در بسیاری از آیات نیز مطالبی ذکر شده است که از امور غیبی به شمار می رود هر چند در قرآن به خبر غیبی بودن آن اشاره نشده است . نمونه آن آیات بیان کننده وقایع و سرنوشت مردمان دورانهای گذشته است که آگاهی از برخی آنها با روشها و ابزارهای متعارف در دست بشر نه در زمان نزول قرآن ممکن بوده و نه اکنون میسر است. آیاتی که از چگونگی آغاز آفرینش خبر می دهد آیات حاکی از حوادث و وقایع آینده جهان و آیاتی که درباره پایان جهان موجود و بر پایی قیامت و عوالم پس از آن است همه بیان کننده مطالب بیرون از قلمرو معارف متعارف بشری و گواه وجود اخبار غیبی درقرآن است. دیدگاه ها درباره اخبار غیبی: دیدگاه اول: برخی از مفسران با وجود بحث از اخبار غیبی قرآن از معجزه بودن یا نبودن این وجه سخنی نگفته اند طبری روایاتی درباره پیشگویی قرآن درباره بعضی از حوادث  ذیل آیات مربوط به آنها را آورده است . ولی به معجزه بودن قرآن از این بعد اشاره نکرده است. دیدگاه دوم: برخی دیگر از اخبار غیبی را از وجوه اعجاز قرآن ندانسته اعجاز آن را در نظم و فصاحت و درستی معانی می دانند ابن عطیه اندلسی این عقیده را به عموم عالمان مسلمان نسبت داده است . در میان متقدمان شیخ طوسی و یحیی بن حمزه علوی و ابن قیم و از معاصران محمد حسین فضل الله و عایشه بنت الشاطی و عبدالقادر حسین از طرفداران این دیدگاه اند.</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مقدمه  خداوند در سه سوره آل عمران و هود و یوسف پس از گزارش اخباری از دوران گذشته بر غیبی بودن آنها تاکید کرده است. در بسیاری از آیات نیز مطالبی ذکر شده است که از امور غیبی به شمار میرود هر چند در قران به خبر غیبی بودن آن اشاره نشده است . نمونه آنن آیات بیان کننده وقایع و سرنوشت مردمان دورانهای گذشته است که آگاهی از برخی آنها با روشها و ابزارهای متعارف در دست بشر نه در زمان نزول قرآن ممکن بوده و نه اکنون میسر است. آیاتی که از چگونگی آغاز آفرینش خبر می دهد آیات حاکی از حوادث و وقایع آینده جهان و آیاتی که درباره پایان جهان موجود و بر پایی قیامت و عوالم پس از آن است همه بیان کننده مطالب بیرون از قلمرو معارف متعارف بشری و گواه وجود اخبار غیبی درقرآن است. دیدگاه ها درباره اخبار غیبی: دیدگاه اول: برخی از مفسران با وجود بحث از اخبار غیبی قرآن از معجزه بودن یا نبودن این وجه سخنی نگفته اند;طبری روایاتی درباره پیشگویی قرآن درباره بعضی از حوادث  ذیل آیات مربوط به آنها را آورده است . ولی به معجزه بودن قرآن از این بعد اشاره نکرده است. دیدگاه دوم: برخی دیگر از اخبار غیبی را از وجوه اعجاز قران ندانسته اعجاز ان را در نظم و فصاحت و درستی معانی می دانند ابن عطیه اندلسی این عقیده را به عموم عالمان مسلمان نسبت داده است . در میان متقدمان شیخ طوسی و یحیی بن حمزه علوی و ابن قیم و از معاصران محمد حسین فضل الله و عایشه بنت الشاطی و عبدالقادر حسین از طرفداران این دیدگاه اند.</dc:title>
  <dc:creator>H</dc:creator>
  <cp:lastModifiedBy>7</cp:lastModifiedBy>
  <cp:revision>55</cp:revision>
  <dcterms:created xsi:type="dcterms:W3CDTF">2020-06-10T18:23:22Z</dcterms:created>
  <dcterms:modified xsi:type="dcterms:W3CDTF">2020-06-15T07:47:52Z</dcterms:modified>
</cp:coreProperties>
</file>