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88" r:id="rId34"/>
    <p:sldId id="290" r:id="rId35"/>
    <p:sldId id="289" r:id="rId36"/>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Plus" initials="P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8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2-23T22:04:56.307" idx="1">
    <p:pos x="10" y="10"/>
    <p:text/>
    <p:extLst>
      <p:ext uri="{C676402C-5697-4E1C-873F-D02D1690AC5C}">
        <p15:threadingInfo xmlns:p15="http://schemas.microsoft.com/office/powerpoint/2012/main" timeZoneBias="-21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B04AE817-06DE-45F9-8924-367998BE451C}" type="datetimeFigureOut">
              <a:rPr lang="fa-IR" smtClean="0"/>
              <a:t>10/20/1441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D4C8B2DF-EBFC-4D8A-BAD7-77141DD5FE0D}" type="slidenum">
              <a:rPr lang="fa-IR" smtClean="0"/>
              <a:t>‹#›</a:t>
            </a:fld>
            <a:endParaRPr lang="fa-IR"/>
          </a:p>
        </p:txBody>
      </p:sp>
    </p:spTree>
    <p:extLst>
      <p:ext uri="{BB962C8B-B14F-4D97-AF65-F5344CB8AC3E}">
        <p14:creationId xmlns:p14="http://schemas.microsoft.com/office/powerpoint/2010/main" val="1400477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a:xfrm>
            <a:off x="5332412" y="5883275"/>
            <a:ext cx="4324044" cy="365125"/>
          </a:xfrm>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509941459"/>
      </p:ext>
    </p:extLst>
  </p:cSld>
  <p:clrMapOvr>
    <a:masterClrMapping/>
  </p:clrMapOvr>
  <p:transition spd="slow">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8A47E0-68D4-422D-AF44-932318384E7D}" type="datetimeFigureOut">
              <a:rPr lang="fa-IR" smtClean="0"/>
              <a:t>10/20/1441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310752565"/>
      </p:ext>
    </p:extLst>
  </p:cSld>
  <p:clrMapOvr>
    <a:masterClrMapping/>
  </p:clrMapOvr>
  <p:transition spd="slow">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281622152"/>
      </p:ext>
    </p:extLst>
  </p:cSld>
  <p:clrMapOvr>
    <a:masterClrMapping/>
  </p:clrMapOvr>
  <p:transition spd="slow">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890665154"/>
      </p:ext>
    </p:extLst>
  </p:cSld>
  <p:clrMapOvr>
    <a:masterClrMapping/>
  </p:clrMapOvr>
  <p:transition spd="slow">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4160999848"/>
      </p:ext>
    </p:extLst>
  </p:cSld>
  <p:clrMapOvr>
    <a:masterClrMapping/>
  </p:clrMapOvr>
  <p:transition spd="slow">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3637441010"/>
      </p:ext>
    </p:extLst>
  </p:cSld>
  <p:clrMapOvr>
    <a:masterClrMapping/>
  </p:clrMapOvr>
  <p:transition spd="slow">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982823300"/>
      </p:ext>
    </p:extLst>
  </p:cSld>
  <p:clrMapOvr>
    <a:masterClrMapping/>
  </p:clrMapOvr>
  <p:transition spd="slow">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173519358"/>
      </p:ext>
    </p:extLst>
  </p:cSld>
  <p:clrMapOvr>
    <a:masterClrMapping/>
  </p:clrMapOvr>
  <p:transition spd="slow">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691403670"/>
      </p:ext>
    </p:extLst>
  </p:cSld>
  <p:clrMapOvr>
    <a:masterClrMapping/>
  </p:clrMapOvr>
  <p:transition spd="slow">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10951856" y="5867131"/>
            <a:ext cx="551167" cy="365125"/>
          </a:xfrm>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574092627"/>
      </p:ext>
    </p:extLst>
  </p:cSld>
  <p:clrMapOvr>
    <a:masterClrMapping/>
  </p:clrMapOvr>
  <p:transition spd="slow">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8A47E0-68D4-422D-AF44-932318384E7D}" type="datetimeFigureOut">
              <a:rPr lang="fa-IR" smtClean="0"/>
              <a:t>10/20/1441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1131902444"/>
      </p:ext>
    </p:extLst>
  </p:cSld>
  <p:clrMapOvr>
    <a:masterClrMapping/>
  </p:clrMapOvr>
  <p:transition spd="slow">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8A47E0-68D4-422D-AF44-932318384E7D}" type="datetimeFigureOut">
              <a:rPr lang="fa-IR" smtClean="0"/>
              <a:t>10/20/1441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1080244383"/>
      </p:ext>
    </p:extLst>
  </p:cSld>
  <p:clrMapOvr>
    <a:masterClrMapping/>
  </p:clrMapOvr>
  <p:transition spd="slow">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8A47E0-68D4-422D-AF44-932318384E7D}" type="datetimeFigureOut">
              <a:rPr lang="fa-IR" smtClean="0"/>
              <a:t>10/20/1441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4045614359"/>
      </p:ext>
    </p:extLst>
  </p:cSld>
  <p:clrMapOvr>
    <a:masterClrMapping/>
  </p:clrMapOvr>
  <p:transition spd="slow">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8A47E0-68D4-422D-AF44-932318384E7D}" type="datetimeFigureOut">
              <a:rPr lang="fa-IR" smtClean="0"/>
              <a:t>10/20/1441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350371100"/>
      </p:ext>
    </p:extLst>
  </p:cSld>
  <p:clrMapOvr>
    <a:masterClrMapping/>
  </p:clrMapOvr>
  <p:transition spd="slow">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8A47E0-68D4-422D-AF44-932318384E7D}" type="datetimeFigureOut">
              <a:rPr lang="fa-IR" smtClean="0"/>
              <a:t>10/20/1441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2648658881"/>
      </p:ext>
    </p:extLst>
  </p:cSld>
  <p:clrMapOvr>
    <a:masterClrMapping/>
  </p:clrMapOvr>
  <p:transition spd="slow">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8A47E0-68D4-422D-AF44-932318384E7D}" type="datetimeFigureOut">
              <a:rPr lang="fa-IR" smtClean="0"/>
              <a:t>10/20/1441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845201774"/>
      </p:ext>
    </p:extLst>
  </p:cSld>
  <p:clrMapOvr>
    <a:masterClrMapping/>
  </p:clrMapOvr>
  <p:transition spd="slow">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8A47E0-68D4-422D-AF44-932318384E7D}" type="datetimeFigureOut">
              <a:rPr lang="fa-IR" smtClean="0"/>
              <a:t>10/20/1441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AC609E-33AF-462C-AE34-01FCDF40CF17}" type="slidenum">
              <a:rPr lang="fa-IR" smtClean="0"/>
              <a:t>‹#›</a:t>
            </a:fld>
            <a:endParaRPr lang="fa-IR"/>
          </a:p>
        </p:txBody>
      </p:sp>
    </p:spTree>
    <p:extLst>
      <p:ext uri="{BB962C8B-B14F-4D97-AF65-F5344CB8AC3E}">
        <p14:creationId xmlns:p14="http://schemas.microsoft.com/office/powerpoint/2010/main" val="3291684822"/>
      </p:ext>
    </p:extLst>
  </p:cSld>
  <p:clrMapOvr>
    <a:masterClrMapping/>
  </p:clrMapOvr>
  <p:transition spd="slow">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8A47E0-68D4-422D-AF44-932318384E7D}" type="datetimeFigureOut">
              <a:rPr lang="fa-IR" smtClean="0"/>
              <a:t>10/20/1441</a:t>
            </a:fld>
            <a:endParaRPr lang="fa-I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a-I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DAC609E-33AF-462C-AE34-01FCDF40CF17}" type="slidenum">
              <a:rPr lang="fa-IR" smtClean="0"/>
              <a:t>‹#›</a:t>
            </a:fld>
            <a:endParaRPr lang="fa-IR"/>
          </a:p>
        </p:txBody>
      </p:sp>
    </p:spTree>
    <p:extLst>
      <p:ext uri="{BB962C8B-B14F-4D97-AF65-F5344CB8AC3E}">
        <p14:creationId xmlns:p14="http://schemas.microsoft.com/office/powerpoint/2010/main" val="42876224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comb/>
  </p:transition>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550276" y="1365160"/>
            <a:ext cx="7886163" cy="3121239"/>
          </a:xfrm>
          <a:prstGeom prst="rect">
            <a:avLst/>
          </a:prstGeom>
        </p:spPr>
        <p:txBody>
          <a:bodyPr wrap="square">
            <a:spAutoFit/>
          </a:bodyPr>
          <a:lstStyle/>
          <a:p>
            <a:pPr algn="ctr" rtl="1">
              <a:lnSpc>
                <a:spcPct val="107000"/>
              </a:lnSpc>
              <a:spcAft>
                <a:spcPts val="800"/>
              </a:spcAft>
            </a:pPr>
            <a:r>
              <a:rPr lang="fa-IR" sz="8800" dirty="0">
                <a:latin typeface="Calibri" panose="020F0502020204030204" pitchFamily="34" charset="0"/>
                <a:ea typeface="Calibri" panose="020F0502020204030204" pitchFamily="34" charset="0"/>
                <a:cs typeface="IranNastaliq" panose="02020505000000020003" pitchFamily="18" charset="0"/>
              </a:rPr>
              <a:t>الگوی طراحی آموزشی</a:t>
            </a:r>
            <a:endParaRPr lang="en-US" sz="4000" dirty="0" smtClean="0">
              <a:effectLst/>
              <a:latin typeface="Calibri" panose="020F0502020204030204" pitchFamily="34" charset="0"/>
              <a:ea typeface="Calibri" panose="020F0502020204030204" pitchFamily="34" charset="0"/>
              <a:cs typeface="Arial" panose="020B0604020202020204" pitchFamily="34" charset="0"/>
            </a:endParaRPr>
          </a:p>
          <a:p>
            <a:r>
              <a:rPr lang="fa-IR" sz="9600" dirty="0">
                <a:ea typeface="Calibri" panose="020F0502020204030204" pitchFamily="34" charset="0"/>
                <a:cs typeface="IranNastaliq" panose="02020505000000020003" pitchFamily="18" charset="0"/>
              </a:rPr>
              <a:t>ام.ام .اس.</a:t>
            </a:r>
            <a:endParaRPr lang="fa-IR" sz="9600" dirty="0"/>
          </a:p>
        </p:txBody>
      </p:sp>
    </p:spTree>
    <p:extLst>
      <p:ext uri="{BB962C8B-B14F-4D97-AF65-F5344CB8AC3E}">
        <p14:creationId xmlns:p14="http://schemas.microsoft.com/office/powerpoint/2010/main" val="3848056868"/>
      </p:ext>
    </p:extLst>
  </p:cSld>
  <p:clrMapOvr>
    <a:masterClrMapping/>
  </p:clrMapOvr>
  <p:transition spd="slow">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1584" y="1712890"/>
            <a:ext cx="10018713" cy="4739426"/>
          </a:xfrm>
        </p:spPr>
        <p:txBody>
          <a:bodyPr>
            <a:normAutofit fontScale="90000"/>
          </a:bodyPr>
          <a:lstStyle/>
          <a:p>
            <a:pPr algn="r"/>
            <a:r>
              <a:rPr lang="fa-IR" sz="3600" dirty="0" smtClean="0">
                <a:cs typeface="B Nazanin" panose="00000400000000000000" pitchFamily="2" charset="-78"/>
              </a:rPr>
              <a:t>خصوصیات  جسمی نوجوانان 16 و17 سال:</a:t>
            </a:r>
            <a:br>
              <a:rPr lang="fa-IR" sz="3600"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sz="3100" dirty="0" smtClean="0">
                <a:cs typeface="B Nazanin" panose="00000400000000000000" pitchFamily="2" charset="-78"/>
              </a:rPr>
              <a:t>رشد بدنی نوجوانان در این مرحله سریع است زیرا انان در سن بلوغ هستند.قد انان تقریبا از 160 تا 170 سانتی متر و وزن انها 55 تا 65 کیلواست.دانش اموزان در این سنین به بزرگسالان شبیه هستندو فقط افراد انگشت شماری از انها بلوغ دیررس یا زودرس دارند که ازظاهر انها معلوم میشود.</a:t>
            </a:r>
            <a:r>
              <a:rPr lang="fa-IR" sz="3100" dirty="0">
                <a:cs typeface="B Nazanin" panose="00000400000000000000" pitchFamily="2" charset="-78"/>
              </a:rPr>
              <a:t/>
            </a:r>
            <a:br>
              <a:rPr lang="fa-IR" sz="3100" dirty="0">
                <a:cs typeface="B Nazanin" panose="00000400000000000000" pitchFamily="2" charset="-78"/>
              </a:rPr>
            </a:br>
            <a:r>
              <a:rPr lang="fa-IR" sz="3100" dirty="0" smtClean="0">
                <a:cs typeface="B Nazanin" panose="00000400000000000000" pitchFamily="2" charset="-78"/>
              </a:rPr>
              <a:t>از میان دانش اموزان افرادی است که قد انها کوتاه است وقد دانش اموز 11ساله را دارند.وهم چنین بعضی از دانش  اموزان لاغر اندامندبه طوریکه کوچکتر از سنشان نشان میدهند.</a:t>
            </a:r>
            <a:br>
              <a:rPr lang="fa-IR" sz="3100" dirty="0" smtClean="0">
                <a:cs typeface="B Nazanin" panose="00000400000000000000" pitchFamily="2" charset="-78"/>
              </a:rPr>
            </a:br>
            <a:r>
              <a:rPr lang="fa-IR" sz="3100" dirty="0" smtClean="0">
                <a:cs typeface="B Nazanin" panose="00000400000000000000" pitchFamily="2" charset="-78"/>
              </a:rPr>
              <a:t>دانش اموزان در این سن مسئولیت پذیر میشوندو نسبتا شلوغ بوده وفعالند.</a:t>
            </a:r>
            <a:br>
              <a:rPr lang="fa-IR" sz="3100" dirty="0" smtClean="0">
                <a:cs typeface="B Nazanin" panose="00000400000000000000" pitchFamily="2" charset="-78"/>
              </a:rPr>
            </a:br>
            <a:r>
              <a:rPr lang="fa-IR" sz="3100" dirty="0" smtClean="0">
                <a:cs typeface="B Nazanin" panose="00000400000000000000" pitchFamily="2" charset="-78"/>
              </a:rPr>
              <a:t>  </a:t>
            </a:r>
            <a:r>
              <a:rPr lang="fa-IR" sz="4400" dirty="0" smtClean="0">
                <a:cs typeface="B Nazanin" panose="00000400000000000000" pitchFamily="2" charset="-78"/>
              </a:rPr>
              <a:t/>
            </a:r>
            <a:br>
              <a:rPr lang="fa-IR" sz="4400" dirty="0" smtClean="0">
                <a:cs typeface="B Nazanin" panose="00000400000000000000" pitchFamily="2" charset="-78"/>
              </a:rPr>
            </a:br>
            <a:r>
              <a:rPr lang="fa-IR" dirty="0" smtClean="0">
                <a:cs typeface="B Nazanin" panose="00000400000000000000" pitchFamily="2" charset="-78"/>
              </a:rPr>
              <a:t>  </a:t>
            </a:r>
            <a:br>
              <a:rPr lang="fa-IR"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endParaRPr lang="fa-IR" dirty="0">
              <a:cs typeface="B Nazanin" panose="00000400000000000000" pitchFamily="2" charset="-78"/>
            </a:endParaRPr>
          </a:p>
        </p:txBody>
      </p:sp>
    </p:spTree>
    <p:extLst>
      <p:ext uri="{BB962C8B-B14F-4D97-AF65-F5344CB8AC3E}">
        <p14:creationId xmlns:p14="http://schemas.microsoft.com/office/powerpoint/2010/main" val="3243874762"/>
      </p:ext>
    </p:extLst>
  </p:cSld>
  <p:clrMapOvr>
    <a:masterClrMapping/>
  </p:clrMapOvr>
  <p:transition spd="slow">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902298"/>
            <a:ext cx="10018713" cy="2768957"/>
          </a:xfrm>
        </p:spPr>
        <p:txBody>
          <a:bodyPr>
            <a:normAutofit fontScale="90000"/>
          </a:bodyPr>
          <a:lstStyle/>
          <a:p>
            <a:pPr algn="r"/>
            <a:r>
              <a:rPr lang="fa-IR" dirty="0" smtClean="0">
                <a:cs typeface="B Nazanin" panose="00000400000000000000" pitchFamily="2" charset="-78"/>
              </a:rPr>
              <a:t>خصوصیات ذهنی:</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sz="3100" dirty="0" smtClean="0">
                <a:cs typeface="B Nazanin" panose="00000400000000000000" pitchFamily="2" charset="-78"/>
              </a:rPr>
              <a:t>این دانش آموزان به رشد عقلی کامل رسیده اندونیزادامه دارد.دانش اموزان این مدرسه رشد ذهنی راطی کرده اندوتکامل یافته اندبه گونه ای در حل مسائل درسی وپرسش وپاسخ به معلم ممتازند.</a:t>
            </a:r>
            <a:br>
              <a:rPr lang="fa-IR" sz="3100" dirty="0" smtClean="0">
                <a:cs typeface="B Nazanin" panose="00000400000000000000" pitchFamily="2" charset="-78"/>
              </a:rPr>
            </a:br>
            <a:r>
              <a:rPr lang="fa-IR" sz="3100" dirty="0" smtClean="0">
                <a:cs typeface="B Nazanin" panose="00000400000000000000" pitchFamily="2" charset="-78"/>
              </a:rPr>
              <a:t>وانها میتوانند در درسهایشان تفکر کرده و برای گفته هایشان استدلال بیاورند.</a:t>
            </a:r>
            <a:r>
              <a:rPr lang="fa-IR" dirty="0" smtClean="0">
                <a:cs typeface="B Nazanin" panose="00000400000000000000" pitchFamily="2" charset="-78"/>
              </a:rPr>
              <a:t/>
            </a:r>
            <a:br>
              <a:rPr lang="fa-IR" dirty="0" smtClean="0">
                <a:cs typeface="B Nazanin" panose="00000400000000000000" pitchFamily="2" charset="-78"/>
              </a:rPr>
            </a:br>
            <a:r>
              <a:rPr lang="fa-IR" sz="3100" dirty="0" smtClean="0">
                <a:cs typeface="B Nazanin" panose="00000400000000000000" pitchFamily="2" charset="-78"/>
              </a:rPr>
              <a:t>واز جمله رشد انها اینکه اکثردانش اموزان در آزمون سراسری کنکور به مراتب عالی رسیده اند ورتبه برتر کسب میکنند.به نظر می اید که این دانش اموزان به خوبی توانسته اند از کودکی به بزرگسالی با رشد ذهنی خوبی بگذرانندکه پیشرفت های گونا گونی از جمله</a:t>
            </a:r>
            <a:br>
              <a:rPr lang="fa-IR" sz="3100" dirty="0" smtClean="0">
                <a:cs typeface="B Nazanin" panose="00000400000000000000" pitchFamily="2" charset="-78"/>
              </a:rPr>
            </a:br>
            <a:r>
              <a:rPr lang="fa-IR" sz="3100" dirty="0" smtClean="0">
                <a:cs typeface="B Nazanin" panose="00000400000000000000" pitchFamily="2" charset="-78"/>
              </a:rPr>
              <a:t>برنامه ریزی-توانایی ادغام اطلاعات وخود گردانی در انها دیده میشود.</a:t>
            </a:r>
            <a:br>
              <a:rPr lang="fa-IR" sz="3100" dirty="0" smtClean="0">
                <a:cs typeface="B Nazanin" panose="00000400000000000000" pitchFamily="2" charset="-78"/>
              </a:rPr>
            </a:br>
            <a:r>
              <a:rPr lang="fa-IR" sz="3100" dirty="0" smtClean="0">
                <a:cs typeface="B Nazanin" panose="00000400000000000000" pitchFamily="2" charset="-78"/>
              </a:rPr>
              <a:t>مشکلی که در اینجا به چشم می اید اینکه تقریبا نصفی از دانش اموزان به حفظ مطالب تمرکز دارند تا فهم آن وعلت ان اینکه رقابت زیاد است.</a:t>
            </a:r>
            <a:br>
              <a:rPr lang="fa-IR" sz="3100"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fa-IR" dirty="0">
              <a:cs typeface="B Nazanin" panose="00000400000000000000" pitchFamily="2" charset="-78"/>
            </a:endParaRPr>
          </a:p>
        </p:txBody>
      </p:sp>
    </p:spTree>
    <p:extLst>
      <p:ext uri="{BB962C8B-B14F-4D97-AF65-F5344CB8AC3E}">
        <p14:creationId xmlns:p14="http://schemas.microsoft.com/office/powerpoint/2010/main" val="514306645"/>
      </p:ext>
    </p:extLst>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313645"/>
            <a:ext cx="10018713" cy="3709116"/>
          </a:xfrm>
        </p:spPr>
        <p:txBody>
          <a:bodyPr>
            <a:normAutofit/>
          </a:bodyPr>
          <a:lstStyle/>
          <a:p>
            <a:pPr algn="r"/>
            <a:r>
              <a:rPr lang="fa-IR" dirty="0" smtClean="0">
                <a:cs typeface="B Nazanin" panose="00000400000000000000" pitchFamily="2" charset="-78"/>
              </a:rPr>
              <a:t>خصوصیات عاطفی:</a:t>
            </a:r>
            <a:br>
              <a:rPr lang="fa-IR" dirty="0" smtClean="0">
                <a:cs typeface="B Nazanin" panose="00000400000000000000" pitchFamily="2" charset="-78"/>
              </a:rPr>
            </a:br>
            <a:r>
              <a:rPr lang="fa-IR" dirty="0" smtClean="0"/>
              <a:t/>
            </a:r>
            <a:br>
              <a:rPr lang="fa-IR" dirty="0" smtClean="0"/>
            </a:br>
            <a:r>
              <a:rPr lang="fa-IR" sz="2800" dirty="0" smtClean="0">
                <a:cs typeface="B Nazanin" panose="00000400000000000000" pitchFamily="2" charset="-78"/>
              </a:rPr>
              <a:t>رشد عاطفی این دانش اموزان به تکامل نرسیده اینگونه که ابراز مهر ومحبت انها بسیار کم است.ودربیان احساسات خود نسبت به چیزی یا کسی ضعیف هستندوبه این دلیل که در</a:t>
            </a:r>
            <a:br>
              <a:rPr lang="fa-IR" sz="2800" dirty="0" smtClean="0">
                <a:cs typeface="B Nazanin" panose="00000400000000000000" pitchFamily="2" charset="-78"/>
              </a:rPr>
            </a:br>
            <a:r>
              <a:rPr lang="fa-IR" sz="2800" dirty="0" smtClean="0">
                <a:cs typeface="B Nazanin" panose="00000400000000000000" pitchFamily="2" charset="-78"/>
              </a:rPr>
              <a:t>سن بلوغ هستند از نظر عاطفی شکننده اند واز گفتن برخی عواطف خود گویا ترس یا نوعی شک وتردید دارند.</a:t>
            </a:r>
            <a:br>
              <a:rPr lang="fa-IR" sz="2800" dirty="0" smtClean="0">
                <a:cs typeface="B Nazanin" panose="00000400000000000000" pitchFamily="2" charset="-78"/>
              </a:rPr>
            </a:br>
            <a:r>
              <a:rPr lang="fa-IR" sz="2800" dirty="0" smtClean="0">
                <a:cs typeface="B Nazanin" panose="00000400000000000000" pitchFamily="2" charset="-78"/>
              </a:rPr>
              <a:t>دانش اموزان در این سن بیشتر به خود توجه می کنند وحساس وزودرنج اند. </a:t>
            </a:r>
            <a:endParaRPr lang="fa-IR" sz="2800" dirty="0">
              <a:cs typeface="B Nazanin" panose="00000400000000000000" pitchFamily="2" charset="-78"/>
            </a:endParaRPr>
          </a:p>
        </p:txBody>
      </p:sp>
    </p:spTree>
    <p:extLst>
      <p:ext uri="{BB962C8B-B14F-4D97-AF65-F5344CB8AC3E}">
        <p14:creationId xmlns:p14="http://schemas.microsoft.com/office/powerpoint/2010/main" val="1537964499"/>
      </p:ext>
    </p:extLst>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84311" y="685800"/>
            <a:ext cx="10018713" cy="5818031"/>
          </a:xfrm>
        </p:spPr>
        <p:txBody>
          <a:bodyPr>
            <a:normAutofit/>
          </a:bodyPr>
          <a:lstStyle/>
          <a:p>
            <a:pPr algn="r"/>
            <a:r>
              <a:rPr lang="fa-IR" sz="3600" dirty="0" smtClean="0">
                <a:cs typeface="B Nazanin" panose="00000400000000000000" pitchFamily="2" charset="-78"/>
              </a:rPr>
              <a:t>خصوصیات اخلاقی:</a:t>
            </a:r>
            <a:r>
              <a:rPr lang="fa-IR" sz="2800" dirty="0" smtClean="0">
                <a:cs typeface="B Nazanin" panose="00000400000000000000" pitchFamily="2" charset="-78"/>
              </a:rPr>
              <a:t/>
            </a:r>
            <a:br>
              <a:rPr lang="fa-IR" sz="2800" dirty="0" smtClean="0">
                <a:cs typeface="B Nazanin" panose="00000400000000000000" pitchFamily="2" charset="-78"/>
              </a:rPr>
            </a:br>
            <a:r>
              <a:rPr lang="fa-IR" sz="2800" dirty="0">
                <a:cs typeface="B Nazanin" panose="00000400000000000000" pitchFamily="2" charset="-78"/>
              </a:rPr>
              <a:t/>
            </a:r>
            <a:br>
              <a:rPr lang="fa-IR" sz="2800" dirty="0">
                <a:cs typeface="B Nazanin" panose="00000400000000000000" pitchFamily="2" charset="-78"/>
              </a:rPr>
            </a:br>
            <a:r>
              <a:rPr lang="fa-IR" sz="2800" dirty="0" smtClean="0">
                <a:cs typeface="B Nazanin" panose="00000400000000000000" pitchFamily="2" charset="-78"/>
              </a:rPr>
              <a:t>رشد سریع در نوجوانی باعث میشود نوجوان بتوانند درباره مسائل اخلاقی ارزشی ودینی</a:t>
            </a:r>
            <a:br>
              <a:rPr lang="fa-IR" sz="2800" dirty="0" smtClean="0">
                <a:cs typeface="B Nazanin" panose="00000400000000000000" pitchFamily="2" charset="-78"/>
              </a:rPr>
            </a:br>
            <a:r>
              <a:rPr lang="fa-IR" sz="2800" dirty="0" smtClean="0">
                <a:cs typeface="B Nazanin" panose="00000400000000000000" pitchFamily="2" charset="-78"/>
              </a:rPr>
              <a:t>فکر یا قضاوت کند او نسبت به دوره کودکی درگیری بیشتری بامسائل اخلاقی وارزشی پیدا می کند.</a:t>
            </a:r>
            <a:br>
              <a:rPr lang="fa-IR" sz="2800" dirty="0" smtClean="0">
                <a:cs typeface="B Nazanin" panose="00000400000000000000" pitchFamily="2" charset="-78"/>
              </a:rPr>
            </a:br>
            <a:r>
              <a:rPr lang="fa-IR" sz="2800" dirty="0" smtClean="0">
                <a:cs typeface="B Nazanin" panose="00000400000000000000" pitchFamily="2" charset="-78"/>
              </a:rPr>
              <a:t>در این دوره نوجوان بیشتر به نبت عمل اهمیت میدهد نه به نتیجه آن</a:t>
            </a:r>
            <a:br>
              <a:rPr lang="fa-IR" sz="2800" dirty="0" smtClean="0">
                <a:cs typeface="B Nazanin" panose="00000400000000000000" pitchFamily="2" charset="-78"/>
              </a:rPr>
            </a:br>
            <a:r>
              <a:rPr lang="fa-IR" sz="2800" dirty="0" smtClean="0">
                <a:cs typeface="B Nazanin" panose="00000400000000000000" pitchFamily="2" charset="-78"/>
              </a:rPr>
              <a:t>گرایش اطاعت از قوانین در انها وجود دارد</a:t>
            </a:r>
            <a:br>
              <a:rPr lang="fa-IR" sz="2800" dirty="0" smtClean="0">
                <a:cs typeface="B Nazanin" panose="00000400000000000000" pitchFamily="2" charset="-78"/>
              </a:rPr>
            </a:br>
            <a:r>
              <a:rPr lang="fa-IR" sz="2800" dirty="0" smtClean="0">
                <a:cs typeface="B Nazanin" panose="00000400000000000000" pitchFamily="2" charset="-78"/>
              </a:rPr>
              <a:t>به انجام وظیفه اهمیت میدهند البته ممکن است به مرور زمان براثر پاره ای از مشکلات با هم نشینی ها در افکار نوجوانان تغیراتی به وجوداید.معیارهای اخلاقی والدین مدرسه یا سایر </a:t>
            </a:r>
            <a:br>
              <a:rPr lang="fa-IR" sz="2800" dirty="0" smtClean="0">
                <a:cs typeface="B Nazanin" panose="00000400000000000000" pitchFamily="2" charset="-78"/>
              </a:rPr>
            </a:br>
            <a:r>
              <a:rPr lang="fa-IR" sz="2800" dirty="0" smtClean="0">
                <a:cs typeface="B Nazanin" panose="00000400000000000000" pitchFamily="2" charset="-78"/>
              </a:rPr>
              <a:t>نهادهای اجتماعی را مورد تردید قرار دهند ونوجوانان رادر برابر این معیار ها به مقاومت وا دارند   </a:t>
            </a:r>
            <a:endParaRPr lang="fa-IR" sz="2800" dirty="0">
              <a:cs typeface="B Nazanin" panose="00000400000000000000" pitchFamily="2" charset="-78"/>
            </a:endParaRPr>
          </a:p>
        </p:txBody>
      </p:sp>
    </p:spTree>
    <p:extLst>
      <p:ext uri="{BB962C8B-B14F-4D97-AF65-F5344CB8AC3E}">
        <p14:creationId xmlns:p14="http://schemas.microsoft.com/office/powerpoint/2010/main" val="47868756"/>
      </p:ext>
    </p:extLst>
  </p:cSld>
  <p:clrMapOvr>
    <a:masterClrMapping/>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5014" y="3477296"/>
            <a:ext cx="9378010" cy="1803040"/>
          </a:xfrm>
        </p:spPr>
        <p:txBody>
          <a:bodyPr>
            <a:normAutofit fontScale="90000"/>
          </a:bodyPr>
          <a:lstStyle/>
          <a:p>
            <a:pPr algn="r"/>
            <a:r>
              <a:rPr lang="fa-IR" sz="3600" dirty="0" smtClean="0">
                <a:cs typeface="B Nazanin" panose="00000400000000000000" pitchFamily="2" charset="-78"/>
              </a:rPr>
              <a:t>خصوصیات اجتماعی:</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100" dirty="0" smtClean="0">
                <a:cs typeface="B Nazanin" panose="00000400000000000000" pitchFamily="2" charset="-78"/>
              </a:rPr>
              <a:t>بسیاری از خشنودی ها ویا ناکامی های نوجوانان درارتباط با دوست یابی ومحبوبیت در جمع وگروه دوستان است.نوجوانان دارای نیازی قوی به کسب محبوبیت وپذیرش  توسط دیگران به ویژه همسالان هستند.دانش اموزان این مدرسه روابط اجتماعی ضعیفی دارند زیرا رایطه سردو ضعیفی باهم دارندودر نحوه ایجاد ارتباط با دبیران وهم کلاس هایشان چنان موفق نیستندو این دانش اموزان چون در سال اول دبیرستان هستند شاید بتوانند روابط احتماعی خود را گسترش دهندزیرادوره دبیرستان فرصت وامکان بیشتری برای آزادی وانتخاب دوست به نوجوانان  می دهد ومدارس بایدبا برنامه های آشنا سازی در هرسال تحصیلی نوجوانان را در دوست یابی کمک کنند.          </a:t>
            </a:r>
            <a:r>
              <a:rPr lang="fa-IR" sz="3600" dirty="0" smtClean="0">
                <a:cs typeface="B Nazanin" panose="00000400000000000000" pitchFamily="2" charset="-78"/>
              </a:rPr>
              <a:t/>
            </a:r>
            <a:br>
              <a:rPr lang="fa-IR" sz="3600" dirty="0" smtClean="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endParaRPr lang="fa-IR" sz="3600" dirty="0">
              <a:cs typeface="B Nazanin" panose="00000400000000000000" pitchFamily="2" charset="-78"/>
            </a:endParaRPr>
          </a:p>
        </p:txBody>
      </p:sp>
    </p:spTree>
    <p:extLst>
      <p:ext uri="{BB962C8B-B14F-4D97-AF65-F5344CB8AC3E}">
        <p14:creationId xmlns:p14="http://schemas.microsoft.com/office/powerpoint/2010/main" val="1283667774"/>
      </p:ext>
    </p:extLst>
  </p:cSld>
  <p:clrMapOvr>
    <a:masterClrMapping/>
  </p:clrMapOvr>
  <p:transition spd="slow">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9743" y="1446663"/>
            <a:ext cx="9633281" cy="4435522"/>
          </a:xfrm>
        </p:spPr>
        <p:txBody>
          <a:bodyPr>
            <a:normAutofit fontScale="90000"/>
          </a:bodyPr>
          <a:lstStyle/>
          <a:p>
            <a:pPr algn="r"/>
            <a:r>
              <a:rPr lang="fa-IR" sz="3600" dirty="0" smtClean="0">
                <a:cs typeface="B Nazanin" panose="00000400000000000000" pitchFamily="2" charset="-78"/>
              </a:rPr>
              <a:t>تحلیل محیط یادگیری</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100" dirty="0" smtClean="0">
                <a:cs typeface="B Nazanin" panose="00000400000000000000" pitchFamily="2" charset="-78"/>
              </a:rPr>
              <a:t>محیط یادگیری من در کلاس برگزارمی شود که کلاس هوشمند بوده و از پروژکتوربرای تدریس استفاده می کنم.در بخش احادیث مربوط به موضوع از ائمه به کتابخانه رفته و از کتابهای حدیثی استفاده میکنیم واز دانش اموزان انتظار می رود احادیث مربوط به معاد و برزخ را جمع آوری کنند. محیط کلاس از نظری نامناسب است که کلاس کوچکی است وفاصله تخته از زمین کوتاه است وبرای نوشتن باید خم شد وتعدادنیمکت هاکمتر است دانش اموزان زیاد هستندوفضای کلاس شلوغ است ونامناسب است ولی رنگ بندی کلاس روشن است وخورشیدازسمت راست به کلاس می تابد و کلاس روشنترمی شود.      </a:t>
            </a:r>
            <a:endParaRPr lang="fa-IR" sz="3600" dirty="0">
              <a:cs typeface="B Nazanin" panose="00000400000000000000" pitchFamily="2" charset="-78"/>
            </a:endParaRPr>
          </a:p>
        </p:txBody>
      </p:sp>
    </p:spTree>
    <p:extLst>
      <p:ext uri="{BB962C8B-B14F-4D97-AF65-F5344CB8AC3E}">
        <p14:creationId xmlns:p14="http://schemas.microsoft.com/office/powerpoint/2010/main" val="1759525421"/>
      </p:ext>
    </p:extLst>
  </p:cSld>
  <p:clrMapOvr>
    <a:masterClrMapping/>
  </p:clrMapOvr>
  <p:transition spd="slow">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4978021"/>
          </a:xfrm>
        </p:spPr>
        <p:txBody>
          <a:bodyPr>
            <a:normAutofit/>
          </a:bodyPr>
          <a:lstStyle/>
          <a:p>
            <a:pPr algn="r"/>
            <a:r>
              <a:rPr lang="fa-IR" sz="3600" b="1" dirty="0" smtClean="0">
                <a:cs typeface="B Nazanin" panose="00000400000000000000" pitchFamily="2" charset="-78"/>
              </a:rPr>
              <a:t>ارزشیابی از اهداف:</a:t>
            </a:r>
            <a:br>
              <a:rPr lang="fa-IR" sz="3600" b="1" dirty="0" smtClean="0">
                <a:cs typeface="B Nazanin" panose="00000400000000000000" pitchFamily="2" charset="-78"/>
              </a:rPr>
            </a:br>
            <a:r>
              <a:rPr lang="fa-IR" b="1" dirty="0">
                <a:cs typeface="B Nazanin" panose="00000400000000000000" pitchFamily="2" charset="-78"/>
              </a:rPr>
              <a:t/>
            </a:r>
            <a:br>
              <a:rPr lang="fa-IR" b="1" dirty="0">
                <a:cs typeface="B Nazanin" panose="00000400000000000000" pitchFamily="2" charset="-78"/>
              </a:rPr>
            </a:br>
            <a:r>
              <a:rPr lang="fa-IR" b="1" dirty="0" smtClean="0">
                <a:cs typeface="B Nazanin" panose="00000400000000000000" pitchFamily="2" charset="-78"/>
              </a:rPr>
              <a:t>-</a:t>
            </a:r>
            <a:r>
              <a:rPr lang="fa-IR" sz="2800" dirty="0" smtClean="0">
                <a:cs typeface="B Nazanin" panose="00000400000000000000" pitchFamily="2" charset="-78"/>
              </a:rPr>
              <a:t>آیا </a:t>
            </a:r>
            <a:r>
              <a:rPr lang="fa-IR" sz="2800" dirty="0">
                <a:cs typeface="B Nazanin" panose="00000400000000000000" pitchFamily="2" charset="-78"/>
              </a:rPr>
              <a:t>من به </a:t>
            </a:r>
            <a:r>
              <a:rPr lang="fa-IR" sz="2800" dirty="0" smtClean="0">
                <a:cs typeface="B Nazanin" panose="00000400000000000000" pitchFamily="2" charset="-78"/>
              </a:rPr>
              <a:t>درستی ویژگی فراگیران راباتوجه به سن شان تحلیل </a:t>
            </a:r>
            <a:r>
              <a:rPr lang="fa-IR" sz="2800" dirty="0">
                <a:cs typeface="B Nazanin" panose="00000400000000000000" pitchFamily="2" charset="-78"/>
              </a:rPr>
              <a:t>کرده ام ؟</a:t>
            </a:r>
            <a:br>
              <a:rPr lang="fa-IR" sz="2800" dirty="0">
                <a:cs typeface="B Nazanin" panose="00000400000000000000" pitchFamily="2" charset="-78"/>
              </a:rPr>
            </a:br>
            <a:r>
              <a:rPr lang="fa-IR" sz="2800" dirty="0" smtClean="0">
                <a:cs typeface="B Nazanin" panose="00000400000000000000" pitchFamily="2" charset="-78"/>
              </a:rPr>
              <a:t>-آیا آنها مطالب درس را به درستی فراگرفته اند؟</a:t>
            </a:r>
            <a:r>
              <a:rPr lang="fa-IR" sz="2800" dirty="0">
                <a:cs typeface="B Nazanin" panose="00000400000000000000" pitchFamily="2" charset="-78"/>
              </a:rPr>
              <a:t/>
            </a:r>
            <a:br>
              <a:rPr lang="fa-IR" sz="2800" dirty="0">
                <a:cs typeface="B Nazanin" panose="00000400000000000000" pitchFamily="2" charset="-78"/>
              </a:rPr>
            </a:br>
            <a:r>
              <a:rPr lang="fa-IR" sz="2800" dirty="0" smtClean="0">
                <a:cs typeface="B Nazanin" panose="00000400000000000000" pitchFamily="2" charset="-78"/>
              </a:rPr>
              <a:t>-آیاخصوصیات رشد بدنی واجتماعی </a:t>
            </a:r>
            <a:r>
              <a:rPr lang="fa-IR" sz="2800" dirty="0">
                <a:cs typeface="B Nazanin" panose="00000400000000000000" pitchFamily="2" charset="-78"/>
              </a:rPr>
              <a:t>وذهنی فراگیران را به درستی </a:t>
            </a:r>
            <a:r>
              <a:rPr lang="fa-IR" sz="2800" dirty="0" smtClean="0">
                <a:cs typeface="B Nazanin" panose="00000400000000000000" pitchFamily="2" charset="-78"/>
              </a:rPr>
              <a:t>آورده ام؟</a:t>
            </a:r>
            <a:r>
              <a:rPr lang="fa-IR" sz="2800" dirty="0">
                <a:cs typeface="B Nazanin" panose="00000400000000000000" pitchFamily="2" charset="-78"/>
              </a:rPr>
              <a:t/>
            </a:r>
            <a:br>
              <a:rPr lang="fa-IR" sz="2800" dirty="0">
                <a:cs typeface="B Nazanin" panose="00000400000000000000" pitchFamily="2" charset="-78"/>
              </a:rPr>
            </a:br>
            <a:r>
              <a:rPr lang="fa-IR" sz="2800" dirty="0" smtClean="0">
                <a:cs typeface="B Nazanin" panose="00000400000000000000" pitchFamily="2" charset="-78"/>
              </a:rPr>
              <a:t>-آیا </a:t>
            </a:r>
            <a:r>
              <a:rPr lang="fa-IR" sz="2800" dirty="0">
                <a:cs typeface="B Nazanin" panose="00000400000000000000" pitchFamily="2" charset="-78"/>
              </a:rPr>
              <a:t>محیط یادگیری را به </a:t>
            </a:r>
            <a:r>
              <a:rPr lang="fa-IR" sz="2800" dirty="0" smtClean="0">
                <a:cs typeface="B Nazanin" panose="00000400000000000000" pitchFamily="2" charset="-78"/>
              </a:rPr>
              <a:t>خوبی برای تدریس این درس </a:t>
            </a:r>
            <a:r>
              <a:rPr lang="fa-IR" sz="2800" dirty="0">
                <a:cs typeface="B Nazanin" panose="00000400000000000000" pitchFamily="2" charset="-78"/>
              </a:rPr>
              <a:t>تحلیل کرده ام ؟</a:t>
            </a:r>
          </a:p>
        </p:txBody>
      </p:sp>
    </p:spTree>
    <p:extLst>
      <p:ext uri="{BB962C8B-B14F-4D97-AF65-F5344CB8AC3E}">
        <p14:creationId xmlns:p14="http://schemas.microsoft.com/office/powerpoint/2010/main" val="1845341062"/>
      </p:ext>
    </p:extLst>
  </p:cSld>
  <p:clrMapOvr>
    <a:masterClrMapping/>
  </p:clrMapOvr>
  <p:transition spd="slow">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328634"/>
          </a:xfrm>
        </p:spPr>
        <p:txBody>
          <a:bodyPr>
            <a:normAutofit/>
          </a:bodyPr>
          <a:lstStyle/>
          <a:p>
            <a:r>
              <a:rPr lang="fa-IR" sz="7200" dirty="0" smtClean="0">
                <a:latin typeface="IranNastaliq" panose="02020505000000020003" pitchFamily="18" charset="0"/>
                <a:cs typeface="IranNastaliq" panose="02020505000000020003" pitchFamily="18" charset="0"/>
              </a:rPr>
              <a:t>مرحله سوم</a:t>
            </a:r>
            <a:br>
              <a:rPr lang="fa-IR" sz="7200" dirty="0" smtClean="0">
                <a:latin typeface="IranNastaliq" panose="02020505000000020003" pitchFamily="18" charset="0"/>
                <a:cs typeface="IranNastaliq" panose="02020505000000020003" pitchFamily="18" charset="0"/>
              </a:rPr>
            </a:br>
            <a:r>
              <a:rPr lang="fa-IR" sz="7200" dirty="0" smtClean="0">
                <a:latin typeface="IranNastaliq" panose="02020505000000020003" pitchFamily="18" charset="0"/>
                <a:cs typeface="IranNastaliq" panose="02020505000000020003" pitchFamily="18" charset="0"/>
              </a:rPr>
              <a:t/>
            </a:r>
            <a:br>
              <a:rPr lang="fa-IR" sz="7200" dirty="0" smtClean="0">
                <a:latin typeface="IranNastaliq" panose="02020505000000020003" pitchFamily="18" charset="0"/>
                <a:cs typeface="IranNastaliq" panose="02020505000000020003" pitchFamily="18" charset="0"/>
              </a:rPr>
            </a:br>
            <a:r>
              <a:rPr lang="fa-IR" sz="7200" dirty="0" smtClean="0">
                <a:latin typeface="IranNastaliq" panose="02020505000000020003" pitchFamily="18" charset="0"/>
                <a:cs typeface="IranNastaliq" panose="02020505000000020003" pitchFamily="18" charset="0"/>
              </a:rPr>
              <a:t>تهیه راهبرد آموزشی</a:t>
            </a:r>
            <a:endParaRPr lang="fa-IR" sz="72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3705438334"/>
      </p:ext>
    </p:extLst>
  </p:cSld>
  <p:clrMapOvr>
    <a:masterClrMapping/>
  </p:clrMapOvr>
  <p:transition spd="slow">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747752"/>
            <a:ext cx="10018713" cy="2678805"/>
          </a:xfrm>
        </p:spPr>
        <p:txBody>
          <a:bodyPr>
            <a:normAutofit fontScale="90000"/>
          </a:bodyPr>
          <a:lstStyle/>
          <a:p>
            <a:pPr algn="r"/>
            <a:r>
              <a:rPr lang="fa-IR" dirty="0" smtClean="0">
                <a:cs typeface="B Nazanin" panose="00000400000000000000" pitchFamily="2" charset="-78"/>
              </a:rPr>
              <a:t>تهیه راهبرد آموزشی</a:t>
            </a:r>
            <a:br>
              <a:rPr lang="fa-IR" dirty="0" smtClean="0">
                <a:cs typeface="B Nazanin" panose="00000400000000000000" pitchFamily="2" charset="-78"/>
              </a:rPr>
            </a:br>
            <a:r>
              <a:rPr lang="fa-IR" sz="3100" dirty="0" smtClean="0">
                <a:cs typeface="B Nazanin" panose="00000400000000000000" pitchFamily="2" charset="-78"/>
              </a:rPr>
              <a:t>دراین درس از این کتاب میتوان از بیشترروشهای تدریس ازجمله:نمایشی-سخنرانی-</a:t>
            </a:r>
            <a:br>
              <a:rPr lang="fa-IR" sz="3100" dirty="0" smtClean="0">
                <a:cs typeface="B Nazanin" panose="00000400000000000000" pitchFamily="2" charset="-78"/>
              </a:rPr>
            </a:br>
            <a:r>
              <a:rPr lang="fa-IR" sz="3100" dirty="0" smtClean="0">
                <a:cs typeface="B Nazanin" panose="00000400000000000000" pitchFamily="2" charset="-78"/>
              </a:rPr>
              <a:t> اعضای گروه پیشنهاد کرد.</a:t>
            </a:r>
            <a:r>
              <a:rPr lang="fa-IR" dirty="0" smtClean="0">
                <a:cs typeface="B Nazanin" panose="00000400000000000000" pitchFamily="2" charset="-78"/>
              </a:rPr>
              <a:t/>
            </a:r>
            <a:br>
              <a:rPr lang="fa-IR" dirty="0" smtClean="0">
                <a:cs typeface="B Nazanin" panose="00000400000000000000" pitchFamily="2" charset="-78"/>
              </a:rPr>
            </a:br>
            <a:r>
              <a:rPr lang="fa-IR" sz="3100" dirty="0" smtClean="0">
                <a:cs typeface="B Nazanin" panose="00000400000000000000" pitchFamily="2" charset="-78"/>
              </a:rPr>
              <a:t>ابتدابرای آمادگی  وایجاد انگیزه دانش اموزان از اوردن داستان پیامبران (حضرت خضر)-وحدیث وروایاتی ازائمه درباره منزلگاه بعد می اوریم.دراین بخش درکلاس هوشمند حاضر شده واز پروژکتوراستفاده میکنیم وداستان پیامبران را در ان پخش می کنیم.    </a:t>
            </a:r>
            <a:r>
              <a:rPr lang="fa-IR" dirty="0"/>
              <a:t/>
            </a:r>
            <a:br>
              <a:rPr lang="fa-IR" dirty="0"/>
            </a:br>
            <a:r>
              <a:rPr lang="fa-IR" sz="3100" dirty="0" smtClean="0">
                <a:cs typeface="B Nazanin" panose="00000400000000000000" pitchFamily="2" charset="-78"/>
              </a:rPr>
              <a:t>برای معرفی درس خودکتاب درسی وهم چنین معرفی کتب دیگردر این مورد قرآن کتاب بسیار خوب برای معرفی این درس است.درمعرفی کتب دیگراز دانش اموزان می خواهم که کتابخانه کتاب های برای معرفی درس بیاورند.</a:t>
            </a:r>
            <a:br>
              <a:rPr lang="fa-IR" sz="3100" dirty="0" smtClean="0">
                <a:cs typeface="B Nazanin" panose="00000400000000000000" pitchFamily="2" charset="-78"/>
              </a:rPr>
            </a:br>
            <a:r>
              <a:rPr lang="fa-IR" sz="3100" dirty="0" smtClean="0">
                <a:cs typeface="B Nazanin" panose="00000400000000000000" pitchFamily="2" charset="-78"/>
              </a:rPr>
              <a:t> در ارائه درس از سخنرانی-محرک وپاسخ-گزارش-آوردن مثل وشعروحدیث استفاده کرده بعد از اینکه با این روش هاتدریس کردم از دانش اموزان می خواهم که درس را روخوانی کنند.پس از ارائه درس دانش اموزان نظرات خودرا درباره برزخ و عالم بعد میدهند ومعلوم میشود که اطلاعات کافی دارند.  </a:t>
            </a: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endParaRPr lang="fa-IR" dirty="0"/>
          </a:p>
        </p:txBody>
      </p:sp>
    </p:spTree>
    <p:extLst>
      <p:ext uri="{BB962C8B-B14F-4D97-AF65-F5344CB8AC3E}">
        <p14:creationId xmlns:p14="http://schemas.microsoft.com/office/powerpoint/2010/main" val="1589483383"/>
      </p:ext>
    </p:extLst>
  </p:cSld>
  <p:clrMapOvr>
    <a:masterClrMapping/>
  </p:clrMapOvr>
  <p:transition spd="slow">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736" y="0"/>
            <a:ext cx="10018713" cy="7237927"/>
          </a:xfrm>
        </p:spPr>
        <p:txBody>
          <a:bodyPr>
            <a:noAutofit/>
          </a:bodyPr>
          <a:lstStyle/>
          <a:p>
            <a:pPr algn="r"/>
            <a:r>
              <a:rPr lang="fa-IR" sz="2800" dirty="0" smtClean="0">
                <a:cs typeface="B Nazanin" panose="00000400000000000000" pitchFamily="2" charset="-78"/>
              </a:rPr>
              <a:t>در یک جمع بندی کلی موضوعات درس را در تخته عنوان بندی کرده واز دانش اموزان خواسته می شود که مطالب درس را بخش بخش کنندودر این حین نیز از دانش اموزان نیز پرسش وپاسخ میکنم واز انها میخواهم نکات اصلی درس را در چند سطر خلاصه کنند.</a:t>
            </a:r>
            <a:br>
              <a:rPr lang="fa-IR" sz="2800" dirty="0" smtClean="0">
                <a:cs typeface="B Nazanin" panose="00000400000000000000" pitchFamily="2" charset="-78"/>
              </a:rPr>
            </a:br>
            <a:r>
              <a:rPr lang="fa-IR" sz="2800" dirty="0" smtClean="0">
                <a:cs typeface="B Nazanin" panose="00000400000000000000" pitchFamily="2" charset="-78"/>
              </a:rPr>
              <a:t>فراگیران با در دست داشتن تیترهای اصلی درس وخلاصه هربخش درس را در کلاس یاد </a:t>
            </a:r>
            <a:br>
              <a:rPr lang="fa-IR" sz="2800" dirty="0" smtClean="0">
                <a:cs typeface="B Nazanin" panose="00000400000000000000" pitchFamily="2" charset="-78"/>
              </a:rPr>
            </a:br>
            <a:r>
              <a:rPr lang="fa-IR" sz="2800" dirty="0" smtClean="0">
                <a:cs typeface="B Nazanin" panose="00000400000000000000" pitchFamily="2" charset="-78"/>
              </a:rPr>
              <a:t>می گیرند ولازم به مطالعه دوباره در خانه نیست ومرور ان کافی است.</a:t>
            </a:r>
            <a:br>
              <a:rPr lang="fa-IR" sz="2800" dirty="0" smtClean="0">
                <a:cs typeface="B Nazanin" panose="00000400000000000000" pitchFamily="2" charset="-78"/>
              </a:rPr>
            </a:br>
            <a:r>
              <a:rPr lang="fa-IR" sz="2800" dirty="0" smtClean="0">
                <a:cs typeface="B Nazanin" panose="00000400000000000000" pitchFamily="2" charset="-78"/>
              </a:rPr>
              <a:t>در دادن تکلیف وپایان دادن درس وقت دادن برای پرسش درس و حل خودآزمایی های درس مربوطه در داخل اعضای گروهی خود .پرسش های کوتاه از متن درس به تثبیت درس درذهن کمک میکند</a:t>
            </a:r>
            <a:br>
              <a:rPr lang="fa-IR" sz="2800" dirty="0" smtClean="0">
                <a:cs typeface="B Nazanin" panose="00000400000000000000" pitchFamily="2" charset="-78"/>
              </a:rPr>
            </a:br>
            <a:r>
              <a:rPr lang="fa-IR" sz="2800" dirty="0" smtClean="0">
                <a:cs typeface="B Nazanin" panose="00000400000000000000" pitchFamily="2" charset="-78"/>
              </a:rPr>
              <a:t>ارزشیابی به پرسش های کوتاه پاسخ دهندوهم چنین برای جلسه بعدامتحان کتبی یا شفاهی تعیین کنیم وبرای جلسه بعد از انها میخواهم که درباره عالم ذر گزارش وتحقیقات  خود را بیاورند. </a:t>
            </a:r>
            <a:br>
              <a:rPr lang="fa-IR" sz="2800" dirty="0" smtClean="0">
                <a:cs typeface="B Nazanin" panose="00000400000000000000" pitchFamily="2" charset="-78"/>
              </a:rPr>
            </a:br>
            <a:endParaRPr lang="fa-IR" sz="2800" dirty="0">
              <a:cs typeface="B Nazanin" panose="00000400000000000000" pitchFamily="2" charset="-78"/>
            </a:endParaRPr>
          </a:p>
        </p:txBody>
      </p:sp>
    </p:spTree>
    <p:extLst>
      <p:ext uri="{BB962C8B-B14F-4D97-AF65-F5344CB8AC3E}">
        <p14:creationId xmlns:p14="http://schemas.microsoft.com/office/powerpoint/2010/main" val="275947667"/>
      </p:ext>
    </p:extLst>
  </p:cSld>
  <p:clrMapOvr>
    <a:masterClrMapping/>
  </p:clrMapOvr>
  <p:transition spd="slow">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15426" y="833177"/>
            <a:ext cx="6096000" cy="5450018"/>
          </a:xfrm>
          <a:prstGeom prst="rect">
            <a:avLst/>
          </a:prstGeom>
        </p:spPr>
        <p:txBody>
          <a:bodyPr>
            <a:spAutoFit/>
          </a:bodyPr>
          <a:lstStyle/>
          <a:p>
            <a:pPr algn="ctr" rtl="1">
              <a:lnSpc>
                <a:spcPct val="107000"/>
              </a:lnSpc>
              <a:spcAft>
                <a:spcPts val="800"/>
              </a:spcAft>
            </a:pPr>
            <a:r>
              <a:rPr lang="fa-IR" sz="5400" dirty="0">
                <a:latin typeface="Calibri" panose="020F0502020204030204" pitchFamily="34" charset="0"/>
                <a:ea typeface="Calibri" panose="020F0502020204030204" pitchFamily="34" charset="0"/>
                <a:cs typeface="IranNastaliq" panose="02020505000000020003" pitchFamily="18" charset="0"/>
              </a:rPr>
              <a:t>دین وزندگی پایه دهم  دوره </a:t>
            </a:r>
            <a:r>
              <a:rPr lang="fa-IR" sz="5400" dirty="0" smtClean="0">
                <a:latin typeface="Calibri" panose="020F0502020204030204" pitchFamily="34" charset="0"/>
                <a:ea typeface="Calibri" panose="020F0502020204030204" pitchFamily="34" charset="0"/>
                <a:cs typeface="IranNastaliq" panose="02020505000000020003" pitchFamily="18" charset="0"/>
              </a:rPr>
              <a:t>دوم متوسطه  </a:t>
            </a:r>
          </a:p>
          <a:p>
            <a:pPr algn="ctr" rtl="1">
              <a:lnSpc>
                <a:spcPct val="107000"/>
              </a:lnSpc>
              <a:spcAft>
                <a:spcPts val="800"/>
              </a:spcAft>
            </a:pP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5400" dirty="0" smtClean="0">
                <a:latin typeface="Calibri" panose="020F0502020204030204" pitchFamily="34" charset="0"/>
                <a:ea typeface="Calibri" panose="020F0502020204030204" pitchFamily="34" charset="0"/>
                <a:cs typeface="IranNastaliq" panose="02020505000000020003" pitchFamily="18" charset="0"/>
              </a:rPr>
              <a:t>درس منزلگاه بعد   </a:t>
            </a:r>
          </a:p>
          <a:p>
            <a:pPr algn="ctr" rtl="1">
              <a:lnSpc>
                <a:spcPct val="107000"/>
              </a:lnSpc>
              <a:spcAft>
                <a:spcPts val="800"/>
              </a:spcAft>
            </a:pP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5400" dirty="0" smtClean="0">
                <a:latin typeface="Calibri" panose="020F0502020204030204" pitchFamily="34" charset="0"/>
                <a:ea typeface="Calibri" panose="020F0502020204030204" pitchFamily="34" charset="0"/>
                <a:cs typeface="IranNastaliq" panose="02020505000000020003" pitchFamily="18" charset="0"/>
              </a:rPr>
              <a:t>تهیه </a:t>
            </a:r>
            <a:r>
              <a:rPr lang="fa-IR" sz="5400" dirty="0">
                <a:latin typeface="Calibri" panose="020F0502020204030204" pitchFamily="34" charset="0"/>
                <a:ea typeface="Calibri" panose="020F0502020204030204" pitchFamily="34" charset="0"/>
                <a:cs typeface="IranNastaliq" panose="02020505000000020003" pitchFamily="18" charset="0"/>
              </a:rPr>
              <a:t>کننده </a:t>
            </a:r>
            <a:r>
              <a:rPr lang="fa-IR" sz="5400" dirty="0" smtClean="0">
                <a:latin typeface="Calibri" panose="020F0502020204030204" pitchFamily="34" charset="0"/>
                <a:ea typeface="Calibri" panose="020F0502020204030204" pitchFamily="34" charset="0"/>
                <a:cs typeface="IranNastaliq" panose="02020505000000020003" pitchFamily="18" charset="0"/>
              </a:rPr>
              <a:t>:</a:t>
            </a:r>
            <a:r>
              <a:rPr lang="fa-IR" sz="5400" dirty="0" smtClean="0">
                <a:latin typeface="Calibri" panose="020F0502020204030204" pitchFamily="34" charset="0"/>
                <a:ea typeface="Calibri" panose="020F0502020204030204" pitchFamily="34" charset="0"/>
                <a:cs typeface="IranNastaliq" panose="02020505000000020003" pitchFamily="18" charset="0"/>
              </a:rPr>
              <a:t>00000000</a:t>
            </a:r>
            <a:endParaRPr lang="fa-IR" sz="5400" dirty="0" smtClean="0">
              <a:latin typeface="Calibri" panose="020F0502020204030204" pitchFamily="34" charset="0"/>
              <a:ea typeface="Calibri" panose="020F0502020204030204" pitchFamily="34" charset="0"/>
              <a:cs typeface="IranNastaliq" panose="02020505000000020003" pitchFamily="18" charset="0"/>
            </a:endParaRPr>
          </a:p>
          <a:p>
            <a:pPr algn="ctr" rtl="1">
              <a:lnSpc>
                <a:spcPct val="107000"/>
              </a:lnSpc>
              <a:spcAft>
                <a:spcPts val="800"/>
              </a:spcAft>
            </a:pP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4800" dirty="0" smtClean="0">
                <a:latin typeface="Calibri" panose="020F0502020204030204" pitchFamily="34" charset="0"/>
                <a:ea typeface="Calibri" panose="020F0502020204030204" pitchFamily="34" charset="0"/>
                <a:cs typeface="IranNastaliq" panose="02020505000000020003" pitchFamily="18" charset="0"/>
              </a:rPr>
              <a:t>ورودی0000</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65562420"/>
      </p:ext>
    </p:extLst>
  </p:cSld>
  <p:clrMapOvr>
    <a:masterClrMapping/>
  </p:clrMapOvr>
  <p:transition spd="slow">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0069" y="1342622"/>
            <a:ext cx="10018713" cy="3693017"/>
          </a:xfrm>
        </p:spPr>
        <p:txBody>
          <a:bodyPr>
            <a:normAutofit/>
          </a:bodyPr>
          <a:lstStyle/>
          <a:p>
            <a:pPr algn="r"/>
            <a:r>
              <a:rPr lang="fa-IR" sz="3200" b="1" dirty="0">
                <a:cs typeface="B Nazanin" panose="00000400000000000000" pitchFamily="2" charset="-78"/>
              </a:rPr>
              <a:t>ارزشیابی از راهبرد آموزشی </a:t>
            </a:r>
            <a:r>
              <a:rPr lang="fa-IR" sz="3200" b="1" dirty="0" smtClean="0">
                <a:cs typeface="B Nazanin" panose="00000400000000000000" pitchFamily="2" charset="-78"/>
              </a:rPr>
              <a:t>:</a:t>
            </a:r>
            <a:r>
              <a:rPr lang="fa-IR" sz="3100" b="1" dirty="0" smtClean="0">
                <a:cs typeface="B Nazanin" panose="00000400000000000000" pitchFamily="2" charset="-78"/>
              </a:rPr>
              <a:t/>
            </a:r>
            <a:br>
              <a:rPr lang="fa-IR" sz="3100" b="1" dirty="0" smtClean="0">
                <a:cs typeface="B Nazanin" panose="00000400000000000000" pitchFamily="2" charset="-78"/>
              </a:rPr>
            </a:br>
            <a:r>
              <a:rPr lang="fa-IR" sz="3100" b="1" dirty="0">
                <a:cs typeface="B Nazanin" panose="00000400000000000000" pitchFamily="2" charset="-78"/>
              </a:rPr>
              <a:t/>
            </a:r>
            <a:br>
              <a:rPr lang="fa-IR" sz="3100" b="1" dirty="0">
                <a:cs typeface="B Nazanin" panose="00000400000000000000" pitchFamily="2" charset="-78"/>
              </a:rPr>
            </a:br>
            <a:r>
              <a:rPr lang="fa-IR" sz="2800" dirty="0">
                <a:cs typeface="B Nazanin" panose="00000400000000000000" pitchFamily="2" charset="-78"/>
              </a:rPr>
              <a:t>آیا باتوجه به </a:t>
            </a:r>
            <a:r>
              <a:rPr lang="fa-IR" sz="2800" dirty="0" smtClean="0">
                <a:cs typeface="B Nazanin" panose="00000400000000000000" pitchFamily="2" charset="-78"/>
              </a:rPr>
              <a:t>متن و محتوای درس منزلگاه بعد </a:t>
            </a:r>
            <a:r>
              <a:rPr lang="fa-IR" sz="2800" dirty="0">
                <a:cs typeface="B Nazanin" panose="00000400000000000000" pitchFamily="2" charset="-78"/>
              </a:rPr>
              <a:t>روش های </a:t>
            </a:r>
            <a:r>
              <a:rPr lang="fa-IR" sz="2800" dirty="0" smtClean="0">
                <a:cs typeface="B Nazanin" panose="00000400000000000000" pitchFamily="2" charset="-78"/>
              </a:rPr>
              <a:t>تدریس مناسبی استفاده کرده ام </a:t>
            </a:r>
            <a:r>
              <a:rPr lang="fa-IR" sz="2800" dirty="0">
                <a:cs typeface="B Nazanin" panose="00000400000000000000" pitchFamily="2" charset="-78"/>
              </a:rPr>
              <a:t>؟</a:t>
            </a:r>
            <a:br>
              <a:rPr lang="fa-IR" sz="2800" dirty="0">
                <a:cs typeface="B Nazanin" panose="00000400000000000000" pitchFamily="2" charset="-78"/>
              </a:rPr>
            </a:br>
            <a:r>
              <a:rPr lang="fa-IR" sz="2800" dirty="0">
                <a:cs typeface="B Nazanin" panose="00000400000000000000" pitchFamily="2" charset="-78"/>
              </a:rPr>
              <a:t>آیا روش </a:t>
            </a:r>
            <a:r>
              <a:rPr lang="fa-IR" sz="2800" dirty="0" smtClean="0">
                <a:cs typeface="B Nazanin" panose="00000400000000000000" pitchFamily="2" charset="-78"/>
              </a:rPr>
              <a:t>نمایش درپروژکتور رای ارائه درس مناسب می </a:t>
            </a:r>
            <a:r>
              <a:rPr lang="fa-IR" sz="2800" dirty="0">
                <a:cs typeface="B Nazanin" panose="00000400000000000000" pitchFamily="2" charset="-78"/>
              </a:rPr>
              <a:t>باشد ؟</a:t>
            </a:r>
            <a:br>
              <a:rPr lang="fa-IR" sz="2800" dirty="0">
                <a:cs typeface="B Nazanin" panose="00000400000000000000" pitchFamily="2" charset="-78"/>
              </a:rPr>
            </a:br>
            <a:r>
              <a:rPr lang="fa-IR" sz="2800" dirty="0">
                <a:cs typeface="B Nazanin" panose="00000400000000000000" pitchFamily="2" charset="-78"/>
              </a:rPr>
              <a:t>آیا می توانم </a:t>
            </a:r>
            <a:r>
              <a:rPr lang="fa-IR" sz="2800" dirty="0" smtClean="0">
                <a:cs typeface="B Nazanin" panose="00000400000000000000" pitchFamily="2" charset="-78"/>
              </a:rPr>
              <a:t>روش های  </a:t>
            </a:r>
            <a:r>
              <a:rPr lang="fa-IR" sz="2800" dirty="0">
                <a:cs typeface="B Nazanin" panose="00000400000000000000" pitchFamily="2" charset="-78"/>
              </a:rPr>
              <a:t>مناسب تری برای این مطالب به کار ببرم </a:t>
            </a:r>
            <a:r>
              <a:rPr lang="fa-IR" sz="2800" dirty="0" smtClean="0">
                <a:cs typeface="B Nazanin" panose="00000400000000000000" pitchFamily="2" charset="-78"/>
              </a:rPr>
              <a:t>؟</a:t>
            </a:r>
            <a:br>
              <a:rPr lang="fa-IR" sz="2800" dirty="0" smtClean="0">
                <a:cs typeface="B Nazanin" panose="00000400000000000000" pitchFamily="2" charset="-78"/>
              </a:rPr>
            </a:br>
            <a:r>
              <a:rPr lang="fa-IR" sz="2800" dirty="0" smtClean="0">
                <a:cs typeface="B Nazanin" panose="00000400000000000000" pitchFamily="2" charset="-78"/>
              </a:rPr>
              <a:t>آیا روش گروه بندی کلاس برای پاسخ دادن به سوالات کتاب درسی  بهتراست یا فردی؟</a:t>
            </a:r>
            <a:br>
              <a:rPr lang="fa-IR" sz="2800" dirty="0" smtClean="0">
                <a:cs typeface="B Nazanin" panose="00000400000000000000" pitchFamily="2" charset="-78"/>
              </a:rPr>
            </a:br>
            <a:r>
              <a:rPr lang="fa-IR" sz="2800" dirty="0" smtClean="0">
                <a:cs typeface="B Nazanin" panose="00000400000000000000" pitchFamily="2" charset="-78"/>
              </a:rPr>
              <a:t>آیا خواستن گزارش وتحقیق برای جلسه بعداین درس لازم ومناسب است؟ </a:t>
            </a:r>
            <a:endParaRPr lang="fa-IR" sz="3600" dirty="0">
              <a:cs typeface="B Nazanin" panose="00000400000000000000" pitchFamily="2" charset="-78"/>
            </a:endParaRPr>
          </a:p>
        </p:txBody>
      </p:sp>
    </p:spTree>
    <p:extLst>
      <p:ext uri="{BB962C8B-B14F-4D97-AF65-F5344CB8AC3E}">
        <p14:creationId xmlns:p14="http://schemas.microsoft.com/office/powerpoint/2010/main" val="2296230841"/>
      </p:ext>
    </p:extLst>
  </p:cSld>
  <p:clrMapOvr>
    <a:masterClrMapping/>
  </p:clrMapOvr>
  <p:transition spd="slow">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4749085"/>
          </a:xfrm>
        </p:spPr>
        <p:txBody>
          <a:bodyPr>
            <a:normAutofit/>
          </a:bodyPr>
          <a:lstStyle/>
          <a:p>
            <a:r>
              <a:rPr lang="fa-IR" sz="7200" b="1" dirty="0">
                <a:latin typeface="IranNastaliq" panose="02020505000000020003" pitchFamily="18" charset="0"/>
                <a:cs typeface="IranNastaliq" panose="02020505000000020003" pitchFamily="18" charset="0"/>
              </a:rPr>
              <a:t>مرحله ی چهارم </a:t>
            </a:r>
            <a:r>
              <a:rPr lang="fa-IR" sz="7200" b="1" dirty="0" smtClean="0">
                <a:latin typeface="IranNastaliq" panose="02020505000000020003" pitchFamily="18" charset="0"/>
                <a:cs typeface="IranNastaliq" panose="02020505000000020003" pitchFamily="18" charset="0"/>
              </a:rPr>
              <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انتخاب </a:t>
            </a:r>
            <a:r>
              <a:rPr lang="fa-IR" sz="7200" b="1" dirty="0">
                <a:latin typeface="IranNastaliq" panose="02020505000000020003" pitchFamily="18" charset="0"/>
                <a:cs typeface="IranNastaliq" panose="02020505000000020003" pitchFamily="18" charset="0"/>
              </a:rPr>
              <a:t>ابزار و رسانه</a:t>
            </a:r>
            <a:endParaRPr lang="fa-IR" sz="72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4102307680"/>
      </p:ext>
    </p:extLst>
  </p:cSld>
  <p:clrMapOvr>
    <a:masterClrMapping/>
  </p:clrMapOvr>
  <p:transition spd="slow">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7342" y="373488"/>
            <a:ext cx="10018713" cy="6014434"/>
          </a:xfrm>
        </p:spPr>
        <p:txBody>
          <a:bodyPr>
            <a:normAutofit/>
          </a:bodyPr>
          <a:lstStyle/>
          <a:p>
            <a:pPr algn="r"/>
            <a:r>
              <a:rPr lang="fa-IR" dirty="0" smtClean="0">
                <a:cs typeface="B Nazanin" panose="00000400000000000000" pitchFamily="2" charset="-78"/>
              </a:rPr>
              <a:t>ابزار ورسانه </a:t>
            </a:r>
            <a:br>
              <a:rPr lang="fa-IR" dirty="0" smtClean="0">
                <a:cs typeface="B Nazanin" panose="00000400000000000000" pitchFamily="2" charset="-78"/>
              </a:rPr>
            </a:br>
            <a:r>
              <a:rPr lang="fa-IR" sz="2800" dirty="0" smtClean="0">
                <a:cs typeface="B Nazanin" panose="00000400000000000000" pitchFamily="2" charset="-78"/>
              </a:rPr>
              <a:t>ابزار ورسانه ای که من برای این درس انتخاب کرده ام استفاده از پروژکتور و تخته وایت برد برای تدریس است که درروش نمایشی نمایش دادن داستان  وحدیث ویا روایتی مناسب است.هم چنین در روش سخنرانی و خلاصه بندی درس ونوشتن تیتر ونکات اصلی بروی تخته وایت برددانش اموزان رابه تفکر وامی دارد.</a:t>
            </a:r>
            <a:br>
              <a:rPr lang="fa-IR" sz="2800" dirty="0" smtClean="0">
                <a:cs typeface="B Nazanin" panose="00000400000000000000" pitchFamily="2" charset="-78"/>
              </a:rPr>
            </a:br>
            <a:r>
              <a:rPr lang="fa-IR" sz="2800" dirty="0" smtClean="0">
                <a:cs typeface="B Nazanin" panose="00000400000000000000" pitchFamily="2" charset="-78"/>
              </a:rPr>
              <a:t>در این درس  که نیاز به آزمایش وتحقیق تجربی و...ندارد وابزار ورسانه زیادی قابل استفاده نیست وبا روشهای نمایشی -سخنرانی -گروه بندی -پرسش وپاسخ وخلاصه بندی درس ارائه می شود.</a:t>
            </a:r>
            <a:br>
              <a:rPr lang="fa-IR" sz="2800" dirty="0" smtClean="0">
                <a:cs typeface="B Nazanin" panose="00000400000000000000" pitchFamily="2" charset="-78"/>
              </a:rPr>
            </a:br>
            <a:r>
              <a:rPr lang="fa-IR" sz="2800" dirty="0" smtClean="0">
                <a:cs typeface="B Nazanin" panose="00000400000000000000" pitchFamily="2" charset="-78"/>
              </a:rPr>
              <a:t>برای تهیه گزارش توسط دانش اموزان از انان خواسته می شود که از کتابهای کتابخانه مدرسه و اینترنت و.. استفاده کنند.     </a:t>
            </a:r>
            <a:endParaRPr lang="fa-IR" sz="2800" dirty="0">
              <a:cs typeface="B Nazanin" panose="00000400000000000000" pitchFamily="2" charset="-78"/>
            </a:endParaRPr>
          </a:p>
        </p:txBody>
      </p:sp>
    </p:spTree>
    <p:extLst>
      <p:ext uri="{BB962C8B-B14F-4D97-AF65-F5344CB8AC3E}">
        <p14:creationId xmlns:p14="http://schemas.microsoft.com/office/powerpoint/2010/main" val="4254129079"/>
      </p:ext>
    </p:extLst>
  </p:cSld>
  <p:clrMapOvr>
    <a:masterClrMapping/>
  </p:clrMapOvr>
  <p:transition spd="slow">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73487"/>
            <a:ext cx="10018713" cy="5885645"/>
          </a:xfrm>
        </p:spPr>
        <p:txBody>
          <a:bodyPr>
            <a:normAutofit/>
          </a:bodyPr>
          <a:lstStyle/>
          <a:p>
            <a:pPr algn="r"/>
            <a:r>
              <a:rPr lang="fa-IR" b="1" dirty="0">
                <a:cs typeface="B Nazanin" panose="00000400000000000000" pitchFamily="2" charset="-78"/>
              </a:rPr>
              <a:t>ارزشیابی از ابزار ورسانه </a:t>
            </a:r>
            <a:r>
              <a:rPr lang="fa-IR" dirty="0">
                <a:cs typeface="B Nazanin" panose="00000400000000000000" pitchFamily="2" charset="-78"/>
              </a:rPr>
              <a:t>:</a:t>
            </a:r>
            <a:br>
              <a:rPr lang="fa-IR" dirty="0">
                <a:cs typeface="B Nazanin" panose="00000400000000000000" pitchFamily="2" charset="-78"/>
              </a:rPr>
            </a:br>
            <a:r>
              <a:rPr lang="fa-IR" sz="2800" dirty="0">
                <a:cs typeface="B Nazanin" panose="00000400000000000000" pitchFamily="2" charset="-78"/>
              </a:rPr>
              <a:t>آیا </a:t>
            </a:r>
            <a:r>
              <a:rPr lang="fa-IR" sz="2800" dirty="0" smtClean="0">
                <a:cs typeface="B Nazanin" panose="00000400000000000000" pitchFamily="2" charset="-78"/>
              </a:rPr>
              <a:t>ابزارورسانه هایی که در این درس از کتاب استفاده کردیم مناسب بوده ؟</a:t>
            </a:r>
            <a:r>
              <a:rPr lang="fa-IR" sz="2800" dirty="0">
                <a:cs typeface="B Nazanin" panose="00000400000000000000" pitchFamily="2" charset="-78"/>
              </a:rPr>
              <a:t/>
            </a:r>
            <a:br>
              <a:rPr lang="fa-IR" sz="2800" dirty="0">
                <a:cs typeface="B Nazanin" panose="00000400000000000000" pitchFamily="2" charset="-78"/>
              </a:rPr>
            </a:br>
            <a:r>
              <a:rPr lang="fa-IR" sz="2800" dirty="0">
                <a:cs typeface="B Nazanin" panose="00000400000000000000" pitchFamily="2" charset="-78"/>
              </a:rPr>
              <a:t>آیا بااین وسایل </a:t>
            </a:r>
            <a:r>
              <a:rPr lang="fa-IR" sz="2800" dirty="0" smtClean="0">
                <a:cs typeface="B Nazanin" panose="00000400000000000000" pitchFamily="2" charset="-78"/>
              </a:rPr>
              <a:t>تدریس-روشهای تدریس-ابزارورسانه مطلب موردنظرفهمیده میشود؟</a:t>
            </a:r>
            <a:r>
              <a:rPr lang="fa-IR" sz="2800" dirty="0">
                <a:cs typeface="B Nazanin" panose="00000400000000000000" pitchFamily="2" charset="-78"/>
              </a:rPr>
              <a:t/>
            </a:r>
            <a:br>
              <a:rPr lang="fa-IR" sz="2800" dirty="0">
                <a:cs typeface="B Nazanin" panose="00000400000000000000" pitchFamily="2" charset="-78"/>
              </a:rPr>
            </a:br>
            <a:r>
              <a:rPr lang="fa-IR" sz="2800" dirty="0">
                <a:cs typeface="B Nazanin" panose="00000400000000000000" pitchFamily="2" charset="-78"/>
              </a:rPr>
              <a:t>آیا </a:t>
            </a:r>
            <a:r>
              <a:rPr lang="fa-IR" sz="2800" dirty="0" smtClean="0">
                <a:cs typeface="B Nazanin" panose="00000400000000000000" pitchFamily="2" charset="-78"/>
              </a:rPr>
              <a:t>این روشهابرای تدریس مناسب بوده وانهارا به تفکر وامی دارد ؟</a:t>
            </a:r>
            <a:br>
              <a:rPr lang="fa-IR" sz="2800" dirty="0" smtClean="0">
                <a:cs typeface="B Nazanin" panose="00000400000000000000" pitchFamily="2" charset="-78"/>
              </a:rPr>
            </a:br>
            <a:endParaRPr lang="fa-IR" sz="2800" dirty="0">
              <a:cs typeface="B Nazanin" panose="00000400000000000000" pitchFamily="2" charset="-78"/>
            </a:endParaRPr>
          </a:p>
        </p:txBody>
      </p:sp>
    </p:spTree>
    <p:extLst>
      <p:ext uri="{BB962C8B-B14F-4D97-AF65-F5344CB8AC3E}">
        <p14:creationId xmlns:p14="http://schemas.microsoft.com/office/powerpoint/2010/main" val="1930833451"/>
      </p:ext>
    </p:extLst>
  </p:cSld>
  <p:clrMapOvr>
    <a:masterClrMapping/>
  </p:clrMapOvr>
  <p:transition spd="slow">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4697569"/>
          </a:xfrm>
        </p:spPr>
        <p:txBody>
          <a:bodyPr>
            <a:normAutofit/>
          </a:bodyPr>
          <a:lstStyle/>
          <a:p>
            <a:r>
              <a:rPr lang="fa-IR" sz="7200" b="1" dirty="0">
                <a:latin typeface="IranNastaliq" panose="02020505000000020003" pitchFamily="18" charset="0"/>
                <a:cs typeface="IranNastaliq" panose="02020505000000020003" pitchFamily="18" charset="0"/>
              </a:rPr>
              <a:t>مرحله ی </a:t>
            </a:r>
            <a:r>
              <a:rPr lang="fa-IR" sz="7200" b="1" dirty="0" smtClean="0">
                <a:latin typeface="IranNastaliq" panose="02020505000000020003" pitchFamily="18" charset="0"/>
                <a:cs typeface="IranNastaliq" panose="02020505000000020003" pitchFamily="18" charset="0"/>
              </a:rPr>
              <a:t>5</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طراحی </a:t>
            </a:r>
            <a:r>
              <a:rPr lang="fa-IR" sz="7200" b="1" dirty="0">
                <a:latin typeface="IranNastaliq" panose="02020505000000020003" pitchFamily="18" charset="0"/>
                <a:cs typeface="IranNastaliq" panose="02020505000000020003" pitchFamily="18" charset="0"/>
              </a:rPr>
              <a:t>وتوسعه </a:t>
            </a:r>
            <a:r>
              <a:rPr lang="fa-IR" sz="7200" dirty="0">
                <a:latin typeface="IranNastaliq" panose="02020505000000020003" pitchFamily="18" charset="0"/>
                <a:cs typeface="IranNastaliq" panose="02020505000000020003" pitchFamily="18" charset="0"/>
              </a:rPr>
              <a:t>ی </a:t>
            </a:r>
            <a:r>
              <a:rPr lang="fa-IR" sz="7200" b="1" dirty="0">
                <a:latin typeface="IranNastaliq" panose="02020505000000020003" pitchFamily="18" charset="0"/>
                <a:cs typeface="IranNastaliq" panose="02020505000000020003" pitchFamily="18" charset="0"/>
              </a:rPr>
              <a:t>محیط یاد گیری</a:t>
            </a:r>
            <a:endParaRPr lang="fa-IR" sz="72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2951636430"/>
      </p:ext>
    </p:extLst>
  </p:cSld>
  <p:clrMapOvr>
    <a:masterClrMapping/>
  </p:clrMapOvr>
  <p:transition spd="slow">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18941"/>
            <a:ext cx="10018713" cy="6439436"/>
          </a:xfrm>
        </p:spPr>
        <p:txBody>
          <a:bodyPr>
            <a:normAutofit/>
          </a:bodyPr>
          <a:lstStyle/>
          <a:p>
            <a:pPr algn="r"/>
            <a:r>
              <a:rPr lang="fa-IR" sz="3600" dirty="0" smtClean="0">
                <a:cs typeface="B Nazanin" panose="00000400000000000000" pitchFamily="2" charset="-78"/>
              </a:rPr>
              <a:t>طراحی توسعه ومحیط یادگیری</a:t>
            </a:r>
            <a:br>
              <a:rPr lang="fa-IR" sz="3600" dirty="0" smtClean="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r>
              <a:rPr lang="fa-IR" sz="2800" dirty="0" smtClean="0">
                <a:cs typeface="B Nazanin" panose="00000400000000000000" pitchFamily="2" charset="-78"/>
              </a:rPr>
              <a:t>کلاس –کتابخانه-اینترنت-محیط خانه</a:t>
            </a:r>
            <a:br>
              <a:rPr lang="fa-IR" sz="2800" dirty="0" smtClean="0">
                <a:cs typeface="B Nazanin" panose="00000400000000000000" pitchFamily="2" charset="-78"/>
              </a:rPr>
            </a:br>
            <a:r>
              <a:rPr lang="fa-IR" sz="2800" dirty="0" smtClean="0">
                <a:cs typeface="B Nazanin" panose="00000400000000000000" pitchFamily="2" charset="-78"/>
              </a:rPr>
              <a:t>برای ارائه درس از محیط کلاس استفاده کرده وکلیپ مربوطه به درس رادر پروژکتور کلاس</a:t>
            </a:r>
            <a:br>
              <a:rPr lang="fa-IR" sz="2800" dirty="0" smtClean="0">
                <a:cs typeface="B Nazanin" panose="00000400000000000000" pitchFamily="2" charset="-78"/>
              </a:rPr>
            </a:br>
            <a:r>
              <a:rPr lang="fa-IR" sz="2800" dirty="0" smtClean="0">
                <a:cs typeface="B Nazanin" panose="00000400000000000000" pitchFamily="2" charset="-78"/>
              </a:rPr>
              <a:t>پخش میکنیم.ودراین بخش از فراگیران میخواهم که درس را خلاصه کرده وقسمت های مهم انرا کنفرانس دهند.ودر اعضای گروه خود سوالات وخودآزمایی های درس را پخش کنند.</a:t>
            </a:r>
            <a:br>
              <a:rPr lang="fa-IR" sz="2800" dirty="0" smtClean="0">
                <a:cs typeface="B Nazanin" panose="00000400000000000000" pitchFamily="2" charset="-78"/>
              </a:rPr>
            </a:br>
            <a:r>
              <a:rPr lang="fa-IR" sz="2800" dirty="0" smtClean="0">
                <a:cs typeface="B Nazanin" panose="00000400000000000000" pitchFamily="2" charset="-78"/>
              </a:rPr>
              <a:t>در کتابخانه از اعضای هر گروه می خواهیم که از کتاب های حدیثی روایات وقرآن کریم استفاده کرده ودرباره معاد –برزخ-آثار ماتقدم-آثار ماتاخر و....جمع آوری کرده به کلاس ارائه دهند.هرگروه موضوعاتی جدا بررسی کرده و به پانل کلاس بچسبانند.وفعالیت کلاسی داشته باشند  </a:t>
            </a:r>
            <a:endParaRPr lang="fa-IR" sz="2800" dirty="0">
              <a:cs typeface="B Nazanin" panose="00000400000000000000" pitchFamily="2" charset="-78"/>
            </a:endParaRPr>
          </a:p>
        </p:txBody>
      </p:sp>
    </p:spTree>
    <p:extLst>
      <p:ext uri="{BB962C8B-B14F-4D97-AF65-F5344CB8AC3E}">
        <p14:creationId xmlns:p14="http://schemas.microsoft.com/office/powerpoint/2010/main" val="1331605798"/>
      </p:ext>
    </p:extLst>
  </p:cSld>
  <p:clrMapOvr>
    <a:masterClrMapping/>
  </p:clrMapOvr>
  <p:transition spd="slow">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122572"/>
          </a:xfrm>
        </p:spPr>
        <p:txBody>
          <a:bodyPr>
            <a:normAutofit/>
          </a:bodyPr>
          <a:lstStyle/>
          <a:p>
            <a:pPr algn="r"/>
            <a:r>
              <a:rPr lang="fa-IR" sz="2800" dirty="0" smtClean="0">
                <a:cs typeface="B Nazanin" panose="00000400000000000000" pitchFamily="2" charset="-78"/>
              </a:rPr>
              <a:t>از فراگیران تحقیق خواسته میشودکه درباره عالم ذر- سرای اخرت-یاجوج وماجوج وسوالاتی که خود دانش اموزان در ذهنشان دارند تحقیق کرده وجلسه بعد به کلاس ارائه دهند.واز منابع که بدست اوردن ان تحقیق  استفاده کرده اند را بیاورند.</a:t>
            </a:r>
            <a:br>
              <a:rPr lang="fa-IR" sz="2800" dirty="0" smtClean="0">
                <a:cs typeface="B Nazanin" panose="00000400000000000000" pitchFamily="2" charset="-78"/>
              </a:rPr>
            </a:br>
            <a:r>
              <a:rPr lang="fa-IR" sz="2800" dirty="0" smtClean="0">
                <a:cs typeface="B Nazanin" panose="00000400000000000000" pitchFamily="2" charset="-78"/>
              </a:rPr>
              <a:t>در تکلیف وپایان دادن درس از دانش اموزان خواسته میشود که درس را مرور کنند تا برای امتحان شفاهی یا  کتبی آماده باشند </a:t>
            </a:r>
            <a:endParaRPr lang="fa-IR" sz="2800" dirty="0">
              <a:cs typeface="B Nazanin" panose="00000400000000000000" pitchFamily="2" charset="-78"/>
            </a:endParaRPr>
          </a:p>
        </p:txBody>
      </p:sp>
    </p:spTree>
    <p:extLst>
      <p:ext uri="{BB962C8B-B14F-4D97-AF65-F5344CB8AC3E}">
        <p14:creationId xmlns:p14="http://schemas.microsoft.com/office/powerpoint/2010/main" val="1738829589"/>
      </p:ext>
    </p:extLst>
  </p:cSld>
  <p:clrMapOvr>
    <a:masterClrMapping/>
  </p:clrMapOvr>
  <p:transition spd="slow">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4427113"/>
          </a:xfrm>
        </p:spPr>
        <p:txBody>
          <a:bodyPr>
            <a:normAutofit/>
          </a:bodyPr>
          <a:lstStyle/>
          <a:p>
            <a:pPr algn="r"/>
            <a:r>
              <a:rPr lang="fa-IR" sz="3600" b="1" dirty="0">
                <a:cs typeface="B Nazanin" panose="00000400000000000000" pitchFamily="2" charset="-78"/>
              </a:rPr>
              <a:t>ارزشیابی از طراحی وتوسعه ی محیط </a:t>
            </a:r>
            <a:r>
              <a:rPr lang="fa-IR" sz="3600" b="1">
                <a:cs typeface="B Nazanin" panose="00000400000000000000" pitchFamily="2" charset="-78"/>
              </a:rPr>
              <a:t>یادگیری </a:t>
            </a:r>
            <a:r>
              <a:rPr lang="fa-IR" sz="3600" b="1" smtClean="0">
                <a:cs typeface="B Nazanin" panose="00000400000000000000" pitchFamily="2" charset="-78"/>
              </a:rPr>
              <a:t>:</a:t>
            </a:r>
            <a:br>
              <a:rPr lang="fa-IR" sz="3600" b="1" smtClean="0">
                <a:cs typeface="B Nazanin" panose="00000400000000000000" pitchFamily="2" charset="-78"/>
              </a:rPr>
            </a:br>
            <a:r>
              <a:rPr lang="fa-IR" sz="3600" b="1" dirty="0" smtClean="0">
                <a:cs typeface="B Nazanin" panose="00000400000000000000" pitchFamily="2" charset="-78"/>
              </a:rPr>
              <a:t/>
            </a:r>
            <a:br>
              <a:rPr lang="fa-IR" sz="3600" b="1" dirty="0" smtClean="0">
                <a:cs typeface="B Nazanin" panose="00000400000000000000" pitchFamily="2" charset="-78"/>
              </a:rPr>
            </a:br>
            <a:r>
              <a:rPr lang="fa-IR" sz="3100" dirty="0" smtClean="0">
                <a:cs typeface="B Nazanin" panose="00000400000000000000" pitchFamily="2" charset="-78"/>
              </a:rPr>
              <a:t>آیامحیط </a:t>
            </a:r>
            <a:r>
              <a:rPr lang="fa-IR" sz="3100" dirty="0">
                <a:cs typeface="B Nazanin" panose="00000400000000000000" pitchFamily="2" charset="-78"/>
              </a:rPr>
              <a:t>یادگیری متناسب با </a:t>
            </a:r>
            <a:r>
              <a:rPr lang="fa-IR" sz="3100" dirty="0" smtClean="0">
                <a:cs typeface="B Nazanin" panose="00000400000000000000" pitchFamily="2" charset="-78"/>
              </a:rPr>
              <a:t>اهداف وروشهای  </a:t>
            </a:r>
            <a:r>
              <a:rPr lang="fa-IR" sz="3100" dirty="0">
                <a:cs typeface="B Nazanin" panose="00000400000000000000" pitchFamily="2" charset="-78"/>
              </a:rPr>
              <a:t>من طراحی شده است ؟</a:t>
            </a:r>
            <a:br>
              <a:rPr lang="fa-IR" sz="3100" dirty="0">
                <a:cs typeface="B Nazanin" panose="00000400000000000000" pitchFamily="2" charset="-78"/>
              </a:rPr>
            </a:br>
            <a:r>
              <a:rPr lang="fa-IR" sz="3100" dirty="0">
                <a:cs typeface="B Nazanin" panose="00000400000000000000" pitchFamily="2" charset="-78"/>
              </a:rPr>
              <a:t>آیا </a:t>
            </a:r>
            <a:r>
              <a:rPr lang="fa-IR" sz="3100" dirty="0" smtClean="0">
                <a:cs typeface="B Nazanin" panose="00000400000000000000" pitchFamily="2" charset="-78"/>
              </a:rPr>
              <a:t>روشها ی </a:t>
            </a:r>
            <a:r>
              <a:rPr lang="fa-IR" sz="3100" dirty="0">
                <a:cs typeface="B Nazanin" panose="00000400000000000000" pitchFamily="2" charset="-78"/>
              </a:rPr>
              <a:t>انتخاب شده </a:t>
            </a:r>
            <a:r>
              <a:rPr lang="fa-IR" sz="3100" dirty="0" smtClean="0">
                <a:cs typeface="B Nazanin" panose="00000400000000000000" pitchFamily="2" charset="-78"/>
              </a:rPr>
              <a:t>باعث یادگیری </a:t>
            </a:r>
            <a:r>
              <a:rPr lang="fa-IR" sz="3100" dirty="0">
                <a:cs typeface="B Nazanin" panose="00000400000000000000" pitchFamily="2" charset="-78"/>
              </a:rPr>
              <a:t>می </a:t>
            </a:r>
            <a:r>
              <a:rPr lang="fa-IR" sz="3100" dirty="0" smtClean="0">
                <a:cs typeface="B Nazanin" panose="00000400000000000000" pitchFamily="2" charset="-78"/>
              </a:rPr>
              <a:t>شودیا روشهای دیگری لازم است؟</a:t>
            </a:r>
            <a:r>
              <a:rPr lang="fa-IR" sz="3100" dirty="0">
                <a:cs typeface="B Nazanin" panose="00000400000000000000" pitchFamily="2" charset="-78"/>
              </a:rPr>
              <a:t/>
            </a:r>
            <a:br>
              <a:rPr lang="fa-IR" sz="3100" dirty="0">
                <a:cs typeface="B Nazanin" panose="00000400000000000000" pitchFamily="2" charset="-78"/>
              </a:rPr>
            </a:br>
            <a:r>
              <a:rPr lang="fa-IR" sz="3100" dirty="0" smtClean="0">
                <a:cs typeface="B Nazanin" panose="00000400000000000000" pitchFamily="2" charset="-78"/>
              </a:rPr>
              <a:t>آیا در منابع کتابخانه استفاده از کتب دیگر مناسب است؟</a:t>
            </a:r>
            <a:endParaRPr lang="fa-IR" sz="2700" dirty="0">
              <a:cs typeface="B Nazanin" panose="00000400000000000000" pitchFamily="2" charset="-78"/>
            </a:endParaRPr>
          </a:p>
        </p:txBody>
      </p:sp>
    </p:spTree>
    <p:extLst>
      <p:ext uri="{BB962C8B-B14F-4D97-AF65-F5344CB8AC3E}">
        <p14:creationId xmlns:p14="http://schemas.microsoft.com/office/powerpoint/2010/main" val="934174729"/>
      </p:ext>
    </p:extLst>
  </p:cSld>
  <p:clrMapOvr>
    <a:masterClrMapping/>
  </p:clrMapOvr>
  <p:transition spd="slow">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122572"/>
          </a:xfrm>
        </p:spPr>
        <p:txBody>
          <a:bodyPr>
            <a:normAutofit/>
          </a:bodyPr>
          <a:lstStyle/>
          <a:p>
            <a:r>
              <a:rPr lang="fa-IR" sz="7200" b="1" dirty="0">
                <a:latin typeface="IranNastaliq" panose="02020505000000020003" pitchFamily="18" charset="0"/>
                <a:cs typeface="IranNastaliq" panose="02020505000000020003" pitchFamily="18" charset="0"/>
              </a:rPr>
              <a:t>مرحله ی </a:t>
            </a:r>
            <a:r>
              <a:rPr lang="fa-IR" sz="7200" b="1" dirty="0" smtClean="0">
                <a:latin typeface="IranNastaliq" panose="02020505000000020003" pitchFamily="18" charset="0"/>
                <a:cs typeface="IranNastaliq" panose="02020505000000020003" pitchFamily="18" charset="0"/>
              </a:rPr>
              <a:t>ششم</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t>
            </a:r>
            <a:r>
              <a:rPr lang="fa-IR" sz="7200" b="1" dirty="0">
                <a:latin typeface="IranNastaliq" panose="02020505000000020003" pitchFamily="18" charset="0"/>
                <a:cs typeface="IranNastaliq" panose="02020505000000020003" pitchFamily="18" charset="0"/>
              </a:rPr>
              <a:t>انتخاب وتهیه ی روش سنجش</a:t>
            </a:r>
            <a:endParaRPr lang="fa-IR" sz="72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199537382"/>
      </p:ext>
    </p:extLst>
  </p:cSld>
  <p:clrMapOvr>
    <a:masterClrMapping/>
  </p:clrMapOvr>
  <p:transition spd="slow">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6011214"/>
          </a:xfrm>
        </p:spPr>
        <p:txBody>
          <a:bodyPr>
            <a:normAutofit fontScale="90000"/>
          </a:bodyPr>
          <a:lstStyle/>
          <a:p>
            <a:pPr algn="r"/>
            <a:r>
              <a:rPr lang="fa-IR" sz="3600" dirty="0" smtClean="0">
                <a:cs typeface="B Nazanin" panose="00000400000000000000" pitchFamily="2" charset="-78"/>
              </a:rPr>
              <a:t>روش سنجش</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100" dirty="0" smtClean="0">
                <a:cs typeface="B Nazanin" panose="00000400000000000000" pitchFamily="2" charset="-78"/>
              </a:rPr>
              <a:t>درروش سنجش ابتداقبل ازمعرفی درس از فراگیران سوالاتی می پرسم که دانش آغازین انها را درباره برزخ بدانم.</a:t>
            </a:r>
            <a:br>
              <a:rPr lang="fa-IR" sz="3100" dirty="0" smtClean="0">
                <a:cs typeface="B Nazanin" panose="00000400000000000000" pitchFamily="2" charset="-78"/>
              </a:rPr>
            </a:br>
            <a:r>
              <a:rPr lang="fa-IR" sz="3100" dirty="0" smtClean="0">
                <a:cs typeface="B Nazanin" panose="00000400000000000000" pitchFamily="2" charset="-78"/>
              </a:rPr>
              <a:t>سوالات را به صورت شفاهی آماده میکنم واز انها میخواهم که پاسخ بدهند.سوالاتی از قبیل:</a:t>
            </a:r>
            <a:br>
              <a:rPr lang="fa-IR" sz="3100" dirty="0" smtClean="0">
                <a:cs typeface="B Nazanin" panose="00000400000000000000" pitchFamily="2" charset="-78"/>
              </a:rPr>
            </a:br>
            <a:r>
              <a:rPr lang="fa-IR" sz="3100" dirty="0" smtClean="0">
                <a:cs typeface="B Nazanin" panose="00000400000000000000" pitchFamily="2" charset="-78"/>
              </a:rPr>
              <a:t>-برزخ چیست وچه ویژگی هایی دارد.</a:t>
            </a:r>
            <a:br>
              <a:rPr lang="fa-IR" sz="3100" dirty="0" smtClean="0">
                <a:cs typeface="B Nazanin" panose="00000400000000000000" pitchFamily="2" charset="-78"/>
              </a:rPr>
            </a:br>
            <a:r>
              <a:rPr lang="fa-IR" sz="3100" dirty="0" smtClean="0">
                <a:cs typeface="B Nazanin" panose="00000400000000000000" pitchFamily="2" charset="-78"/>
              </a:rPr>
              <a:t>-آیا انسان درحال مرگ آگاهی داردو...</a:t>
            </a:r>
            <a:br>
              <a:rPr lang="fa-IR" sz="3100" dirty="0" smtClean="0">
                <a:cs typeface="B Nazanin" panose="00000400000000000000" pitchFamily="2" charset="-78"/>
              </a:rPr>
            </a:br>
            <a:r>
              <a:rPr lang="fa-IR" sz="3100" dirty="0" smtClean="0">
                <a:cs typeface="B Nazanin" panose="00000400000000000000" pitchFamily="2" charset="-78"/>
              </a:rPr>
              <a:t>بعداز اینکه به سوالاتی ازاین قبیل پاسخ دادندواطلاعات انها درباره موضوع مربوطه بدستم آمد درس را ارائه داده وبعدازبحث درارزشیابی پایانی سوالاتی به صورت کتبی یاشفاهی از فراگیران درمورد مطلب تهیه می کنم که سوالات عبارتنداز:</a:t>
            </a:r>
            <a:br>
              <a:rPr lang="fa-IR" sz="3100" dirty="0" smtClean="0">
                <a:cs typeface="B Nazanin" panose="00000400000000000000" pitchFamily="2" charset="-78"/>
              </a:rPr>
            </a:br>
            <a:r>
              <a:rPr lang="fa-IR" sz="3100" dirty="0" smtClean="0">
                <a:cs typeface="B Nazanin" panose="00000400000000000000" pitchFamily="2" charset="-78"/>
              </a:rPr>
              <a:t>-منزلگاه بعد را با حدیثی از ائمه تعریف کنید.</a:t>
            </a:r>
            <a:r>
              <a:rPr lang="fa-IR" dirty="0" smtClean="0">
                <a:cs typeface="B Nazanin" panose="00000400000000000000" pitchFamily="2" charset="-78"/>
              </a:rPr>
              <a:t/>
            </a:r>
            <a:br>
              <a:rPr lang="fa-IR"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endParaRPr lang="fa-IR" sz="3600" dirty="0">
              <a:cs typeface="B Nazanin" panose="00000400000000000000" pitchFamily="2" charset="-78"/>
            </a:endParaRPr>
          </a:p>
        </p:txBody>
      </p:sp>
    </p:spTree>
    <p:extLst>
      <p:ext uri="{BB962C8B-B14F-4D97-AF65-F5344CB8AC3E}">
        <p14:creationId xmlns:p14="http://schemas.microsoft.com/office/powerpoint/2010/main" val="4230919366"/>
      </p:ext>
    </p:extLst>
  </p:cSld>
  <p:clrMapOvr>
    <a:masterClrMapping/>
  </p:clrMapOvr>
  <p:transition spd="slow">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latin typeface="IranNastaliq" panose="02020505000000020003" pitchFamily="18" charset="0"/>
                <a:cs typeface="IranNastaliq" panose="02020505000000020003" pitchFamily="18" charset="0"/>
              </a:rPr>
              <a:t>مرحله اول</a:t>
            </a:r>
            <a:br>
              <a:rPr lang="fa-IR" dirty="0" smtClean="0">
                <a:latin typeface="IranNastaliq" panose="02020505000000020003" pitchFamily="18" charset="0"/>
                <a:cs typeface="IranNastaliq" panose="02020505000000020003" pitchFamily="18" charset="0"/>
              </a:rPr>
            </a:br>
            <a:r>
              <a:rPr lang="fa-IR" dirty="0" smtClean="0">
                <a:latin typeface="IranNastaliq" panose="02020505000000020003" pitchFamily="18" charset="0"/>
                <a:cs typeface="IranNastaliq" panose="02020505000000020003" pitchFamily="18" charset="0"/>
              </a:rPr>
              <a:t/>
            </a:r>
            <a:br>
              <a:rPr lang="fa-IR" dirty="0" smtClean="0">
                <a:latin typeface="IranNastaliq" panose="02020505000000020003" pitchFamily="18" charset="0"/>
                <a:cs typeface="IranNastaliq" panose="02020505000000020003" pitchFamily="18" charset="0"/>
              </a:rPr>
            </a:br>
            <a:r>
              <a:rPr lang="fa-IR" dirty="0" smtClean="0">
                <a:latin typeface="IranNastaliq" panose="02020505000000020003" pitchFamily="18" charset="0"/>
                <a:cs typeface="IranNastaliq" panose="02020505000000020003" pitchFamily="18" charset="0"/>
              </a:rPr>
              <a:t>تعیین اهداف یادگیری</a:t>
            </a:r>
            <a:endParaRPr lang="fa-IR"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normAutofit/>
          </a:bodyPr>
          <a:lstStyle/>
          <a:p>
            <a:r>
              <a:rPr lang="fa-IR" sz="3200" dirty="0" smtClean="0">
                <a:latin typeface="IranNastaliq" panose="02020505000000020003" pitchFamily="18" charset="0"/>
                <a:cs typeface="IranNastaliq" panose="02020505000000020003" pitchFamily="18" charset="0"/>
              </a:rPr>
              <a:t>اهداف کلی </a:t>
            </a:r>
          </a:p>
          <a:p>
            <a:r>
              <a:rPr lang="fa-IR" sz="3200" dirty="0" smtClean="0">
                <a:latin typeface="IranNastaliq" panose="02020505000000020003" pitchFamily="18" charset="0"/>
                <a:cs typeface="IranNastaliq" panose="02020505000000020003" pitchFamily="18" charset="0"/>
              </a:rPr>
              <a:t>اهداف جزیی:               1.رفتار ورودی                            2.اهداف رفتاری</a:t>
            </a:r>
          </a:p>
          <a:p>
            <a:r>
              <a:rPr lang="fa-IR" sz="3200" dirty="0" smtClean="0">
                <a:latin typeface="IranNastaliq" panose="02020505000000020003" pitchFamily="18" charset="0"/>
                <a:cs typeface="IranNastaliq" panose="02020505000000020003" pitchFamily="18" charset="0"/>
              </a:rPr>
              <a:t>ارزشیابی از اهداف</a:t>
            </a:r>
          </a:p>
        </p:txBody>
      </p:sp>
    </p:spTree>
    <p:extLst>
      <p:ext uri="{BB962C8B-B14F-4D97-AF65-F5344CB8AC3E}">
        <p14:creationId xmlns:p14="http://schemas.microsoft.com/office/powerpoint/2010/main" val="155724022"/>
      </p:ext>
    </p:extLst>
  </p:cSld>
  <p:clrMapOvr>
    <a:masterClrMapping/>
  </p:clrMapOvr>
  <p:transition spd="slow">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547575"/>
          </a:xfrm>
        </p:spPr>
        <p:txBody>
          <a:bodyPr>
            <a:normAutofit fontScale="90000"/>
          </a:bodyPr>
          <a:lstStyle/>
          <a:p>
            <a:pPr algn="r"/>
            <a:r>
              <a:rPr lang="fa-IR" sz="3100" dirty="0" smtClean="0">
                <a:cs typeface="B Nazanin" panose="00000400000000000000" pitchFamily="2" charset="-78"/>
              </a:rPr>
              <a:t>-آثار ماتقدم رابامثالی توضیح دهید.</a:t>
            </a:r>
            <a:br>
              <a:rPr lang="fa-IR" sz="3100" dirty="0" smtClean="0">
                <a:cs typeface="B Nazanin" panose="00000400000000000000" pitchFamily="2" charset="-78"/>
              </a:rPr>
            </a:br>
            <a:r>
              <a:rPr lang="fa-IR" sz="3100" dirty="0" smtClean="0">
                <a:cs typeface="B Nazanin" panose="00000400000000000000" pitchFamily="2" charset="-78"/>
              </a:rPr>
              <a:t>-آثارماتاخر رابامثالی توضیح دهید.</a:t>
            </a:r>
            <a:br>
              <a:rPr lang="fa-IR" sz="3100" dirty="0" smtClean="0">
                <a:cs typeface="B Nazanin" panose="00000400000000000000" pitchFamily="2" charset="-78"/>
              </a:rPr>
            </a:br>
            <a:r>
              <a:rPr lang="fa-IR" sz="3100" dirty="0" smtClean="0">
                <a:cs typeface="B Nazanin" panose="00000400000000000000" pitchFamily="2" charset="-78"/>
              </a:rPr>
              <a:t>-توفی روح را تعریف کنید.</a:t>
            </a:r>
            <a:br>
              <a:rPr lang="fa-IR" sz="3100" dirty="0" smtClean="0">
                <a:cs typeface="B Nazanin" panose="00000400000000000000" pitchFamily="2" charset="-78"/>
              </a:rPr>
            </a:br>
            <a:r>
              <a:rPr lang="fa-IR" sz="3100" dirty="0" smtClean="0">
                <a:cs typeface="B Nazanin" panose="00000400000000000000" pitchFamily="2" charset="-78"/>
              </a:rPr>
              <a:t>-حدیثی از پیامبراکرم درباره وجود برزخ بنویسید.</a:t>
            </a:r>
            <a:br>
              <a:rPr lang="fa-IR" sz="3100" dirty="0" smtClean="0">
                <a:cs typeface="B Nazanin" panose="00000400000000000000" pitchFamily="2" charset="-78"/>
              </a:rPr>
            </a:br>
            <a:r>
              <a:rPr lang="fa-IR" sz="3100" dirty="0" smtClean="0">
                <a:cs typeface="B Nazanin" panose="00000400000000000000" pitchFamily="2" charset="-78"/>
              </a:rPr>
              <a:t>-مطابق کلام امام صادق(ع)شش چیزاست که مومن بعدازمرگ نیز از انها بهره مند می شودرا نام ببرید.</a:t>
            </a:r>
            <a:br>
              <a:rPr lang="fa-IR" sz="3100" dirty="0" smtClean="0">
                <a:cs typeface="B Nazanin" panose="00000400000000000000" pitchFamily="2" charset="-78"/>
              </a:rPr>
            </a:br>
            <a:r>
              <a:rPr lang="fa-IR" sz="3100" dirty="0" smtClean="0">
                <a:cs typeface="B Nazanin" panose="00000400000000000000" pitchFamily="2" charset="-78"/>
              </a:rPr>
              <a:t>-تفاوت میان دنیا وبرزخ رابنویسید.</a:t>
            </a:r>
            <a:br>
              <a:rPr lang="fa-IR" sz="3100" dirty="0" smtClean="0">
                <a:cs typeface="B Nazanin" panose="00000400000000000000" pitchFamily="2" charset="-78"/>
              </a:rPr>
            </a:br>
            <a:r>
              <a:rPr lang="fa-IR" sz="3100" dirty="0" smtClean="0">
                <a:cs typeface="B Nazanin" panose="00000400000000000000" pitchFamily="2" charset="-78"/>
              </a:rPr>
              <a:t>-از ویژگی برزخ  گفت وگوی فرشتگان باانسان را توضیح دهید.</a:t>
            </a:r>
            <a:br>
              <a:rPr lang="fa-IR" sz="3100" dirty="0" smtClean="0">
                <a:cs typeface="B Nazanin" panose="00000400000000000000" pitchFamily="2" charset="-78"/>
              </a:rPr>
            </a:br>
            <a:r>
              <a:rPr lang="fa-IR" sz="3100" dirty="0" smtClean="0">
                <a:cs typeface="B Nazanin" panose="00000400000000000000" pitchFamily="2" charset="-78"/>
              </a:rPr>
              <a:t>در تهیه این سنجش از اعضای گروه میخواهم به سوالات پاسخ دهندوبعداز این کار برای تثبیت یادگیری فعالیت </a:t>
            </a:r>
            <a:r>
              <a:rPr lang="fa-IR" sz="3100" dirty="0">
                <a:cs typeface="B Nazanin" panose="00000400000000000000" pitchFamily="2" charset="-78"/>
              </a:rPr>
              <a:t>خارج از کلاس در نظر می گیرم. </a:t>
            </a:r>
            <a:r>
              <a:rPr lang="fa-IR" sz="3100" dirty="0" smtClean="0">
                <a:cs typeface="B Nazanin" panose="00000400000000000000" pitchFamily="2" charset="-78"/>
              </a:rPr>
              <a:t/>
            </a:r>
            <a:br>
              <a:rPr lang="fa-IR" sz="3100" dirty="0" smtClean="0">
                <a:cs typeface="B Nazanin" panose="00000400000000000000" pitchFamily="2" charset="-78"/>
              </a:rPr>
            </a:br>
            <a:r>
              <a:rPr lang="fa-IR" sz="2800" dirty="0" smtClean="0">
                <a:cs typeface="B Nazanin" panose="00000400000000000000" pitchFamily="2" charset="-78"/>
              </a:rPr>
              <a:t/>
            </a:r>
            <a:br>
              <a:rPr lang="fa-IR" sz="2800" dirty="0" smtClean="0">
                <a:cs typeface="B Nazanin" panose="00000400000000000000" pitchFamily="2" charset="-78"/>
              </a:rPr>
            </a:br>
            <a:endParaRPr lang="fa-IR" sz="2800" dirty="0">
              <a:cs typeface="B Nazanin" panose="00000400000000000000" pitchFamily="2" charset="-78"/>
            </a:endParaRPr>
          </a:p>
        </p:txBody>
      </p:sp>
    </p:spTree>
    <p:extLst>
      <p:ext uri="{BB962C8B-B14F-4D97-AF65-F5344CB8AC3E}">
        <p14:creationId xmlns:p14="http://schemas.microsoft.com/office/powerpoint/2010/main" val="3151428456"/>
      </p:ext>
    </p:extLst>
  </p:cSld>
  <p:clrMapOvr>
    <a:masterClrMapping/>
  </p:clrMapOvr>
  <p:transition spd="slow">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0069" y="566670"/>
            <a:ext cx="10018713" cy="4971246"/>
          </a:xfrm>
        </p:spPr>
        <p:txBody>
          <a:bodyPr>
            <a:normAutofit/>
          </a:bodyPr>
          <a:lstStyle/>
          <a:p>
            <a:pPr algn="r"/>
            <a:r>
              <a:rPr lang="fa-IR" b="1" dirty="0">
                <a:cs typeface="B Nazanin" panose="00000400000000000000" pitchFamily="2" charset="-78"/>
              </a:rPr>
              <a:t>ارزشیابی ازروش سنجش </a:t>
            </a:r>
            <a:r>
              <a:rPr lang="fa-IR" b="1" dirty="0" smtClean="0">
                <a:cs typeface="B Nazanin" panose="00000400000000000000" pitchFamily="2" charset="-78"/>
              </a:rPr>
              <a:t>:</a:t>
            </a:r>
            <a:br>
              <a:rPr lang="fa-IR" b="1" dirty="0" smtClean="0">
                <a:cs typeface="B Nazanin" panose="00000400000000000000" pitchFamily="2" charset="-78"/>
              </a:rPr>
            </a:br>
            <a:r>
              <a:rPr lang="fa-IR" b="1" dirty="0">
                <a:cs typeface="B Nazanin" panose="00000400000000000000" pitchFamily="2" charset="-78"/>
              </a:rPr>
              <a:t/>
            </a:r>
            <a:br>
              <a:rPr lang="fa-IR" b="1" dirty="0">
                <a:cs typeface="B Nazanin" panose="00000400000000000000" pitchFamily="2" charset="-78"/>
              </a:rPr>
            </a:br>
            <a:r>
              <a:rPr lang="fa-IR" sz="2800" dirty="0">
                <a:cs typeface="B Nazanin" panose="00000400000000000000" pitchFamily="2" charset="-78"/>
              </a:rPr>
              <a:t>آیا </a:t>
            </a:r>
            <a:r>
              <a:rPr lang="fa-IR" sz="2800" dirty="0" smtClean="0">
                <a:cs typeface="B Nazanin" panose="00000400000000000000" pitchFamily="2" charset="-78"/>
              </a:rPr>
              <a:t>این روش مناسبی  برای </a:t>
            </a:r>
            <a:r>
              <a:rPr lang="fa-IR" sz="2800" dirty="0">
                <a:cs typeface="B Nazanin" panose="00000400000000000000" pitchFamily="2" charset="-78"/>
              </a:rPr>
              <a:t>سنجش یادگیری </a:t>
            </a:r>
            <a:r>
              <a:rPr lang="fa-IR" sz="2800" dirty="0" smtClean="0">
                <a:cs typeface="B Nazanin" panose="00000400000000000000" pitchFamily="2" charset="-78"/>
              </a:rPr>
              <a:t>است؟</a:t>
            </a:r>
            <a:r>
              <a:rPr lang="fa-IR" sz="2800" dirty="0">
                <a:cs typeface="B Nazanin" panose="00000400000000000000" pitchFamily="2" charset="-78"/>
              </a:rPr>
              <a:t/>
            </a:r>
            <a:br>
              <a:rPr lang="fa-IR" sz="2800" dirty="0">
                <a:cs typeface="B Nazanin" panose="00000400000000000000" pitchFamily="2" charset="-78"/>
              </a:rPr>
            </a:br>
            <a:r>
              <a:rPr lang="fa-IR" sz="2800" dirty="0">
                <a:cs typeface="B Nazanin" panose="00000400000000000000" pitchFamily="2" charset="-78"/>
              </a:rPr>
              <a:t>آیا </a:t>
            </a:r>
            <a:r>
              <a:rPr lang="fa-IR" sz="2800" dirty="0" smtClean="0">
                <a:cs typeface="B Nazanin" panose="00000400000000000000" pitchFamily="2" charset="-78"/>
              </a:rPr>
              <a:t>سوالات مناسب برای فراگیران است که بتوانند به انها پاسخ دهند  </a:t>
            </a:r>
            <a:r>
              <a:rPr lang="fa-IR" sz="2800" dirty="0">
                <a:cs typeface="B Nazanin" panose="00000400000000000000" pitchFamily="2" charset="-78"/>
              </a:rPr>
              <a:t>؟</a:t>
            </a:r>
            <a:br>
              <a:rPr lang="fa-IR" sz="2800" dirty="0">
                <a:cs typeface="B Nazanin" panose="00000400000000000000" pitchFamily="2" charset="-78"/>
              </a:rPr>
            </a:br>
            <a:r>
              <a:rPr lang="fa-IR" sz="2800" dirty="0">
                <a:cs typeface="B Nazanin" panose="00000400000000000000" pitchFamily="2" charset="-78"/>
              </a:rPr>
              <a:t>آیا </a:t>
            </a:r>
            <a:r>
              <a:rPr lang="fa-IR" sz="2800" dirty="0" smtClean="0">
                <a:cs typeface="B Nazanin" panose="00000400000000000000" pitchFamily="2" charset="-78"/>
              </a:rPr>
              <a:t>این سوالات برای درس مربوطه کافی هستند یا روش سنجش دیگری لازم است؟</a:t>
            </a:r>
            <a:br>
              <a:rPr lang="fa-IR" sz="2800" dirty="0" smtClean="0">
                <a:cs typeface="B Nazanin" panose="00000400000000000000" pitchFamily="2" charset="-78"/>
              </a:rPr>
            </a:br>
            <a:r>
              <a:rPr lang="fa-IR" sz="2800" dirty="0" smtClean="0">
                <a:cs typeface="B Nazanin" panose="00000400000000000000" pitchFamily="2" charset="-78"/>
              </a:rPr>
              <a:t>آیا پاسخ به سنجش پایانی در داخل اعضای گروه کلاسی مناسب است یا فردی پاسخ بدهند؟</a:t>
            </a:r>
            <a:endParaRPr lang="fa-IR" sz="2800" dirty="0">
              <a:cs typeface="B Nazanin" panose="00000400000000000000" pitchFamily="2" charset="-78"/>
            </a:endParaRPr>
          </a:p>
        </p:txBody>
      </p:sp>
    </p:spTree>
    <p:extLst>
      <p:ext uri="{BB962C8B-B14F-4D97-AF65-F5344CB8AC3E}">
        <p14:creationId xmlns:p14="http://schemas.microsoft.com/office/powerpoint/2010/main" val="806077695"/>
      </p:ext>
    </p:extLst>
  </p:cSld>
  <p:clrMapOvr>
    <a:masterClrMapping/>
  </p:clrMapOvr>
  <p:transition spd="slow">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799"/>
            <a:ext cx="10018713" cy="5637727"/>
          </a:xfrm>
        </p:spPr>
        <p:txBody>
          <a:bodyPr>
            <a:normAutofit/>
          </a:bodyPr>
          <a:lstStyle/>
          <a:p>
            <a:r>
              <a:rPr lang="fa-IR" sz="7200" b="1" dirty="0">
                <a:latin typeface="IranNastaliq" panose="02020505000000020003" pitchFamily="18" charset="0"/>
                <a:cs typeface="IranNastaliq" panose="02020505000000020003" pitchFamily="18" charset="0"/>
              </a:rPr>
              <a:t>مرحله ی </a:t>
            </a:r>
            <a:r>
              <a:rPr lang="fa-IR" sz="7200" b="1" dirty="0" smtClean="0">
                <a:latin typeface="IranNastaliq" panose="02020505000000020003" pitchFamily="18" charset="0"/>
                <a:cs typeface="IranNastaliq" panose="02020505000000020003" pitchFamily="18" charset="0"/>
              </a:rPr>
              <a:t>هفتم</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r>
            <a:br>
              <a:rPr lang="fa-IR" sz="7200" b="1" dirty="0" smtClean="0">
                <a:latin typeface="IranNastaliq" panose="02020505000000020003" pitchFamily="18" charset="0"/>
                <a:cs typeface="IranNastaliq" panose="02020505000000020003" pitchFamily="18" charset="0"/>
              </a:rPr>
            </a:br>
            <a:r>
              <a:rPr lang="fa-IR" sz="7200" b="1" dirty="0" smtClean="0">
                <a:latin typeface="IranNastaliq" panose="02020505000000020003" pitchFamily="18" charset="0"/>
                <a:cs typeface="IranNastaliq" panose="02020505000000020003" pitchFamily="18" charset="0"/>
              </a:rPr>
              <a:t> </a:t>
            </a:r>
            <a:r>
              <a:rPr lang="fa-IR" sz="7200" b="1" dirty="0">
                <a:latin typeface="IranNastaliq" panose="02020505000000020003" pitchFamily="18" charset="0"/>
                <a:cs typeface="IranNastaliq" panose="02020505000000020003" pitchFamily="18" charset="0"/>
              </a:rPr>
              <a:t>اجرا</a:t>
            </a:r>
            <a:endParaRPr lang="fa-IR" sz="72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3289149729"/>
      </p:ext>
    </p:extLst>
  </p:cSld>
  <p:clrMapOvr>
    <a:masterClrMapping/>
  </p:clrMapOvr>
  <p:transition spd="slow">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599090"/>
          </a:xfrm>
        </p:spPr>
        <p:txBody>
          <a:bodyPr>
            <a:normAutofit/>
          </a:bodyPr>
          <a:lstStyle/>
          <a:p>
            <a:pPr algn="r"/>
            <a:r>
              <a:rPr lang="fa-IR" sz="3600" dirty="0" smtClean="0">
                <a:cs typeface="B Nazanin" panose="00000400000000000000" pitchFamily="2" charset="-78"/>
              </a:rPr>
              <a:t>اجرا</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2800" dirty="0">
                <a:cs typeface="B Nazanin" panose="00000400000000000000" pitchFamily="2" charset="-78"/>
              </a:rPr>
              <a:t>ابتدا حضور وغیاب واحوال پرسی از فراگیران انجام می </a:t>
            </a:r>
            <a:r>
              <a:rPr lang="fa-IR" sz="2800" dirty="0" smtClean="0">
                <a:cs typeface="B Nazanin" panose="00000400000000000000" pitchFamily="2" charset="-78"/>
              </a:rPr>
              <a:t>شود وقبل ازآمادگی وایجاد انگیزه  درس در سنجش آغازین ازفراگیران سوالاتی پرسیده می شود که درباره منزلگاه بد –سرای آخرت-آثار قبل وبعداز مرگ و... که اطلاعات اولیه انها سنجیده شود.دربخش پخش داستان پیامبران در پروژکتور واتمام آن از فراگیران خواسته می شود که پیام ونکات این داستان را یکی یکی بیان کنند وبگویند که چه نتیجه ای از این نمایش گرفته اند.</a:t>
            </a:r>
            <a:br>
              <a:rPr lang="fa-IR" sz="2800" dirty="0" smtClean="0">
                <a:cs typeface="B Nazanin" panose="00000400000000000000" pitchFamily="2" charset="-78"/>
              </a:rPr>
            </a:br>
            <a:r>
              <a:rPr lang="fa-IR" sz="2800" dirty="0" smtClean="0">
                <a:cs typeface="B Nazanin" panose="00000400000000000000" pitchFamily="2" charset="-78"/>
              </a:rPr>
              <a:t>فراگیران نیزهدف نمایش را بیان می کنندوخود انها نیزداستان های دیگری از پیامبران و ائمه گفتندوهدف هایی از ان داستان ها نام بردند. </a:t>
            </a:r>
            <a:r>
              <a:rPr lang="fa-IR" sz="4400" dirty="0">
                <a:cs typeface="B Nazanin" panose="00000400000000000000" pitchFamily="2" charset="-78"/>
              </a:rPr>
              <a:t/>
            </a:r>
            <a:br>
              <a:rPr lang="fa-IR" sz="4400" dirty="0">
                <a:cs typeface="B Nazanin" panose="00000400000000000000" pitchFamily="2" charset="-78"/>
              </a:rPr>
            </a:br>
            <a:endParaRPr lang="fa-IR" sz="3600" dirty="0">
              <a:cs typeface="B Nazanin" panose="00000400000000000000" pitchFamily="2" charset="-78"/>
            </a:endParaRPr>
          </a:p>
        </p:txBody>
      </p:sp>
    </p:spTree>
    <p:extLst>
      <p:ext uri="{BB962C8B-B14F-4D97-AF65-F5344CB8AC3E}">
        <p14:creationId xmlns:p14="http://schemas.microsoft.com/office/powerpoint/2010/main" val="1694888860"/>
      </p:ext>
    </p:extLst>
  </p:cSld>
  <p:clrMapOvr>
    <a:masterClrMapping/>
  </p:clrMapOvr>
  <p:transition spd="slow">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799"/>
            <a:ext cx="10018713" cy="5470301"/>
          </a:xfrm>
        </p:spPr>
        <p:txBody>
          <a:bodyPr>
            <a:normAutofit/>
          </a:bodyPr>
          <a:lstStyle/>
          <a:p>
            <a:pPr algn="r"/>
            <a:r>
              <a:rPr lang="fa-IR" sz="3600" dirty="0" smtClean="0">
                <a:cs typeface="B Nazanin" panose="00000400000000000000" pitchFamily="2" charset="-78"/>
              </a:rPr>
              <a:t>ارائه درس</a:t>
            </a:r>
            <a:br>
              <a:rPr lang="fa-IR" sz="3600" dirty="0" smtClean="0">
                <a:cs typeface="B Nazanin" panose="00000400000000000000" pitchFamily="2" charset="-78"/>
              </a:rPr>
            </a:br>
            <a:r>
              <a:rPr lang="fa-IR" sz="2800" dirty="0">
                <a:cs typeface="B Nazanin" panose="00000400000000000000" pitchFamily="2" charset="-78"/>
              </a:rPr>
              <a:t> </a:t>
            </a:r>
            <a:r>
              <a:rPr lang="fa-IR" sz="2800" dirty="0" smtClean="0">
                <a:cs typeface="B Nazanin" panose="00000400000000000000" pitchFamily="2" charset="-78"/>
              </a:rPr>
              <a:t/>
            </a:r>
            <a:br>
              <a:rPr lang="fa-IR" sz="2800" dirty="0" smtClean="0">
                <a:cs typeface="B Nazanin" panose="00000400000000000000" pitchFamily="2" charset="-78"/>
              </a:rPr>
            </a:br>
            <a:r>
              <a:rPr lang="fa-IR" sz="2800" dirty="0" smtClean="0">
                <a:cs typeface="B Nazanin" panose="00000400000000000000" pitchFamily="2" charset="-78"/>
              </a:rPr>
              <a:t>در ارائه درس  فراگیران خودبه هدف درس رسیده اند وخودشان می گویندکه هدف از این نمایش چه بوده وچه فرامینی را دربرگرفته بود پس عالم برزخ با عنوان منزلگاه بعدمعرفی می شود وبا پرسش وپاسخ وهمکاری ونظر خواهی دانش اموزان تدریس تمام شده واز انها خواسته می شود در بین اعضای گروه خود به سوالات خود آزماییها پاسخ دهند. </a:t>
            </a:r>
            <a:br>
              <a:rPr lang="fa-IR" sz="2800" dirty="0" smtClean="0">
                <a:cs typeface="B Nazanin" panose="00000400000000000000" pitchFamily="2" charset="-78"/>
              </a:rPr>
            </a:br>
            <a:r>
              <a:rPr lang="fa-IR" sz="2800" dirty="0">
                <a:cs typeface="B Nazanin" panose="00000400000000000000" pitchFamily="2" charset="-78"/>
              </a:rPr>
              <a:t>در هنگام </a:t>
            </a:r>
            <a:r>
              <a:rPr lang="fa-IR" sz="2800" dirty="0" smtClean="0">
                <a:cs typeface="B Nazanin" panose="00000400000000000000" pitchFamily="2" charset="-78"/>
              </a:rPr>
              <a:t>نوشتن خود ازمایی به طور گروهی توسط </a:t>
            </a:r>
            <a:r>
              <a:rPr lang="fa-IR" sz="2800" dirty="0">
                <a:cs typeface="B Nazanin" panose="00000400000000000000" pitchFamily="2" charset="-78"/>
              </a:rPr>
              <a:t>فراگیران بین آنها حرکت کرده و </a:t>
            </a:r>
            <a:r>
              <a:rPr lang="fa-IR" sz="2800" dirty="0" smtClean="0">
                <a:cs typeface="B Nazanin" panose="00000400000000000000" pitchFamily="2" charset="-78"/>
              </a:rPr>
              <a:t>از</a:t>
            </a:r>
            <a:br>
              <a:rPr lang="fa-IR" sz="2800" dirty="0" smtClean="0">
                <a:cs typeface="B Nazanin" panose="00000400000000000000" pitchFamily="2" charset="-78"/>
              </a:rPr>
            </a:br>
            <a:r>
              <a:rPr lang="fa-IR" sz="2800" dirty="0" smtClean="0">
                <a:cs typeface="B Nazanin" panose="00000400000000000000" pitchFamily="2" charset="-78"/>
              </a:rPr>
              <a:t> </a:t>
            </a:r>
            <a:r>
              <a:rPr lang="fa-IR" sz="2800" dirty="0">
                <a:cs typeface="B Nazanin" panose="00000400000000000000" pitchFamily="2" charset="-78"/>
              </a:rPr>
              <a:t>نحوه ی کار آنها ارزشیابی به عمل می </a:t>
            </a:r>
            <a:r>
              <a:rPr lang="fa-IR" sz="2800" dirty="0" smtClean="0">
                <a:cs typeface="B Nazanin" panose="00000400000000000000" pitchFamily="2" charset="-78"/>
              </a:rPr>
              <a:t>آورم ودر جمع بندی کلی مفهوم درس راتوضیح</a:t>
            </a:r>
            <a:br>
              <a:rPr lang="fa-IR" sz="2800" dirty="0" smtClean="0">
                <a:cs typeface="B Nazanin" panose="00000400000000000000" pitchFamily="2" charset="-78"/>
              </a:rPr>
            </a:br>
            <a:r>
              <a:rPr lang="fa-IR" sz="2800" dirty="0" smtClean="0">
                <a:cs typeface="B Nazanin" panose="00000400000000000000" pitchFamily="2" charset="-78"/>
              </a:rPr>
              <a:t> می دهم. </a:t>
            </a:r>
            <a:r>
              <a:rPr lang="fa-IR" sz="3100" dirty="0">
                <a:cs typeface="B Nazanin" panose="00000400000000000000" pitchFamily="2" charset="-78"/>
              </a:rPr>
              <a:t/>
            </a:r>
            <a:br>
              <a:rPr lang="fa-IR" sz="3100" dirty="0">
                <a:cs typeface="B Nazanin" panose="00000400000000000000" pitchFamily="2" charset="-78"/>
              </a:rPr>
            </a:br>
            <a:endParaRPr lang="fa-IR" sz="2700" dirty="0">
              <a:cs typeface="B Nazanin" panose="00000400000000000000" pitchFamily="2" charset="-78"/>
            </a:endParaRPr>
          </a:p>
        </p:txBody>
      </p:sp>
    </p:spTree>
    <p:extLst>
      <p:ext uri="{BB962C8B-B14F-4D97-AF65-F5344CB8AC3E}">
        <p14:creationId xmlns:p14="http://schemas.microsoft.com/office/powerpoint/2010/main" val="3269363143"/>
      </p:ext>
    </p:extLst>
  </p:cSld>
  <p:clrMapOvr>
    <a:masterClrMapping/>
  </p:clrMapOvr>
  <p:transition spd="slow">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302876"/>
          </a:xfrm>
        </p:spPr>
        <p:txBody>
          <a:bodyPr>
            <a:normAutofit/>
          </a:bodyPr>
          <a:lstStyle/>
          <a:p>
            <a:pPr algn="r"/>
            <a:r>
              <a:rPr lang="fa-IR" b="1" dirty="0">
                <a:cs typeface="B Nazanin" panose="00000400000000000000" pitchFamily="2" charset="-78"/>
              </a:rPr>
              <a:t>ارزشیابی از اجرا </a:t>
            </a:r>
            <a:r>
              <a:rPr lang="fa-IR" dirty="0" smtClean="0">
                <a:cs typeface="B Nazanin" panose="00000400000000000000" pitchFamily="2" charset="-78"/>
              </a:rPr>
              <a:t>:</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sz="2800" dirty="0">
                <a:cs typeface="B Nazanin" panose="00000400000000000000" pitchFamily="2" charset="-78"/>
              </a:rPr>
              <a:t>آیا در این مرحله یادگیری به درستی صورت گرفته است ؟</a:t>
            </a:r>
            <a:br>
              <a:rPr lang="fa-IR" sz="2800" dirty="0">
                <a:cs typeface="B Nazanin" panose="00000400000000000000" pitchFamily="2" charset="-78"/>
              </a:rPr>
            </a:br>
            <a:r>
              <a:rPr lang="fa-IR" sz="2800" dirty="0" smtClean="0">
                <a:cs typeface="B Nazanin" panose="00000400000000000000" pitchFamily="2" charset="-78"/>
              </a:rPr>
              <a:t>آیادر اجرای طرح درسی نمایش دادن ومحرک وپاسخ روش مناسبی است ؟</a:t>
            </a:r>
            <a:br>
              <a:rPr lang="fa-IR" sz="2800" dirty="0" smtClean="0">
                <a:cs typeface="B Nazanin" panose="00000400000000000000" pitchFamily="2" charset="-78"/>
              </a:rPr>
            </a:br>
            <a:r>
              <a:rPr lang="fa-IR" sz="2800" dirty="0" smtClean="0">
                <a:cs typeface="B Nazanin" panose="00000400000000000000" pitchFamily="2" charset="-78"/>
              </a:rPr>
              <a:t>آیا گروه بندی کلاس در یادگیری موثر است؟</a:t>
            </a:r>
            <a:endParaRPr lang="fa-IR" sz="2800" dirty="0">
              <a:cs typeface="B Nazanin" panose="00000400000000000000" pitchFamily="2" charset="-78"/>
            </a:endParaRPr>
          </a:p>
        </p:txBody>
      </p:sp>
    </p:spTree>
    <p:extLst>
      <p:ext uri="{BB962C8B-B14F-4D97-AF65-F5344CB8AC3E}">
        <p14:creationId xmlns:p14="http://schemas.microsoft.com/office/powerpoint/2010/main" val="274481421"/>
      </p:ext>
    </p:extLst>
  </p:cSld>
  <p:clrMapOvr>
    <a:masterClrMapping/>
  </p:clrMapOvr>
  <p:transition spd="slow">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685800"/>
            <a:ext cx="10018713" cy="5895304"/>
          </a:xfrm>
        </p:spPr>
        <p:txBody>
          <a:bodyPr>
            <a:normAutofit fontScale="90000"/>
          </a:bodyPr>
          <a:lstStyle/>
          <a:p>
            <a:pPr algn="r"/>
            <a:r>
              <a:rPr lang="fa-IR" dirty="0" smtClean="0">
                <a:cs typeface="B Nazanin" panose="00000400000000000000" pitchFamily="2" charset="-78"/>
              </a:rPr>
              <a:t>هدف کلی</a:t>
            </a:r>
            <a:br>
              <a:rPr lang="fa-IR" dirty="0" smtClean="0">
                <a:cs typeface="B Nazanin" panose="00000400000000000000" pitchFamily="2" charset="-78"/>
              </a:rPr>
            </a:br>
            <a:r>
              <a:rPr lang="fa-IR" sz="3100" dirty="0" smtClean="0">
                <a:cs typeface="B Nazanin" panose="00000400000000000000" pitchFamily="2" charset="-78"/>
              </a:rPr>
              <a:t>-فراگیران بتوانند در این درس بامفهوم منزلگاه بعدآشنایی کامل داشته باشند.</a:t>
            </a: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اهداف جزیی</a:t>
            </a:r>
            <a:br>
              <a:rPr lang="fa-IR" dirty="0" smtClean="0">
                <a:cs typeface="B Nazanin" panose="00000400000000000000" pitchFamily="2" charset="-78"/>
              </a:rPr>
            </a:br>
            <a:r>
              <a:rPr lang="fa-IR" dirty="0" smtClean="0">
                <a:cs typeface="B Nazanin" panose="00000400000000000000" pitchFamily="2" charset="-78"/>
              </a:rPr>
              <a:t>1.رفتار ورودی</a:t>
            </a:r>
            <a:br>
              <a:rPr lang="fa-IR"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3100" dirty="0">
                <a:cs typeface="B Nazanin" panose="00000400000000000000" pitchFamily="2" charset="-78"/>
              </a:rPr>
              <a:t>-فراگیران بتوانند برزخ را درک کنند .</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بتوانند معاد را به عنوان یکی از اصول دین خود بشناسند .</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روایات واحادیث مربوط به برزخ را بشناسند.</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بعد مادی و روحانی انسان را درک کنند.</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بتوانند معنای توفی روح را درک کنند .</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با آثار ماتقدم وماتاخرآشنایی داشته باشند. </a:t>
            </a:r>
            <a:r>
              <a:rPr lang="en-US" sz="3100" dirty="0">
                <a:cs typeface="B Nazanin" panose="00000400000000000000" pitchFamily="2" charset="-78"/>
              </a:rPr>
              <a:t/>
            </a:r>
            <a:br>
              <a:rPr lang="en-US" sz="3100" dirty="0">
                <a:cs typeface="B Nazanin" panose="00000400000000000000" pitchFamily="2" charset="-78"/>
              </a:rPr>
            </a:br>
            <a:r>
              <a:rPr lang="fa-IR" sz="3100" dirty="0">
                <a:cs typeface="B Nazanin" panose="00000400000000000000" pitchFamily="2" charset="-78"/>
              </a:rPr>
              <a:t>-فراگیران تفاوت بین دنیا وبرزخ را درک کنند.</a:t>
            </a:r>
            <a:r>
              <a:rPr lang="en-US" sz="4400" dirty="0">
                <a:cs typeface="B Nazanin" panose="00000400000000000000" pitchFamily="2" charset="-78"/>
              </a:rPr>
              <a:t/>
            </a:r>
            <a:br>
              <a:rPr lang="en-US" sz="4400" dirty="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 </a:t>
            </a:r>
            <a:endParaRPr lang="fa-IR" dirty="0">
              <a:cs typeface="B Nazanin" panose="00000400000000000000" pitchFamily="2" charset="-78"/>
            </a:endParaRPr>
          </a:p>
        </p:txBody>
      </p:sp>
    </p:spTree>
    <p:extLst>
      <p:ext uri="{BB962C8B-B14F-4D97-AF65-F5344CB8AC3E}">
        <p14:creationId xmlns:p14="http://schemas.microsoft.com/office/powerpoint/2010/main" val="2854571736"/>
      </p:ext>
    </p:extLst>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521817"/>
          </a:xfrm>
        </p:spPr>
        <p:txBody>
          <a:bodyPr>
            <a:normAutofit/>
          </a:bodyPr>
          <a:lstStyle/>
          <a:p>
            <a:pPr algn="r"/>
            <a:r>
              <a:rPr lang="fa-IR" sz="2800" dirty="0">
                <a:cs typeface="B Nazanin" panose="00000400000000000000" pitchFamily="2" charset="-78"/>
              </a:rPr>
              <a:t>.</a:t>
            </a:r>
            <a:r>
              <a:rPr lang="fa-IR" sz="3600" dirty="0">
                <a:cs typeface="B Nazanin" panose="00000400000000000000" pitchFamily="2" charset="-78"/>
              </a:rPr>
              <a:t>اهداف رفتاری:</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منزلگاه بعد را تعریف کنند.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بعد مادی وروحانی انسان رابگویند.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برزخ و ویژگی های ان رانام برده وتعریف کنند.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توفی روح را معنا کنند.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آثار ماتقدم وماتاخر را تعریف کنند.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روایات مربوط  به عالم برزخ را جمع آوری کرده وتوضیح دهند.</a:t>
            </a:r>
            <a:r>
              <a:rPr lang="en-US" sz="2800" dirty="0">
                <a:cs typeface="B Nazanin" panose="00000400000000000000" pitchFamily="2" charset="-78"/>
              </a:rPr>
              <a:t/>
            </a:r>
            <a:br>
              <a:rPr lang="en-US" sz="2800" dirty="0">
                <a:cs typeface="B Nazanin" panose="00000400000000000000" pitchFamily="2" charset="-78"/>
              </a:rPr>
            </a:br>
            <a:r>
              <a:rPr lang="fa-IR" sz="2800" dirty="0">
                <a:cs typeface="B Nazanin" panose="00000400000000000000" pitchFamily="2" charset="-78"/>
              </a:rPr>
              <a:t>-فراگیران بین  دنیا واخرت تفاوت هایی را بیان کنند </a:t>
            </a:r>
          </a:p>
        </p:txBody>
      </p:sp>
    </p:spTree>
    <p:extLst>
      <p:ext uri="{BB962C8B-B14F-4D97-AF65-F5344CB8AC3E}">
        <p14:creationId xmlns:p14="http://schemas.microsoft.com/office/powerpoint/2010/main" val="42798415"/>
      </p:ext>
    </p:extLst>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611969"/>
          </a:xfrm>
        </p:spPr>
        <p:txBody>
          <a:bodyPr>
            <a:normAutofit/>
          </a:bodyPr>
          <a:lstStyle/>
          <a:p>
            <a:pPr algn="r"/>
            <a:r>
              <a:rPr lang="fa-IR" sz="3600" dirty="0" smtClean="0">
                <a:cs typeface="B Nazanin" panose="00000400000000000000" pitchFamily="2" charset="-78"/>
              </a:rPr>
              <a:t>ارزشیابی تشخیصی</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2800" dirty="0" smtClean="0">
                <a:cs typeface="B Nazanin" panose="00000400000000000000" pitchFamily="2" charset="-78"/>
              </a:rPr>
              <a:t>-برزخ چیست.</a:t>
            </a:r>
            <a:br>
              <a:rPr lang="fa-IR" sz="2800" dirty="0" smtClean="0">
                <a:cs typeface="B Nazanin" panose="00000400000000000000" pitchFamily="2" charset="-78"/>
              </a:rPr>
            </a:br>
            <a:r>
              <a:rPr lang="fa-IR" sz="2800" dirty="0" smtClean="0">
                <a:cs typeface="B Nazanin" panose="00000400000000000000" pitchFamily="2" charset="-78"/>
              </a:rPr>
              <a:t>-ویژگی برزخ را نام ببرید.</a:t>
            </a:r>
            <a:br>
              <a:rPr lang="fa-IR" sz="2800" dirty="0" smtClean="0">
                <a:cs typeface="B Nazanin" panose="00000400000000000000" pitchFamily="2" charset="-78"/>
              </a:rPr>
            </a:br>
            <a:r>
              <a:rPr lang="fa-IR" sz="2800" dirty="0" smtClean="0">
                <a:cs typeface="B Nazanin" panose="00000400000000000000" pitchFamily="2" charset="-78"/>
              </a:rPr>
              <a:t>-بعد مادی وروحانی را تعریف کنند.</a:t>
            </a:r>
            <a:br>
              <a:rPr lang="fa-IR" sz="2800" dirty="0" smtClean="0">
                <a:cs typeface="B Nazanin" panose="00000400000000000000" pitchFamily="2" charset="-78"/>
              </a:rPr>
            </a:br>
            <a:r>
              <a:rPr lang="fa-IR" sz="2800" dirty="0" smtClean="0">
                <a:cs typeface="B Nazanin" panose="00000400000000000000" pitchFamily="2" charset="-78"/>
              </a:rPr>
              <a:t>-توفی روح چیست.</a:t>
            </a:r>
            <a:br>
              <a:rPr lang="fa-IR" sz="2800" dirty="0" smtClean="0">
                <a:cs typeface="B Nazanin" panose="00000400000000000000" pitchFamily="2" charset="-78"/>
              </a:rPr>
            </a:br>
            <a:r>
              <a:rPr lang="fa-IR" sz="2800" dirty="0" smtClean="0">
                <a:cs typeface="B Nazanin" panose="00000400000000000000" pitchFamily="2" charset="-78"/>
              </a:rPr>
              <a:t>-آثار ماتقدم وما تاخر چگونه آثاری است.</a:t>
            </a:r>
            <a:br>
              <a:rPr lang="fa-IR" sz="2800" dirty="0" smtClean="0">
                <a:cs typeface="B Nazanin" panose="00000400000000000000" pitchFamily="2" charset="-78"/>
              </a:rPr>
            </a:br>
            <a:r>
              <a:rPr lang="fa-IR" sz="2800" dirty="0" smtClean="0">
                <a:cs typeface="B Nazanin" panose="00000400000000000000" pitchFamily="2" charset="-78"/>
              </a:rPr>
              <a:t>-چه تفاوت هایی بین دنیا وآخرت وجود دارد.</a:t>
            </a:r>
            <a:br>
              <a:rPr lang="fa-IR" sz="2800" dirty="0" smtClean="0">
                <a:cs typeface="B Nazanin" panose="00000400000000000000" pitchFamily="2" charset="-78"/>
              </a:rPr>
            </a:br>
            <a:r>
              <a:rPr lang="fa-IR" sz="2800" dirty="0" smtClean="0">
                <a:cs typeface="B Nazanin" panose="00000400000000000000" pitchFamily="2" charset="-78"/>
              </a:rPr>
              <a:t>-معاد را به عنوان یکی از اصول دین خود توضیح دهید.</a:t>
            </a:r>
            <a:br>
              <a:rPr lang="fa-IR" sz="2800" dirty="0" smtClean="0">
                <a:cs typeface="B Nazanin" panose="00000400000000000000" pitchFamily="2" charset="-78"/>
              </a:rPr>
            </a:br>
            <a:r>
              <a:rPr lang="fa-IR" sz="2800" dirty="0" smtClean="0">
                <a:cs typeface="B Nazanin" panose="00000400000000000000" pitchFamily="2" charset="-78"/>
              </a:rPr>
              <a:t>-با شواهدی از روایات واحادیث بیاوریدکه آیا </a:t>
            </a:r>
            <a:r>
              <a:rPr lang="fa-IR" sz="2800" dirty="0">
                <a:cs typeface="B Nazanin" panose="00000400000000000000" pitchFamily="2" charset="-78"/>
              </a:rPr>
              <a:t>انسان در حال مرگ آگاه </a:t>
            </a:r>
            <a:r>
              <a:rPr lang="fa-IR" sz="2800" dirty="0" smtClean="0">
                <a:cs typeface="B Nazanin" panose="00000400000000000000" pitchFamily="2" charset="-78"/>
              </a:rPr>
              <a:t>است.  </a:t>
            </a:r>
            <a:endParaRPr lang="fa-IR" sz="2800" dirty="0">
              <a:cs typeface="B Nazanin" panose="00000400000000000000" pitchFamily="2" charset="-78"/>
            </a:endParaRPr>
          </a:p>
        </p:txBody>
      </p:sp>
    </p:spTree>
    <p:extLst>
      <p:ext uri="{BB962C8B-B14F-4D97-AF65-F5344CB8AC3E}">
        <p14:creationId xmlns:p14="http://schemas.microsoft.com/office/powerpoint/2010/main" val="1329673612"/>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637727"/>
          </a:xfrm>
        </p:spPr>
        <p:txBody>
          <a:bodyPr>
            <a:normAutofit/>
          </a:bodyPr>
          <a:lstStyle/>
          <a:p>
            <a:pPr algn="r"/>
            <a:r>
              <a:rPr lang="fa-IR" sz="3600" dirty="0" smtClean="0">
                <a:cs typeface="B Nazanin" panose="00000400000000000000" pitchFamily="2" charset="-78"/>
              </a:rPr>
              <a:t>ارزشیابی از اهداف</a:t>
            </a:r>
            <a:br>
              <a:rPr lang="fa-IR" sz="3600" dirty="0" smtClean="0">
                <a:cs typeface="B Nazanin" panose="00000400000000000000" pitchFamily="2" charset="-78"/>
              </a:rPr>
            </a:br>
            <a:r>
              <a:rPr lang="fa-IR" sz="2800" dirty="0" smtClean="0">
                <a:cs typeface="B Nazanin" panose="00000400000000000000" pitchFamily="2" charset="-78"/>
              </a:rPr>
              <a:t/>
            </a:r>
            <a:br>
              <a:rPr lang="fa-IR" sz="2800" dirty="0" smtClean="0">
                <a:cs typeface="B Nazanin" panose="00000400000000000000" pitchFamily="2" charset="-78"/>
              </a:rPr>
            </a:br>
            <a:r>
              <a:rPr lang="fa-IR" sz="2800" dirty="0" smtClean="0">
                <a:cs typeface="B Nazanin" panose="00000400000000000000" pitchFamily="2" charset="-78"/>
              </a:rPr>
              <a:t>-آیا </a:t>
            </a:r>
            <a:r>
              <a:rPr lang="fa-IR" sz="2800" dirty="0">
                <a:cs typeface="B Nazanin" panose="00000400000000000000" pitchFamily="2" charset="-78"/>
              </a:rPr>
              <a:t>اهداف مناسبی را </a:t>
            </a:r>
            <a:r>
              <a:rPr lang="fa-IR" sz="2800" dirty="0" smtClean="0">
                <a:cs typeface="B Nazanin" panose="00000400000000000000" pitchFamily="2" charset="-78"/>
              </a:rPr>
              <a:t>در رابطه با منزلگاه بعد برای فراگیران انتخاب </a:t>
            </a:r>
            <a:r>
              <a:rPr lang="fa-IR" sz="2800" dirty="0">
                <a:cs typeface="B Nazanin" panose="00000400000000000000" pitchFamily="2" charset="-78"/>
              </a:rPr>
              <a:t>کرده ام ؟</a:t>
            </a:r>
            <a:br>
              <a:rPr lang="fa-IR" sz="2800" dirty="0">
                <a:cs typeface="B Nazanin" panose="00000400000000000000" pitchFamily="2" charset="-78"/>
              </a:rPr>
            </a:br>
            <a:r>
              <a:rPr lang="fa-IR" sz="2800" dirty="0" smtClean="0">
                <a:cs typeface="B Nazanin" panose="00000400000000000000" pitchFamily="2" charset="-78"/>
              </a:rPr>
              <a:t>-آیا </a:t>
            </a:r>
            <a:r>
              <a:rPr lang="fa-IR" sz="2800" dirty="0">
                <a:cs typeface="B Nazanin" panose="00000400000000000000" pitchFamily="2" charset="-78"/>
              </a:rPr>
              <a:t>معیار های مناسبی برای سنجش دانش آموزان دارد ؟</a:t>
            </a:r>
            <a:br>
              <a:rPr lang="fa-IR" sz="2800" dirty="0">
                <a:cs typeface="B Nazanin" panose="00000400000000000000" pitchFamily="2" charset="-78"/>
              </a:rPr>
            </a:br>
            <a:r>
              <a:rPr lang="fa-IR" sz="2800" dirty="0" smtClean="0">
                <a:cs typeface="B Nazanin" panose="00000400000000000000" pitchFamily="2" charset="-78"/>
              </a:rPr>
              <a:t>-آیا فراگیران </a:t>
            </a:r>
            <a:r>
              <a:rPr lang="fa-IR" sz="2800" dirty="0">
                <a:cs typeface="B Nazanin" panose="00000400000000000000" pitchFamily="2" charset="-78"/>
              </a:rPr>
              <a:t>قادر به </a:t>
            </a:r>
            <a:r>
              <a:rPr lang="fa-IR" sz="2800" dirty="0" smtClean="0">
                <a:cs typeface="B Nazanin" panose="00000400000000000000" pitchFamily="2" charset="-78"/>
              </a:rPr>
              <a:t>پاسخ دادن به سوالات  ارزشیابی تشخیصی هستند ؟</a:t>
            </a:r>
            <a:r>
              <a:rPr lang="fa-IR" sz="2800" dirty="0">
                <a:cs typeface="B Nazanin" panose="00000400000000000000" pitchFamily="2" charset="-78"/>
              </a:rPr>
              <a:t/>
            </a:r>
            <a:br>
              <a:rPr lang="fa-IR" sz="2800" dirty="0">
                <a:cs typeface="B Nazanin" panose="00000400000000000000" pitchFamily="2" charset="-78"/>
              </a:rPr>
            </a:br>
            <a:r>
              <a:rPr lang="fa-IR" sz="2800" dirty="0" smtClean="0">
                <a:cs typeface="B Nazanin" panose="00000400000000000000" pitchFamily="2" charset="-78"/>
              </a:rPr>
              <a:t>-آیا درهنگام تدریس ازاهداف رفتاری مناسبی استفاده کردم؟</a:t>
            </a:r>
            <a:endParaRPr lang="fa-IR" sz="2800" dirty="0">
              <a:cs typeface="B Nazanin" panose="00000400000000000000" pitchFamily="2" charset="-78"/>
            </a:endParaRPr>
          </a:p>
        </p:txBody>
      </p:sp>
    </p:spTree>
    <p:extLst>
      <p:ext uri="{BB962C8B-B14F-4D97-AF65-F5344CB8AC3E}">
        <p14:creationId xmlns:p14="http://schemas.microsoft.com/office/powerpoint/2010/main" val="671919351"/>
      </p:ext>
    </p:extLst>
  </p:cSld>
  <p:clrMapOvr>
    <a:masterClrMapping/>
  </p:clrMapOvr>
  <p:transition spd="slow">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650606"/>
          </a:xfrm>
        </p:spPr>
        <p:txBody>
          <a:bodyPr>
            <a:normAutofit/>
          </a:bodyPr>
          <a:lstStyle/>
          <a:p>
            <a:r>
              <a:rPr lang="fa-IR" sz="7200" dirty="0" smtClean="0">
                <a:latin typeface="IranNastaliq" panose="02020505000000020003" pitchFamily="18" charset="0"/>
                <a:cs typeface="IranNastaliq" panose="02020505000000020003" pitchFamily="18" charset="0"/>
              </a:rPr>
              <a:t>مرحله دوم</a:t>
            </a:r>
            <a:br>
              <a:rPr lang="fa-IR" sz="7200" dirty="0" smtClean="0">
                <a:latin typeface="IranNastaliq" panose="02020505000000020003" pitchFamily="18" charset="0"/>
                <a:cs typeface="IranNastaliq" panose="02020505000000020003" pitchFamily="18" charset="0"/>
              </a:rPr>
            </a:br>
            <a:r>
              <a:rPr lang="fa-IR" sz="7200" dirty="0" smtClean="0">
                <a:latin typeface="IranNastaliq" panose="02020505000000020003" pitchFamily="18" charset="0"/>
                <a:cs typeface="IranNastaliq" panose="02020505000000020003" pitchFamily="18" charset="0"/>
              </a:rPr>
              <a:t/>
            </a:r>
            <a:br>
              <a:rPr lang="fa-IR" sz="7200" dirty="0" smtClean="0">
                <a:latin typeface="IranNastaliq" panose="02020505000000020003" pitchFamily="18" charset="0"/>
                <a:cs typeface="IranNastaliq" panose="02020505000000020003" pitchFamily="18" charset="0"/>
              </a:rPr>
            </a:br>
            <a:r>
              <a:rPr lang="fa-IR" sz="8000" dirty="0" smtClean="0">
                <a:latin typeface="IranNastaliq" panose="02020505000000020003" pitchFamily="18" charset="0"/>
                <a:cs typeface="IranNastaliq" panose="02020505000000020003" pitchFamily="18" charset="0"/>
              </a:rPr>
              <a:t>تحلیل یاد گیرنده و محیط</a:t>
            </a:r>
            <a:endParaRPr lang="fa-IR" sz="80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2926616065"/>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444544"/>
          </a:xfrm>
        </p:spPr>
        <p:txBody>
          <a:bodyPr>
            <a:normAutofit fontScale="90000"/>
          </a:bodyPr>
          <a:lstStyle/>
          <a:p>
            <a:pPr algn="r"/>
            <a:r>
              <a:rPr lang="fa-IR" dirty="0" smtClean="0">
                <a:cs typeface="B Nazanin" panose="00000400000000000000" pitchFamily="2" charset="-78"/>
              </a:rPr>
              <a:t>تحلیل یاد گیرنده</a:t>
            </a:r>
            <a:br>
              <a:rPr lang="fa-IR"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sz="3100" dirty="0" smtClean="0">
                <a:cs typeface="B Nazanin" panose="00000400000000000000" pitchFamily="2" charset="-78"/>
              </a:rPr>
              <a:t> </a:t>
            </a:r>
            <a:r>
              <a:rPr lang="fa-IR" sz="3100" dirty="0">
                <a:cs typeface="B Nazanin" panose="00000400000000000000" pitchFamily="2" charset="-78"/>
              </a:rPr>
              <a:t>مخاطبان من دراین درس دانش آموزان دختر هستند که درسن </a:t>
            </a:r>
            <a:r>
              <a:rPr lang="fa-IR" sz="3100" dirty="0" smtClean="0">
                <a:cs typeface="B Nazanin" panose="00000400000000000000" pitchFamily="2" charset="-78"/>
              </a:rPr>
              <a:t>16 </a:t>
            </a:r>
            <a:r>
              <a:rPr lang="fa-IR" sz="3100" dirty="0">
                <a:cs typeface="B Nazanin" panose="00000400000000000000" pitchFamily="2" charset="-78"/>
              </a:rPr>
              <a:t>سالگی </a:t>
            </a:r>
            <a:r>
              <a:rPr lang="fa-IR" sz="3100" dirty="0" smtClean="0">
                <a:cs typeface="B Nazanin" panose="00000400000000000000" pitchFamily="2" charset="-78"/>
              </a:rPr>
              <a:t>ودرکلاس دهم انسانی (دوره دوم متوسطه) </a:t>
            </a:r>
            <a:r>
              <a:rPr lang="fa-IR" sz="3100" dirty="0">
                <a:cs typeface="B Nazanin" panose="00000400000000000000" pitchFamily="2" charset="-78"/>
              </a:rPr>
              <a:t>می باشند </a:t>
            </a:r>
            <a:r>
              <a:rPr lang="fa-IR" sz="3100" dirty="0" smtClean="0">
                <a:cs typeface="B Nazanin" panose="00000400000000000000" pitchFamily="2" charset="-78"/>
              </a:rPr>
              <a:t>.</a:t>
            </a:r>
            <a:r>
              <a:rPr lang="fa-IR" sz="3100" dirty="0">
                <a:cs typeface="B Nazanin" panose="00000400000000000000" pitchFamily="2" charset="-78"/>
              </a:rPr>
              <a:t/>
            </a:r>
            <a:br>
              <a:rPr lang="fa-IR" sz="3100" dirty="0">
                <a:cs typeface="B Nazanin" panose="00000400000000000000" pitchFamily="2" charset="-78"/>
              </a:rPr>
            </a:br>
            <a:r>
              <a:rPr lang="fa-IR" sz="3100" dirty="0" smtClean="0">
                <a:cs typeface="B Nazanin" panose="00000400000000000000" pitchFamily="2" charset="-78"/>
              </a:rPr>
              <a:t>این مدرسه واقع درشهرستان خوی بالاتر ازبلوار امام صادق جنب امامزاده سید بهلول است. از لحاظ </a:t>
            </a:r>
            <a:r>
              <a:rPr lang="fa-IR" sz="3100" dirty="0">
                <a:cs typeface="B Nazanin" panose="00000400000000000000" pitchFamily="2" charset="-78"/>
              </a:rPr>
              <a:t>اقتصادی در حد متوسط می </a:t>
            </a:r>
            <a:r>
              <a:rPr lang="fa-IR" sz="3100" dirty="0" smtClean="0">
                <a:cs typeface="B Nazanin" panose="00000400000000000000" pitchFamily="2" charset="-78"/>
              </a:rPr>
              <a:t>باشندواز </a:t>
            </a:r>
            <a:r>
              <a:rPr lang="fa-IR" sz="3100" dirty="0">
                <a:cs typeface="B Nazanin" panose="00000400000000000000" pitchFamily="2" charset="-78"/>
              </a:rPr>
              <a:t>نظر جسمی سالم می </a:t>
            </a:r>
            <a:r>
              <a:rPr lang="fa-IR" sz="3100" dirty="0" smtClean="0">
                <a:cs typeface="B Nazanin" panose="00000400000000000000" pitchFamily="2" charset="-78"/>
              </a:rPr>
              <a:t>باشند.</a:t>
            </a:r>
            <a:r>
              <a:rPr lang="fa-IR" sz="3100" dirty="0">
                <a:cs typeface="B Nazanin" panose="00000400000000000000" pitchFamily="2" charset="-78"/>
              </a:rPr>
              <a:t/>
            </a:r>
            <a:br>
              <a:rPr lang="fa-IR" sz="3100" dirty="0">
                <a:cs typeface="B Nazanin" panose="00000400000000000000" pitchFamily="2" charset="-78"/>
              </a:rPr>
            </a:br>
            <a:r>
              <a:rPr lang="fa-IR" sz="3100" dirty="0" smtClean="0">
                <a:cs typeface="B Nazanin" panose="00000400000000000000" pitchFamily="2" charset="-78"/>
              </a:rPr>
              <a:t>80درصدوالدین این  </a:t>
            </a:r>
            <a:r>
              <a:rPr lang="fa-IR" sz="3100" dirty="0">
                <a:cs typeface="B Nazanin" panose="00000400000000000000" pitchFamily="2" charset="-78"/>
              </a:rPr>
              <a:t>دانش آموزان دارای تحصیلات دیپلم و پائین ترند وبقیه دارای والدینی</a:t>
            </a:r>
            <a:br>
              <a:rPr lang="fa-IR" sz="3100" dirty="0">
                <a:cs typeface="B Nazanin" panose="00000400000000000000" pitchFamily="2" charset="-78"/>
              </a:rPr>
            </a:br>
            <a:r>
              <a:rPr lang="fa-IR" sz="3100" dirty="0">
                <a:cs typeface="B Nazanin" panose="00000400000000000000" pitchFamily="2" charset="-78"/>
              </a:rPr>
              <a:t>با تحصیلات بالاتر هستند .از نظر سطح رسیدگی به فرزند خود در حد </a:t>
            </a:r>
            <a:r>
              <a:rPr lang="fa-IR" sz="3100" dirty="0" smtClean="0">
                <a:cs typeface="B Nazanin" panose="00000400000000000000" pitchFamily="2" charset="-78"/>
              </a:rPr>
              <a:t>متوسط به بالا هستند.</a:t>
            </a:r>
            <a:br>
              <a:rPr lang="fa-IR" sz="3100" dirty="0" smtClean="0">
                <a:cs typeface="B Nazanin" panose="00000400000000000000" pitchFamily="2" charset="-78"/>
              </a:rPr>
            </a:br>
            <a:r>
              <a:rPr lang="fa-IR" sz="3100" dirty="0" smtClean="0">
                <a:cs typeface="B Nazanin" panose="00000400000000000000" pitchFamily="2" charset="-78"/>
              </a:rPr>
              <a:t>میتوان گفت که اکثر دانش اموزان در درس خود موفق هستند ودر یادگیری مشکلی ندارندواندکی از دانش اموزان در حد متوسط هستند.  </a:t>
            </a:r>
            <a:endParaRPr lang="fa-IR" sz="3100" dirty="0">
              <a:cs typeface="B Nazanin" panose="00000400000000000000" pitchFamily="2" charset="-78"/>
            </a:endParaRPr>
          </a:p>
        </p:txBody>
      </p:sp>
    </p:spTree>
    <p:extLst>
      <p:ext uri="{BB962C8B-B14F-4D97-AF65-F5344CB8AC3E}">
        <p14:creationId xmlns:p14="http://schemas.microsoft.com/office/powerpoint/2010/main" val="4269846244"/>
      </p:ext>
    </p:extLst>
  </p:cSld>
  <p:clrMapOvr>
    <a:masterClrMapping/>
  </p:clrMapOvr>
  <p:transition spd="slow">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717</TotalTime>
  <Words>227</Words>
  <Application>Microsoft Office PowerPoint</Application>
  <PresentationFormat>Custom</PresentationFormat>
  <Paragraphs>45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Parallax</vt:lpstr>
      <vt:lpstr>PowerPoint Presentation</vt:lpstr>
      <vt:lpstr>PowerPoint Presentation</vt:lpstr>
      <vt:lpstr>مرحله اول  تعیین اهداف یادگیری</vt:lpstr>
      <vt:lpstr>هدف کلی -فراگیران بتوانند در این درس بامفهوم منزلگاه بعدآشنایی کامل داشته باشند. اهداف جزیی 1.رفتار ورودی  -فراگیران بتوانند برزخ را درک کنند . -فراگیران بتوانند معاد را به عنوان یکی از اصول دین خود بشناسند . -فراگیران روایات واحادیث مربوط به برزخ را بشناسند. -فراگیران بعد مادی و روحانی انسان را درک کنند. -فراگیران بتوانند معنای توفی روح را درک کنند . -فراگیران با آثار ماتقدم وماتاخرآشنایی داشته باشند.  -فراگیران تفاوت بین دنیا وبرزخ را درک کنند.   </vt:lpstr>
      <vt:lpstr>.اهداف رفتاری: -فراگیران منزلگاه بعد را تعریف کنند. -فراگیران بعد مادی وروحانی انسان رابگویند. -فراگیران برزخ و ویژگی های ان رانام برده وتعریف کنند. -فراگیران توفی روح را معنا کنند. -فراگیران آثار ماتقدم وماتاخر را تعریف کنند. -فراگیران روایات مربوط  به عالم برزخ را جمع آوری کرده وتوضیح دهند. -فراگیران بین  دنیا واخرت تفاوت هایی را بیان کنند </vt:lpstr>
      <vt:lpstr>ارزشیابی تشخیصی  -برزخ چیست. -ویژگی برزخ را نام ببرید. -بعد مادی وروحانی را تعریف کنند. -توفی روح چیست. -آثار ماتقدم وما تاخر چگونه آثاری است. -چه تفاوت هایی بین دنیا وآخرت وجود دارد. -معاد را به عنوان یکی از اصول دین خود توضیح دهید. -با شواهدی از روایات واحادیث بیاوریدکه آیا انسان در حال مرگ آگاه است.  </vt:lpstr>
      <vt:lpstr>ارزشیابی از اهداف  -آیا اهداف مناسبی را در رابطه با منزلگاه بعد برای فراگیران انتخاب کرده ام ؟ -آیا معیار های مناسبی برای سنجش دانش آموزان دارد ؟ -آیا فراگیران قادر به پاسخ دادن به سوالات  ارزشیابی تشخیصی هستند ؟ -آیا درهنگام تدریس ازاهداف رفتاری مناسبی استفاده کردم؟</vt:lpstr>
      <vt:lpstr>مرحله دوم  تحلیل یاد گیرنده و محیط</vt:lpstr>
      <vt:lpstr>تحلیل یاد گیرنده   مخاطبان من دراین درس دانش آموزان دختر هستند که درسن 16 سالگی ودرکلاس دهم انسانی (دوره دوم متوسطه) می باشند . این مدرسه واقع درشهرستان خوی بالاتر ازبلوار امام صادق جنب امامزاده سید بهلول است. از لحاظ اقتصادی در حد متوسط می باشندواز نظر جسمی سالم می باشند. 80درصدوالدین این  دانش آموزان دارای تحصیلات دیپلم و پائین ترند وبقیه دارای والدینی با تحصیلات بالاتر هستند .از نظر سطح رسیدگی به فرزند خود در حد متوسط به بالا هستند. میتوان گفت که اکثر دانش اموزان در درس خود موفق هستند ودر یادگیری مشکلی ندارندواندکی از دانش اموزان در حد متوسط هستند.  </vt:lpstr>
      <vt:lpstr>خصوصیات  جسمی نوجوانان 16 و17 سال:  رشد بدنی نوجوانان در این مرحله سریع است زیرا انان در سن بلوغ هستند.قد انان تقریبا از 160 تا 170 سانتی متر و وزن انها 55 تا 65 کیلواست.دانش اموزان در این سنین به بزرگسالان شبیه هستندو فقط افراد انگشت شماری از انها بلوغ دیررس یا زودرس دارند که ازظاهر انها معلوم میشود. از میان دانش اموزان افرادی است که قد انها کوتاه است وقد دانش اموز 11ساله را دارند.وهم چنین بعضی از دانش  اموزان لاغر اندامندبه طوریکه کوچکتر از سنشان نشان میدهند. دانش اموزان در این سن مسئولیت پذیر میشوندو نسبتا شلوغ بوده وفعالند.        </vt:lpstr>
      <vt:lpstr>خصوصیات ذهنی:  این دانش آموزان به رشد عقلی کامل رسیده اندونیزادامه دارد.دانش اموزان این مدرسه رشد ذهنی راطی کرده اندوتکامل یافته اندبه گونه ای در حل مسائل درسی وپرسش وپاسخ به معلم ممتازند. وانها میتوانند در درسهایشان تفکر کرده و برای گفته هایشان استدلال بیاورند. واز جمله رشد انها اینکه اکثردانش اموزان در آزمون سراسری کنکور به مراتب عالی رسیده اند ورتبه برتر کسب میکنند.به نظر می اید که این دانش اموزان به خوبی توانسته اند از کودکی به بزرگسالی با رشد ذهنی خوبی بگذرانندکه پیشرفت های گونا گونی از جمله برنامه ریزی-توانایی ادغام اطلاعات وخود گردانی در انها دیده میشود. مشکلی که در اینجا به چشم می اید اینکه تقریبا نصفی از دانش اموزان به حفظ مطالب تمرکز دارند تا فهم آن وعلت ان اینکه رقابت زیاد است.       </vt:lpstr>
      <vt:lpstr>خصوصیات عاطفی:  رشد عاطفی این دانش اموزان به تکامل نرسیده اینگونه که ابراز مهر ومحبت انها بسیار کم است.ودربیان احساسات خود نسبت به چیزی یا کسی ضعیف هستندوبه این دلیل که در سن بلوغ هستند از نظر عاطفی شکننده اند واز گفتن برخی عواطف خود گویا ترس یا نوعی شک وتردید دارند. دانش اموزان در این سن بیشتر به خود توجه می کنند وحساس وزودرنج اند. </vt:lpstr>
      <vt:lpstr>خصوصیات اخلاقی:  رشد سریع در نوجوانی باعث میشود نوجوان بتوانند درباره مسائل اخلاقی ارزشی ودینی فکر یا قضاوت کند او نسبت به دوره کودکی درگیری بیشتری بامسائل اخلاقی وارزشی پیدا می کند. در این دوره نوجوان بیشتر به نبت عمل اهمیت میدهد نه به نتیجه آن گرایش اطاعت از قوانین در انها وجود دارد به انجام وظیفه اهمیت میدهند البته ممکن است به مرور زمان براثر پاره ای از مشکلات با هم نشینی ها در افکار نوجوانان تغیراتی به وجوداید.معیارهای اخلاقی والدین مدرسه یا سایر  نهادهای اجتماعی را مورد تردید قرار دهند ونوجوانان رادر برابر این معیار ها به مقاومت وا دارند   </vt:lpstr>
      <vt:lpstr>خصوصیات اجتماعی:  بسیاری از خشنودی ها ویا ناکامی های نوجوانان درارتباط با دوست یابی ومحبوبیت در جمع وگروه دوستان است.نوجوانان دارای نیازی قوی به کسب محبوبیت وپذیرش  توسط دیگران به ویژه همسالان هستند.دانش اموزان این مدرسه روابط اجتماعی ضعیفی دارند زیرا رایطه سردو ضعیفی باهم دارندودر نحوه ایجاد ارتباط با دبیران وهم کلاس هایشان چنان موفق نیستندو این دانش اموزان چون در سال اول دبیرستان هستند شاید بتوانند روابط احتماعی خود را گسترش دهندزیرادوره دبیرستان فرصت وامکان بیشتری برای آزادی وانتخاب دوست به نوجوانان  می دهد ومدارس بایدبا برنامه های آشنا سازی در هرسال تحصیلی نوجوانان را در دوست یابی کمک کنند.                </vt:lpstr>
      <vt:lpstr>تحلیل محیط یادگیری  محیط یادگیری من در کلاس برگزارمی شود که کلاس هوشمند بوده و از پروژکتوربرای تدریس استفاده می کنم.در بخش احادیث مربوط به موضوع از ائمه به کتابخانه رفته و از کتابهای حدیثی استفاده میکنیم واز دانش اموزان انتظار می رود احادیث مربوط به معاد و برزخ را جمع آوری کنند. محیط کلاس از نظری نامناسب است که کلاس کوچکی است وفاصله تخته از زمین کوتاه است وبرای نوشتن باید خم شد وتعدادنیمکت هاکمتر است دانش اموزان زیاد هستندوفضای کلاس شلوغ است ونامناسب است ولی رنگ بندی کلاس روشن است وخورشیدازسمت راست به کلاس می تابد و کلاس روشنترمی شود.      </vt:lpstr>
      <vt:lpstr>ارزشیابی از اهداف:  -آیا من به درستی ویژگی فراگیران راباتوجه به سن شان تحلیل کرده ام ؟ -آیا آنها مطالب درس را به درستی فراگرفته اند؟ -آیاخصوصیات رشد بدنی واجتماعی وذهنی فراگیران را به درستی آورده ام؟ -آیا محیط یادگیری را به خوبی برای تدریس این درس تحلیل کرده ام ؟</vt:lpstr>
      <vt:lpstr>مرحله سوم  تهیه راهبرد آموزشی</vt:lpstr>
      <vt:lpstr>تهیه راهبرد آموزشی دراین درس از این کتاب میتوان از بیشترروشهای تدریس ازجمله:نمایشی-سخنرانی-  اعضای گروه پیشنهاد کرد. ابتدابرای آمادگی  وایجاد انگیزه دانش اموزان از اوردن داستان پیامبران (حضرت خضر)-وحدیث وروایاتی ازائمه درباره منزلگاه بعد می اوریم.دراین بخش درکلاس هوشمند حاضر شده واز پروژکتوراستفاده میکنیم وداستان پیامبران را در ان پخش می کنیم.     برای معرفی درس خودکتاب درسی وهم چنین معرفی کتب دیگردر این مورد قرآن کتاب بسیار خوب برای معرفی این درس است.درمعرفی کتب دیگراز دانش اموزان می خواهم که کتابخانه کتاب های برای معرفی درس بیاورند.  در ارائه درس از سخنرانی-محرک وپاسخ-گزارش-آوردن مثل وشعروحدیث استفاده کرده بعد از اینکه با این روش هاتدریس کردم از دانش اموزان می خواهم که درس را روخوانی کنند.پس از ارائه درس دانش اموزان نظرات خودرا درباره برزخ و عالم بعد میدهند ومعلوم میشود که اطلاعات کافی دارند.         </vt:lpstr>
      <vt:lpstr>در یک جمع بندی کلی موضوعات درس را در تخته عنوان بندی کرده واز دانش اموزان خواسته می شود که مطالب درس را بخش بخش کنندودر این حین نیز از دانش اموزان نیز پرسش وپاسخ میکنم واز انها میخواهم نکات اصلی درس را در چند سطر خلاصه کنند. فراگیران با در دست داشتن تیترهای اصلی درس وخلاصه هربخش درس را در کلاس یاد  می گیرند ولازم به مطالعه دوباره در خانه نیست ومرور ان کافی است. در دادن تکلیف وپایان دادن درس وقت دادن برای پرسش درس و حل خودآزمایی های درس مربوطه در داخل اعضای گروهی خود .پرسش های کوتاه از متن درس به تثبیت درس درذهن کمک میکند ارزشیابی به پرسش های کوتاه پاسخ دهندوهم چنین برای جلسه بعدامتحان کتبی یا شفاهی تعیین کنیم وبرای جلسه بعد از انها میخواهم که درباره عالم ذر گزارش وتحقیقات  خود را بیاورند.  </vt:lpstr>
      <vt:lpstr>ارزشیابی از راهبرد آموزشی :  آیا باتوجه به متن و محتوای درس منزلگاه بعد روش های تدریس مناسبی استفاده کرده ام ؟ آیا روش نمایش درپروژکتور رای ارائه درس مناسب می باشد ؟ آیا می توانم روش های  مناسب تری برای این مطالب به کار ببرم ؟ آیا روش گروه بندی کلاس برای پاسخ دادن به سوالات کتاب درسی  بهتراست یا فردی؟ آیا خواستن گزارش وتحقیق برای جلسه بعداین درس لازم ومناسب است؟ </vt:lpstr>
      <vt:lpstr>مرحله ی چهارم   انتخاب ابزار و رسانه</vt:lpstr>
      <vt:lpstr>ابزار ورسانه  ابزار ورسانه ای که من برای این درس انتخاب کرده ام استفاده از پروژکتور و تخته وایت برد برای تدریس است که درروش نمایشی نمایش دادن داستان  وحدیث ویا روایتی مناسب است.هم چنین در روش سخنرانی و خلاصه بندی درس ونوشتن تیتر ونکات اصلی بروی تخته وایت برددانش اموزان رابه تفکر وامی دارد. در این درس  که نیاز به آزمایش وتحقیق تجربی و...ندارد وابزار ورسانه زیادی قابل استفاده نیست وبا روشهای نمایشی -سخنرانی -گروه بندی -پرسش وپاسخ وخلاصه بندی درس ارائه می شود. برای تهیه گزارش توسط دانش اموزان از انان خواسته می شود که از کتابهای کتابخانه مدرسه و اینترنت و.. استفاده کنند.     </vt:lpstr>
      <vt:lpstr>ارزشیابی از ابزار ورسانه : آیا ابزارورسانه هایی که در این درس از کتاب استفاده کردیم مناسب بوده ؟ آیا بااین وسایل تدریس-روشهای تدریس-ابزارورسانه مطلب موردنظرفهمیده میشود؟ آیا این روشهابرای تدریس مناسب بوده وانهارا به تفکر وامی دارد ؟ </vt:lpstr>
      <vt:lpstr>مرحله ی 5  طراحی وتوسعه ی محیط یاد گیری</vt:lpstr>
      <vt:lpstr>طراحی توسعه ومحیط یادگیری  کلاس –کتابخانه-اینترنت-محیط خانه برای ارائه درس از محیط کلاس استفاده کرده وکلیپ مربوطه به درس رادر پروژکتور کلاس پخش میکنیم.ودراین بخش از فراگیران میخواهم که درس را خلاصه کرده وقسمت های مهم انرا کنفرانس دهند.ودر اعضای گروه خود سوالات وخودآزمایی های درس را پخش کنند. در کتابخانه از اعضای هر گروه می خواهیم که از کتاب های حدیثی روایات وقرآن کریم استفاده کرده ودرباره معاد –برزخ-آثار ماتقدم-آثار ماتاخر و....جمع آوری کرده به کلاس ارائه دهند.هرگروه موضوعاتی جدا بررسی کرده و به پانل کلاس بچسبانند.وفعالیت کلاسی داشته باشند  </vt:lpstr>
      <vt:lpstr>از فراگیران تحقیق خواسته میشودکه درباره عالم ذر- سرای اخرت-یاجوج وماجوج وسوالاتی که خود دانش اموزان در ذهنشان دارند تحقیق کرده وجلسه بعد به کلاس ارائه دهند.واز منابع که بدست اوردن ان تحقیق  استفاده کرده اند را بیاورند. در تکلیف وپایان دادن درس از دانش اموزان خواسته میشود که درس را مرور کنند تا برای امتحان شفاهی یا  کتبی آماده باشند </vt:lpstr>
      <vt:lpstr>ارزشیابی از طراحی وتوسعه ی محیط یادگیری :  آیامحیط یادگیری متناسب با اهداف وروشهای  من طراحی شده است ؟ آیا روشها ی انتخاب شده باعث یادگیری می شودیا روشهای دیگری لازم است؟ آیا در منابع کتابخانه استفاده از کتب دیگر مناسب است؟</vt:lpstr>
      <vt:lpstr>مرحله ی ششم   انتخاب وتهیه ی روش سنجش</vt:lpstr>
      <vt:lpstr>روش سنجش  درروش سنجش ابتداقبل ازمعرفی درس از فراگیران سوالاتی می پرسم که دانش آغازین انها را درباره برزخ بدانم. سوالات را به صورت شفاهی آماده میکنم واز انها میخواهم که پاسخ بدهند.سوالاتی از قبیل: -برزخ چیست وچه ویژگی هایی دارد. -آیا انسان درحال مرگ آگاهی داردو... بعداز اینکه به سوالاتی ازاین قبیل پاسخ دادندواطلاعات انها درباره موضوع مربوطه بدستم آمد درس را ارائه داده وبعدازبحث درارزشیابی پایانی سوالاتی به صورت کتبی یاشفاهی از فراگیران درمورد مطلب تهیه می کنم که سوالات عبارتنداز: -منزلگاه بعد را با حدیثی از ائمه تعریف کنید.    </vt:lpstr>
      <vt:lpstr>-آثار ماتقدم رابامثالی توضیح دهید. -آثارماتاخر رابامثالی توضیح دهید. -توفی روح را تعریف کنید. -حدیثی از پیامبراکرم درباره وجود برزخ بنویسید. -مطابق کلام امام صادق(ع)شش چیزاست که مومن بعدازمرگ نیز از انها بهره مند می شودرا نام ببرید. -تفاوت میان دنیا وبرزخ رابنویسید. -از ویژگی برزخ  گفت وگوی فرشتگان باانسان را توضیح دهید. در تهیه این سنجش از اعضای گروه میخواهم به سوالات پاسخ دهندوبعداز این کار برای تثبیت یادگیری فعالیت خارج از کلاس در نظر می گیرم.   </vt:lpstr>
      <vt:lpstr>ارزشیابی ازروش سنجش :  آیا این روش مناسبی  برای سنجش یادگیری است؟ آیا سوالات مناسب برای فراگیران است که بتوانند به انها پاسخ دهند  ؟ آیا این سوالات برای درس مربوطه کافی هستند یا روش سنجش دیگری لازم است؟ آیا پاسخ به سنجش پایانی در داخل اعضای گروه کلاسی مناسب است یا فردی پاسخ بدهند؟</vt:lpstr>
      <vt:lpstr>مرحله ی هفتم   اجرا</vt:lpstr>
      <vt:lpstr>اجرا  ابتدا حضور وغیاب واحوال پرسی از فراگیران انجام می شود وقبل ازآمادگی وایجاد انگیزه  درس در سنجش آغازین ازفراگیران سوالاتی پرسیده می شود که درباره منزلگاه بد –سرای آخرت-آثار قبل وبعداز مرگ و... که اطلاعات اولیه انها سنجیده شود.دربخش پخش داستان پیامبران در پروژکتور واتمام آن از فراگیران خواسته می شود که پیام ونکات این داستان را یکی یکی بیان کنند وبگویند که چه نتیجه ای از این نمایش گرفته اند. فراگیران نیزهدف نمایش را بیان می کنندوخود انها نیزداستان های دیگری از پیامبران و ائمه گفتندوهدف هایی از ان داستان ها نام بردند.  </vt:lpstr>
      <vt:lpstr>ارائه درس   در ارائه درس  فراگیران خودبه هدف درس رسیده اند وخودشان می گویندکه هدف از این نمایش چه بوده وچه فرامینی را دربرگرفته بود پس عالم برزخ با عنوان منزلگاه بعدمعرفی می شود وبا پرسش وپاسخ وهمکاری ونظر خواهی دانش اموزان تدریس تمام شده واز انها خواسته می شود در بین اعضای گروه خود به سوالات خود آزماییها پاسخ دهند.  در هنگام نوشتن خود ازمایی به طور گروهی توسط فراگیران بین آنها حرکت کرده و از  نحوه ی کار آنها ارزشیابی به عمل می آورم ودر جمع بندی کلی مفهوم درس راتوضیح  می دهم.  </vt:lpstr>
      <vt:lpstr>ارزشیابی از اجرا :  آیا در این مرحله یادگیری به درستی صورت گرفته است ؟ آیادر اجرای طرح درسی نمایش دادن ومحرک وپاسخ روش مناسبی است ؟ آیا گروه بندی کلاس در یادگیری موثر است؟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هتخثاخبثهصاب</dc:title>
  <dc:creator>PC Plus</dc:creator>
  <cp:lastModifiedBy>user</cp:lastModifiedBy>
  <cp:revision>62</cp:revision>
  <dcterms:created xsi:type="dcterms:W3CDTF">2018-12-23T18:32:42Z</dcterms:created>
  <dcterms:modified xsi:type="dcterms:W3CDTF">2020-06-10T19:54:44Z</dcterms:modified>
</cp:coreProperties>
</file>