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11" r:id="rId12"/>
    <p:sldId id="312" r:id="rId13"/>
    <p:sldId id="313" r:id="rId14"/>
    <p:sldId id="314" r:id="rId15"/>
    <p:sldId id="315" r:id="rId16"/>
    <p:sldId id="316" r:id="rId17"/>
    <p:sldId id="317" r:id="rId18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FC0A"/>
    <a:srgbClr val="00FF00"/>
    <a:srgbClr val="0F1301"/>
    <a:srgbClr val="011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0FEC21C-111F-48C1-8F4A-822184C63214}" type="datetimeFigureOut">
              <a:rPr lang="fa-IR" smtClean="0"/>
              <a:t>22/10/1441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2D0E8D1-0434-4597-9B2F-2B865CFB7DE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98536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0E8D1-0434-4597-9B2F-2B865CFB7DEE}" type="slidenum">
              <a:rPr lang="fa-IR" smtClean="0"/>
              <a:t>12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32859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16E1-B9D8-4774-9F69-14374B3F2C26}" type="datetimeFigureOut">
              <a:rPr lang="fa-IR" smtClean="0"/>
              <a:t>22/10/1441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EA43-1B61-4172-A83B-F07CCF095D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6781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16E1-B9D8-4774-9F69-14374B3F2C26}" type="datetimeFigureOut">
              <a:rPr lang="fa-IR" smtClean="0"/>
              <a:t>22/10/1441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EA43-1B61-4172-A83B-F07CCF095D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64143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16E1-B9D8-4774-9F69-14374B3F2C26}" type="datetimeFigureOut">
              <a:rPr lang="fa-IR" smtClean="0"/>
              <a:t>22/10/1441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EA43-1B61-4172-A83B-F07CCF095D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9310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16E1-B9D8-4774-9F69-14374B3F2C26}" type="datetimeFigureOut">
              <a:rPr lang="fa-IR" smtClean="0"/>
              <a:t>22/10/1441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EA43-1B61-4172-A83B-F07CCF095D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035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16E1-B9D8-4774-9F69-14374B3F2C26}" type="datetimeFigureOut">
              <a:rPr lang="fa-IR" smtClean="0"/>
              <a:t>22/10/1441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EA43-1B61-4172-A83B-F07CCF095D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97851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16E1-B9D8-4774-9F69-14374B3F2C26}" type="datetimeFigureOut">
              <a:rPr lang="fa-IR" smtClean="0"/>
              <a:t>22/10/1441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EA43-1B61-4172-A83B-F07CCF095D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0826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16E1-B9D8-4774-9F69-14374B3F2C26}" type="datetimeFigureOut">
              <a:rPr lang="fa-IR" smtClean="0"/>
              <a:t>22/10/1441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EA43-1B61-4172-A83B-F07CCF095D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1492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16E1-B9D8-4774-9F69-14374B3F2C26}" type="datetimeFigureOut">
              <a:rPr lang="fa-IR" smtClean="0"/>
              <a:t>22/10/1441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EA43-1B61-4172-A83B-F07CCF095D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53270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16E1-B9D8-4774-9F69-14374B3F2C26}" type="datetimeFigureOut">
              <a:rPr lang="fa-IR" smtClean="0"/>
              <a:t>22/10/1441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EA43-1B61-4172-A83B-F07CCF095D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8298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16E1-B9D8-4774-9F69-14374B3F2C26}" type="datetimeFigureOut">
              <a:rPr lang="fa-IR" smtClean="0"/>
              <a:t>22/10/1441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EA43-1B61-4172-A83B-F07CCF095D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2789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16E1-B9D8-4774-9F69-14374B3F2C26}" type="datetimeFigureOut">
              <a:rPr lang="fa-IR" smtClean="0"/>
              <a:t>22/10/1441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EA43-1B61-4172-A83B-F07CCF095D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48734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C16E1-B9D8-4774-9F69-14374B3F2C26}" type="datetimeFigureOut">
              <a:rPr lang="fa-IR" smtClean="0"/>
              <a:t>22/10/1441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8EA43-1B61-4172-A83B-F07CCF095D8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644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954560" cy="418058"/>
          </a:xfrm>
        </p:spPr>
        <p:txBody>
          <a:bodyPr>
            <a:normAutofit/>
          </a:bodyPr>
          <a:lstStyle/>
          <a:p>
            <a:pPr algn="l"/>
            <a:r>
              <a:rPr lang="fa-IR" sz="1000" dirty="0">
                <a:solidFill>
                  <a:srgbClr val="FF0000"/>
                </a:solidFill>
                <a:cs typeface="2  Lotus" panose="00000400000000000000" pitchFamily="2" charset="-78"/>
              </a:rPr>
              <a:t>سنجش و اندازه‌گیری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a-IR" b="1" dirty="0">
                <a:solidFill>
                  <a:srgbClr val="FF0000"/>
                </a:solidFill>
                <a:cs typeface="B Lotus" panose="00000400000000000000" pitchFamily="2" charset="-78"/>
              </a:rPr>
              <a:t>آ</a:t>
            </a:r>
            <a:r>
              <a:rPr lang="fa-IR" b="1" dirty="0" smtClean="0">
                <a:solidFill>
                  <a:srgbClr val="FF0000"/>
                </a:solidFill>
                <a:cs typeface="B Lotus" panose="00000400000000000000" pitchFamily="2" charset="-78"/>
              </a:rPr>
              <a:t>زمون‌های صحیح و غلط :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آزمون‌هایی </a:t>
            </a:r>
            <a:r>
              <a:rPr lang="fa-IR" dirty="0">
                <a:cs typeface="B Lotus" panose="00000400000000000000" pitchFamily="2" charset="-78"/>
              </a:rPr>
              <a:t>که </a:t>
            </a:r>
            <a:r>
              <a:rPr lang="fa-IR" dirty="0" smtClean="0">
                <a:cs typeface="B Lotus" panose="00000400000000000000" pitchFamily="2" charset="-78"/>
              </a:rPr>
              <a:t>به‌عنوان آزمون‌های «صحیح </a:t>
            </a:r>
            <a:r>
              <a:rPr lang="fa-IR" dirty="0">
                <a:cs typeface="B Lotus" panose="00000400000000000000" pitchFamily="2" charset="-78"/>
              </a:rPr>
              <a:t>ـ</a:t>
            </a:r>
            <a:r>
              <a:rPr lang="fa-IR" dirty="0" smtClean="0">
                <a:cs typeface="B Lotus" panose="00000400000000000000" pitchFamily="2" charset="-78"/>
              </a:rPr>
              <a:t> غلط» شناخته می‌شوند آزمون‌هایی هستند که هر سوال آن </a:t>
            </a:r>
            <a:r>
              <a:rPr lang="fa-IR" dirty="0">
                <a:cs typeface="B Lotus" panose="00000400000000000000" pitchFamily="2" charset="-78"/>
              </a:rPr>
              <a:t>از یک جمله </a:t>
            </a:r>
            <a:r>
              <a:rPr lang="fa-IR" dirty="0" smtClean="0">
                <a:cs typeface="B Lotus" panose="00000400000000000000" pitchFamily="2" charset="-78"/>
              </a:rPr>
              <a:t>تشکیل شده و آزمون </a:t>
            </a:r>
            <a:r>
              <a:rPr lang="fa-IR" dirty="0">
                <a:cs typeface="B Lotus" panose="00000400000000000000" pitchFamily="2" charset="-78"/>
              </a:rPr>
              <a:t>شونده </a:t>
            </a:r>
            <a:r>
              <a:rPr lang="fa-IR" dirty="0" smtClean="0">
                <a:cs typeface="B Lotus" panose="00000400000000000000" pitchFamily="2" charset="-78"/>
              </a:rPr>
              <a:t>پاسخ آن پرسش را </a:t>
            </a:r>
            <a:r>
              <a:rPr lang="fa-IR" dirty="0">
                <a:cs typeface="B Lotus" panose="00000400000000000000" pitchFamily="2" charset="-78"/>
              </a:rPr>
              <a:t>به یکی از </a:t>
            </a:r>
            <a:r>
              <a:rPr lang="fa-IR" dirty="0" smtClean="0">
                <a:cs typeface="B Lotus" panose="00000400000000000000" pitchFamily="2" charset="-78"/>
              </a:rPr>
              <a:t>صورت‌های «صحیح‌-‌غلط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،</a:t>
            </a:r>
            <a:r>
              <a:rPr lang="fa-IR" dirty="0" smtClean="0">
                <a:cs typeface="B Lotus" panose="00000400000000000000" pitchFamily="2" charset="-78"/>
              </a:rPr>
              <a:t> درست‌-‌نادرست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،</a:t>
            </a:r>
            <a:r>
              <a:rPr lang="fa-IR" dirty="0" smtClean="0">
                <a:cs typeface="B Lotus" panose="00000400000000000000" pitchFamily="2" charset="-78"/>
              </a:rPr>
              <a:t> بله‌-‌نه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، </a:t>
            </a:r>
            <a:r>
              <a:rPr lang="fa-IR" dirty="0" smtClean="0">
                <a:cs typeface="B Lotus" panose="00000400000000000000" pitchFamily="2" charset="-78"/>
              </a:rPr>
              <a:t>موافق‌-‌مخالف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،</a:t>
            </a:r>
            <a:r>
              <a:rPr lang="fa-IR" dirty="0" smtClean="0">
                <a:cs typeface="B Lotus" panose="00000400000000000000" pitchFamily="2" charset="-78"/>
              </a:rPr>
              <a:t> واقعیّت‌-‌عقیده» </a:t>
            </a:r>
            <a:r>
              <a:rPr lang="fa-IR" dirty="0">
                <a:cs typeface="B Lotus" panose="00000400000000000000" pitchFamily="2" charset="-78"/>
              </a:rPr>
              <a:t>و مانند </a:t>
            </a:r>
            <a:r>
              <a:rPr lang="fa-IR" dirty="0" smtClean="0">
                <a:cs typeface="B Lotus" panose="00000400000000000000" pitchFamily="2" charset="-78"/>
              </a:rPr>
              <a:t>این‌ها </a:t>
            </a:r>
            <a:r>
              <a:rPr lang="fa-IR" dirty="0">
                <a:cs typeface="B Lotus" panose="00000400000000000000" pitchFamily="2" charset="-78"/>
              </a:rPr>
              <a:t>پاسخ </a:t>
            </a:r>
            <a:r>
              <a:rPr lang="fa-IR" dirty="0" smtClean="0">
                <a:cs typeface="B Lotus" panose="00000400000000000000" pitchFamily="2" charset="-78"/>
              </a:rPr>
              <a:t>می‌دهد. برای نمونه می‌توان به موارد زیر اشاره داشت : 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1</a:t>
            </a:r>
            <a:r>
              <a:rPr lang="fa-IR" dirty="0" smtClean="0">
                <a:cs typeface="B Lotus" panose="00000400000000000000" pitchFamily="2" charset="-78"/>
              </a:rPr>
              <a:t>)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صحیح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- غلط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ماده‌ی </a:t>
            </a:r>
            <a:r>
              <a:rPr lang="fa-IR" dirty="0">
                <a:cs typeface="B Lotus" panose="00000400000000000000" pitchFamily="2" charset="-78"/>
              </a:rPr>
              <a:t>سبز موجود در برگ گیاهان کلروفیل نام دارد</a:t>
            </a:r>
            <a:r>
              <a:rPr lang="fa-IR" dirty="0" smtClean="0">
                <a:cs typeface="B Lotus" panose="00000400000000000000" pitchFamily="2" charset="-78"/>
              </a:rPr>
              <a:t>. 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صحیح       </a:t>
            </a:r>
            <a:r>
              <a:rPr lang="fa-IR" dirty="0">
                <a:cs typeface="B Lotus" panose="00000400000000000000" pitchFamily="2" charset="-78"/>
              </a:rPr>
              <a:t>غلط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2</a:t>
            </a:r>
            <a:r>
              <a:rPr lang="fa-IR" dirty="0" smtClean="0">
                <a:cs typeface="B Lotus" panose="00000400000000000000" pitchFamily="2" charset="-78"/>
              </a:rPr>
              <a:t>)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صحیح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- غلط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«با اصلاح»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استفاده از نیروی بخار موجب انقلابی در حمل و نقل در قرن </a:t>
            </a:r>
            <a:r>
              <a:rPr lang="fa-IR" u="sng" dirty="0" smtClean="0">
                <a:cs typeface="B Lotus" panose="00000400000000000000" pitchFamily="2" charset="-78"/>
              </a:rPr>
              <a:t>هفدهم</a:t>
            </a:r>
            <a:r>
              <a:rPr lang="fa-IR" dirty="0" smtClean="0">
                <a:cs typeface="B Lotus" panose="00000400000000000000" pitchFamily="2" charset="-78"/>
              </a:rPr>
              <a:t> شد.                          صحیح     غلط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اصلاح : نوزدهم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3</a:t>
            </a:r>
            <a:r>
              <a:rPr lang="fa-IR" dirty="0" smtClean="0">
                <a:cs typeface="B Lotus" panose="00000400000000000000" pitchFamily="2" charset="-78"/>
              </a:rPr>
              <a:t>)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 بله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- نه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آیا امکان </a:t>
            </a:r>
            <a:r>
              <a:rPr lang="fa-IR" dirty="0">
                <a:cs typeface="B Lotus" panose="00000400000000000000" pitchFamily="2" charset="-78"/>
              </a:rPr>
              <a:t>دارد بدون یادگیری پیش نیازهای اساسی یک </a:t>
            </a:r>
            <a:r>
              <a:rPr lang="fa-IR" dirty="0" smtClean="0">
                <a:cs typeface="B Lotus" panose="00000400000000000000" pitchFamily="2" charset="-78"/>
              </a:rPr>
              <a:t>درس، </a:t>
            </a:r>
            <a:r>
              <a:rPr lang="fa-IR" dirty="0">
                <a:cs typeface="B Lotus" panose="00000400000000000000" pitchFamily="2" charset="-78"/>
              </a:rPr>
              <a:t>مطالب </a:t>
            </a:r>
            <a:r>
              <a:rPr lang="fa-IR" dirty="0" smtClean="0">
                <a:cs typeface="B Lotus" panose="00000400000000000000" pitchFamily="2" charset="-78"/>
              </a:rPr>
              <a:t>آن </a:t>
            </a:r>
            <a:r>
              <a:rPr lang="fa-IR" dirty="0">
                <a:cs typeface="B Lotus" panose="00000400000000000000" pitchFamily="2" charset="-78"/>
              </a:rPr>
              <a:t>درس را یاد گرفت؟         بله        نه </a:t>
            </a:r>
          </a:p>
          <a:p>
            <a:pPr marL="0" indent="0" algn="just">
              <a:buNone/>
            </a:pPr>
            <a:endParaRPr lang="fa-IR" dirty="0" smtClean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  <p:sp>
        <p:nvSpPr>
          <p:cNvPr id="4" name="Oval 3"/>
          <p:cNvSpPr/>
          <p:nvPr/>
        </p:nvSpPr>
        <p:spPr>
          <a:xfrm>
            <a:off x="7952377" y="3425735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2009" y="3397284"/>
            <a:ext cx="2444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466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378496" cy="490066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>
                <a:cs typeface="B Lotus" panose="00000400000000000000" pitchFamily="2" charset="-78"/>
              </a:rPr>
              <a:t>سنجش و اندازه‌گیری 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fa-IR" dirty="0" smtClean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پس بهتر </a:t>
            </a:r>
            <a:r>
              <a:rPr lang="fa-IR" dirty="0">
                <a:cs typeface="B Lotus" panose="00000400000000000000" pitchFamily="2" charset="-78"/>
              </a:rPr>
              <a:t>است از گنجانیدن </a:t>
            </a:r>
            <a:r>
              <a:rPr lang="fa-IR" dirty="0" smtClean="0">
                <a:cs typeface="B Lotus" panose="00000400000000000000" pitchFamily="2" charset="-78"/>
              </a:rPr>
              <a:t>بیش‌تر </a:t>
            </a:r>
            <a:r>
              <a:rPr lang="fa-IR" dirty="0">
                <a:cs typeface="B Lotus" panose="00000400000000000000" pitchFamily="2" charset="-78"/>
              </a:rPr>
              <a:t>از یک موضوع در هر </a:t>
            </a:r>
            <a:r>
              <a:rPr lang="fa-IR" dirty="0" smtClean="0">
                <a:cs typeface="B Lotus" panose="00000400000000000000" pitchFamily="2" charset="-78"/>
              </a:rPr>
              <a:t>سؤال </a:t>
            </a:r>
            <a:r>
              <a:rPr lang="fa-IR" dirty="0">
                <a:cs typeface="B Lotus" panose="00000400000000000000" pitchFamily="2" charset="-78"/>
              </a:rPr>
              <a:t>پرهیز شود</a:t>
            </a:r>
            <a:r>
              <a:rPr lang="fa-IR" dirty="0" smtClean="0">
                <a:cs typeface="B Lotus" panose="00000400000000000000" pitchFamily="2" charset="-78"/>
              </a:rPr>
              <a:t>. حتّی </a:t>
            </a:r>
            <a:r>
              <a:rPr lang="fa-IR" dirty="0">
                <a:cs typeface="B Lotus" panose="00000400000000000000" pitchFamily="2" charset="-78"/>
              </a:rPr>
              <a:t>اگر دو </a:t>
            </a:r>
            <a:r>
              <a:rPr lang="fa-IR" dirty="0" smtClean="0">
                <a:cs typeface="B Lotus" panose="00000400000000000000" pitchFamily="2" charset="-78"/>
              </a:rPr>
              <a:t>موضوع، </a:t>
            </a:r>
            <a:r>
              <a:rPr lang="fa-IR" dirty="0">
                <a:cs typeface="B Lotus" panose="00000400000000000000" pitchFamily="2" charset="-78"/>
              </a:rPr>
              <a:t>هر دو صحیح یا هر دو غلط </a:t>
            </a:r>
            <a:r>
              <a:rPr lang="fa-IR" dirty="0" smtClean="0">
                <a:cs typeface="B Lotus" panose="00000400000000000000" pitchFamily="2" charset="-78"/>
              </a:rPr>
              <a:t>باشند، باز هم دشواری </a:t>
            </a:r>
            <a:r>
              <a:rPr lang="fa-IR" dirty="0">
                <a:cs typeface="B Lotus" panose="00000400000000000000" pitchFamily="2" charset="-78"/>
              </a:rPr>
              <a:t>به وجود </a:t>
            </a:r>
            <a:r>
              <a:rPr lang="fa-IR" dirty="0" smtClean="0">
                <a:cs typeface="B Lotus" panose="00000400000000000000" pitchFamily="2" charset="-78"/>
              </a:rPr>
              <a:t>می‌آورد. زیرا اگر </a:t>
            </a:r>
            <a:r>
              <a:rPr lang="fa-IR" dirty="0">
                <a:cs typeface="B Lotus" panose="00000400000000000000" pitchFamily="2" charset="-78"/>
              </a:rPr>
              <a:t>یک آزمون شونده از هیچ یک از دو موضوع آگاه نباشد و آزمون </a:t>
            </a:r>
            <a:r>
              <a:rPr lang="fa-IR" dirty="0" smtClean="0">
                <a:cs typeface="B Lotus" panose="00000400000000000000" pitchFamily="2" charset="-78"/>
              </a:rPr>
              <a:t>شوندۀ </a:t>
            </a:r>
            <a:r>
              <a:rPr lang="fa-IR" dirty="0">
                <a:cs typeface="B Lotus" panose="00000400000000000000" pitchFamily="2" charset="-78"/>
              </a:rPr>
              <a:t>دیگری از یکی از آن دو </a:t>
            </a:r>
            <a:r>
              <a:rPr lang="fa-IR" dirty="0" smtClean="0">
                <a:cs typeface="B Lotus" panose="00000400000000000000" pitchFamily="2" charset="-78"/>
              </a:rPr>
              <a:t>مطّلع باشد، نتیجۀ سؤال </a:t>
            </a:r>
            <a:r>
              <a:rPr lang="fa-IR" dirty="0">
                <a:cs typeface="B Lotus" panose="00000400000000000000" pitchFamily="2" charset="-78"/>
              </a:rPr>
              <a:t>برای هر دو نفر یکی خواهد بود</a:t>
            </a:r>
            <a:r>
              <a:rPr lang="fa-IR" dirty="0" smtClean="0">
                <a:cs typeface="B Lotus" panose="00000400000000000000" pitchFamily="2" charset="-78"/>
              </a:rPr>
              <a:t>. 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تنها </a:t>
            </a:r>
            <a:r>
              <a:rPr lang="fa-IR" b="1" u="sng" dirty="0">
                <a:cs typeface="B Lotus" panose="00000400000000000000" pitchFamily="2" charset="-78"/>
              </a:rPr>
              <a:t>استثنا </a:t>
            </a:r>
            <a:r>
              <a:rPr lang="fa-IR" dirty="0">
                <a:cs typeface="B Lotus" panose="00000400000000000000" pitchFamily="2" charset="-78"/>
              </a:rPr>
              <a:t>برای این </a:t>
            </a:r>
            <a:r>
              <a:rPr lang="fa-IR" dirty="0" smtClean="0">
                <a:cs typeface="B Lotus" panose="00000400000000000000" pitchFamily="2" charset="-78"/>
              </a:rPr>
              <a:t>قاعده، </a:t>
            </a:r>
            <a:r>
              <a:rPr lang="fa-IR" dirty="0">
                <a:cs typeface="B Lotus" panose="00000400000000000000" pitchFamily="2" charset="-78"/>
              </a:rPr>
              <a:t>زمانی است که بخواهید </a:t>
            </a:r>
            <a:r>
              <a:rPr lang="fa-IR" dirty="0" smtClean="0">
                <a:cs typeface="B Lotus" panose="00000400000000000000" pitchFamily="2" charset="-78"/>
              </a:rPr>
              <a:t>رابطۀ علّت </a:t>
            </a:r>
            <a:r>
              <a:rPr lang="fa-IR" dirty="0">
                <a:cs typeface="B Lotus" panose="00000400000000000000" pitchFamily="2" charset="-78"/>
              </a:rPr>
              <a:t>و معلولی بین دو موضوع را بسنجید.</a:t>
            </a: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6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. </a:t>
            </a:r>
            <a:r>
              <a:rPr lang="fa-IR" dirty="0" smtClean="0">
                <a:cs typeface="B Lotus" panose="00000400000000000000" pitchFamily="2" charset="-78"/>
              </a:rPr>
              <a:t>در </a:t>
            </a:r>
            <a:r>
              <a:rPr lang="fa-IR" dirty="0">
                <a:cs typeface="B Lotus" panose="00000400000000000000" pitchFamily="2" charset="-78"/>
              </a:rPr>
              <a:t>صورت امکان از زبان </a:t>
            </a:r>
            <a:r>
              <a:rPr lang="fa-IR" dirty="0" smtClean="0">
                <a:cs typeface="B Lotus" panose="00000400000000000000" pitchFamily="2" charset="-78"/>
              </a:rPr>
              <a:t>کمّی </a:t>
            </a:r>
            <a:r>
              <a:rPr lang="fa-IR" dirty="0">
                <a:cs typeface="B Lotus" panose="00000400000000000000" pitchFamily="2" charset="-78"/>
              </a:rPr>
              <a:t>و دقیق استفاده کنید نه از زبان کیفی و غیر دقیق.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کلماتی </a:t>
            </a:r>
            <a:r>
              <a:rPr lang="fa-IR" dirty="0" smtClean="0">
                <a:cs typeface="B Lotus" panose="00000400000000000000" pitchFamily="2" charset="-78"/>
              </a:rPr>
              <a:t>مانند: اندکی، بسیاری، کوچک، بزرگ، مهمّ و ... </a:t>
            </a:r>
            <a:r>
              <a:rPr lang="fa-IR" dirty="0">
                <a:cs typeface="B Lotus" panose="00000400000000000000" pitchFamily="2" charset="-78"/>
              </a:rPr>
              <a:t>مبهم و قابل </a:t>
            </a:r>
            <a:r>
              <a:rPr lang="fa-IR" dirty="0" smtClean="0">
                <a:cs typeface="B Lotus" panose="00000400000000000000" pitchFamily="2" charset="-78"/>
              </a:rPr>
              <a:t>تفسیرند، </a:t>
            </a:r>
            <a:r>
              <a:rPr lang="fa-IR" dirty="0">
                <a:cs typeface="B Lotus" panose="00000400000000000000" pitchFamily="2" charset="-78"/>
              </a:rPr>
              <a:t>مگر </a:t>
            </a:r>
            <a:r>
              <a:rPr lang="fa-IR" dirty="0" smtClean="0">
                <a:cs typeface="B Lotus" panose="00000400000000000000" pitchFamily="2" charset="-78"/>
              </a:rPr>
              <a:t>این‌که </a:t>
            </a:r>
            <a:r>
              <a:rPr lang="fa-IR" dirty="0">
                <a:cs typeface="B Lotus" panose="00000400000000000000" pitchFamily="2" charset="-78"/>
              </a:rPr>
              <a:t>با یک معیار مقایسه به کار بروند</a:t>
            </a:r>
            <a:r>
              <a:rPr lang="fa-IR" dirty="0" smtClean="0">
                <a:cs typeface="B Lotus" panose="00000400000000000000" pitchFamily="2" charset="-78"/>
              </a:rPr>
              <a:t>.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نمونۀ ضعیف </a:t>
            </a:r>
            <a:r>
              <a:rPr lang="fa-IR" dirty="0" smtClean="0">
                <a:cs typeface="B Lotus" panose="00000400000000000000" pitchFamily="2" charset="-78"/>
              </a:rPr>
              <a:t>: </a:t>
            </a:r>
            <a:r>
              <a:rPr lang="fa-IR" dirty="0">
                <a:cs typeface="B Lotus" panose="00000400000000000000" pitchFamily="2" charset="-78"/>
              </a:rPr>
              <a:t>در انتخابات ریاست جمهوری سال 1992</a:t>
            </a:r>
            <a:r>
              <a:rPr lang="fa-IR" dirty="0" smtClean="0">
                <a:cs typeface="B Lotus" panose="00000400000000000000" pitchFamily="2" charset="-78"/>
              </a:rPr>
              <a:t>، بسیاری </a:t>
            </a:r>
            <a:r>
              <a:rPr lang="fa-IR" dirty="0">
                <a:cs typeface="B Lotus" panose="00000400000000000000" pitchFamily="2" charset="-78"/>
              </a:rPr>
              <a:t>از مردم به </a:t>
            </a:r>
            <a:r>
              <a:rPr lang="fa-IR" dirty="0" smtClean="0">
                <a:cs typeface="B Lotus" panose="00000400000000000000" pitchFamily="2" charset="-78"/>
              </a:rPr>
              <a:t>«بیل‌کلینتون» رأی </a:t>
            </a:r>
            <a:r>
              <a:rPr lang="fa-IR" dirty="0">
                <a:cs typeface="B Lotus" panose="00000400000000000000" pitchFamily="2" charset="-78"/>
              </a:rPr>
              <a:t>دادند.</a:t>
            </a: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نمونۀ بهتر</a:t>
            </a:r>
            <a:r>
              <a:rPr lang="fa-IR" dirty="0" smtClean="0">
                <a:cs typeface="B Lotus" panose="00000400000000000000" pitchFamily="2" charset="-78"/>
              </a:rPr>
              <a:t>: در </a:t>
            </a:r>
            <a:r>
              <a:rPr lang="fa-IR" dirty="0">
                <a:cs typeface="B Lotus" panose="00000400000000000000" pitchFamily="2" charset="-78"/>
              </a:rPr>
              <a:t>انتخابات ریاست جمهوری سال 1992</a:t>
            </a:r>
            <a:r>
              <a:rPr lang="fa-IR" dirty="0" smtClean="0">
                <a:cs typeface="B Lotus" panose="00000400000000000000" pitchFamily="2" charset="-78"/>
              </a:rPr>
              <a:t>، بیش </a:t>
            </a:r>
            <a:r>
              <a:rPr lang="fa-IR" dirty="0">
                <a:cs typeface="B Lotus" panose="00000400000000000000" pitchFamily="2" charset="-78"/>
              </a:rPr>
              <a:t>از </a:t>
            </a:r>
            <a:r>
              <a:rPr lang="fa-IR" dirty="0" smtClean="0">
                <a:cs typeface="B Lotus" panose="00000400000000000000" pitchFamily="2" charset="-78"/>
              </a:rPr>
              <a:t>60 درصد رأی </a:t>
            </a:r>
            <a:r>
              <a:rPr lang="fa-IR" dirty="0">
                <a:cs typeface="B Lotus" panose="00000400000000000000" pitchFamily="2" charset="-78"/>
              </a:rPr>
              <a:t>دهندگان به </a:t>
            </a:r>
            <a:r>
              <a:rPr lang="fa-IR" dirty="0" smtClean="0">
                <a:cs typeface="B Lotus" panose="00000400000000000000" pitchFamily="2" charset="-78"/>
              </a:rPr>
              <a:t>«بیل‌کلینتون» </a:t>
            </a:r>
            <a:r>
              <a:rPr lang="fa-IR" dirty="0">
                <a:cs typeface="B Lotus" panose="00000400000000000000" pitchFamily="2" charset="-78"/>
              </a:rPr>
              <a:t>رای دادند.</a:t>
            </a: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7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. </a:t>
            </a:r>
            <a:r>
              <a:rPr lang="fa-IR" dirty="0" smtClean="0">
                <a:cs typeface="B Lotus" panose="00000400000000000000" pitchFamily="2" charset="-78"/>
              </a:rPr>
              <a:t>تا آن‌جا </a:t>
            </a:r>
            <a:r>
              <a:rPr lang="fa-IR" dirty="0">
                <a:cs typeface="B Lotus" panose="00000400000000000000" pitchFamily="2" charset="-78"/>
              </a:rPr>
              <a:t>که ممکن است از طرح </a:t>
            </a:r>
            <a:r>
              <a:rPr lang="fa-IR" dirty="0" smtClean="0">
                <a:cs typeface="B Lotus" panose="00000400000000000000" pitchFamily="2" charset="-78"/>
              </a:rPr>
              <a:t>سؤال‌های </a:t>
            </a:r>
            <a:r>
              <a:rPr lang="fa-IR" b="1" dirty="0">
                <a:cs typeface="B Lotus" panose="00000400000000000000" pitchFamily="2" charset="-78"/>
              </a:rPr>
              <a:t>منفی</a:t>
            </a:r>
            <a:r>
              <a:rPr lang="fa-IR" dirty="0">
                <a:cs typeface="B Lotus" panose="00000400000000000000" pitchFamily="2" charset="-78"/>
              </a:rPr>
              <a:t> پرهیز کنید.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جواب دادن به </a:t>
            </a:r>
            <a:r>
              <a:rPr lang="fa-IR" dirty="0" smtClean="0">
                <a:cs typeface="B Lotus" panose="00000400000000000000" pitchFamily="2" charset="-78"/>
              </a:rPr>
              <a:t>سؤال‌های </a:t>
            </a:r>
            <a:r>
              <a:rPr lang="fa-IR" dirty="0">
                <a:cs typeface="B Lotus" panose="00000400000000000000" pitchFamily="2" charset="-78"/>
              </a:rPr>
              <a:t>منفی </a:t>
            </a:r>
            <a:r>
              <a:rPr lang="fa-IR" dirty="0" smtClean="0">
                <a:cs typeface="B Lotus" panose="00000400000000000000" pitchFamily="2" charset="-78"/>
              </a:rPr>
              <a:t>معمولاً </a:t>
            </a:r>
            <a:r>
              <a:rPr lang="fa-IR" dirty="0">
                <a:cs typeface="B Lotus" panose="00000400000000000000" pitchFamily="2" charset="-78"/>
              </a:rPr>
              <a:t>دشوار است</a:t>
            </a:r>
            <a:r>
              <a:rPr lang="fa-IR" dirty="0" smtClean="0">
                <a:cs typeface="B Lotus" panose="00000400000000000000" pitchFamily="2" charset="-78"/>
              </a:rPr>
              <a:t>. «پوفام» می‌گوید </a:t>
            </a:r>
            <a:r>
              <a:rPr lang="fa-IR" dirty="0">
                <a:cs typeface="B Lotus" panose="00000400000000000000" pitchFamily="2" charset="-78"/>
              </a:rPr>
              <a:t>فرض کنید در یک </a:t>
            </a:r>
            <a:r>
              <a:rPr lang="fa-IR" dirty="0" smtClean="0">
                <a:cs typeface="B Lotus" panose="00000400000000000000" pitchFamily="2" charset="-78"/>
              </a:rPr>
              <a:t>سؤال صحیح ـ غلط، </a:t>
            </a:r>
            <a:r>
              <a:rPr lang="fa-IR" dirty="0">
                <a:cs typeface="B Lotus" panose="00000400000000000000" pitchFamily="2" charset="-78"/>
              </a:rPr>
              <a:t>از شما خواسته شده که </a:t>
            </a:r>
            <a:r>
              <a:rPr lang="fa-IR" dirty="0" smtClean="0">
                <a:cs typeface="B Lotus" panose="00000400000000000000" pitchFamily="2" charset="-78"/>
              </a:rPr>
              <a:t>دربارۀ </a:t>
            </a:r>
            <a:r>
              <a:rPr lang="fa-IR" dirty="0">
                <a:cs typeface="B Lotus" panose="00000400000000000000" pitchFamily="2" charset="-78"/>
              </a:rPr>
              <a:t>درست یا غلط بودن بیان زیر تصمیم </a:t>
            </a:r>
            <a:r>
              <a:rPr lang="fa-IR" dirty="0" smtClean="0">
                <a:cs typeface="B Lotus" panose="00000400000000000000" pitchFamily="2" charset="-78"/>
              </a:rPr>
              <a:t>بگیرید :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جامعۀ ملل، </a:t>
            </a:r>
            <a:r>
              <a:rPr lang="fa-IR" dirty="0">
                <a:cs typeface="B Lotus" panose="00000400000000000000" pitchFamily="2" charset="-78"/>
              </a:rPr>
              <a:t>بلافاصله پس از پایان یافتن جنگ جهانی </a:t>
            </a:r>
            <a:r>
              <a:rPr lang="fa-IR" dirty="0" smtClean="0">
                <a:cs typeface="B Lotus" panose="00000400000000000000" pitchFamily="2" charset="-78"/>
              </a:rPr>
              <a:t>دوم، </a:t>
            </a:r>
            <a:r>
              <a:rPr lang="fa-IR" dirty="0">
                <a:cs typeface="B Lotus" panose="00000400000000000000" pitchFamily="2" charset="-78"/>
              </a:rPr>
              <a:t>تشکیل نشد.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 صحیح        غلط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2455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1368152" cy="576064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>
                <a:cs typeface="B Lotus" panose="00000400000000000000" pitchFamily="2" charset="-78"/>
              </a:rPr>
              <a:t>سنجش و اندازه‌گیری 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48072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جواب درست این </a:t>
            </a:r>
            <a:r>
              <a:rPr lang="fa-IR" dirty="0" smtClean="0">
                <a:cs typeface="B Lotus" panose="00000400000000000000" pitchFamily="2" charset="-78"/>
              </a:rPr>
              <a:t>سؤال </a:t>
            </a:r>
            <a:r>
              <a:rPr lang="fa-IR" dirty="0">
                <a:cs typeface="B Lotus" panose="00000400000000000000" pitchFamily="2" charset="-78"/>
              </a:rPr>
              <a:t>صحیح </a:t>
            </a:r>
            <a:r>
              <a:rPr lang="fa-IR" dirty="0" smtClean="0">
                <a:cs typeface="B Lotus" panose="00000400000000000000" pitchFamily="2" charset="-78"/>
              </a:rPr>
              <a:t>است، زیرا جامعۀ </a:t>
            </a:r>
            <a:r>
              <a:rPr lang="fa-IR" dirty="0">
                <a:cs typeface="B Lotus" panose="00000400000000000000" pitchFamily="2" charset="-78"/>
              </a:rPr>
              <a:t>ملل پیش از جنگ جهانی دوم تشکیل شده بود</a:t>
            </a:r>
            <a:r>
              <a:rPr lang="fa-IR" dirty="0" smtClean="0">
                <a:cs typeface="B Lotus" panose="00000400000000000000" pitchFamily="2" charset="-78"/>
              </a:rPr>
              <a:t>. امّا </a:t>
            </a:r>
            <a:r>
              <a:rPr lang="fa-IR" dirty="0">
                <a:cs typeface="B Lotus" panose="00000400000000000000" pitchFamily="2" charset="-78"/>
              </a:rPr>
              <a:t>وجود </a:t>
            </a:r>
            <a:r>
              <a:rPr lang="fa-IR" dirty="0" smtClean="0">
                <a:cs typeface="B Lotus" panose="00000400000000000000" pitchFamily="2" charset="-78"/>
              </a:rPr>
              <a:t>کلمۀ «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نشد</a:t>
            </a:r>
            <a:r>
              <a:rPr lang="fa-IR" dirty="0" smtClean="0">
                <a:cs typeface="B Lotus" panose="00000400000000000000" pitchFamily="2" charset="-78"/>
              </a:rPr>
              <a:t>» در روی سؤال، </a:t>
            </a:r>
            <a:r>
              <a:rPr lang="fa-IR" dirty="0">
                <a:cs typeface="B Lotus" panose="00000400000000000000" pitchFamily="2" charset="-78"/>
              </a:rPr>
              <a:t>بعضی </a:t>
            </a:r>
            <a:r>
              <a:rPr lang="fa-IR" dirty="0" smtClean="0">
                <a:cs typeface="B Lotus" panose="00000400000000000000" pitchFamily="2" charset="-78"/>
              </a:rPr>
              <a:t>دانش‌آموزان </a:t>
            </a:r>
            <a:r>
              <a:rPr lang="fa-IR" dirty="0">
                <a:cs typeface="B Lotus" panose="00000400000000000000" pitchFamily="2" charset="-78"/>
              </a:rPr>
              <a:t>را دچار </a:t>
            </a:r>
            <a:r>
              <a:rPr lang="fa-IR" dirty="0" smtClean="0">
                <a:cs typeface="B Lotus" panose="00000400000000000000" pitchFamily="2" charset="-78"/>
              </a:rPr>
              <a:t>سر در گمی می‌کند</a:t>
            </a:r>
            <a:r>
              <a:rPr lang="fa-IR" dirty="0">
                <a:cs typeface="B Lotus" panose="00000400000000000000" pitchFamily="2" charset="-78"/>
              </a:rPr>
              <a:t>. </a:t>
            </a:r>
            <a:r>
              <a:rPr lang="fa-IR" dirty="0" smtClean="0">
                <a:cs typeface="B Lotus" panose="00000400000000000000" pitchFamily="2" charset="-78"/>
              </a:rPr>
              <a:t>حتّی </a:t>
            </a:r>
            <a:r>
              <a:rPr lang="fa-IR" dirty="0">
                <a:cs typeface="B Lotus" panose="00000400000000000000" pitchFamily="2" charset="-78"/>
              </a:rPr>
              <a:t>اگر بدانند که </a:t>
            </a:r>
            <a:r>
              <a:rPr lang="fa-IR" dirty="0" smtClean="0">
                <a:cs typeface="B Lotus" panose="00000400000000000000" pitchFamily="2" charset="-78"/>
              </a:rPr>
              <a:t>جامعۀ </a:t>
            </a:r>
            <a:r>
              <a:rPr lang="fa-IR" dirty="0">
                <a:cs typeface="B Lotus" panose="00000400000000000000" pitchFamily="2" charset="-78"/>
              </a:rPr>
              <a:t>ملل پیش </a:t>
            </a:r>
            <a:r>
              <a:rPr lang="fa-IR" dirty="0" smtClean="0">
                <a:cs typeface="B Lotus" panose="00000400000000000000" pitchFamily="2" charset="-78"/>
              </a:rPr>
              <a:t>از شروع </a:t>
            </a:r>
            <a:r>
              <a:rPr lang="fa-IR" dirty="0">
                <a:cs typeface="B Lotus" panose="00000400000000000000" pitchFamily="2" charset="-78"/>
              </a:rPr>
              <a:t>جنگ جهانی دوم وجود داشته</a:t>
            </a:r>
            <a:r>
              <a:rPr lang="fa-IR" dirty="0" smtClean="0">
                <a:cs typeface="B Lotus" panose="00000400000000000000" pitchFamily="2" charset="-78"/>
              </a:rPr>
              <a:t>، احتمالاً </a:t>
            </a:r>
            <a:r>
              <a:rPr lang="fa-IR" dirty="0">
                <a:cs typeface="B Lotus" panose="00000400000000000000" pitchFamily="2" charset="-78"/>
              </a:rPr>
              <a:t>به </a:t>
            </a:r>
            <a:r>
              <a:rPr lang="fa-IR" dirty="0" smtClean="0">
                <a:cs typeface="B Lotus" panose="00000400000000000000" pitchFamily="2" charset="-78"/>
              </a:rPr>
              <a:t>پاسخ سؤال، </a:t>
            </a:r>
            <a:r>
              <a:rPr lang="fa-IR" dirty="0">
                <a:cs typeface="B Lotus" panose="00000400000000000000" pitchFamily="2" charset="-78"/>
              </a:rPr>
              <a:t>جواب غلط خواهند داد. بهتر </a:t>
            </a:r>
            <a:r>
              <a:rPr lang="fa-IR" dirty="0" smtClean="0">
                <a:cs typeface="B Lotus" panose="00000400000000000000" pitchFamily="2" charset="-78"/>
              </a:rPr>
              <a:t>است سؤال </a:t>
            </a:r>
            <a:r>
              <a:rPr lang="fa-IR" dirty="0">
                <a:cs typeface="B Lotus" panose="00000400000000000000" pitchFamily="2" charset="-78"/>
              </a:rPr>
              <a:t>را به یکی از </a:t>
            </a:r>
            <a:r>
              <a:rPr lang="fa-IR" dirty="0" smtClean="0">
                <a:cs typeface="B Lotus" panose="00000400000000000000" pitchFamily="2" charset="-78"/>
              </a:rPr>
              <a:t>صورت‌های </a:t>
            </a:r>
            <a:r>
              <a:rPr lang="fa-IR" dirty="0">
                <a:cs typeface="B Lotus" panose="00000400000000000000" pitchFamily="2" charset="-78"/>
              </a:rPr>
              <a:t>زیر در </a:t>
            </a:r>
            <a:r>
              <a:rPr lang="fa-IR" dirty="0" smtClean="0">
                <a:cs typeface="B Lotus" panose="00000400000000000000" pitchFamily="2" charset="-78"/>
              </a:rPr>
              <a:t>آورید: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1</a:t>
            </a:r>
            <a:r>
              <a:rPr lang="fa-IR" dirty="0" smtClean="0">
                <a:cs typeface="B Lotus" panose="00000400000000000000" pitchFamily="2" charset="-78"/>
              </a:rPr>
              <a:t>. جامعۀ </a:t>
            </a:r>
            <a:r>
              <a:rPr lang="fa-IR" dirty="0">
                <a:cs typeface="B Lotus" panose="00000400000000000000" pitchFamily="2" charset="-78"/>
              </a:rPr>
              <a:t>جهانی پیش از شروع جنگ جهانی دوم تشکیل شده بود. 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صحیح        غلط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2.جامعۀ </a:t>
            </a:r>
            <a:r>
              <a:rPr lang="fa-IR" dirty="0">
                <a:cs typeface="B Lotus" panose="00000400000000000000" pitchFamily="2" charset="-78"/>
              </a:rPr>
              <a:t>جهانی بلافاصله پس از پایان جنگ جهانی دوم تشکیل شد.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صحیح        غلط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با توجّه </a:t>
            </a:r>
            <a:r>
              <a:rPr lang="fa-IR" dirty="0">
                <a:cs typeface="B Lotus" panose="00000400000000000000" pitchFamily="2" charset="-78"/>
              </a:rPr>
              <a:t>به توضیحات بالا</a:t>
            </a:r>
            <a:r>
              <a:rPr lang="fa-IR" dirty="0" smtClean="0">
                <a:cs typeface="B Lotus" panose="00000400000000000000" pitchFamily="2" charset="-78"/>
              </a:rPr>
              <a:t>، تا آن‌جا </a:t>
            </a:r>
            <a:r>
              <a:rPr lang="fa-IR" dirty="0">
                <a:cs typeface="B Lotus" panose="00000400000000000000" pitchFamily="2" charset="-78"/>
              </a:rPr>
              <a:t>که ممکن است در نوشتن </a:t>
            </a:r>
            <a:r>
              <a:rPr lang="fa-IR" dirty="0" smtClean="0">
                <a:cs typeface="B Lotus" panose="00000400000000000000" pitchFamily="2" charset="-78"/>
              </a:rPr>
              <a:t>سؤال‌های </a:t>
            </a:r>
            <a:r>
              <a:rPr lang="fa-IR" dirty="0">
                <a:cs typeface="B Lotus" panose="00000400000000000000" pitchFamily="2" charset="-78"/>
              </a:rPr>
              <a:t>صحیح – غلط از کاربرد </a:t>
            </a:r>
            <a:r>
              <a:rPr lang="fa-IR" dirty="0" smtClean="0">
                <a:cs typeface="B Lotus" panose="00000400000000000000" pitchFamily="2" charset="-78"/>
              </a:rPr>
              <a:t>عبارت‌های </a:t>
            </a:r>
            <a:r>
              <a:rPr lang="fa-IR" dirty="0">
                <a:cs typeface="B Lotus" panose="00000400000000000000" pitchFamily="2" charset="-78"/>
              </a:rPr>
              <a:t>منفی پرهیز کنید</a:t>
            </a:r>
            <a:r>
              <a:rPr lang="fa-IR" dirty="0" smtClean="0">
                <a:cs typeface="B Lotus" panose="00000400000000000000" pitchFamily="2" charset="-78"/>
              </a:rPr>
              <a:t>. استفاده </a:t>
            </a:r>
            <a:r>
              <a:rPr lang="fa-IR" dirty="0">
                <a:cs typeface="B Lotus" panose="00000400000000000000" pitchFamily="2" charset="-78"/>
              </a:rPr>
              <a:t>از منفی مضاعف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 به هیچ وجه </a:t>
            </a:r>
            <a:r>
              <a:rPr lang="fa-IR" dirty="0">
                <a:cs typeface="B Lotus" panose="00000400000000000000" pitchFamily="2" charset="-78"/>
              </a:rPr>
              <a:t>جایز نیست.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8</a:t>
            </a:r>
            <a:r>
              <a:rPr lang="fa-IR" dirty="0" smtClean="0">
                <a:cs typeface="B Lotus" panose="00000400000000000000" pitchFamily="2" charset="-78"/>
              </a:rPr>
              <a:t>. از </a:t>
            </a:r>
            <a:r>
              <a:rPr lang="fa-IR" dirty="0">
                <a:cs typeface="B Lotus" panose="00000400000000000000" pitchFamily="2" charset="-78"/>
              </a:rPr>
              <a:t>کلمات راهنما یا اشاره کننده به جواب </a:t>
            </a:r>
            <a:r>
              <a:rPr lang="fa-IR" dirty="0" smtClean="0">
                <a:cs typeface="B Lotus" panose="00000400000000000000" pitchFamily="2" charset="-78"/>
              </a:rPr>
              <a:t>درست سؤال، </a:t>
            </a:r>
            <a:r>
              <a:rPr lang="fa-IR" dirty="0">
                <a:cs typeface="B Lotus" panose="00000400000000000000" pitchFamily="2" charset="-78"/>
              </a:rPr>
              <a:t>استفاده نکنید. 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بعضی </a:t>
            </a:r>
            <a:r>
              <a:rPr lang="fa-IR" dirty="0" smtClean="0">
                <a:cs typeface="B Lotus" panose="00000400000000000000" pitchFamily="2" charset="-78"/>
              </a:rPr>
              <a:t>وقت‌ها </a:t>
            </a:r>
            <a:r>
              <a:rPr lang="fa-IR" dirty="0">
                <a:cs typeface="B Lotus" panose="00000400000000000000" pitchFamily="2" charset="-78"/>
              </a:rPr>
              <a:t>کاربرد کلماتی مانند «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ممکن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است</a:t>
            </a:r>
            <a:r>
              <a:rPr lang="fa-IR" dirty="0" smtClean="0">
                <a:cs typeface="B Lotus" panose="00000400000000000000" pitchFamily="2" charset="-78"/>
              </a:rPr>
              <a:t>،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همیشه</a:t>
            </a:r>
            <a:r>
              <a:rPr lang="fa-IR" dirty="0" smtClean="0">
                <a:cs typeface="B Lotus" panose="00000400000000000000" pitchFamily="2" charset="-78"/>
              </a:rPr>
              <a:t> </a:t>
            </a:r>
            <a:r>
              <a:rPr lang="fa-IR" dirty="0">
                <a:cs typeface="B Lotus" panose="00000400000000000000" pitchFamily="2" charset="-78"/>
              </a:rPr>
              <a:t>و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هرگز</a:t>
            </a:r>
            <a:r>
              <a:rPr lang="fa-IR" dirty="0" smtClean="0">
                <a:cs typeface="B Lotus" panose="00000400000000000000" pitchFamily="2" charset="-78"/>
              </a:rPr>
              <a:t>» </a:t>
            </a:r>
            <a:r>
              <a:rPr lang="fa-IR" dirty="0">
                <a:cs typeface="B Lotus" panose="00000400000000000000" pitchFamily="2" charset="-78"/>
              </a:rPr>
              <a:t>صحیح یا غلط بودن یک </a:t>
            </a:r>
            <a:r>
              <a:rPr lang="fa-IR" dirty="0" smtClean="0">
                <a:cs typeface="B Lotus" panose="00000400000000000000" pitchFamily="2" charset="-78"/>
              </a:rPr>
              <a:t>سؤال </a:t>
            </a:r>
            <a:r>
              <a:rPr lang="fa-IR" dirty="0">
                <a:cs typeface="B Lotus" panose="00000400000000000000" pitchFamily="2" charset="-78"/>
              </a:rPr>
              <a:t>را </a:t>
            </a:r>
            <a:r>
              <a:rPr lang="fa-IR" dirty="0" smtClean="0">
                <a:cs typeface="B Lotus" panose="00000400000000000000" pitchFamily="2" charset="-78"/>
              </a:rPr>
              <a:t>کاملاً </a:t>
            </a:r>
            <a:r>
              <a:rPr lang="fa-IR" dirty="0">
                <a:cs typeface="B Lotus" panose="00000400000000000000" pitchFamily="2" charset="-78"/>
              </a:rPr>
              <a:t>مشخص </a:t>
            </a:r>
            <a:r>
              <a:rPr lang="fa-IR" dirty="0" smtClean="0">
                <a:cs typeface="B Lotus" panose="00000400000000000000" pitchFamily="2" charset="-78"/>
              </a:rPr>
              <a:t>می‌کند. مانند : 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1</a:t>
            </a:r>
            <a:r>
              <a:rPr lang="fa-IR" dirty="0" smtClean="0">
                <a:cs typeface="B Lotus" panose="00000400000000000000" pitchFamily="2" charset="-78"/>
              </a:rPr>
              <a:t>. همه </a:t>
            </a:r>
            <a:r>
              <a:rPr lang="fa-IR" dirty="0">
                <a:cs typeface="B Lotus" panose="00000400000000000000" pitchFamily="2" charset="-78"/>
              </a:rPr>
              <a:t>شهرهای بزرگ با قطار به هم </a:t>
            </a:r>
            <a:r>
              <a:rPr lang="fa-IR" dirty="0" smtClean="0">
                <a:cs typeface="B Lotus" panose="00000400000000000000" pitchFamily="2" charset="-78"/>
              </a:rPr>
              <a:t>مرتبط‌اند</a:t>
            </a:r>
            <a:r>
              <a:rPr lang="fa-IR" dirty="0">
                <a:cs typeface="B Lotus" panose="00000400000000000000" pitchFamily="2" charset="-78"/>
              </a:rPr>
              <a:t>.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صحیح        غلط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2. چنین امکان </a:t>
            </a:r>
            <a:r>
              <a:rPr lang="fa-IR" dirty="0">
                <a:cs typeface="B Lotus" panose="00000400000000000000" pitchFamily="2" charset="-78"/>
              </a:rPr>
              <a:t>دارد </a:t>
            </a:r>
            <a:r>
              <a:rPr lang="fa-IR" dirty="0" smtClean="0">
                <a:cs typeface="B Lotus" panose="00000400000000000000" pitchFamily="2" charset="-78"/>
              </a:rPr>
              <a:t>که هر زاویه‌ای را </a:t>
            </a:r>
            <a:r>
              <a:rPr lang="fa-IR" dirty="0">
                <a:cs typeface="B Lotus" panose="00000400000000000000" pitchFamily="2" charset="-78"/>
              </a:rPr>
              <a:t>دو نیم کرد.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صحیح        غلط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3. در </a:t>
            </a:r>
            <a:r>
              <a:rPr lang="fa-IR" dirty="0">
                <a:cs typeface="B Lotus" panose="00000400000000000000" pitchFamily="2" charset="-78"/>
              </a:rPr>
              <a:t>یک </a:t>
            </a:r>
            <a:r>
              <a:rPr lang="fa-IR" dirty="0" smtClean="0">
                <a:cs typeface="B Lotus" panose="00000400000000000000" pitchFamily="2" charset="-78"/>
              </a:rPr>
              <a:t>دموکراسی، </a:t>
            </a:r>
            <a:r>
              <a:rPr lang="fa-IR" dirty="0">
                <a:cs typeface="B Lotus" panose="00000400000000000000" pitchFamily="2" charset="-78"/>
              </a:rPr>
              <a:t>جنگ هرگز توصیه </a:t>
            </a:r>
            <a:r>
              <a:rPr lang="fa-IR" dirty="0" smtClean="0">
                <a:cs typeface="B Lotus" panose="00000400000000000000" pitchFamily="2" charset="-78"/>
              </a:rPr>
              <a:t>نمی‌شود</a:t>
            </a:r>
            <a:r>
              <a:rPr lang="fa-IR" dirty="0">
                <a:cs typeface="B Lotus" panose="00000400000000000000" pitchFamily="2" charset="-78"/>
              </a:rPr>
              <a:t>.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صحیح        غلط</a:t>
            </a:r>
          </a:p>
        </p:txBody>
      </p:sp>
    </p:spTree>
    <p:extLst>
      <p:ext uri="{BB962C8B-B14F-4D97-AF65-F5344CB8AC3E}">
        <p14:creationId xmlns:p14="http://schemas.microsoft.com/office/powerpoint/2010/main" val="129058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810544" cy="778098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/>
              <a:t>سنجش و اندازه‌گیری </a:t>
            </a:r>
            <a:endParaRPr lang="fa-IR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552728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بنابه </a:t>
            </a:r>
            <a:r>
              <a:rPr lang="fa-IR" dirty="0" smtClean="0">
                <a:cs typeface="B Lotus" panose="00000400000000000000" pitchFamily="2" charset="-78"/>
              </a:rPr>
              <a:t>گفته ساکس: «در </a:t>
            </a:r>
            <a:r>
              <a:rPr lang="fa-IR" dirty="0">
                <a:cs typeface="B Lotus" panose="00000400000000000000" pitchFamily="2" charset="-78"/>
              </a:rPr>
              <a:t>حالی که استفاده از </a:t>
            </a:r>
            <a:r>
              <a:rPr lang="fa-IR" dirty="0" smtClean="0">
                <a:cs typeface="B Lotus" panose="00000400000000000000" pitchFamily="2" charset="-78"/>
              </a:rPr>
              <a:t>کلمه‌های </a:t>
            </a:r>
            <a:r>
              <a:rPr lang="fa-IR" dirty="0">
                <a:cs typeface="B Lotus" panose="00000400000000000000" pitchFamily="2" charset="-78"/>
              </a:rPr>
              <a:t>راهنما ممکن است </a:t>
            </a:r>
            <a:r>
              <a:rPr lang="fa-IR" dirty="0" smtClean="0">
                <a:cs typeface="B Lotus" panose="00000400000000000000" pitchFamily="2" charset="-78"/>
              </a:rPr>
              <a:t>دانش‌آموز </a:t>
            </a:r>
            <a:r>
              <a:rPr lang="fa-IR" dirty="0">
                <a:cs typeface="B Lotus" panose="00000400000000000000" pitchFamily="2" charset="-78"/>
              </a:rPr>
              <a:t>را تشویق کند تا به صورت آزمون دهندگان مجرب در آیند</a:t>
            </a:r>
            <a:r>
              <a:rPr lang="fa-IR" dirty="0" smtClean="0">
                <a:cs typeface="B Lotus" panose="00000400000000000000" pitchFamily="2" charset="-78"/>
              </a:rPr>
              <a:t>، امّا </a:t>
            </a:r>
            <a:r>
              <a:rPr lang="fa-IR" dirty="0">
                <a:cs typeface="B Lotus" panose="00000400000000000000" pitchFamily="2" charset="-78"/>
              </a:rPr>
              <a:t>کمک زیادی به سنجش </a:t>
            </a:r>
            <a:r>
              <a:rPr lang="fa-IR" dirty="0" smtClean="0">
                <a:cs typeface="B Lotus" panose="00000400000000000000" pitchFamily="2" charset="-78"/>
              </a:rPr>
              <a:t>هدف‌های </a:t>
            </a:r>
            <a:r>
              <a:rPr lang="fa-IR" dirty="0">
                <a:cs typeface="B Lotus" panose="00000400000000000000" pitchFamily="2" charset="-78"/>
              </a:rPr>
              <a:t>درس </a:t>
            </a:r>
            <a:r>
              <a:rPr lang="fa-IR" dirty="0" smtClean="0">
                <a:cs typeface="B Lotus" panose="00000400000000000000" pitchFamily="2" charset="-78"/>
              </a:rPr>
              <a:t>نمی‌کند.» 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در </a:t>
            </a:r>
            <a:r>
              <a:rPr lang="fa-IR" dirty="0">
                <a:cs typeface="B Lotus" panose="00000400000000000000" pitchFamily="2" charset="-78"/>
              </a:rPr>
              <a:t>زیر به </a:t>
            </a:r>
            <a:r>
              <a:rPr lang="fa-IR" dirty="0" smtClean="0">
                <a:cs typeface="B Lotus" panose="00000400000000000000" pitchFamily="2" charset="-78"/>
              </a:rPr>
              <a:t>نمونه‌های </a:t>
            </a:r>
            <a:r>
              <a:rPr lang="fa-IR" dirty="0">
                <a:cs typeface="B Lotus" panose="00000400000000000000" pitchFamily="2" charset="-78"/>
              </a:rPr>
              <a:t>دیگری از این </a:t>
            </a:r>
            <a:r>
              <a:rPr lang="fa-IR" dirty="0" smtClean="0">
                <a:cs typeface="B Lotus" panose="00000400000000000000" pitchFamily="2" charset="-78"/>
              </a:rPr>
              <a:t>سؤال‌ها توجّه کنید. 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نمونۀ ضعیف </a:t>
            </a:r>
            <a:r>
              <a:rPr lang="fa-IR" dirty="0" smtClean="0">
                <a:cs typeface="B Lotus" panose="00000400000000000000" pitchFamily="2" charset="-78"/>
              </a:rPr>
              <a:t>: یک «مادربُرد» معیوب </a:t>
            </a:r>
            <a:r>
              <a:rPr lang="fa-IR" dirty="0">
                <a:cs typeface="B Lotus" panose="00000400000000000000" pitchFamily="2" charset="-78"/>
              </a:rPr>
              <a:t>ممکن است باعث خاموش شدن کامپیوتر شخصی </a:t>
            </a:r>
            <a:r>
              <a:rPr lang="fa-IR" dirty="0" smtClean="0">
                <a:cs typeface="B Lotus" panose="00000400000000000000" pitchFamily="2" charset="-78"/>
              </a:rPr>
              <a:t>شود</a:t>
            </a:r>
            <a:r>
              <a:rPr lang="fa-IR" dirty="0">
                <a:cs typeface="B Lotus" panose="00000400000000000000" pitchFamily="2" charset="-78"/>
              </a:rPr>
              <a:t>.</a:t>
            </a: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نمونۀ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بهتر </a:t>
            </a:r>
            <a:r>
              <a:rPr lang="fa-IR" dirty="0" smtClean="0">
                <a:cs typeface="B Lotus" panose="00000400000000000000" pitchFamily="2" charset="-78"/>
              </a:rPr>
              <a:t>: یک «مادربرد» معیوب </a:t>
            </a:r>
            <a:r>
              <a:rPr lang="fa-IR" dirty="0">
                <a:cs typeface="B Lotus" panose="00000400000000000000" pitchFamily="2" charset="-78"/>
              </a:rPr>
              <a:t>باعث خاموش شدن کامپیوتر شخصی </a:t>
            </a:r>
            <a:r>
              <a:rPr lang="fa-IR" dirty="0" smtClean="0">
                <a:cs typeface="B Lotus" panose="00000400000000000000" pitchFamily="2" charset="-78"/>
              </a:rPr>
              <a:t>می‌شود.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9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. </a:t>
            </a:r>
            <a:r>
              <a:rPr lang="fa-IR" dirty="0" smtClean="0">
                <a:cs typeface="B Lotus" panose="00000400000000000000" pitchFamily="2" charset="-78"/>
              </a:rPr>
              <a:t>سعی </a:t>
            </a:r>
            <a:r>
              <a:rPr lang="fa-IR" dirty="0">
                <a:cs typeface="B Lotus" panose="00000400000000000000" pitchFamily="2" charset="-78"/>
              </a:rPr>
              <a:t>کنید </a:t>
            </a:r>
            <a:r>
              <a:rPr lang="fa-IR" dirty="0" smtClean="0">
                <a:cs typeface="B Lotus" panose="00000400000000000000" pitchFamily="2" charset="-78"/>
              </a:rPr>
              <a:t>تعداد سؤال‌های </a:t>
            </a:r>
            <a:r>
              <a:rPr lang="fa-IR" dirty="0">
                <a:cs typeface="B Lotus" panose="00000400000000000000" pitchFamily="2" charset="-78"/>
              </a:rPr>
              <a:t>غلط </a:t>
            </a:r>
            <a:r>
              <a:rPr lang="fa-IR" dirty="0" smtClean="0">
                <a:cs typeface="B Lotus" panose="00000400000000000000" pitchFamily="2" charset="-78"/>
              </a:rPr>
              <a:t>بیش‌تر </a:t>
            </a:r>
            <a:r>
              <a:rPr lang="fa-IR" dirty="0">
                <a:cs typeface="B Lotus" panose="00000400000000000000" pitchFamily="2" charset="-78"/>
              </a:rPr>
              <a:t>از </a:t>
            </a:r>
            <a:r>
              <a:rPr lang="fa-IR" dirty="0" smtClean="0">
                <a:cs typeface="B Lotus" panose="00000400000000000000" pitchFamily="2" charset="-78"/>
              </a:rPr>
              <a:t>سؤالات </a:t>
            </a:r>
            <a:r>
              <a:rPr lang="fa-IR" dirty="0">
                <a:cs typeface="B Lotus" panose="00000400000000000000" pitchFamily="2" charset="-78"/>
              </a:rPr>
              <a:t>صحیح باشد</a:t>
            </a:r>
            <a:r>
              <a:rPr lang="fa-IR" dirty="0" smtClean="0">
                <a:cs typeface="B Lotus" panose="00000400000000000000" pitchFamily="2" charset="-78"/>
              </a:rPr>
              <a:t>.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ایبل در </a:t>
            </a:r>
            <a:r>
              <a:rPr lang="fa-IR" dirty="0">
                <a:cs typeface="B Lotus" panose="00000400000000000000" pitchFamily="2" charset="-78"/>
              </a:rPr>
              <a:t>توجیه این پیشنهاد </a:t>
            </a:r>
            <a:r>
              <a:rPr lang="fa-IR" dirty="0" smtClean="0">
                <a:cs typeface="B Lotus" panose="00000400000000000000" pitchFamily="2" charset="-78"/>
              </a:rPr>
              <a:t>می‌گوید: «دانش‌آموزان </a:t>
            </a:r>
            <a:r>
              <a:rPr lang="fa-IR" dirty="0">
                <a:cs typeface="B Lotus" panose="00000400000000000000" pitchFamily="2" charset="-78"/>
              </a:rPr>
              <a:t>وقتی که در انتخاب بین جواب صحیح و جواب غلط تردید </a:t>
            </a:r>
            <a:r>
              <a:rPr lang="fa-IR" dirty="0" smtClean="0">
                <a:cs typeface="B Lotus" panose="00000400000000000000" pitchFamily="2" charset="-78"/>
              </a:rPr>
              <a:t>می‌کنند، </a:t>
            </a:r>
            <a:r>
              <a:rPr lang="fa-IR" dirty="0">
                <a:cs typeface="B Lotus" panose="00000400000000000000" pitchFamily="2" charset="-78"/>
              </a:rPr>
              <a:t>ترجیح </a:t>
            </a:r>
            <a:r>
              <a:rPr lang="fa-IR" dirty="0" smtClean="0">
                <a:cs typeface="B Lotus" panose="00000400000000000000" pitchFamily="2" charset="-78"/>
              </a:rPr>
              <a:t>می‌دهند </a:t>
            </a:r>
            <a:r>
              <a:rPr lang="fa-IR" dirty="0">
                <a:cs typeface="B Lotus" panose="00000400000000000000" pitchFamily="2" charset="-78"/>
              </a:rPr>
              <a:t>جواب صحیح را انتخاب کنند.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تمایل به </a:t>
            </a:r>
            <a:r>
              <a:rPr lang="fa-IR" dirty="0" smtClean="0">
                <a:cs typeface="B Lotus" panose="00000400000000000000" pitchFamily="2" charset="-78"/>
              </a:rPr>
              <a:t>پاسخ دادن سؤال‌هایی از نوع  </a:t>
            </a:r>
            <a:r>
              <a:rPr lang="fa-IR" dirty="0">
                <a:cs typeface="B Lotus" panose="00000400000000000000" pitchFamily="2" charset="-78"/>
              </a:rPr>
              <a:t>صحیح </a:t>
            </a:r>
            <a:r>
              <a:rPr lang="fa-IR" dirty="0" smtClean="0">
                <a:cs typeface="B Lotus" panose="00000400000000000000" pitchFamily="2" charset="-78"/>
              </a:rPr>
              <a:t>- </a:t>
            </a:r>
            <a:r>
              <a:rPr lang="fa-IR" dirty="0">
                <a:cs typeface="B Lotus" panose="00000400000000000000" pitchFamily="2" charset="-78"/>
              </a:rPr>
              <a:t>غلط در یک جهت </a:t>
            </a:r>
            <a:r>
              <a:rPr lang="fa-IR" dirty="0" smtClean="0">
                <a:cs typeface="B Lotus" panose="00000400000000000000" pitchFamily="2" charset="-78"/>
              </a:rPr>
              <a:t>خاص </a:t>
            </a:r>
            <a:r>
              <a:rPr lang="fa-IR" dirty="0">
                <a:cs typeface="B Lotus" panose="00000400000000000000" pitchFamily="2" charset="-78"/>
              </a:rPr>
              <a:t>(صحیح یا غلط)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آمایه پاسخ</a:t>
            </a:r>
            <a:r>
              <a:rPr lang="fa-IR" dirty="0">
                <a:cs typeface="B Lotus" panose="00000400000000000000" pitchFamily="2" charset="-78"/>
              </a:rPr>
              <a:t> نام دارد</a:t>
            </a:r>
            <a:r>
              <a:rPr lang="fa-IR" dirty="0" smtClean="0">
                <a:cs typeface="B Lotus" panose="00000400000000000000" pitchFamily="2" charset="-78"/>
              </a:rPr>
              <a:t>. بنابه </a:t>
            </a:r>
            <a:r>
              <a:rPr lang="fa-IR" dirty="0">
                <a:cs typeface="B Lotus" panose="00000400000000000000" pitchFamily="2" charset="-78"/>
              </a:rPr>
              <a:t>تعریف</a:t>
            </a:r>
            <a:r>
              <a:rPr lang="fa-IR" dirty="0" smtClean="0">
                <a:cs typeface="B Lotus" panose="00000400000000000000" pitchFamily="2" charset="-78"/>
              </a:rPr>
              <a:t>، آمایه </a:t>
            </a:r>
            <a:r>
              <a:rPr lang="fa-IR" dirty="0">
                <a:cs typeface="B Lotus" panose="00000400000000000000" pitchFamily="2" charset="-78"/>
              </a:rPr>
              <a:t>پاسخ به گرایش آزمون شونده در دادن پاسخ به </a:t>
            </a:r>
            <a:r>
              <a:rPr lang="fa-IR" dirty="0" smtClean="0">
                <a:cs typeface="B Lotus" panose="00000400000000000000" pitchFamily="2" charset="-78"/>
              </a:rPr>
              <a:t>سؤال‌ها </a:t>
            </a:r>
            <a:r>
              <a:rPr lang="fa-IR" dirty="0">
                <a:cs typeface="B Lotus" panose="00000400000000000000" pitchFamily="2" charset="-78"/>
              </a:rPr>
              <a:t>با </a:t>
            </a:r>
            <a:r>
              <a:rPr lang="fa-IR" dirty="0" smtClean="0">
                <a:cs typeface="B Lotus" panose="00000400000000000000" pitchFamily="2" charset="-78"/>
              </a:rPr>
              <a:t>توجّه </a:t>
            </a:r>
            <a:r>
              <a:rPr lang="fa-IR" dirty="0">
                <a:cs typeface="B Lotus" panose="00000400000000000000" pitchFamily="2" charset="-78"/>
              </a:rPr>
              <a:t>به </a:t>
            </a:r>
            <a:r>
              <a:rPr lang="fa-IR" b="1" i="1" u="sng" dirty="0">
                <a:cs typeface="B Lotus" panose="00000400000000000000" pitchFamily="2" charset="-78"/>
              </a:rPr>
              <a:t>شکل </a:t>
            </a:r>
            <a:r>
              <a:rPr lang="fa-IR" b="1" i="1" u="sng" dirty="0" smtClean="0">
                <a:cs typeface="B Lotus" panose="00000400000000000000" pitchFamily="2" charset="-78"/>
              </a:rPr>
              <a:t>سؤال </a:t>
            </a:r>
            <a:r>
              <a:rPr lang="fa-IR" dirty="0">
                <a:cs typeface="B Lotus" panose="00000400000000000000" pitchFamily="2" charset="-78"/>
              </a:rPr>
              <a:t>نه محتوای آن گفته </a:t>
            </a:r>
            <a:r>
              <a:rPr lang="fa-IR" dirty="0" smtClean="0">
                <a:cs typeface="B Lotus" panose="00000400000000000000" pitchFamily="2" charset="-78"/>
              </a:rPr>
              <a:t>می‌شود</a:t>
            </a:r>
            <a:r>
              <a:rPr lang="fa-IR" dirty="0">
                <a:cs typeface="B Lotus" panose="00000400000000000000" pitchFamily="2" charset="-78"/>
              </a:rPr>
              <a:t>.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شواهدی موجود هستند که نشان </a:t>
            </a:r>
            <a:r>
              <a:rPr lang="fa-IR" dirty="0" smtClean="0">
                <a:cs typeface="B Lotus" panose="00000400000000000000" pitchFamily="2" charset="-78"/>
              </a:rPr>
              <a:t>می‌دهند سؤال‌های </a:t>
            </a:r>
            <a:r>
              <a:rPr lang="fa-IR" dirty="0">
                <a:cs typeface="B Lotus" panose="00000400000000000000" pitchFamily="2" charset="-78"/>
              </a:rPr>
              <a:t>غلط قدرت تمییز </a:t>
            </a:r>
            <a:r>
              <a:rPr lang="fa-IR" dirty="0" smtClean="0">
                <a:cs typeface="B Lotus" panose="00000400000000000000" pitchFamily="2" charset="-78"/>
              </a:rPr>
              <a:t>بیش‌تری </a:t>
            </a:r>
            <a:r>
              <a:rPr lang="fa-IR" dirty="0">
                <a:cs typeface="B Lotus" panose="00000400000000000000" pitchFamily="2" charset="-78"/>
              </a:rPr>
              <a:t>دارند و شاید نسبت </a:t>
            </a:r>
            <a:r>
              <a:rPr lang="fa-IR" dirty="0" smtClean="0">
                <a:cs typeface="B Lotus" panose="00000400000000000000" pitchFamily="2" charset="-78"/>
              </a:rPr>
              <a:t>60 به </a:t>
            </a:r>
            <a:r>
              <a:rPr lang="fa-IR" dirty="0">
                <a:cs typeface="B Lotus" panose="00000400000000000000" pitchFamily="2" charset="-78"/>
              </a:rPr>
              <a:t>40 به نفع </a:t>
            </a:r>
            <a:r>
              <a:rPr lang="fa-IR" dirty="0" smtClean="0">
                <a:cs typeface="B Lotus" panose="00000400000000000000" pitchFamily="2" charset="-78"/>
              </a:rPr>
              <a:t>سؤال‌های </a:t>
            </a:r>
            <a:r>
              <a:rPr lang="fa-IR" dirty="0">
                <a:cs typeface="B Lotus" panose="00000400000000000000" pitchFamily="2" charset="-78"/>
              </a:rPr>
              <a:t>غلط بهترین پیشنهاد در این باره باشد</a:t>
            </a:r>
            <a:r>
              <a:rPr lang="fa-IR" dirty="0" smtClean="0">
                <a:cs typeface="B Lotus" panose="00000400000000000000" pitchFamily="2" charset="-78"/>
              </a:rPr>
              <a:t>.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10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. </a:t>
            </a:r>
            <a:r>
              <a:rPr lang="fa-IR" dirty="0" smtClean="0">
                <a:cs typeface="B Lotus" panose="00000400000000000000" pitchFamily="2" charset="-78"/>
              </a:rPr>
              <a:t>طول سؤال‌های </a:t>
            </a:r>
            <a:r>
              <a:rPr lang="fa-IR" dirty="0">
                <a:cs typeface="B Lotus" panose="00000400000000000000" pitchFamily="2" charset="-78"/>
              </a:rPr>
              <a:t>صحیح و </a:t>
            </a:r>
            <a:r>
              <a:rPr lang="fa-IR" dirty="0" smtClean="0">
                <a:cs typeface="B Lotus" panose="00000400000000000000" pitchFamily="2" charset="-78"/>
              </a:rPr>
              <a:t>سؤال‌های </a:t>
            </a:r>
            <a:r>
              <a:rPr lang="fa-IR" dirty="0">
                <a:cs typeface="B Lotus" panose="00000400000000000000" pitchFamily="2" charset="-78"/>
              </a:rPr>
              <a:t>غلط را </a:t>
            </a:r>
            <a:r>
              <a:rPr lang="fa-IR" dirty="0" smtClean="0">
                <a:cs typeface="B Lotus" panose="00000400000000000000" pitchFamily="2" charset="-78"/>
              </a:rPr>
              <a:t>تقریباً </a:t>
            </a:r>
            <a:r>
              <a:rPr lang="fa-IR" dirty="0">
                <a:cs typeface="B Lotus" panose="00000400000000000000" pitchFamily="2" charset="-78"/>
              </a:rPr>
              <a:t>هم اندازه انتخاب کنید</a:t>
            </a:r>
            <a:r>
              <a:rPr lang="fa-IR" dirty="0" smtClean="0">
                <a:cs typeface="B Lotus" panose="00000400000000000000" pitchFamily="2" charset="-78"/>
              </a:rPr>
              <a:t>.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کسانی که در نوشتن </a:t>
            </a:r>
            <a:r>
              <a:rPr lang="fa-IR" dirty="0" smtClean="0">
                <a:cs typeface="B Lotus" panose="00000400000000000000" pitchFamily="2" charset="-78"/>
              </a:rPr>
              <a:t>سؤال‌های </a:t>
            </a:r>
            <a:r>
              <a:rPr lang="fa-IR" dirty="0">
                <a:cs typeface="B Lotus" panose="00000400000000000000" pitchFamily="2" charset="-78"/>
              </a:rPr>
              <a:t>صحیح غلط مهارت کافی </a:t>
            </a:r>
            <a:r>
              <a:rPr lang="fa-IR" dirty="0" smtClean="0">
                <a:cs typeface="B Lotus" panose="00000400000000000000" pitchFamily="2" charset="-78"/>
              </a:rPr>
              <a:t>ندارند، غالباً سوال‌های </a:t>
            </a:r>
            <a:r>
              <a:rPr lang="fa-IR" dirty="0">
                <a:cs typeface="B Lotus" panose="00000400000000000000" pitchFamily="2" charset="-78"/>
              </a:rPr>
              <a:t>صحیح را از </a:t>
            </a:r>
            <a:r>
              <a:rPr lang="fa-IR" dirty="0" smtClean="0">
                <a:cs typeface="B Lotus" panose="00000400000000000000" pitchFamily="2" charset="-78"/>
              </a:rPr>
              <a:t>سوال‌های </a:t>
            </a:r>
            <a:r>
              <a:rPr lang="fa-IR" dirty="0">
                <a:cs typeface="B Lotus" panose="00000400000000000000" pitchFamily="2" charset="-78"/>
              </a:rPr>
              <a:t>غلط </a:t>
            </a:r>
            <a:r>
              <a:rPr lang="fa-IR" dirty="0" smtClean="0">
                <a:cs typeface="B Lotus" panose="00000400000000000000" pitchFamily="2" charset="-78"/>
              </a:rPr>
              <a:t>طولانی‌تر می‌نویسند. این </a:t>
            </a:r>
            <a:r>
              <a:rPr lang="fa-IR" dirty="0">
                <a:cs typeface="B Lotus" panose="00000400000000000000" pitchFamily="2" charset="-78"/>
              </a:rPr>
              <a:t>کار باعث </a:t>
            </a:r>
            <a:r>
              <a:rPr lang="fa-IR" dirty="0" smtClean="0">
                <a:cs typeface="B Lotus" panose="00000400000000000000" pitchFamily="2" charset="-78"/>
              </a:rPr>
              <a:t>می‌شود </a:t>
            </a:r>
            <a:r>
              <a:rPr lang="fa-IR" dirty="0">
                <a:cs typeface="B Lotus" panose="00000400000000000000" pitchFamily="2" charset="-78"/>
              </a:rPr>
              <a:t>که </a:t>
            </a:r>
            <a:r>
              <a:rPr lang="fa-IR" dirty="0" smtClean="0">
                <a:cs typeface="B Lotus" panose="00000400000000000000" pitchFamily="2" charset="-78"/>
              </a:rPr>
              <a:t>دانش‌آموزان متوجّه </a:t>
            </a:r>
            <a:r>
              <a:rPr lang="fa-IR" dirty="0">
                <a:cs typeface="B Lotus" panose="00000400000000000000" pitchFamily="2" charset="-78"/>
              </a:rPr>
              <a:t>مطلب بشوند و بدون </a:t>
            </a:r>
            <a:r>
              <a:rPr lang="fa-IR" dirty="0" smtClean="0">
                <a:cs typeface="B Lotus" panose="00000400000000000000" pitchFamily="2" charset="-78"/>
              </a:rPr>
              <a:t>این‌که </a:t>
            </a:r>
            <a:r>
              <a:rPr lang="fa-IR" dirty="0">
                <a:cs typeface="B Lotus" panose="00000400000000000000" pitchFamily="2" charset="-78"/>
              </a:rPr>
              <a:t>از موضوع مطرح شده در </a:t>
            </a:r>
            <a:r>
              <a:rPr lang="fa-IR" dirty="0" smtClean="0">
                <a:cs typeface="B Lotus" panose="00000400000000000000" pitchFamily="2" charset="-78"/>
              </a:rPr>
              <a:t>سؤال اطّلاع </a:t>
            </a:r>
            <a:r>
              <a:rPr lang="fa-IR" dirty="0">
                <a:cs typeface="B Lotus" panose="00000400000000000000" pitchFamily="2" charset="-78"/>
              </a:rPr>
              <a:t>داشته </a:t>
            </a:r>
            <a:r>
              <a:rPr lang="fa-IR" dirty="0" smtClean="0">
                <a:cs typeface="B Lotus" panose="00000400000000000000" pitchFamily="2" charset="-78"/>
              </a:rPr>
              <a:t>باشند، </a:t>
            </a:r>
            <a:r>
              <a:rPr lang="fa-IR" dirty="0">
                <a:cs typeface="B Lotus" panose="00000400000000000000" pitchFamily="2" charset="-78"/>
              </a:rPr>
              <a:t>به آن درست پاسخ دهند.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0823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594520" cy="490066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>
                <a:cs typeface="B Lotus" panose="00000400000000000000" pitchFamily="2" charset="-78"/>
              </a:rPr>
              <a:t>سنجش و اندازه‌گیری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امتیازها و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محدودیّت‌های آزمون‌های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صحیح –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غلط :</a:t>
            </a:r>
            <a:endParaRPr lang="fa-IR" dirty="0">
              <a:solidFill>
                <a:srgbClr val="FF0000"/>
              </a:solidFill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بر سر استفاده از </a:t>
            </a:r>
            <a:r>
              <a:rPr lang="fa-IR" dirty="0" smtClean="0">
                <a:cs typeface="B Lotus" panose="00000400000000000000" pitchFamily="2" charset="-78"/>
              </a:rPr>
              <a:t>آزمون‌های </a:t>
            </a:r>
            <a:r>
              <a:rPr lang="fa-IR" dirty="0">
                <a:cs typeface="B Lotus" panose="00000400000000000000" pitchFamily="2" charset="-78"/>
              </a:rPr>
              <a:t>صحیح – غلط برای سنجش میزان یادگیری </a:t>
            </a:r>
            <a:r>
              <a:rPr lang="fa-IR" dirty="0" smtClean="0">
                <a:cs typeface="B Lotus" panose="00000400000000000000" pitchFamily="2" charset="-78"/>
              </a:rPr>
              <a:t>دانش‌آموزان </a:t>
            </a:r>
            <a:r>
              <a:rPr lang="fa-IR" dirty="0">
                <a:cs typeface="B Lotus" panose="00000400000000000000" pitchFamily="2" charset="-78"/>
              </a:rPr>
              <a:t>و دانشجویان در میان </a:t>
            </a:r>
            <a:r>
              <a:rPr lang="fa-IR" dirty="0" smtClean="0">
                <a:cs typeface="B Lotus" panose="00000400000000000000" pitchFamily="2" charset="-78"/>
              </a:rPr>
              <a:t>متخّصصان </a:t>
            </a:r>
            <a:r>
              <a:rPr lang="fa-IR" dirty="0">
                <a:cs typeface="B Lotus" panose="00000400000000000000" pitchFamily="2" charset="-78"/>
              </a:rPr>
              <a:t>سنجش اختلاف نظر وجود دارد</a:t>
            </a:r>
            <a:r>
              <a:rPr lang="fa-IR" dirty="0" smtClean="0">
                <a:cs typeface="B Lotus" panose="00000400000000000000" pitchFamily="2" charset="-78"/>
              </a:rPr>
              <a:t>. برخی </a:t>
            </a:r>
            <a:r>
              <a:rPr lang="fa-IR" dirty="0">
                <a:cs typeface="B Lotus" panose="00000400000000000000" pitchFamily="2" charset="-78"/>
              </a:rPr>
              <a:t>استفاده از آن را مفید </a:t>
            </a:r>
            <a:r>
              <a:rPr lang="fa-IR" dirty="0" smtClean="0">
                <a:cs typeface="B Lotus" panose="00000400000000000000" pitchFamily="2" charset="-78"/>
              </a:rPr>
              <a:t>می‌دانند. از </a:t>
            </a:r>
            <a:r>
              <a:rPr lang="fa-IR" dirty="0">
                <a:cs typeface="B Lotus" panose="00000400000000000000" pitchFamily="2" charset="-78"/>
              </a:rPr>
              <a:t>جمله کسانی که این </a:t>
            </a:r>
            <a:r>
              <a:rPr lang="fa-IR" dirty="0" smtClean="0">
                <a:cs typeface="B Lotus" panose="00000400000000000000" pitchFamily="2" charset="-78"/>
              </a:rPr>
              <a:t>آزمون‌ها </a:t>
            </a:r>
            <a:r>
              <a:rPr lang="fa-IR" dirty="0">
                <a:cs typeface="B Lotus" panose="00000400000000000000" pitchFamily="2" charset="-78"/>
              </a:rPr>
              <a:t>را مفید تشخیص </a:t>
            </a:r>
            <a:r>
              <a:rPr lang="fa-IR" dirty="0" smtClean="0">
                <a:cs typeface="B Lotus" panose="00000400000000000000" pitchFamily="2" charset="-78"/>
              </a:rPr>
              <a:t>داده‌اند؛ ایبل هست. وی در  </a:t>
            </a:r>
            <a:r>
              <a:rPr lang="fa-IR" dirty="0">
                <a:cs typeface="B Lotus" panose="00000400000000000000" pitchFamily="2" charset="-78"/>
              </a:rPr>
              <a:t>دفاع از این </a:t>
            </a:r>
            <a:r>
              <a:rPr lang="fa-IR" dirty="0" smtClean="0">
                <a:cs typeface="B Lotus" panose="00000400000000000000" pitchFamily="2" charset="-78"/>
              </a:rPr>
              <a:t>آزمون‌ها، گفته است : «دلیل عمدۀ </a:t>
            </a:r>
            <a:r>
              <a:rPr lang="fa-IR" dirty="0">
                <a:cs typeface="B Lotus" panose="00000400000000000000" pitchFamily="2" charset="-78"/>
              </a:rPr>
              <a:t>استفاده از </a:t>
            </a:r>
            <a:r>
              <a:rPr lang="fa-IR" dirty="0" smtClean="0">
                <a:cs typeface="B Lotus" panose="00000400000000000000" pitchFamily="2" charset="-78"/>
              </a:rPr>
              <a:t>سؤال‌های </a:t>
            </a:r>
            <a:r>
              <a:rPr lang="fa-IR" dirty="0">
                <a:cs typeface="B Lotus" panose="00000400000000000000" pitchFamily="2" charset="-78"/>
              </a:rPr>
              <a:t>صحیح – غلط این است </a:t>
            </a:r>
            <a:r>
              <a:rPr lang="fa-IR" dirty="0" smtClean="0">
                <a:cs typeface="B Lotus" panose="00000400000000000000" pitchFamily="2" charset="-78"/>
              </a:rPr>
              <a:t>که آن‌ها وسیلۀ </a:t>
            </a:r>
            <a:r>
              <a:rPr lang="fa-IR" dirty="0">
                <a:cs typeface="B Lotus" panose="00000400000000000000" pitchFamily="2" charset="-78"/>
              </a:rPr>
              <a:t>ساده و </a:t>
            </a:r>
            <a:r>
              <a:rPr lang="fa-IR" dirty="0" smtClean="0">
                <a:cs typeface="B Lotus" panose="00000400000000000000" pitchFamily="2" charset="-78"/>
              </a:rPr>
              <a:t>مستقیمی </a:t>
            </a:r>
            <a:r>
              <a:rPr lang="fa-IR" dirty="0">
                <a:cs typeface="B Lotus" panose="00000400000000000000" pitchFamily="2" charset="-78"/>
              </a:rPr>
              <a:t>برای </a:t>
            </a:r>
            <a:r>
              <a:rPr lang="fa-IR" dirty="0" smtClean="0">
                <a:cs typeface="B Lotus" panose="00000400000000000000" pitchFamily="2" charset="-78"/>
              </a:rPr>
              <a:t>اندازه‌گیری بازده‌های </a:t>
            </a:r>
            <a:r>
              <a:rPr lang="fa-IR" dirty="0">
                <a:cs typeface="B Lotus" panose="00000400000000000000" pitchFamily="2" charset="-78"/>
              </a:rPr>
              <a:t>اساسی آموزش رسمی </a:t>
            </a:r>
            <a:r>
              <a:rPr lang="fa-IR" dirty="0" smtClean="0">
                <a:cs typeface="B Lotus" panose="00000400000000000000" pitchFamily="2" charset="-78"/>
              </a:rPr>
              <a:t>هستند.»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به طور </a:t>
            </a:r>
            <a:r>
              <a:rPr lang="fa-IR" dirty="0" smtClean="0">
                <a:cs typeface="B Lotus" panose="00000400000000000000" pitchFamily="2" charset="-78"/>
              </a:rPr>
              <a:t>کلّی می‌توان </a:t>
            </a:r>
            <a:r>
              <a:rPr lang="fa-IR" dirty="0">
                <a:cs typeface="B Lotus" panose="00000400000000000000" pitchFamily="2" charset="-78"/>
              </a:rPr>
              <a:t>امتیازها یا محاسن </a:t>
            </a:r>
            <a:r>
              <a:rPr lang="fa-IR" dirty="0" smtClean="0">
                <a:cs typeface="B Lotus" panose="00000400000000000000" pitchFamily="2" charset="-78"/>
              </a:rPr>
              <a:t>سؤال‌های </a:t>
            </a:r>
            <a:r>
              <a:rPr lang="fa-IR" dirty="0">
                <a:cs typeface="B Lotus" panose="00000400000000000000" pitchFamily="2" charset="-78"/>
              </a:rPr>
              <a:t>صحیح – غلط را به صورت زیر خلاصه </a:t>
            </a:r>
            <a:r>
              <a:rPr lang="fa-IR" dirty="0" smtClean="0">
                <a:cs typeface="B Lotus" panose="00000400000000000000" pitchFamily="2" charset="-78"/>
              </a:rPr>
              <a:t>کرد :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1. </a:t>
            </a:r>
            <a:r>
              <a:rPr lang="fa-IR" dirty="0" smtClean="0">
                <a:cs typeface="B Lotus" panose="00000400000000000000" pitchFamily="2" charset="-78"/>
              </a:rPr>
              <a:t>تهیّه </a:t>
            </a:r>
            <a:r>
              <a:rPr lang="fa-IR" dirty="0">
                <a:cs typeface="B Lotus" panose="00000400000000000000" pitchFamily="2" charset="-78"/>
              </a:rPr>
              <a:t>این نوع </a:t>
            </a:r>
            <a:r>
              <a:rPr lang="fa-IR" dirty="0" smtClean="0">
                <a:cs typeface="B Lotus" panose="00000400000000000000" pitchFamily="2" charset="-78"/>
              </a:rPr>
              <a:t>سؤال‌ها </a:t>
            </a:r>
            <a:r>
              <a:rPr lang="fa-IR" dirty="0">
                <a:cs typeface="B Lotus" panose="00000400000000000000" pitchFamily="2" charset="-78"/>
              </a:rPr>
              <a:t>کار </a:t>
            </a:r>
            <a:r>
              <a:rPr lang="fa-IR" dirty="0" smtClean="0">
                <a:cs typeface="B Lotus" panose="00000400000000000000" pitchFamily="2" charset="-78"/>
              </a:rPr>
              <a:t>نسبتاً </a:t>
            </a:r>
            <a:r>
              <a:rPr lang="fa-IR" dirty="0">
                <a:cs typeface="B Lotus" panose="00000400000000000000" pitchFamily="2" charset="-78"/>
              </a:rPr>
              <a:t>آسانی است.</a:t>
            </a: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2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. </a:t>
            </a:r>
            <a:r>
              <a:rPr lang="fa-IR" dirty="0" smtClean="0">
                <a:cs typeface="B Lotus" panose="00000400000000000000" pitchFamily="2" charset="-78"/>
              </a:rPr>
              <a:t>تصحیح </a:t>
            </a:r>
            <a:r>
              <a:rPr lang="fa-IR" dirty="0">
                <a:cs typeface="B Lotus" panose="00000400000000000000" pitchFamily="2" charset="-78"/>
              </a:rPr>
              <a:t>جواب آزمون شوندگان به این </a:t>
            </a:r>
            <a:r>
              <a:rPr lang="fa-IR" dirty="0" smtClean="0">
                <a:cs typeface="B Lotus" panose="00000400000000000000" pitchFamily="2" charset="-78"/>
              </a:rPr>
              <a:t>سؤال‌ها </a:t>
            </a:r>
            <a:r>
              <a:rPr lang="fa-IR" dirty="0">
                <a:cs typeface="B Lotus" panose="00000400000000000000" pitchFamily="2" charset="-78"/>
              </a:rPr>
              <a:t>به سادگی و سرعت و با </a:t>
            </a:r>
            <a:r>
              <a:rPr lang="fa-IR" dirty="0" smtClean="0">
                <a:cs typeface="B Lotus" panose="00000400000000000000" pitchFamily="2" charset="-78"/>
              </a:rPr>
              <a:t>عینیّت </a:t>
            </a:r>
            <a:r>
              <a:rPr lang="fa-IR" dirty="0">
                <a:cs typeface="B Lotus" panose="00000400000000000000" pitchFamily="2" charset="-78"/>
              </a:rPr>
              <a:t>انجام </a:t>
            </a:r>
            <a:r>
              <a:rPr lang="fa-IR" dirty="0" smtClean="0">
                <a:cs typeface="B Lotus" panose="00000400000000000000" pitchFamily="2" charset="-78"/>
              </a:rPr>
              <a:t>می‌پذیرد</a:t>
            </a:r>
            <a:r>
              <a:rPr lang="fa-IR" dirty="0">
                <a:cs typeface="B Lotus" panose="00000400000000000000" pitchFamily="2" charset="-78"/>
              </a:rPr>
              <a:t>.</a:t>
            </a: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3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. </a:t>
            </a:r>
            <a:r>
              <a:rPr lang="fa-IR" dirty="0" smtClean="0">
                <a:cs typeface="B Lotus" panose="00000400000000000000" pitchFamily="2" charset="-78"/>
              </a:rPr>
              <a:t>به </a:t>
            </a:r>
            <a:r>
              <a:rPr lang="fa-IR" dirty="0">
                <a:cs typeface="B Lotus" panose="00000400000000000000" pitchFamily="2" charset="-78"/>
              </a:rPr>
              <a:t>این سبب که </a:t>
            </a:r>
            <a:r>
              <a:rPr lang="fa-IR" dirty="0" smtClean="0">
                <a:cs typeface="B Lotus" panose="00000400000000000000" pitchFamily="2" charset="-78"/>
              </a:rPr>
              <a:t>می‌توان </a:t>
            </a:r>
            <a:r>
              <a:rPr lang="fa-IR" dirty="0">
                <a:cs typeface="B Lotus" panose="00000400000000000000" pitchFamily="2" charset="-78"/>
              </a:rPr>
              <a:t>تعداد زیادی </a:t>
            </a:r>
            <a:r>
              <a:rPr lang="fa-IR" dirty="0" smtClean="0">
                <a:cs typeface="B Lotus" panose="00000400000000000000" pitchFamily="2" charset="-78"/>
              </a:rPr>
              <a:t>سؤال </a:t>
            </a:r>
            <a:r>
              <a:rPr lang="fa-IR" dirty="0">
                <a:cs typeface="B Lotus" panose="00000400000000000000" pitchFamily="2" charset="-78"/>
              </a:rPr>
              <a:t>صحیح – غلط را در یک جلسه امتحان مورد استفاده قرار داد</a:t>
            </a:r>
            <a:r>
              <a:rPr lang="fa-IR" dirty="0" smtClean="0">
                <a:cs typeface="B Lotus" panose="00000400000000000000" pitchFamily="2" charset="-78"/>
              </a:rPr>
              <a:t>، بخش گسترده‌ای </a:t>
            </a:r>
            <a:r>
              <a:rPr lang="fa-IR" dirty="0">
                <a:cs typeface="B Lotus" panose="00000400000000000000" pitchFamily="2" charset="-78"/>
              </a:rPr>
              <a:t>از محتوای درس را </a:t>
            </a:r>
            <a:r>
              <a:rPr lang="fa-IR" dirty="0" smtClean="0">
                <a:cs typeface="B Lotus" panose="00000400000000000000" pitchFamily="2" charset="-78"/>
              </a:rPr>
              <a:t>می‌توان </a:t>
            </a:r>
            <a:r>
              <a:rPr lang="fa-IR" dirty="0">
                <a:cs typeface="B Lotus" panose="00000400000000000000" pitchFamily="2" charset="-78"/>
              </a:rPr>
              <a:t>با این </a:t>
            </a:r>
            <a:r>
              <a:rPr lang="fa-IR" dirty="0" smtClean="0">
                <a:cs typeface="B Lotus" panose="00000400000000000000" pitchFamily="2" charset="-78"/>
              </a:rPr>
              <a:t>سؤال‌ها </a:t>
            </a:r>
            <a:r>
              <a:rPr lang="fa-IR" dirty="0">
                <a:cs typeface="B Lotus" panose="00000400000000000000" pitchFamily="2" charset="-78"/>
              </a:rPr>
              <a:t>سنجش کرد.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3546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522512" cy="418058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>
                <a:cs typeface="B Lotus" panose="00000400000000000000" pitchFamily="2" charset="-78"/>
              </a:rPr>
              <a:t>سنجش و اندازه‌گیری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48072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fa-IR" dirty="0" smtClean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مخالفان آزمون‌های </a:t>
            </a:r>
            <a:r>
              <a:rPr lang="fa-IR" dirty="0">
                <a:cs typeface="B Lotus" panose="00000400000000000000" pitchFamily="2" charset="-78"/>
              </a:rPr>
              <a:t>صحیح – غلط نیز ایرادهایی به آن وارد </a:t>
            </a:r>
            <a:r>
              <a:rPr lang="fa-IR" dirty="0" smtClean="0">
                <a:cs typeface="B Lotus" panose="00000400000000000000" pitchFamily="2" charset="-78"/>
              </a:rPr>
              <a:t>آورده‌اند. ازجمله </a:t>
            </a:r>
            <a:r>
              <a:rPr lang="fa-IR" dirty="0">
                <a:cs typeface="B Lotus" panose="00000400000000000000" pitchFamily="2" charset="-78"/>
              </a:rPr>
              <a:t>هارپر(1990) و لین و گراندلا(2000) </a:t>
            </a:r>
            <a:r>
              <a:rPr lang="fa-IR" dirty="0" smtClean="0">
                <a:cs typeface="B Lotus" panose="00000400000000000000" pitchFamily="2" charset="-78"/>
              </a:rPr>
              <a:t>گفته‌اند: «بر </a:t>
            </a:r>
            <a:r>
              <a:rPr lang="fa-IR" dirty="0">
                <a:cs typeface="B Lotus" panose="00000400000000000000" pitchFamily="2" charset="-78"/>
              </a:rPr>
              <a:t>خلاف تصور مدافعان </a:t>
            </a:r>
            <a:r>
              <a:rPr lang="fa-IR" dirty="0" smtClean="0">
                <a:cs typeface="B Lotus" panose="00000400000000000000" pitchFamily="2" charset="-78"/>
              </a:rPr>
              <a:t>آزمون‌های </a:t>
            </a:r>
            <a:r>
              <a:rPr lang="fa-IR" dirty="0">
                <a:cs typeface="B Lotus" panose="00000400000000000000" pitchFamily="2" charset="-78"/>
              </a:rPr>
              <a:t>صحیح – </a:t>
            </a:r>
            <a:r>
              <a:rPr lang="fa-IR" dirty="0" smtClean="0">
                <a:cs typeface="B Lotus" panose="00000400000000000000" pitchFamily="2" charset="-78"/>
              </a:rPr>
              <a:t>غلط، تهیهّ </a:t>
            </a:r>
            <a:r>
              <a:rPr lang="fa-IR" dirty="0">
                <a:cs typeface="B Lotus" panose="00000400000000000000" pitchFamily="2" charset="-78"/>
              </a:rPr>
              <a:t>این </a:t>
            </a:r>
            <a:r>
              <a:rPr lang="fa-IR" dirty="0" smtClean="0">
                <a:cs typeface="B Lotus" panose="00000400000000000000" pitchFamily="2" charset="-78"/>
              </a:rPr>
              <a:t>آزمون‌ها </a:t>
            </a:r>
            <a:r>
              <a:rPr lang="fa-IR" dirty="0">
                <a:cs typeface="B Lotus" panose="00000400000000000000" pitchFamily="2" charset="-78"/>
              </a:rPr>
              <a:t>کار آسانی </a:t>
            </a:r>
            <a:r>
              <a:rPr lang="fa-IR" dirty="0" smtClean="0">
                <a:cs typeface="B Lotus" panose="00000400000000000000" pitchFamily="2" charset="-78"/>
              </a:rPr>
              <a:t>نیست.» ساختن سوال‌های صحیح - غلط </a:t>
            </a:r>
            <a:r>
              <a:rPr lang="fa-IR" dirty="0">
                <a:cs typeface="B Lotus" panose="00000400000000000000" pitchFamily="2" charset="-78"/>
              </a:rPr>
              <a:t>که </a:t>
            </a:r>
            <a:r>
              <a:rPr lang="fa-IR" dirty="0" smtClean="0">
                <a:cs typeface="B Lotus" panose="00000400000000000000" pitchFamily="2" charset="-78"/>
              </a:rPr>
              <a:t>بازده‌های </a:t>
            </a:r>
            <a:r>
              <a:rPr lang="fa-IR" dirty="0">
                <a:cs typeface="B Lotus" panose="00000400000000000000" pitchFamily="2" charset="-78"/>
              </a:rPr>
              <a:t>مهم یادگیری را </a:t>
            </a:r>
            <a:r>
              <a:rPr lang="fa-IR" dirty="0" smtClean="0">
                <a:cs typeface="B Lotus" panose="00000400000000000000" pitchFamily="2" charset="-78"/>
              </a:rPr>
              <a:t>بسنجد، </a:t>
            </a:r>
            <a:r>
              <a:rPr lang="fa-IR" dirty="0">
                <a:cs typeface="B Lotus" panose="00000400000000000000" pitchFamily="2" charset="-78"/>
              </a:rPr>
              <a:t>نیازمند </a:t>
            </a:r>
            <a:r>
              <a:rPr lang="fa-IR" b="1" dirty="0">
                <a:solidFill>
                  <a:srgbClr val="FF0000"/>
                </a:solidFill>
                <a:cs typeface="B Lotus" panose="00000400000000000000" pitchFamily="2" charset="-78"/>
              </a:rPr>
              <a:t>مهارت فراوانی </a:t>
            </a:r>
            <a:r>
              <a:rPr lang="fa-IR" dirty="0" smtClean="0">
                <a:cs typeface="B Lotus" panose="00000400000000000000" pitchFamily="2" charset="-78"/>
              </a:rPr>
              <a:t>است.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در رد امتیاز </a:t>
            </a:r>
            <a:r>
              <a:rPr lang="fa-IR" dirty="0" smtClean="0">
                <a:cs typeface="B Lotus" panose="00000400000000000000" pitchFamily="2" charset="-78"/>
              </a:rPr>
              <a:t>دیگر که </a:t>
            </a:r>
            <a:r>
              <a:rPr lang="fa-IR" dirty="0">
                <a:cs typeface="B Lotus" panose="00000400000000000000" pitchFamily="2" charset="-78"/>
              </a:rPr>
              <a:t>عنوان شده برای </a:t>
            </a:r>
            <a:r>
              <a:rPr lang="fa-IR" dirty="0" smtClean="0">
                <a:cs typeface="B Lotus" panose="00000400000000000000" pitchFamily="2" charset="-78"/>
              </a:rPr>
              <a:t>سؤال‌های </a:t>
            </a:r>
            <a:r>
              <a:rPr lang="fa-IR" dirty="0">
                <a:cs typeface="B Lotus" panose="00000400000000000000" pitchFamily="2" charset="-78"/>
              </a:rPr>
              <a:t>صحیح – </a:t>
            </a:r>
            <a:r>
              <a:rPr lang="fa-IR" dirty="0" smtClean="0">
                <a:cs typeface="B Lotus" panose="00000400000000000000" pitchFamily="2" charset="-78"/>
              </a:rPr>
              <a:t>غلط می‌توان در </a:t>
            </a:r>
            <a:r>
              <a:rPr lang="fa-IR" dirty="0">
                <a:cs typeface="B Lotus" panose="00000400000000000000" pitchFamily="2" charset="-78"/>
              </a:rPr>
              <a:t>یک </a:t>
            </a:r>
            <a:r>
              <a:rPr lang="fa-IR" dirty="0" smtClean="0">
                <a:cs typeface="B Lotus" panose="00000400000000000000" pitchFamily="2" charset="-78"/>
              </a:rPr>
              <a:t>جلسۀ امتحانی </a:t>
            </a:r>
            <a:r>
              <a:rPr lang="fa-IR" dirty="0">
                <a:cs typeface="B Lotus" panose="00000400000000000000" pitchFamily="2" charset="-78"/>
              </a:rPr>
              <a:t>تعداد زیادی از </a:t>
            </a:r>
            <a:r>
              <a:rPr lang="fa-IR" dirty="0" smtClean="0">
                <a:cs typeface="B Lotus" panose="00000400000000000000" pitchFamily="2" charset="-78"/>
              </a:rPr>
              <a:t>آن‌ها </a:t>
            </a:r>
            <a:r>
              <a:rPr lang="fa-IR" dirty="0">
                <a:cs typeface="B Lotus" panose="00000400000000000000" pitchFamily="2" charset="-78"/>
              </a:rPr>
              <a:t>را </a:t>
            </a:r>
            <a:r>
              <a:rPr lang="fa-IR" dirty="0" smtClean="0">
                <a:cs typeface="B Lotus" panose="00000400000000000000" pitchFamily="2" charset="-78"/>
              </a:rPr>
              <a:t>مورد </a:t>
            </a:r>
            <a:r>
              <a:rPr lang="fa-IR" dirty="0">
                <a:cs typeface="B Lotus" panose="00000400000000000000" pitchFamily="2" charset="-78"/>
              </a:rPr>
              <a:t>استفاده قرار </a:t>
            </a:r>
            <a:r>
              <a:rPr lang="fa-IR" dirty="0" smtClean="0">
                <a:cs typeface="B Lotus" panose="00000400000000000000" pitchFamily="2" charset="-78"/>
              </a:rPr>
              <a:t>داد، </a:t>
            </a:r>
            <a:r>
              <a:rPr lang="fa-IR" dirty="0">
                <a:cs typeface="B Lotus" panose="00000400000000000000" pitchFamily="2" charset="-78"/>
              </a:rPr>
              <a:t>پس حجم بزرگی از محتوای درس را به </a:t>
            </a:r>
            <a:r>
              <a:rPr lang="fa-IR" dirty="0" smtClean="0">
                <a:cs typeface="B Lotus" panose="00000400000000000000" pitchFamily="2" charset="-78"/>
              </a:rPr>
              <a:t>وسیلۀ </a:t>
            </a:r>
            <a:r>
              <a:rPr lang="fa-IR" dirty="0">
                <a:cs typeface="B Lotus" panose="00000400000000000000" pitchFamily="2" charset="-78"/>
              </a:rPr>
              <a:t>این </a:t>
            </a:r>
            <a:r>
              <a:rPr lang="fa-IR" dirty="0" smtClean="0">
                <a:cs typeface="B Lotus" panose="00000400000000000000" pitchFamily="2" charset="-78"/>
              </a:rPr>
              <a:t>سؤال‌ها می‌توان </a:t>
            </a:r>
            <a:r>
              <a:rPr lang="fa-IR" dirty="0">
                <a:cs typeface="B Lotus" panose="00000400000000000000" pitchFamily="2" charset="-78"/>
              </a:rPr>
              <a:t>در یک </a:t>
            </a:r>
            <a:r>
              <a:rPr lang="fa-IR" dirty="0" smtClean="0">
                <a:cs typeface="B Lotus" panose="00000400000000000000" pitchFamily="2" charset="-78"/>
              </a:rPr>
              <a:t>جلسۀ  </a:t>
            </a:r>
            <a:r>
              <a:rPr lang="fa-IR" dirty="0">
                <a:cs typeface="B Lotus" panose="00000400000000000000" pitchFamily="2" charset="-78"/>
              </a:rPr>
              <a:t>امتحانی سنجش </a:t>
            </a:r>
            <a:r>
              <a:rPr lang="fa-IR" dirty="0" smtClean="0">
                <a:cs typeface="B Lotus" panose="00000400000000000000" pitchFamily="2" charset="-78"/>
              </a:rPr>
              <a:t>کرد عنوان شده، همۀ موضوع‌های </a:t>
            </a:r>
            <a:r>
              <a:rPr lang="fa-IR" dirty="0">
                <a:cs typeface="B Lotus" panose="00000400000000000000" pitchFamily="2" charset="-78"/>
              </a:rPr>
              <a:t>درسی را </a:t>
            </a:r>
            <a:r>
              <a:rPr lang="fa-IR" dirty="0" smtClean="0">
                <a:cs typeface="B Lotus" panose="00000400000000000000" pitchFamily="2" charset="-78"/>
              </a:rPr>
              <a:t>نمی‌توان </a:t>
            </a:r>
            <a:r>
              <a:rPr lang="fa-IR" dirty="0">
                <a:cs typeface="B Lotus" panose="00000400000000000000" pitchFamily="2" charset="-78"/>
              </a:rPr>
              <a:t>به صورت </a:t>
            </a:r>
            <a:r>
              <a:rPr lang="fa-IR" dirty="0" smtClean="0">
                <a:cs typeface="B Lotus" panose="00000400000000000000" pitchFamily="2" charset="-78"/>
              </a:rPr>
              <a:t>عبارت‌های </a:t>
            </a:r>
            <a:r>
              <a:rPr lang="fa-IR" dirty="0">
                <a:cs typeface="B Lotus" panose="00000400000000000000" pitchFamily="2" charset="-78"/>
              </a:rPr>
              <a:t>صحیح یا غلط درآورد</a:t>
            </a:r>
            <a:r>
              <a:rPr lang="fa-IR" dirty="0" smtClean="0">
                <a:cs typeface="B Lotus" panose="00000400000000000000" pitchFamily="2" charset="-78"/>
              </a:rPr>
              <a:t>. یعنی، در همۀ موضوع‌های </a:t>
            </a:r>
            <a:r>
              <a:rPr lang="fa-IR" dirty="0">
                <a:cs typeface="B Lotus" panose="00000400000000000000" pitchFamily="2" charset="-78"/>
              </a:rPr>
              <a:t>درسی </a:t>
            </a:r>
            <a:r>
              <a:rPr lang="fa-IR" dirty="0" smtClean="0">
                <a:cs typeface="B Lotus" panose="00000400000000000000" pitchFamily="2" charset="-78"/>
              </a:rPr>
              <a:t>زمینه‌هایی </a:t>
            </a:r>
            <a:r>
              <a:rPr lang="fa-IR" dirty="0">
                <a:cs typeface="B Lotus" panose="00000400000000000000" pitchFamily="2" charset="-78"/>
              </a:rPr>
              <a:t>وجود دارند که </a:t>
            </a:r>
            <a:r>
              <a:rPr lang="fa-IR" dirty="0" smtClean="0">
                <a:cs typeface="B Lotus" panose="00000400000000000000" pitchFamily="2" charset="-78"/>
              </a:rPr>
              <a:t>دربارۀ آن‌ها </a:t>
            </a:r>
            <a:r>
              <a:rPr lang="fa-IR" dirty="0">
                <a:cs typeface="B Lotus" panose="00000400000000000000" pitchFamily="2" charset="-78"/>
              </a:rPr>
              <a:t>نوشتن بیانات </a:t>
            </a:r>
            <a:r>
              <a:rPr lang="fa-IR" dirty="0" smtClean="0">
                <a:cs typeface="B Lotus" panose="00000400000000000000" pitchFamily="2" charset="-78"/>
              </a:rPr>
              <a:t>مطلقاً </a:t>
            </a:r>
            <a:r>
              <a:rPr lang="fa-IR" dirty="0">
                <a:cs typeface="B Lotus" panose="00000400000000000000" pitchFamily="2" charset="-78"/>
              </a:rPr>
              <a:t>درست یا </a:t>
            </a:r>
            <a:r>
              <a:rPr lang="fa-IR" dirty="0" smtClean="0">
                <a:cs typeface="B Lotus" panose="00000400000000000000" pitchFamily="2" charset="-78"/>
              </a:rPr>
              <a:t>مطلقاً </a:t>
            </a:r>
            <a:r>
              <a:rPr lang="fa-IR" dirty="0">
                <a:cs typeface="B Lotus" panose="00000400000000000000" pitchFamily="2" charset="-78"/>
              </a:rPr>
              <a:t>غلط که قابل تبدیل به </a:t>
            </a:r>
            <a:r>
              <a:rPr lang="fa-IR" dirty="0" smtClean="0">
                <a:cs typeface="B Lotus" panose="00000400000000000000" pitchFamily="2" charset="-78"/>
              </a:rPr>
              <a:t>سؤال‌های </a:t>
            </a:r>
            <a:r>
              <a:rPr lang="fa-IR" dirty="0">
                <a:cs typeface="B Lotus" panose="00000400000000000000" pitchFamily="2" charset="-78"/>
              </a:rPr>
              <a:t>صحیح </a:t>
            </a:r>
            <a:r>
              <a:rPr lang="fa-IR" dirty="0" smtClean="0">
                <a:cs typeface="B Lotus" panose="00000400000000000000" pitchFamily="2" charset="-78"/>
              </a:rPr>
              <a:t>- غلط باشند، امکان </a:t>
            </a:r>
            <a:r>
              <a:rPr lang="fa-IR" dirty="0">
                <a:cs typeface="B Lotus" panose="00000400000000000000" pitchFamily="2" charset="-78"/>
              </a:rPr>
              <a:t>پذیر نیست</a:t>
            </a:r>
            <a:r>
              <a:rPr lang="fa-IR" dirty="0" smtClean="0">
                <a:cs typeface="B Lotus" panose="00000400000000000000" pitchFamily="2" charset="-78"/>
              </a:rPr>
              <a:t>. تنها موضوع‌های </a:t>
            </a:r>
            <a:r>
              <a:rPr lang="fa-IR" dirty="0">
                <a:cs typeface="B Lotus" panose="00000400000000000000" pitchFamily="2" charset="-78"/>
              </a:rPr>
              <a:t>کم </a:t>
            </a:r>
            <a:r>
              <a:rPr lang="fa-IR" dirty="0" smtClean="0">
                <a:cs typeface="B Lotus" panose="00000400000000000000" pitchFamily="2" charset="-78"/>
              </a:rPr>
              <a:t>اهمیّت </a:t>
            </a:r>
            <a:r>
              <a:rPr lang="fa-IR" dirty="0">
                <a:cs typeface="B Lotus" panose="00000400000000000000" pitchFamily="2" charset="-78"/>
              </a:rPr>
              <a:t>را </a:t>
            </a:r>
            <a:r>
              <a:rPr lang="fa-IR" dirty="0" smtClean="0">
                <a:cs typeface="B Lotus" panose="00000400000000000000" pitchFamily="2" charset="-78"/>
              </a:rPr>
              <a:t>می‌توان </a:t>
            </a:r>
            <a:r>
              <a:rPr lang="fa-IR" dirty="0">
                <a:cs typeface="B Lotus" panose="00000400000000000000" pitchFamily="2" charset="-78"/>
              </a:rPr>
              <a:t>به </a:t>
            </a:r>
            <a:r>
              <a:rPr lang="fa-IR" dirty="0" smtClean="0">
                <a:cs typeface="B Lotus" panose="00000400000000000000" pitchFamily="2" charset="-78"/>
              </a:rPr>
              <a:t>این‌گونه </a:t>
            </a:r>
            <a:r>
              <a:rPr lang="fa-IR" dirty="0">
                <a:cs typeface="B Lotus" panose="00000400000000000000" pitchFamily="2" charset="-78"/>
              </a:rPr>
              <a:t>بیانات تبدیل </a:t>
            </a:r>
            <a:r>
              <a:rPr lang="fa-IR" dirty="0" smtClean="0">
                <a:cs typeface="B Lotus" panose="00000400000000000000" pitchFamily="2" charset="-78"/>
              </a:rPr>
              <a:t>کرد.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561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522512" cy="634082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>
                <a:cs typeface="B Lotus" panose="00000400000000000000" pitchFamily="2" charset="-78"/>
              </a:rPr>
              <a:t>سنجش و اندازه‌گیری 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480720"/>
          </a:xfrm>
        </p:spPr>
        <p:txBody>
          <a:bodyPr/>
          <a:lstStyle/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ایراد دیگری که به </a:t>
            </a:r>
            <a:r>
              <a:rPr lang="fa-IR" dirty="0" smtClean="0">
                <a:cs typeface="B Lotus" panose="00000400000000000000" pitchFamily="2" charset="-78"/>
              </a:rPr>
              <a:t>سؤال‌های </a:t>
            </a:r>
            <a:r>
              <a:rPr lang="fa-IR" dirty="0">
                <a:cs typeface="B Lotus" panose="00000400000000000000" pitchFamily="2" charset="-78"/>
              </a:rPr>
              <a:t>صحیح - غلط گرفته‌اند، میزان بالای حدس‌پذیری آن‌ها است. به طور متوسط، نصف </a:t>
            </a:r>
            <a:r>
              <a:rPr lang="fa-IR" dirty="0" smtClean="0">
                <a:cs typeface="B Lotus" panose="00000400000000000000" pitchFamily="2" charset="-78"/>
              </a:rPr>
              <a:t>همۀ </a:t>
            </a:r>
            <a:r>
              <a:rPr lang="fa-IR" dirty="0">
                <a:cs typeface="B Lotus" panose="00000400000000000000" pitchFamily="2" charset="-78"/>
              </a:rPr>
              <a:t>آزمون شوندگان می‌توانند تنها با حدس زدن به یک </a:t>
            </a:r>
            <a:r>
              <a:rPr lang="fa-IR" dirty="0" smtClean="0">
                <a:cs typeface="B Lotus" panose="00000400000000000000" pitchFamily="2" charset="-78"/>
              </a:rPr>
              <a:t>سؤال </a:t>
            </a:r>
            <a:r>
              <a:rPr lang="fa-IR" dirty="0">
                <a:cs typeface="B Lotus" panose="00000400000000000000" pitchFamily="2" charset="-78"/>
              </a:rPr>
              <a:t>صحیح - غلط درست جواب بدهند.</a:t>
            </a:r>
          </a:p>
          <a:p>
            <a:pPr marL="0" indent="0" algn="just">
              <a:buNone/>
            </a:pPr>
            <a:endParaRPr lang="fa-IR" dirty="0" smtClean="0">
              <a:solidFill>
                <a:srgbClr val="FF0000"/>
              </a:solidFill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موارد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استفاده از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آزمون‌های صحیح - غلط : </a:t>
            </a:r>
          </a:p>
          <a:p>
            <a:pPr marL="0" indent="0" algn="just">
              <a:buNone/>
            </a:pPr>
            <a:endParaRPr lang="fa-IR" dirty="0">
              <a:solidFill>
                <a:srgbClr val="FF0000"/>
              </a:solidFill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هر چند که ما </a:t>
            </a:r>
            <a:r>
              <a:rPr lang="fa-IR" dirty="0" smtClean="0">
                <a:cs typeface="B Lotus" panose="00000400000000000000" pitchFamily="2" charset="-78"/>
              </a:rPr>
              <a:t>کم‌ترین </a:t>
            </a:r>
            <a:r>
              <a:rPr lang="fa-IR" dirty="0">
                <a:cs typeface="B Lotus" panose="00000400000000000000" pitchFamily="2" charset="-78"/>
              </a:rPr>
              <a:t>استفاده را از </a:t>
            </a:r>
            <a:r>
              <a:rPr lang="fa-IR" dirty="0" smtClean="0">
                <a:cs typeface="B Lotus" panose="00000400000000000000" pitchFamily="2" charset="-78"/>
              </a:rPr>
              <a:t>آزمون‌های صحیح - </a:t>
            </a:r>
            <a:r>
              <a:rPr lang="fa-IR" dirty="0">
                <a:cs typeface="B Lotus" panose="00000400000000000000" pitchFamily="2" charset="-78"/>
              </a:rPr>
              <a:t>غلط به </a:t>
            </a:r>
            <a:r>
              <a:rPr lang="fa-IR" dirty="0" smtClean="0">
                <a:cs typeface="B Lotus" panose="00000400000000000000" pitchFamily="2" charset="-78"/>
              </a:rPr>
              <a:t>معلّمان </a:t>
            </a:r>
            <a:r>
              <a:rPr lang="fa-IR" dirty="0">
                <a:cs typeface="B Lotus" panose="00000400000000000000" pitchFamily="2" charset="-78"/>
              </a:rPr>
              <a:t>سفارش </a:t>
            </a:r>
            <a:r>
              <a:rPr lang="fa-IR" dirty="0" smtClean="0">
                <a:cs typeface="B Lotus" panose="00000400000000000000" pitchFamily="2" charset="-78"/>
              </a:rPr>
              <a:t>داریم، </a:t>
            </a:r>
            <a:r>
              <a:rPr lang="fa-IR" dirty="0">
                <a:cs typeface="B Lotus" panose="00000400000000000000" pitchFamily="2" charset="-78"/>
              </a:rPr>
              <a:t>با این </a:t>
            </a:r>
            <a:r>
              <a:rPr lang="fa-IR" dirty="0" smtClean="0">
                <a:cs typeface="B Lotus" panose="00000400000000000000" pitchFamily="2" charset="-78"/>
              </a:rPr>
              <a:t>حال دقّت </a:t>
            </a:r>
            <a:r>
              <a:rPr lang="fa-IR" dirty="0">
                <a:cs typeface="B Lotus" panose="00000400000000000000" pitchFamily="2" charset="-78"/>
              </a:rPr>
              <a:t>در </a:t>
            </a:r>
            <a:r>
              <a:rPr lang="fa-IR" dirty="0" smtClean="0">
                <a:cs typeface="B Lotus" panose="00000400000000000000" pitchFamily="2" charset="-78"/>
              </a:rPr>
              <a:t>تهیّۀ این آزمون‌ها می‌تواند دامنۀ استفاده </a:t>
            </a:r>
            <a:r>
              <a:rPr lang="fa-IR" dirty="0">
                <a:cs typeface="B Lotus" panose="00000400000000000000" pitchFamily="2" charset="-78"/>
              </a:rPr>
              <a:t>از </a:t>
            </a:r>
            <a:r>
              <a:rPr lang="fa-IR" dirty="0" smtClean="0">
                <a:cs typeface="B Lotus" panose="00000400000000000000" pitchFamily="2" charset="-78"/>
              </a:rPr>
              <a:t>آن‌ها </a:t>
            </a:r>
            <a:r>
              <a:rPr lang="fa-IR" dirty="0">
                <a:cs typeface="B Lotus" panose="00000400000000000000" pitchFamily="2" charset="-78"/>
              </a:rPr>
              <a:t>را گسترش دهد. 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3007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90464" cy="562074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>
                <a:cs typeface="B Lotus" panose="00000400000000000000" pitchFamily="2" charset="-78"/>
              </a:rPr>
              <a:t>سنجش و اندازه‌گیری 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408712"/>
          </a:xfrm>
        </p:spPr>
        <p:txBody>
          <a:bodyPr/>
          <a:lstStyle/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فهمیدن دانش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مفهومی :</a:t>
            </a:r>
            <a:endParaRPr lang="fa-IR" dirty="0">
              <a:solidFill>
                <a:srgbClr val="FF0000"/>
              </a:solidFill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با افزودن تعدادی </a:t>
            </a:r>
            <a:r>
              <a:rPr lang="fa-IR" dirty="0" smtClean="0">
                <a:cs typeface="B Lotus" panose="00000400000000000000" pitchFamily="2" charset="-78"/>
              </a:rPr>
              <a:t>سؤال </a:t>
            </a:r>
            <a:r>
              <a:rPr lang="fa-IR" dirty="0">
                <a:cs typeface="B Lotus" panose="00000400000000000000" pitchFamily="2" charset="-78"/>
              </a:rPr>
              <a:t>مشابه، </a:t>
            </a:r>
            <a:r>
              <a:rPr lang="fa-IR" dirty="0" smtClean="0">
                <a:cs typeface="B Lotus" panose="00000400000000000000" pitchFamily="2" charset="-78"/>
              </a:rPr>
              <a:t>سؤال‌های </a:t>
            </a:r>
            <a:r>
              <a:rPr lang="fa-IR" dirty="0">
                <a:cs typeface="B Lotus" panose="00000400000000000000" pitchFamily="2" charset="-78"/>
              </a:rPr>
              <a:t>یک آزمون به آن آزمون هم روایی و هم پایایی آزمون بالا </a:t>
            </a:r>
            <a:r>
              <a:rPr lang="fa-IR" dirty="0" smtClean="0">
                <a:cs typeface="B Lotus" panose="00000400000000000000" pitchFamily="2" charset="-78"/>
              </a:rPr>
              <a:t>می‌رود</a:t>
            </a:r>
            <a:r>
              <a:rPr lang="fa-IR" dirty="0">
                <a:cs typeface="B Lotus" panose="00000400000000000000" pitchFamily="2" charset="-78"/>
              </a:rPr>
              <a:t>. </a:t>
            </a:r>
          </a:p>
          <a:p>
            <a:pPr marL="0" indent="0">
              <a:buNone/>
            </a:pPr>
            <a:r>
              <a:rPr lang="fa-IR" dirty="0">
                <a:cs typeface="B Lotus" panose="00000400000000000000" pitchFamily="2" charset="-78"/>
              </a:rPr>
              <a:t>                                صحیح        غلط</a:t>
            </a:r>
          </a:p>
          <a:p>
            <a:pPr marL="0" indent="0">
              <a:buNone/>
            </a:pPr>
            <a:r>
              <a:rPr lang="fa-IR" dirty="0" smtClean="0">
                <a:cs typeface="B Lotus" panose="00000400000000000000" pitchFamily="2" charset="-78"/>
              </a:rPr>
              <a:t>     </a:t>
            </a: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فهمیدن دانش روندی :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یکی </a:t>
            </a:r>
            <a:r>
              <a:rPr lang="fa-IR" dirty="0">
                <a:cs typeface="B Lotus" panose="00000400000000000000" pitchFamily="2" charset="-78"/>
              </a:rPr>
              <a:t>از </a:t>
            </a:r>
            <a:r>
              <a:rPr lang="fa-IR" dirty="0" smtClean="0">
                <a:cs typeface="B Lotus" panose="00000400000000000000" pitchFamily="2" charset="-78"/>
              </a:rPr>
              <a:t>راه‌های </a:t>
            </a:r>
            <a:r>
              <a:rPr lang="fa-IR" dirty="0">
                <a:cs typeface="B Lotus" panose="00000400000000000000" pitchFamily="2" charset="-78"/>
              </a:rPr>
              <a:t>خوب استخراج </a:t>
            </a:r>
            <a:r>
              <a:rPr lang="fa-IR" dirty="0" smtClean="0">
                <a:cs typeface="B Lotus" panose="00000400000000000000" pitchFamily="2" charset="-78"/>
              </a:rPr>
              <a:t>فرضیّه‌های </a:t>
            </a:r>
            <a:r>
              <a:rPr lang="fa-IR" dirty="0">
                <a:cs typeface="B Lotus" panose="00000400000000000000" pitchFamily="2" charset="-78"/>
              </a:rPr>
              <a:t>علمی مراجعه به </a:t>
            </a:r>
            <a:r>
              <a:rPr lang="fa-IR" dirty="0" smtClean="0">
                <a:cs typeface="B Lotus" panose="00000400000000000000" pitchFamily="2" charset="-78"/>
              </a:rPr>
              <a:t>نظریه‌های </a:t>
            </a:r>
            <a:r>
              <a:rPr lang="fa-IR" dirty="0">
                <a:cs typeface="B Lotus" panose="00000400000000000000" pitchFamily="2" charset="-78"/>
              </a:rPr>
              <a:t>موجود در </a:t>
            </a:r>
            <a:r>
              <a:rPr lang="fa-IR" dirty="0" smtClean="0">
                <a:cs typeface="B Lotus" panose="00000400000000000000" pitchFamily="2" charset="-78"/>
              </a:rPr>
              <a:t>زمینۀ </a:t>
            </a:r>
            <a:r>
              <a:rPr lang="fa-IR" dirty="0">
                <a:cs typeface="B Lotus" panose="00000400000000000000" pitchFamily="2" charset="-78"/>
              </a:rPr>
              <a:t>مورد پژوهش است. 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                                                   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صحیح        غلط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5928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62472" cy="490066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>
                <a:cs typeface="B Lotus" panose="00000400000000000000" pitchFamily="2" charset="-78"/>
              </a:rPr>
              <a:t>سنجش و اندازه‌گیری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087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کار بستن دانش امور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واقعی :</a:t>
            </a:r>
            <a:endParaRPr lang="fa-IR" dirty="0">
              <a:solidFill>
                <a:srgbClr val="FF0000"/>
              </a:solidFill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اگر در یک اتاق </a:t>
            </a:r>
            <a:r>
              <a:rPr lang="fa-IR" dirty="0" smtClean="0">
                <a:cs typeface="B Lotus" panose="00000400000000000000" pitchFamily="2" charset="-78"/>
              </a:rPr>
              <a:t>در بسته </a:t>
            </a:r>
            <a:r>
              <a:rPr lang="fa-IR" dirty="0">
                <a:cs typeface="B Lotus" panose="00000400000000000000" pitchFamily="2" charset="-78"/>
              </a:rPr>
              <a:t>در یک یخچال روشن را باز بگذاریم </a:t>
            </a:r>
            <a:r>
              <a:rPr lang="fa-IR" dirty="0" smtClean="0">
                <a:cs typeface="B Lotus" panose="00000400000000000000" pitchFamily="2" charset="-78"/>
              </a:rPr>
              <a:t>درجۀ </a:t>
            </a:r>
            <a:r>
              <a:rPr lang="fa-IR" dirty="0">
                <a:cs typeface="B Lotus" panose="00000400000000000000" pitchFamily="2" charset="-78"/>
              </a:rPr>
              <a:t>حرارت اتاق کاهش خواهد یافت. </a:t>
            </a:r>
            <a:endParaRPr lang="fa-IR" dirty="0" smtClean="0">
              <a:cs typeface="B Lotus" panose="00000400000000000000" pitchFamily="2" charset="-78"/>
            </a:endParaRPr>
          </a:p>
          <a:p>
            <a:pPr marL="0" indent="0" algn="ctr">
              <a:buNone/>
            </a:pPr>
            <a:r>
              <a:rPr lang="fa-IR" dirty="0" smtClean="0">
                <a:cs typeface="B Lotus" panose="00000400000000000000" pitchFamily="2" charset="-78"/>
              </a:rPr>
              <a:t> </a:t>
            </a:r>
            <a:r>
              <a:rPr lang="fa-IR" dirty="0">
                <a:cs typeface="B Lotus" panose="00000400000000000000" pitchFamily="2" charset="-78"/>
              </a:rPr>
              <a:t>صحیح              غلط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کاربستن دانش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روندی :</a:t>
            </a:r>
            <a:endParaRPr lang="fa-IR" dirty="0">
              <a:solidFill>
                <a:srgbClr val="FF0000"/>
              </a:solidFill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برای </a:t>
            </a:r>
            <a:r>
              <a:rPr lang="fa-IR" dirty="0" smtClean="0">
                <a:cs typeface="B Lotus" panose="00000400000000000000" pitchFamily="2" charset="-78"/>
              </a:rPr>
              <a:t>نمره‌های </a:t>
            </a:r>
            <a:r>
              <a:rPr lang="fa-IR" dirty="0">
                <a:cs typeface="B Lotus" panose="00000400000000000000" pitchFamily="2" charset="-78"/>
              </a:rPr>
              <a:t>12،11،10،9،8ــــــــ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میانگین برابر است با 10                         صحیح          غلط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دامنه برابر است با 8                              صحیح          غلط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308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306488" cy="418058"/>
          </a:xfrm>
        </p:spPr>
        <p:txBody>
          <a:bodyPr>
            <a:normAutofit/>
          </a:bodyPr>
          <a:lstStyle/>
          <a:p>
            <a:r>
              <a:rPr lang="fa-IR" sz="1000" dirty="0" smtClean="0">
                <a:cs typeface="B Lotus" panose="00000400000000000000" pitchFamily="2" charset="-78"/>
              </a:rPr>
              <a:t>سنجش و اندازه‌گیری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fa-IR" dirty="0" smtClean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صاحب‌نظران سنجش </a:t>
            </a:r>
            <a:r>
              <a:rPr lang="fa-IR" dirty="0">
                <a:cs typeface="B Lotus" panose="00000400000000000000" pitchFamily="2" charset="-78"/>
              </a:rPr>
              <a:t>در رابطه با </a:t>
            </a:r>
            <a:r>
              <a:rPr lang="fa-IR" dirty="0" smtClean="0">
                <a:cs typeface="B Lotus" panose="00000400000000000000" pitchFamily="2" charset="-78"/>
              </a:rPr>
              <a:t>تهیّۀ سوال‌های صحیح-غلط قواعد </a:t>
            </a:r>
            <a:r>
              <a:rPr lang="fa-IR" dirty="0">
                <a:cs typeface="B Lotus" panose="00000400000000000000" pitchFamily="2" charset="-78"/>
              </a:rPr>
              <a:t>مختلفی را به دست داده‌اند</a:t>
            </a:r>
            <a:r>
              <a:rPr lang="fa-IR" dirty="0" smtClean="0">
                <a:cs typeface="B Lotus" panose="00000400000000000000" pitchFamily="2" charset="-78"/>
              </a:rPr>
              <a:t>. در این‌جا </a:t>
            </a:r>
            <a:r>
              <a:rPr lang="fa-IR" dirty="0">
                <a:cs typeface="B Lotus" panose="00000400000000000000" pitchFamily="2" charset="-78"/>
              </a:rPr>
              <a:t>به پیشنهادهای </a:t>
            </a:r>
            <a:r>
              <a:rPr lang="fa-IR" dirty="0" smtClean="0">
                <a:cs typeface="B Lotus" panose="00000400000000000000" pitchFamily="2" charset="-78"/>
              </a:rPr>
              <a:t>«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رابرت ایبل</a:t>
            </a:r>
            <a:r>
              <a:rPr lang="fa-IR" dirty="0" smtClean="0">
                <a:cs typeface="B Lotus" panose="00000400000000000000" pitchFamily="2" charset="-78"/>
              </a:rPr>
              <a:t>» </a:t>
            </a:r>
            <a:r>
              <a:rPr lang="fa-IR" dirty="0">
                <a:cs typeface="B Lotus" panose="00000400000000000000" pitchFamily="2" charset="-78"/>
              </a:rPr>
              <a:t>یکی از طرفداران </a:t>
            </a:r>
            <a:r>
              <a:rPr lang="fa-IR" dirty="0" smtClean="0">
                <a:cs typeface="B Lotus" panose="00000400000000000000" pitchFamily="2" charset="-78"/>
              </a:rPr>
              <a:t>آزمون‌های صحیح ـ غلط اشاره می‌گردد : 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ایبل </a:t>
            </a:r>
            <a:r>
              <a:rPr lang="fa-IR" dirty="0">
                <a:cs typeface="B Lotus" panose="00000400000000000000" pitchFamily="2" charset="-78"/>
              </a:rPr>
              <a:t>در رابطه با </a:t>
            </a:r>
            <a:r>
              <a:rPr lang="fa-IR" dirty="0" smtClean="0">
                <a:cs typeface="B Lotus" panose="00000400000000000000" pitchFamily="2" charset="-78"/>
              </a:rPr>
              <a:t>تهیّۀ سوال‌های صحیح ـ غلط </a:t>
            </a:r>
            <a:r>
              <a:rPr lang="fa-IR" dirty="0">
                <a:cs typeface="B Lotus" panose="00000400000000000000" pitchFamily="2" charset="-78"/>
              </a:rPr>
              <a:t>گفته است </a:t>
            </a:r>
            <a:r>
              <a:rPr lang="fa-IR" dirty="0" smtClean="0">
                <a:cs typeface="B Lotus" panose="00000400000000000000" pitchFamily="2" charset="-78"/>
              </a:rPr>
              <a:t>: «</a:t>
            </a:r>
            <a:r>
              <a:rPr lang="fa-IR" b="1" dirty="0" smtClean="0">
                <a:cs typeface="B Lotus" panose="00000400000000000000" pitchFamily="2" charset="-78"/>
              </a:rPr>
              <a:t>ابتدا </a:t>
            </a:r>
            <a:r>
              <a:rPr lang="fa-IR" b="1" dirty="0">
                <a:cs typeface="B Lotus" panose="00000400000000000000" pitchFamily="2" charset="-78"/>
              </a:rPr>
              <a:t>قسمتی از موضوع درسی را که قابل طرح </a:t>
            </a:r>
            <a:r>
              <a:rPr lang="fa-IR" b="1" dirty="0" smtClean="0">
                <a:cs typeface="B Lotus" panose="00000400000000000000" pitchFamily="2" charset="-78"/>
              </a:rPr>
              <a:t>در یک </a:t>
            </a:r>
            <a:r>
              <a:rPr lang="fa-IR" b="1" dirty="0">
                <a:cs typeface="B Lotus" panose="00000400000000000000" pitchFamily="2" charset="-78"/>
              </a:rPr>
              <a:t>پاراگراف </a:t>
            </a:r>
            <a:r>
              <a:rPr lang="fa-IR" b="1" dirty="0" smtClean="0">
                <a:cs typeface="B Lotus" panose="00000400000000000000" pitchFamily="2" charset="-78"/>
              </a:rPr>
              <a:t>باشد، </a:t>
            </a:r>
            <a:r>
              <a:rPr lang="fa-IR" b="1" dirty="0">
                <a:cs typeface="B Lotus" panose="00000400000000000000" pitchFamily="2" charset="-78"/>
              </a:rPr>
              <a:t>انتخاب </a:t>
            </a:r>
            <a:r>
              <a:rPr lang="fa-IR" b="1" dirty="0" smtClean="0">
                <a:cs typeface="B Lotus" panose="00000400000000000000" pitchFamily="2" charset="-78"/>
              </a:rPr>
              <a:t>کنید. این </a:t>
            </a:r>
            <a:r>
              <a:rPr lang="fa-IR" b="1" dirty="0">
                <a:cs typeface="B Lotus" panose="00000400000000000000" pitchFamily="2" charset="-78"/>
              </a:rPr>
              <a:t>قسمت از </a:t>
            </a:r>
            <a:r>
              <a:rPr lang="fa-IR" b="1" dirty="0" smtClean="0">
                <a:cs typeface="B Lotus" panose="00000400000000000000" pitchFamily="2" charset="-78"/>
              </a:rPr>
              <a:t>موضوع </a:t>
            </a:r>
            <a:r>
              <a:rPr lang="fa-IR" b="1" dirty="0">
                <a:cs typeface="B Lotus" panose="00000400000000000000" pitchFamily="2" charset="-78"/>
              </a:rPr>
              <a:t>یا این جز </a:t>
            </a:r>
            <a:r>
              <a:rPr lang="fa-IR" b="1" dirty="0" smtClean="0">
                <a:cs typeface="B Lotus" panose="00000400000000000000" pitchFamily="2" charset="-78"/>
              </a:rPr>
              <a:t>دانش </a:t>
            </a:r>
            <a:r>
              <a:rPr lang="fa-IR" b="1" dirty="0">
                <a:cs typeface="B Lotus" panose="00000400000000000000" pitchFamily="2" charset="-78"/>
              </a:rPr>
              <a:t>باید به سادگی قابل توصیف در یک پاراگراف واحد مانند </a:t>
            </a:r>
            <a:r>
              <a:rPr lang="fa-IR" b="1" dirty="0" smtClean="0">
                <a:cs typeface="B Lotus" panose="00000400000000000000" pitchFamily="2" charset="-78"/>
              </a:rPr>
              <a:t>آن‌چه </a:t>
            </a:r>
            <a:r>
              <a:rPr lang="fa-IR" b="1" dirty="0">
                <a:cs typeface="B Lotus" panose="00000400000000000000" pitchFamily="2" charset="-78"/>
              </a:rPr>
              <a:t>در </a:t>
            </a:r>
            <a:r>
              <a:rPr lang="fa-IR" b="1" dirty="0" smtClean="0">
                <a:cs typeface="B Lotus" panose="00000400000000000000" pitchFamily="2" charset="-78"/>
              </a:rPr>
              <a:t>کتاب‌های </a:t>
            </a:r>
            <a:r>
              <a:rPr lang="fa-IR" b="1" dirty="0">
                <a:cs typeface="B Lotus" panose="00000400000000000000" pitchFamily="2" charset="-78"/>
              </a:rPr>
              <a:t>درسی خوب یافت </a:t>
            </a:r>
            <a:r>
              <a:rPr lang="fa-IR" b="1" dirty="0" smtClean="0">
                <a:cs typeface="B Lotus" panose="00000400000000000000" pitchFamily="2" charset="-78"/>
              </a:rPr>
              <a:t>می‌شود، باشد. سپس دربارۀ </a:t>
            </a:r>
            <a:r>
              <a:rPr lang="fa-IR" b="1" dirty="0">
                <a:cs typeface="B Lotus" panose="00000400000000000000" pitchFamily="2" charset="-78"/>
              </a:rPr>
              <a:t>آن </a:t>
            </a:r>
            <a:r>
              <a:rPr lang="fa-IR" b="1" dirty="0" smtClean="0">
                <a:cs typeface="B Lotus" panose="00000400000000000000" pitchFamily="2" charset="-78"/>
              </a:rPr>
              <a:t>موضوع، </a:t>
            </a:r>
            <a:r>
              <a:rPr lang="fa-IR" b="1" dirty="0">
                <a:cs typeface="B Lotus" panose="00000400000000000000" pitchFamily="2" charset="-78"/>
              </a:rPr>
              <a:t>جمله یا </a:t>
            </a:r>
            <a:r>
              <a:rPr lang="fa-IR" b="1" dirty="0" smtClean="0">
                <a:cs typeface="B Lotus" panose="00000400000000000000" pitchFamily="2" charset="-78"/>
              </a:rPr>
              <a:t>گزاره‌ای </a:t>
            </a:r>
            <a:r>
              <a:rPr lang="fa-IR" b="1" dirty="0">
                <a:cs typeface="B Lotus" panose="00000400000000000000" pitchFamily="2" charset="-78"/>
              </a:rPr>
              <a:t>با </a:t>
            </a:r>
            <a:r>
              <a:rPr lang="fa-IR" b="1" dirty="0" smtClean="0">
                <a:cs typeface="B Lotus" panose="00000400000000000000" pitchFamily="2" charset="-78"/>
              </a:rPr>
              <a:t>ویژگی‌های </a:t>
            </a:r>
            <a:r>
              <a:rPr lang="fa-IR" b="1" dirty="0">
                <a:cs typeface="B Lotus" panose="00000400000000000000" pitchFamily="2" charset="-78"/>
              </a:rPr>
              <a:t>زیر </a:t>
            </a:r>
            <a:r>
              <a:rPr lang="fa-IR" b="1" dirty="0" smtClean="0">
                <a:cs typeface="B Lotus" panose="00000400000000000000" pitchFamily="2" charset="-78"/>
              </a:rPr>
              <a:t>بنویسید </a:t>
            </a:r>
            <a:r>
              <a:rPr lang="fa-IR" dirty="0" smtClean="0">
                <a:cs typeface="B Lotus" panose="00000400000000000000" pitchFamily="2" charset="-78"/>
              </a:rPr>
              <a:t>:</a:t>
            </a: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1) </a:t>
            </a:r>
            <a:r>
              <a:rPr lang="fa-IR" dirty="0" smtClean="0">
                <a:cs typeface="B Lotus" panose="00000400000000000000" pitchFamily="2" charset="-78"/>
              </a:rPr>
              <a:t>حاوی </a:t>
            </a:r>
            <a:r>
              <a:rPr lang="fa-IR" dirty="0">
                <a:cs typeface="B Lotus" panose="00000400000000000000" pitchFamily="2" charset="-78"/>
              </a:rPr>
              <a:t>اندیشه </a:t>
            </a:r>
            <a:r>
              <a:rPr lang="fa-IR" dirty="0" smtClean="0">
                <a:cs typeface="B Lotus" panose="00000400000000000000" pitchFamily="2" charset="-78"/>
              </a:rPr>
              <a:t>مهمّی </a:t>
            </a:r>
            <a:r>
              <a:rPr lang="fa-IR" dirty="0">
                <a:cs typeface="B Lotus" panose="00000400000000000000" pitchFamily="2" charset="-78"/>
              </a:rPr>
              <a:t>باشد.</a:t>
            </a: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2) </a:t>
            </a:r>
            <a:r>
              <a:rPr lang="fa-IR" dirty="0" smtClean="0">
                <a:cs typeface="B Lotus" panose="00000400000000000000" pitchFamily="2" charset="-78"/>
              </a:rPr>
              <a:t>به وسیلۀ </a:t>
            </a:r>
            <a:r>
              <a:rPr lang="fa-IR" dirty="0">
                <a:cs typeface="B Lotus" panose="00000400000000000000" pitchFamily="2" charset="-78"/>
              </a:rPr>
              <a:t>اشخاص </a:t>
            </a:r>
            <a:r>
              <a:rPr lang="fa-IR" dirty="0" smtClean="0">
                <a:cs typeface="B Lotus" panose="00000400000000000000" pitchFamily="2" charset="-78"/>
              </a:rPr>
              <a:t>صاحب‌نظر </a:t>
            </a:r>
            <a:r>
              <a:rPr lang="fa-IR" dirty="0">
                <a:cs typeface="B Lotus" panose="00000400000000000000" pitchFamily="2" charset="-78"/>
              </a:rPr>
              <a:t>قابل دفاع باشد.</a:t>
            </a: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3) </a:t>
            </a:r>
            <a:r>
              <a:rPr lang="fa-IR" dirty="0" smtClean="0">
                <a:cs typeface="B Lotus" panose="00000400000000000000" pitchFamily="2" charset="-78"/>
              </a:rPr>
              <a:t>توسط </a:t>
            </a:r>
            <a:r>
              <a:rPr lang="fa-IR" dirty="0">
                <a:cs typeface="B Lotus" panose="00000400000000000000" pitchFamily="2" charset="-78"/>
              </a:rPr>
              <a:t>کسانی که از موضوع مطرح شده </a:t>
            </a:r>
            <a:r>
              <a:rPr lang="fa-IR" dirty="0" smtClean="0">
                <a:cs typeface="B Lotus" panose="00000400000000000000" pitchFamily="2" charset="-78"/>
              </a:rPr>
              <a:t>اطّلاع </a:t>
            </a:r>
            <a:r>
              <a:rPr lang="fa-IR" dirty="0">
                <a:cs typeface="B Lotus" panose="00000400000000000000" pitchFamily="2" charset="-78"/>
              </a:rPr>
              <a:t>کافی </a:t>
            </a:r>
            <a:r>
              <a:rPr lang="fa-IR" dirty="0" smtClean="0">
                <a:cs typeface="B Lotus" panose="00000400000000000000" pitchFamily="2" charset="-78"/>
              </a:rPr>
              <a:t>ندارند، </a:t>
            </a:r>
            <a:r>
              <a:rPr lang="fa-IR" dirty="0">
                <a:cs typeface="B Lotus" panose="00000400000000000000" pitchFamily="2" charset="-78"/>
              </a:rPr>
              <a:t>قابل جواب دادن </a:t>
            </a:r>
            <a:r>
              <a:rPr lang="fa-IR" dirty="0" smtClean="0">
                <a:cs typeface="B Lotus" panose="00000400000000000000" pitchFamily="2" charset="-78"/>
              </a:rPr>
              <a:t>نباشد. یعنی </a:t>
            </a:r>
            <a:r>
              <a:rPr lang="fa-IR" dirty="0">
                <a:cs typeface="B Lotus" panose="00000400000000000000" pitchFamily="2" charset="-78"/>
              </a:rPr>
              <a:t>بر اساس </a:t>
            </a:r>
            <a:r>
              <a:rPr lang="fa-IR" dirty="0" smtClean="0">
                <a:cs typeface="B Lotus" panose="00000400000000000000" pitchFamily="2" charset="-78"/>
              </a:rPr>
              <a:t>اطّلاعات </a:t>
            </a:r>
            <a:r>
              <a:rPr lang="fa-IR" dirty="0">
                <a:cs typeface="B Lotus" panose="00000400000000000000" pitchFamily="2" charset="-78"/>
              </a:rPr>
              <a:t>عمومی نتوان به آن پاسخ درست داد.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9461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522512" cy="346050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>
                <a:cs typeface="B Lotus" panose="00000400000000000000" pitchFamily="2" charset="-78"/>
              </a:rPr>
              <a:t>سنجش و اندازه‌گیری 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33670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fa-IR" dirty="0" smtClean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«گرفت </a:t>
            </a:r>
            <a:r>
              <a:rPr lang="fa-IR" dirty="0">
                <a:cs typeface="B Lotus" panose="00000400000000000000" pitchFamily="2" charset="-78"/>
              </a:rPr>
              <a:t>یا گرفتگی زمانی رخ </a:t>
            </a:r>
            <a:r>
              <a:rPr lang="fa-IR" dirty="0" smtClean="0">
                <a:cs typeface="B Lotus" panose="00000400000000000000" pitchFamily="2" charset="-78"/>
              </a:rPr>
              <a:t>می‌دهد که </a:t>
            </a:r>
            <a:r>
              <a:rPr lang="fa-IR" dirty="0">
                <a:cs typeface="B Lotus" panose="00000400000000000000" pitchFamily="2" charset="-78"/>
              </a:rPr>
              <a:t>یک جرم نجومی مانع تابش یا از تمامی نور جرم نجومی دیگری </a:t>
            </a:r>
            <a:r>
              <a:rPr lang="fa-IR" dirty="0" smtClean="0">
                <a:cs typeface="B Lotus" panose="00000400000000000000" pitchFamily="2" charset="-78"/>
              </a:rPr>
              <a:t>جلوگیری می‌کند. در </a:t>
            </a:r>
            <a:r>
              <a:rPr lang="fa-IR" dirty="0">
                <a:cs typeface="B Lotus" panose="00000400000000000000" pitchFamily="2" charset="-78"/>
              </a:rPr>
              <a:t>خورشید </a:t>
            </a:r>
            <a:r>
              <a:rPr lang="fa-IR" dirty="0" smtClean="0">
                <a:cs typeface="B Lotus" panose="00000400000000000000" pitchFamily="2" charset="-78"/>
              </a:rPr>
              <a:t>گرفتگی ماه </a:t>
            </a:r>
            <a:r>
              <a:rPr lang="fa-IR" dirty="0">
                <a:cs typeface="B Lotus" panose="00000400000000000000" pitchFamily="2" charset="-78"/>
              </a:rPr>
              <a:t>در </a:t>
            </a:r>
            <a:r>
              <a:rPr lang="fa-IR" dirty="0" smtClean="0">
                <a:cs typeface="B Lotus" panose="00000400000000000000" pitchFamily="2" charset="-78"/>
              </a:rPr>
              <a:t>فاصله‌ی </a:t>
            </a:r>
            <a:r>
              <a:rPr lang="fa-IR" dirty="0">
                <a:cs typeface="B Lotus" panose="00000400000000000000" pitchFamily="2" charset="-78"/>
              </a:rPr>
              <a:t>بین خورشید و زمین قرار </a:t>
            </a:r>
            <a:r>
              <a:rPr lang="fa-IR" dirty="0" smtClean="0">
                <a:cs typeface="B Lotus" panose="00000400000000000000" pitchFamily="2" charset="-78"/>
              </a:rPr>
              <a:t>می‌گیرد </a:t>
            </a:r>
            <a:r>
              <a:rPr lang="fa-IR" dirty="0">
                <a:cs typeface="B Lotus" panose="00000400000000000000" pitchFamily="2" charset="-78"/>
              </a:rPr>
              <a:t>و مانع رسیدن نور خورشید به زمین </a:t>
            </a:r>
            <a:r>
              <a:rPr lang="fa-IR" dirty="0" smtClean="0">
                <a:cs typeface="B Lotus" panose="00000400000000000000" pitchFamily="2" charset="-78"/>
              </a:rPr>
              <a:t>می‌شود. در </a:t>
            </a:r>
            <a:r>
              <a:rPr lang="fa-IR" dirty="0">
                <a:cs typeface="B Lotus" panose="00000400000000000000" pitchFamily="2" charset="-78"/>
              </a:rPr>
              <a:t>ماه </a:t>
            </a:r>
            <a:r>
              <a:rPr lang="fa-IR" dirty="0" smtClean="0">
                <a:cs typeface="B Lotus" panose="00000400000000000000" pitchFamily="2" charset="-78"/>
              </a:rPr>
              <a:t>گرفتگی سایۀ </a:t>
            </a:r>
            <a:r>
              <a:rPr lang="fa-IR" dirty="0">
                <a:cs typeface="B Lotus" panose="00000400000000000000" pitchFamily="2" charset="-78"/>
              </a:rPr>
              <a:t>زمین بر روی ماه </a:t>
            </a:r>
            <a:r>
              <a:rPr lang="fa-IR" dirty="0" smtClean="0">
                <a:cs typeface="B Lotus" panose="00000400000000000000" pitchFamily="2" charset="-78"/>
              </a:rPr>
              <a:t>می‌افتد </a:t>
            </a:r>
            <a:r>
              <a:rPr lang="fa-IR" dirty="0">
                <a:cs typeface="B Lotus" panose="00000400000000000000" pitchFamily="2" charset="-78"/>
              </a:rPr>
              <a:t>و مانع بازتابش نور خورشید بر سطح </a:t>
            </a:r>
            <a:r>
              <a:rPr lang="fa-IR" dirty="0" smtClean="0">
                <a:cs typeface="B Lotus" panose="00000400000000000000" pitchFamily="2" charset="-78"/>
              </a:rPr>
              <a:t>کرۀ </a:t>
            </a:r>
            <a:r>
              <a:rPr lang="fa-IR" dirty="0">
                <a:cs typeface="B Lotus" panose="00000400000000000000" pitchFamily="2" charset="-78"/>
              </a:rPr>
              <a:t>ماه </a:t>
            </a:r>
            <a:r>
              <a:rPr lang="fa-IR" dirty="0" smtClean="0">
                <a:cs typeface="B Lotus" panose="00000400000000000000" pitchFamily="2" charset="-78"/>
              </a:rPr>
              <a:t>می‌شود.»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گزاره :</a:t>
            </a:r>
            <a:endParaRPr lang="fa-IR" dirty="0">
              <a:solidFill>
                <a:srgbClr val="FF0000"/>
              </a:solidFill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گرفتگی (مثلاً </a:t>
            </a:r>
            <a:r>
              <a:rPr lang="fa-IR" dirty="0">
                <a:cs typeface="B Lotus" panose="00000400000000000000" pitchFamily="2" charset="-78"/>
              </a:rPr>
              <a:t>خورشید گرفتگی یا ماه گرفتگی</a:t>
            </a:r>
            <a:r>
              <a:rPr lang="fa-IR" dirty="0" smtClean="0">
                <a:cs typeface="B Lotus" panose="00000400000000000000" pitchFamily="2" charset="-78"/>
              </a:rPr>
              <a:t>) در منظومۀ </a:t>
            </a:r>
            <a:r>
              <a:rPr lang="fa-IR" dirty="0">
                <a:cs typeface="B Lotus" panose="00000400000000000000" pitchFamily="2" charset="-78"/>
              </a:rPr>
              <a:t>شمسی بر اثر افتادن </a:t>
            </a:r>
            <a:r>
              <a:rPr lang="fa-IR" dirty="0" smtClean="0">
                <a:cs typeface="B Lotus" panose="00000400000000000000" pitchFamily="2" charset="-78"/>
              </a:rPr>
              <a:t>سایۀ </a:t>
            </a:r>
            <a:r>
              <a:rPr lang="fa-IR" dirty="0">
                <a:cs typeface="B Lotus" panose="00000400000000000000" pitchFamily="2" charset="-78"/>
              </a:rPr>
              <a:t>یک جرم نجومی بر جرم نجومی دیگر حاصل </a:t>
            </a:r>
            <a:r>
              <a:rPr lang="fa-IR" dirty="0" smtClean="0">
                <a:cs typeface="B Lotus" panose="00000400000000000000" pitchFamily="2" charset="-78"/>
              </a:rPr>
              <a:t>می‌شود.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ایبل </a:t>
            </a:r>
            <a:r>
              <a:rPr lang="fa-IR" dirty="0" smtClean="0">
                <a:cs typeface="B Lotus" panose="00000400000000000000" pitchFamily="2" charset="-78"/>
              </a:rPr>
              <a:t>می‌گوید (1972) سوال </a:t>
            </a:r>
            <a:r>
              <a:rPr lang="fa-IR" dirty="0">
                <a:cs typeface="B Lotus" panose="00000400000000000000" pitchFamily="2" charset="-78"/>
              </a:rPr>
              <a:t>نویسان با </a:t>
            </a:r>
            <a:r>
              <a:rPr lang="fa-IR" dirty="0" smtClean="0">
                <a:cs typeface="B Lotus" panose="00000400000000000000" pitchFamily="2" charset="-78"/>
              </a:rPr>
              <a:t>تجربه </a:t>
            </a:r>
            <a:r>
              <a:rPr lang="fa-IR" dirty="0">
                <a:cs typeface="B Lotus" panose="00000400000000000000" pitchFamily="2" charset="-78"/>
              </a:rPr>
              <a:t>به ندرت </a:t>
            </a:r>
            <a:r>
              <a:rPr lang="fa-IR" dirty="0" smtClean="0">
                <a:cs typeface="B Lotus" panose="00000400000000000000" pitchFamily="2" charset="-78"/>
              </a:rPr>
              <a:t>گزاره‌ای </a:t>
            </a:r>
            <a:r>
              <a:rPr lang="fa-IR" dirty="0">
                <a:cs typeface="B Lotus" panose="00000400000000000000" pitchFamily="2" charset="-78"/>
              </a:rPr>
              <a:t>را که سوال از آن استخراج </a:t>
            </a:r>
            <a:r>
              <a:rPr lang="fa-IR" dirty="0" smtClean="0">
                <a:cs typeface="B Lotus" panose="00000400000000000000" pitchFamily="2" charset="-78"/>
              </a:rPr>
              <a:t>می‌شود، عملاً  می‌نویسند بلکه </a:t>
            </a:r>
            <a:r>
              <a:rPr lang="fa-IR" dirty="0">
                <a:cs typeface="B Lotus" panose="00000400000000000000" pitchFamily="2" charset="-78"/>
              </a:rPr>
              <a:t>به هنگام نوشتن </a:t>
            </a:r>
            <a:r>
              <a:rPr lang="fa-IR" dirty="0" smtClean="0">
                <a:cs typeface="B Lotus" panose="00000400000000000000" pitchFamily="2" charset="-78"/>
              </a:rPr>
              <a:t>سوال، مفهوم آن گزاره را </a:t>
            </a:r>
            <a:r>
              <a:rPr lang="fa-IR" dirty="0">
                <a:cs typeface="B Lotus" panose="00000400000000000000" pitchFamily="2" charset="-78"/>
              </a:rPr>
              <a:t>در ذهن خود دارند</a:t>
            </a:r>
            <a:r>
              <a:rPr lang="fa-IR" dirty="0" smtClean="0">
                <a:cs typeface="B Lotus" panose="00000400000000000000" pitchFamily="2" charset="-78"/>
              </a:rPr>
              <a:t>. با </a:t>
            </a:r>
            <a:r>
              <a:rPr lang="fa-IR" dirty="0">
                <a:cs typeface="B Lotus" panose="00000400000000000000" pitchFamily="2" charset="-78"/>
              </a:rPr>
              <a:t>این </a:t>
            </a:r>
            <a:r>
              <a:rPr lang="fa-IR" dirty="0" smtClean="0">
                <a:cs typeface="B Lotus" panose="00000400000000000000" pitchFamily="2" charset="-78"/>
              </a:rPr>
              <a:t>حال، وی توصیه می‌کند هنگامی </a:t>
            </a:r>
            <a:r>
              <a:rPr lang="fa-IR" dirty="0">
                <a:cs typeface="B Lotus" panose="00000400000000000000" pitchFamily="2" charset="-78"/>
              </a:rPr>
              <a:t>که در نوشتن یک سوال </a:t>
            </a:r>
            <a:r>
              <a:rPr lang="fa-IR" dirty="0" smtClean="0">
                <a:cs typeface="B Lotus" panose="00000400000000000000" pitchFamily="2" charset="-78"/>
              </a:rPr>
              <a:t>صحیح ـ غلط </a:t>
            </a:r>
            <a:r>
              <a:rPr lang="fa-IR" dirty="0">
                <a:cs typeface="B Lotus" panose="00000400000000000000" pitchFamily="2" charset="-78"/>
              </a:rPr>
              <a:t>به مشکل </a:t>
            </a:r>
            <a:r>
              <a:rPr lang="fa-IR" dirty="0" smtClean="0">
                <a:cs typeface="B Lotus" panose="00000400000000000000" pitchFamily="2" charset="-78"/>
              </a:rPr>
              <a:t>برمی‌خورید </a:t>
            </a:r>
            <a:r>
              <a:rPr lang="fa-IR" dirty="0">
                <a:cs typeface="B Lotus" panose="00000400000000000000" pitchFamily="2" charset="-78"/>
              </a:rPr>
              <a:t>از خود </a:t>
            </a:r>
            <a:r>
              <a:rPr lang="fa-IR" dirty="0" smtClean="0">
                <a:cs typeface="B Lotus" panose="00000400000000000000" pitchFamily="2" charset="-78"/>
              </a:rPr>
              <a:t>بپرسید، «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این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سوال قرار است چه چیزی را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بسنجد؟</a:t>
            </a:r>
            <a:r>
              <a:rPr lang="fa-IR" dirty="0" smtClean="0">
                <a:cs typeface="B Lotus" panose="00000400000000000000" pitchFamily="2" charset="-78"/>
              </a:rPr>
              <a:t>»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 </a:t>
            </a:r>
            <a:r>
              <a:rPr lang="fa-IR" dirty="0">
                <a:cs typeface="B Lotus" panose="00000400000000000000" pitchFamily="2" charset="-78"/>
              </a:rPr>
              <a:t>یا </a:t>
            </a:r>
            <a:r>
              <a:rPr lang="fa-IR" dirty="0" smtClean="0">
                <a:cs typeface="B Lotus" panose="00000400000000000000" pitchFamily="2" charset="-78"/>
              </a:rPr>
              <a:t>«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گزاره‌ای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که بر اساس آن من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می‌خواهم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سوالم را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بنویسم،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چیست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؟</a:t>
            </a:r>
            <a:r>
              <a:rPr lang="fa-IR" dirty="0" smtClean="0">
                <a:cs typeface="B Lotus" panose="00000400000000000000" pitchFamily="2" charset="-78"/>
              </a:rPr>
              <a:t>»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4029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1296144" cy="504056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>
                <a:cs typeface="B Lotus" panose="00000400000000000000" pitchFamily="2" charset="-78"/>
              </a:rPr>
              <a:t>سنجش و اندازه‌گیری 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fa-IR" dirty="0" smtClean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گام بعدی </a:t>
            </a:r>
            <a:r>
              <a:rPr lang="fa-IR" dirty="0">
                <a:cs typeface="B Lotus" panose="00000400000000000000" pitchFamily="2" charset="-78"/>
              </a:rPr>
              <a:t>تبدیل </a:t>
            </a:r>
            <a:r>
              <a:rPr lang="fa-IR" dirty="0" smtClean="0">
                <a:cs typeface="B Lotus" panose="00000400000000000000" pitchFamily="2" charset="-78"/>
              </a:rPr>
              <a:t>گزارۀ </a:t>
            </a:r>
            <a:r>
              <a:rPr lang="fa-IR" dirty="0">
                <a:cs typeface="B Lotus" panose="00000400000000000000" pitchFamily="2" charset="-78"/>
              </a:rPr>
              <a:t>حاصل از </a:t>
            </a:r>
            <a:r>
              <a:rPr lang="fa-IR" dirty="0" smtClean="0">
                <a:cs typeface="B Lotus" panose="00000400000000000000" pitchFamily="2" charset="-78"/>
              </a:rPr>
              <a:t>پاراگراف، </a:t>
            </a:r>
            <a:r>
              <a:rPr lang="fa-IR" dirty="0">
                <a:cs typeface="B Lotus" panose="00000400000000000000" pitchFamily="2" charset="-78"/>
              </a:rPr>
              <a:t>به سوال </a:t>
            </a:r>
            <a:r>
              <a:rPr lang="fa-IR" dirty="0" smtClean="0">
                <a:cs typeface="B Lotus" panose="00000400000000000000" pitchFamily="2" charset="-78"/>
              </a:rPr>
              <a:t>صحیح - غلط </a:t>
            </a:r>
            <a:r>
              <a:rPr lang="fa-IR" dirty="0">
                <a:cs typeface="B Lotus" panose="00000400000000000000" pitchFamily="2" charset="-78"/>
              </a:rPr>
              <a:t>است</a:t>
            </a:r>
            <a:r>
              <a:rPr lang="fa-IR" dirty="0" smtClean="0">
                <a:cs typeface="B Lotus" panose="00000400000000000000" pitchFamily="2" charset="-78"/>
              </a:rPr>
              <a:t>. برای </a:t>
            </a:r>
            <a:r>
              <a:rPr lang="fa-IR" dirty="0">
                <a:cs typeface="B Lotus" panose="00000400000000000000" pitchFamily="2" charset="-78"/>
              </a:rPr>
              <a:t>این منظور </a:t>
            </a:r>
            <a:r>
              <a:rPr lang="fa-IR" dirty="0" smtClean="0">
                <a:cs typeface="B Lotus" panose="00000400000000000000" pitchFamily="2" charset="-78"/>
              </a:rPr>
              <a:t>پنج </a:t>
            </a:r>
            <a:r>
              <a:rPr lang="fa-IR" dirty="0">
                <a:cs typeface="B Lotus" panose="00000400000000000000" pitchFamily="2" charset="-78"/>
              </a:rPr>
              <a:t>پیشنهاد ارائه شده است</a:t>
            </a:r>
            <a:r>
              <a:rPr lang="fa-IR" dirty="0" smtClean="0">
                <a:cs typeface="B Lotus" panose="00000400000000000000" pitchFamily="2" charset="-78"/>
              </a:rPr>
              <a:t>. </a:t>
            </a: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1-</a:t>
            </a:r>
            <a:r>
              <a:rPr lang="fa-IR" dirty="0" smtClean="0">
                <a:cs typeface="B Lotus" panose="00000400000000000000" pitchFamily="2" charset="-78"/>
              </a:rPr>
              <a:t> </a:t>
            </a:r>
            <a:r>
              <a:rPr lang="fa-IR" b="1" dirty="0" smtClean="0">
                <a:cs typeface="B Lotus" panose="00000400000000000000" pitchFamily="2" charset="-78"/>
              </a:rPr>
              <a:t>اندیشۀ </a:t>
            </a:r>
            <a:r>
              <a:rPr lang="fa-IR" b="1" dirty="0">
                <a:cs typeface="B Lotus" panose="00000400000000000000" pitchFamily="2" charset="-78"/>
              </a:rPr>
              <a:t>اصلی را در قالب کلمات دیگری تغییر </a:t>
            </a:r>
            <a:r>
              <a:rPr lang="fa-IR" b="1" dirty="0" smtClean="0">
                <a:cs typeface="B Lotus" panose="00000400000000000000" pitchFamily="2" charset="-78"/>
              </a:rPr>
              <a:t>داده و سپس صورت سوال صحیح </a:t>
            </a:r>
            <a:r>
              <a:rPr lang="fa-IR" b="1" dirty="0">
                <a:cs typeface="B Lotus" panose="00000400000000000000" pitchFamily="2" charset="-78"/>
              </a:rPr>
              <a:t>یا غلط </a:t>
            </a:r>
            <a:r>
              <a:rPr lang="fa-IR" b="1" dirty="0" smtClean="0">
                <a:cs typeface="B Lotus" panose="00000400000000000000" pitchFamily="2" charset="-78"/>
              </a:rPr>
              <a:t>را بنویسید</a:t>
            </a:r>
            <a:r>
              <a:rPr lang="fa-IR" b="1" dirty="0">
                <a:cs typeface="B Lotus" panose="00000400000000000000" pitchFamily="2" charset="-78"/>
              </a:rPr>
              <a:t>.</a:t>
            </a: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صورت صحیح </a:t>
            </a:r>
            <a:r>
              <a:rPr lang="fa-IR" dirty="0">
                <a:cs typeface="B Lotus" panose="00000400000000000000" pitchFamily="2" charset="-78"/>
              </a:rPr>
              <a:t>: وقتی که یک جرم نجومی مانند ماه مانع تابش قسمتی از نور </a:t>
            </a:r>
            <a:r>
              <a:rPr lang="fa-IR" dirty="0" smtClean="0">
                <a:cs typeface="B Lotus" panose="00000400000000000000" pitchFamily="2" charset="-78"/>
              </a:rPr>
              <a:t>ستاره‌ای </a:t>
            </a:r>
            <a:r>
              <a:rPr lang="fa-IR" dirty="0">
                <a:cs typeface="B Lotus" panose="00000400000000000000" pitchFamily="2" charset="-78"/>
              </a:rPr>
              <a:t>مانند خورشید بر سطح </a:t>
            </a:r>
            <a:r>
              <a:rPr lang="fa-IR" dirty="0" smtClean="0">
                <a:cs typeface="B Lotus" panose="00000400000000000000" pitchFamily="2" charset="-78"/>
              </a:rPr>
              <a:t>سیاره‌ای </a:t>
            </a:r>
            <a:r>
              <a:rPr lang="fa-IR" dirty="0">
                <a:cs typeface="B Lotus" panose="00000400000000000000" pitchFamily="2" charset="-78"/>
              </a:rPr>
              <a:t>مانند زمین </a:t>
            </a:r>
            <a:r>
              <a:rPr lang="fa-IR" dirty="0" smtClean="0">
                <a:cs typeface="B Lotus" panose="00000400000000000000" pitchFamily="2" charset="-78"/>
              </a:rPr>
              <a:t>می‌شود، می‌گویند: «گرفتگی </a:t>
            </a:r>
            <a:r>
              <a:rPr lang="fa-IR" dirty="0">
                <a:cs typeface="B Lotus" panose="00000400000000000000" pitchFamily="2" charset="-78"/>
              </a:rPr>
              <a:t>رخ داده </a:t>
            </a:r>
            <a:r>
              <a:rPr lang="fa-IR" dirty="0" smtClean="0">
                <a:cs typeface="B Lotus" panose="00000400000000000000" pitchFamily="2" charset="-78"/>
              </a:rPr>
              <a:t>است.»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صورت غلط </a:t>
            </a:r>
            <a:r>
              <a:rPr lang="fa-IR" dirty="0">
                <a:cs typeface="B Lotus" panose="00000400000000000000" pitchFamily="2" charset="-78"/>
              </a:rPr>
              <a:t>: وقتی که نور </a:t>
            </a:r>
            <a:r>
              <a:rPr lang="fa-IR" dirty="0" smtClean="0">
                <a:cs typeface="B Lotus" panose="00000400000000000000" pitchFamily="2" charset="-78"/>
              </a:rPr>
              <a:t>ستاره‌ای </a:t>
            </a:r>
            <a:r>
              <a:rPr lang="fa-IR" dirty="0">
                <a:cs typeface="B Lotus" panose="00000400000000000000" pitchFamily="2" charset="-78"/>
              </a:rPr>
              <a:t>مانند خورشید از سطح </a:t>
            </a:r>
            <a:r>
              <a:rPr lang="fa-IR" dirty="0" smtClean="0">
                <a:cs typeface="B Lotus" panose="00000400000000000000" pitchFamily="2" charset="-78"/>
              </a:rPr>
              <a:t>سیاره‌ای </a:t>
            </a:r>
            <a:r>
              <a:rPr lang="fa-IR" dirty="0">
                <a:cs typeface="B Lotus" panose="00000400000000000000" pitchFamily="2" charset="-78"/>
              </a:rPr>
              <a:t>مانند زمین به سطح جرم دیگری مانند ماه منعکس </a:t>
            </a:r>
            <a:r>
              <a:rPr lang="fa-IR" dirty="0" smtClean="0">
                <a:cs typeface="B Lotus" panose="00000400000000000000" pitchFamily="2" charset="-78"/>
              </a:rPr>
              <a:t>می‌شود، می‌گویند: «گرفتگی </a:t>
            </a:r>
            <a:r>
              <a:rPr lang="fa-IR" dirty="0">
                <a:cs typeface="B Lotus" panose="00000400000000000000" pitchFamily="2" charset="-78"/>
              </a:rPr>
              <a:t>رخ داده </a:t>
            </a:r>
            <a:r>
              <a:rPr lang="fa-IR" dirty="0" smtClean="0">
                <a:cs typeface="B Lotus" panose="00000400000000000000" pitchFamily="2" charset="-78"/>
              </a:rPr>
              <a:t>است.»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2- </a:t>
            </a:r>
            <a:r>
              <a:rPr lang="fa-IR" b="1" dirty="0" smtClean="0">
                <a:cs typeface="B Lotus" panose="00000400000000000000" pitchFamily="2" charset="-78"/>
              </a:rPr>
              <a:t>تنها </a:t>
            </a:r>
            <a:r>
              <a:rPr lang="fa-IR" b="1" dirty="0">
                <a:cs typeface="B Lotus" panose="00000400000000000000" pitchFamily="2" charset="-78"/>
              </a:rPr>
              <a:t>بخشی از </a:t>
            </a:r>
            <a:r>
              <a:rPr lang="fa-IR" b="1" dirty="0" smtClean="0">
                <a:cs typeface="B Lotus" panose="00000400000000000000" pitchFamily="2" charset="-78"/>
              </a:rPr>
              <a:t>اندیش</a:t>
            </a:r>
            <a:r>
              <a:rPr lang="fa-IR" b="1" dirty="0">
                <a:cs typeface="B Lotus" panose="00000400000000000000" pitchFamily="2" charset="-78"/>
              </a:rPr>
              <a:t>ۀ</a:t>
            </a:r>
            <a:r>
              <a:rPr lang="fa-IR" b="1" dirty="0" smtClean="0">
                <a:cs typeface="B Lotus" panose="00000400000000000000" pitchFamily="2" charset="-78"/>
              </a:rPr>
              <a:t> اصلی، نه تمام آن را به </a:t>
            </a:r>
            <a:r>
              <a:rPr lang="fa-IR" b="1" dirty="0">
                <a:cs typeface="B Lotus" panose="00000400000000000000" pitchFamily="2" charset="-78"/>
              </a:rPr>
              <a:t>صورت صحیح یا غلط </a:t>
            </a:r>
            <a:r>
              <a:rPr lang="fa-IR" b="1" dirty="0" smtClean="0">
                <a:cs typeface="B Lotus" panose="00000400000000000000" pitchFamily="2" charset="-78"/>
              </a:rPr>
              <a:t>بنویسید.</a:t>
            </a:r>
            <a:endParaRPr lang="fa-IR" b="1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صورت صحیح </a:t>
            </a:r>
            <a:r>
              <a:rPr lang="fa-IR" dirty="0">
                <a:cs typeface="B Lotus" panose="00000400000000000000" pitchFamily="2" charset="-78"/>
              </a:rPr>
              <a:t>: همه </a:t>
            </a:r>
            <a:r>
              <a:rPr lang="fa-IR" dirty="0" smtClean="0">
                <a:cs typeface="B Lotus" panose="00000400000000000000" pitchFamily="2" charset="-78"/>
              </a:rPr>
              <a:t>گرفت‌ها </a:t>
            </a:r>
            <a:r>
              <a:rPr lang="fa-IR" dirty="0">
                <a:cs typeface="B Lotus" panose="00000400000000000000" pitchFamily="2" charset="-78"/>
              </a:rPr>
              <a:t>از سایه تشکیل </a:t>
            </a:r>
            <a:r>
              <a:rPr lang="fa-IR" dirty="0" smtClean="0">
                <a:cs typeface="B Lotus" panose="00000400000000000000" pitchFamily="2" charset="-78"/>
              </a:rPr>
              <a:t>می‌شوند</a:t>
            </a:r>
            <a:r>
              <a:rPr lang="fa-IR" dirty="0">
                <a:cs typeface="B Lotus" panose="00000400000000000000" pitchFamily="2" charset="-78"/>
              </a:rPr>
              <a:t>.</a:t>
            </a: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صورت غلط </a:t>
            </a:r>
            <a:r>
              <a:rPr lang="fa-IR" dirty="0">
                <a:cs typeface="B Lotus" panose="00000400000000000000" pitchFamily="2" charset="-78"/>
              </a:rPr>
              <a:t>: اگر پرتوهای نور قابل خم شدن نباشند</a:t>
            </a:r>
            <a:r>
              <a:rPr lang="fa-IR" dirty="0" smtClean="0">
                <a:cs typeface="B Lotus" panose="00000400000000000000" pitchFamily="2" charset="-78"/>
              </a:rPr>
              <a:t>، گرفت‌ها </a:t>
            </a:r>
            <a:r>
              <a:rPr lang="fa-IR" dirty="0">
                <a:cs typeface="B Lotus" panose="00000400000000000000" pitchFamily="2" charset="-78"/>
              </a:rPr>
              <a:t>رخ </a:t>
            </a:r>
            <a:r>
              <a:rPr lang="fa-IR" dirty="0" smtClean="0">
                <a:cs typeface="B Lotus" panose="00000400000000000000" pitchFamily="2" charset="-78"/>
              </a:rPr>
              <a:t>نمی‌دهند.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3- </a:t>
            </a:r>
            <a:r>
              <a:rPr lang="fa-IR" b="1" dirty="0" smtClean="0">
                <a:cs typeface="B Lotus" panose="00000400000000000000" pitchFamily="2" charset="-78"/>
              </a:rPr>
              <a:t>اندیشۀ </a:t>
            </a:r>
            <a:r>
              <a:rPr lang="fa-IR" b="1" dirty="0">
                <a:cs typeface="B Lotus" panose="00000400000000000000" pitchFamily="2" charset="-78"/>
              </a:rPr>
              <a:t>اصلی را به </a:t>
            </a:r>
            <a:r>
              <a:rPr lang="fa-IR" b="1" dirty="0" smtClean="0">
                <a:cs typeface="B Lotus" panose="00000400000000000000" pitchFamily="2" charset="-78"/>
              </a:rPr>
              <a:t>اندیشۀ </a:t>
            </a:r>
            <a:r>
              <a:rPr lang="fa-IR" b="1" dirty="0">
                <a:cs typeface="B Lotus" panose="00000400000000000000" pitchFamily="2" charset="-78"/>
              </a:rPr>
              <a:t>دیگری تغییر دهید.</a:t>
            </a: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صورت صحیح</a:t>
            </a:r>
            <a:r>
              <a:rPr lang="fa-IR" dirty="0">
                <a:cs typeface="B Lotus" panose="00000400000000000000" pitchFamily="2" charset="-78"/>
              </a:rPr>
              <a:t> : ماه گرفتگی تنها زمانی رخ </a:t>
            </a:r>
            <a:r>
              <a:rPr lang="fa-IR" dirty="0" smtClean="0">
                <a:cs typeface="B Lotus" panose="00000400000000000000" pitchFamily="2" charset="-78"/>
              </a:rPr>
              <a:t>می‌دهد که، </a:t>
            </a:r>
            <a:r>
              <a:rPr lang="fa-IR" dirty="0">
                <a:cs typeface="B Lotus" panose="00000400000000000000" pitchFamily="2" charset="-78"/>
              </a:rPr>
              <a:t>ماه قرص کامل باشد.</a:t>
            </a: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صورت غلط</a:t>
            </a:r>
            <a:r>
              <a:rPr lang="fa-IR" dirty="0">
                <a:cs typeface="B Lotus" panose="00000400000000000000" pitchFamily="2" charset="-78"/>
              </a:rPr>
              <a:t> : ماه گرفتگی تنها زمانی رخ </a:t>
            </a:r>
            <a:r>
              <a:rPr lang="fa-IR" dirty="0" smtClean="0">
                <a:cs typeface="B Lotus" panose="00000400000000000000" pitchFamily="2" charset="-78"/>
              </a:rPr>
              <a:t>می‌دهد که، </a:t>
            </a:r>
            <a:r>
              <a:rPr lang="fa-IR" dirty="0">
                <a:cs typeface="B Lotus" panose="00000400000000000000" pitchFamily="2" charset="-78"/>
              </a:rPr>
              <a:t>ماه نو باشد.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8940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1368152" cy="432048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>
                <a:cs typeface="B Lotus" panose="00000400000000000000" pitchFamily="2" charset="-78"/>
              </a:rPr>
              <a:t>سنجش و اندزه‌گیری 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4-</a:t>
            </a:r>
            <a:r>
              <a:rPr lang="fa-IR" dirty="0" smtClean="0">
                <a:cs typeface="B Lotus" panose="00000400000000000000" pitchFamily="2" charset="-78"/>
              </a:rPr>
              <a:t> </a:t>
            </a:r>
            <a:r>
              <a:rPr lang="fa-IR" b="1" dirty="0" smtClean="0">
                <a:cs typeface="B Lotus" panose="00000400000000000000" pitchFamily="2" charset="-78"/>
              </a:rPr>
              <a:t>پیامدهای اندیشۀ </a:t>
            </a:r>
            <a:r>
              <a:rPr lang="fa-IR" b="1" dirty="0">
                <a:cs typeface="B Lotus" panose="00000400000000000000" pitchFamily="2" charset="-78"/>
              </a:rPr>
              <a:t>اصلی را مشخص کنید.</a:t>
            </a: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صورت صحیح </a:t>
            </a:r>
            <a:r>
              <a:rPr lang="fa-IR" dirty="0">
                <a:cs typeface="B Lotus" panose="00000400000000000000" pitchFamily="2" charset="-78"/>
              </a:rPr>
              <a:t>: </a:t>
            </a:r>
            <a:r>
              <a:rPr lang="fa-IR" dirty="0" smtClean="0">
                <a:cs typeface="B Lotus" panose="00000400000000000000" pitchFamily="2" charset="-78"/>
              </a:rPr>
              <a:t>پیش‌بینی گرفت‌ها </a:t>
            </a:r>
            <a:r>
              <a:rPr lang="fa-IR" dirty="0">
                <a:cs typeface="B Lotus" panose="00000400000000000000" pitchFamily="2" charset="-78"/>
              </a:rPr>
              <a:t>مستلزم داشتن </a:t>
            </a:r>
            <a:r>
              <a:rPr lang="fa-IR" dirty="0" smtClean="0">
                <a:cs typeface="B Lotus" panose="00000400000000000000" pitchFamily="2" charset="-78"/>
              </a:rPr>
              <a:t>اطّلاع دربارۀ </a:t>
            </a:r>
            <a:r>
              <a:rPr lang="fa-IR" dirty="0">
                <a:cs typeface="B Lotus" panose="00000400000000000000" pitchFamily="2" charset="-78"/>
              </a:rPr>
              <a:t>حرکات مداری اجرام مورد نظر است.</a:t>
            </a: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صورت غلط</a:t>
            </a:r>
            <a:r>
              <a:rPr lang="fa-IR" dirty="0">
                <a:cs typeface="B Lotus" panose="00000400000000000000" pitchFamily="2" charset="-78"/>
              </a:rPr>
              <a:t> : </a:t>
            </a:r>
            <a:r>
              <a:rPr lang="fa-IR" dirty="0" smtClean="0">
                <a:cs typeface="B Lotus" panose="00000400000000000000" pitchFamily="2" charset="-78"/>
              </a:rPr>
              <a:t>پیش‌بینی گرفت‌ها </a:t>
            </a:r>
            <a:r>
              <a:rPr lang="fa-IR" dirty="0">
                <a:cs typeface="B Lotus" panose="00000400000000000000" pitchFamily="2" charset="-78"/>
              </a:rPr>
              <a:t>مستلزم داشتن </a:t>
            </a:r>
            <a:r>
              <a:rPr lang="fa-IR" dirty="0" smtClean="0">
                <a:cs typeface="B Lotus" panose="00000400000000000000" pitchFamily="2" charset="-78"/>
              </a:rPr>
              <a:t>اطّلاع دربارۀ </a:t>
            </a:r>
            <a:r>
              <a:rPr lang="fa-IR" dirty="0">
                <a:cs typeface="B Lotus" panose="00000400000000000000" pitchFamily="2" charset="-78"/>
              </a:rPr>
              <a:t>شیب محور زمین است.</a:t>
            </a: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5-</a:t>
            </a:r>
            <a:r>
              <a:rPr lang="fa-IR" dirty="0" smtClean="0">
                <a:cs typeface="B Lotus" panose="00000400000000000000" pitchFamily="2" charset="-78"/>
              </a:rPr>
              <a:t> </a:t>
            </a:r>
            <a:r>
              <a:rPr lang="fa-IR" b="1" dirty="0" smtClean="0">
                <a:cs typeface="B Lotus" panose="00000400000000000000" pitchFamily="2" charset="-78"/>
              </a:rPr>
              <a:t>اثر موقعیّت‌های متفاوت (حتّی </a:t>
            </a:r>
            <a:r>
              <a:rPr lang="fa-IR" b="1" dirty="0">
                <a:cs typeface="B Lotus" panose="00000400000000000000" pitchFamily="2" charset="-78"/>
              </a:rPr>
              <a:t>غیر ممکن) را استنتاج کنید.</a:t>
            </a: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صورت صحیح </a:t>
            </a:r>
            <a:r>
              <a:rPr lang="fa-IR" dirty="0">
                <a:cs typeface="B Lotus" panose="00000400000000000000" pitchFamily="2" charset="-78"/>
              </a:rPr>
              <a:t>: اگر </a:t>
            </a:r>
            <a:r>
              <a:rPr lang="fa-IR" dirty="0" smtClean="0">
                <a:cs typeface="B Lotus" panose="00000400000000000000" pitchFamily="2" charset="-78"/>
              </a:rPr>
              <a:t>جرم‌های </a:t>
            </a:r>
            <a:r>
              <a:rPr lang="fa-IR" dirty="0">
                <a:cs typeface="B Lotus" panose="00000400000000000000" pitchFamily="2" charset="-78"/>
              </a:rPr>
              <a:t>درخشان مانند ماه وجود </a:t>
            </a:r>
            <a:r>
              <a:rPr lang="fa-IR" dirty="0" smtClean="0">
                <a:cs typeface="B Lotus" panose="00000400000000000000" pitchFamily="2" charset="-78"/>
              </a:rPr>
              <a:t>نداشتند، گرفت‌ها </a:t>
            </a:r>
            <a:r>
              <a:rPr lang="fa-IR" dirty="0">
                <a:cs typeface="B Lotus" panose="00000400000000000000" pitchFamily="2" charset="-78"/>
              </a:rPr>
              <a:t>قابل مشاهده نبودند.</a:t>
            </a:r>
          </a:p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صورت غلط</a:t>
            </a:r>
            <a:r>
              <a:rPr lang="fa-IR" dirty="0">
                <a:cs typeface="B Lotus" panose="00000400000000000000" pitchFamily="2" charset="-78"/>
              </a:rPr>
              <a:t> : در حضور ستارگان </a:t>
            </a:r>
            <a:r>
              <a:rPr lang="fa-IR" dirty="0" smtClean="0">
                <a:cs typeface="B Lotus" panose="00000400000000000000" pitchFamily="2" charset="-78"/>
              </a:rPr>
              <a:t>درخشان، گرفت‌ها </a:t>
            </a:r>
            <a:r>
              <a:rPr lang="fa-IR" dirty="0">
                <a:cs typeface="B Lotus" panose="00000400000000000000" pitchFamily="2" charset="-78"/>
              </a:rPr>
              <a:t>رخ </a:t>
            </a:r>
            <a:r>
              <a:rPr lang="fa-IR" dirty="0" smtClean="0">
                <a:cs typeface="B Lotus" panose="00000400000000000000" pitchFamily="2" charset="-78"/>
              </a:rPr>
              <a:t>نمی‌دهند</a:t>
            </a:r>
            <a:r>
              <a:rPr lang="fa-IR" dirty="0">
                <a:cs typeface="B Lotus" panose="00000400000000000000" pitchFamily="2" charset="-78"/>
              </a:rPr>
              <a:t>.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چیزی </a:t>
            </a:r>
            <a:r>
              <a:rPr lang="fa-IR" dirty="0" smtClean="0">
                <a:cs typeface="B Lotus" panose="00000400000000000000" pitchFamily="2" charset="-78"/>
              </a:rPr>
              <a:t>که </a:t>
            </a:r>
            <a:r>
              <a:rPr lang="fa-IR" dirty="0">
                <a:cs typeface="B Lotus" panose="00000400000000000000" pitchFamily="2" charset="-78"/>
              </a:rPr>
              <a:t>نباید فراموش </a:t>
            </a:r>
            <a:r>
              <a:rPr lang="fa-IR" dirty="0" smtClean="0">
                <a:cs typeface="B Lotus" panose="00000400000000000000" pitchFamily="2" charset="-78"/>
              </a:rPr>
              <a:t>کرد </a:t>
            </a:r>
            <a:r>
              <a:rPr lang="fa-IR" dirty="0">
                <a:cs typeface="B Lotus" panose="00000400000000000000" pitchFamily="2" charset="-78"/>
              </a:rPr>
              <a:t>این است </a:t>
            </a:r>
            <a:r>
              <a:rPr lang="fa-IR" dirty="0" smtClean="0">
                <a:cs typeface="B Lotus" panose="00000400000000000000" pitchFamily="2" charset="-78"/>
              </a:rPr>
              <a:t>که،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مادّه‌های صحیح - غلط صرفاً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به آزمودن یادآوری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مطالب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خلاصه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نمی‌شوند</a:t>
            </a:r>
            <a:r>
              <a:rPr lang="fa-IR" dirty="0" smtClean="0">
                <a:cs typeface="B Lotus" panose="00000400000000000000" pitchFamily="2" charset="-78"/>
              </a:rPr>
              <a:t> بلکه می‌توانند </a:t>
            </a:r>
            <a:r>
              <a:rPr lang="fa-IR" dirty="0">
                <a:cs typeface="B Lotus" panose="00000400000000000000" pitchFamily="2" charset="-78"/>
              </a:rPr>
              <a:t>مسائل </a:t>
            </a:r>
            <a:r>
              <a:rPr lang="fa-IR" dirty="0" smtClean="0">
                <a:cs typeface="B Lotus" panose="00000400000000000000" pitchFamily="2" charset="-78"/>
              </a:rPr>
              <a:t>تازه‌ای </a:t>
            </a:r>
            <a:r>
              <a:rPr lang="fa-IR" dirty="0">
                <a:cs typeface="B Lotus" panose="00000400000000000000" pitchFamily="2" charset="-78"/>
              </a:rPr>
              <a:t>را در اختیار آزمون شونده قرار </a:t>
            </a:r>
            <a:r>
              <a:rPr lang="fa-IR" dirty="0" smtClean="0">
                <a:cs typeface="B Lotus" panose="00000400000000000000" pitchFamily="2" charset="-78"/>
              </a:rPr>
              <a:t>داده و </a:t>
            </a:r>
            <a:r>
              <a:rPr lang="fa-IR" dirty="0">
                <a:cs typeface="B Lotus" panose="00000400000000000000" pitchFamily="2" charset="-78"/>
              </a:rPr>
              <a:t>او را </a:t>
            </a:r>
            <a:r>
              <a:rPr lang="fa-IR" b="1" spc="-150" dirty="0">
                <a:solidFill>
                  <a:srgbClr val="FF0000"/>
                </a:solidFill>
                <a:cs typeface="B Lotus" panose="00000400000000000000" pitchFamily="2" charset="-78"/>
              </a:rPr>
              <a:t>وادار به </a:t>
            </a:r>
            <a:r>
              <a:rPr lang="fa-IR" b="1" spc="-150" dirty="0" smtClean="0">
                <a:solidFill>
                  <a:srgbClr val="FF0000"/>
                </a:solidFill>
                <a:cs typeface="B Lotus" panose="00000400000000000000" pitchFamily="2" charset="-78"/>
              </a:rPr>
              <a:t>تفکّر </a:t>
            </a:r>
            <a:r>
              <a:rPr lang="fa-IR" b="1" spc="-150" dirty="0">
                <a:solidFill>
                  <a:srgbClr val="FF0000"/>
                </a:solidFill>
                <a:cs typeface="B Lotus" panose="00000400000000000000" pitchFamily="2" charset="-78"/>
              </a:rPr>
              <a:t>و حل مسئله </a:t>
            </a:r>
            <a:r>
              <a:rPr lang="fa-IR" dirty="0" smtClean="0">
                <a:cs typeface="B Lotus" panose="00000400000000000000" pitchFamily="2" charset="-78"/>
              </a:rPr>
              <a:t>نمایند.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دربارۀ کیفیّت </a:t>
            </a:r>
            <a:r>
              <a:rPr lang="fa-IR" dirty="0">
                <a:cs typeface="B Lotus" panose="00000400000000000000" pitchFamily="2" charset="-78"/>
              </a:rPr>
              <a:t>صورت درست و صورت غلط </a:t>
            </a:r>
            <a:r>
              <a:rPr lang="fa-IR" dirty="0" smtClean="0">
                <a:cs typeface="B Lotus" panose="00000400000000000000" pitchFamily="2" charset="-78"/>
              </a:rPr>
              <a:t>سؤال‌های صحیح - غلط، ایبل </a:t>
            </a:r>
            <a:r>
              <a:rPr lang="fa-IR" dirty="0">
                <a:cs typeface="B Lotus" panose="00000400000000000000" pitchFamily="2" charset="-78"/>
              </a:rPr>
              <a:t>اظهار </a:t>
            </a:r>
            <a:r>
              <a:rPr lang="fa-IR" dirty="0" smtClean="0">
                <a:cs typeface="B Lotus" panose="00000400000000000000" pitchFamily="2" charset="-78"/>
              </a:rPr>
              <a:t>می‌دارد، </a:t>
            </a:r>
            <a:r>
              <a:rPr lang="fa-IR" dirty="0">
                <a:cs typeface="B Lotus" panose="00000400000000000000" pitchFamily="2" charset="-78"/>
              </a:rPr>
              <a:t>آزمون باید بتواند </a:t>
            </a:r>
            <a:r>
              <a:rPr lang="fa-IR" dirty="0" smtClean="0">
                <a:cs typeface="B Lotus" panose="00000400000000000000" pitchFamily="2" charset="-78"/>
              </a:rPr>
              <a:t>دربارۀ </a:t>
            </a:r>
            <a:r>
              <a:rPr lang="fa-IR" dirty="0">
                <a:cs typeface="B Lotus" panose="00000400000000000000" pitchFamily="2" charset="-78"/>
              </a:rPr>
              <a:t>صورت صحیح </a:t>
            </a:r>
            <a:r>
              <a:rPr lang="fa-IR" dirty="0" smtClean="0">
                <a:cs typeface="B Lotus" panose="00000400000000000000" pitchFamily="2" charset="-78"/>
              </a:rPr>
              <a:t>سؤال بگوید: «</a:t>
            </a:r>
            <a:r>
              <a:rPr lang="fa-IR" i="1" dirty="0" smtClean="0">
                <a:cs typeface="B Lotus" panose="00000400000000000000" pitchFamily="2" charset="-78"/>
              </a:rPr>
              <a:t>درستی </a:t>
            </a:r>
            <a:r>
              <a:rPr lang="fa-IR" i="1" dirty="0">
                <a:cs typeface="B Lotus" panose="00000400000000000000" pitchFamily="2" charset="-78"/>
              </a:rPr>
              <a:t>این بیان بر همه کس آشکار نیست</a:t>
            </a:r>
            <a:r>
              <a:rPr lang="fa-IR" i="1" dirty="0" smtClean="0">
                <a:cs typeface="B Lotus" panose="00000400000000000000" pitchFamily="2" charset="-78"/>
              </a:rPr>
              <a:t>، امّا </a:t>
            </a:r>
            <a:r>
              <a:rPr lang="fa-IR" i="1" dirty="0">
                <a:cs typeface="B Lotus" panose="00000400000000000000" pitchFamily="2" charset="-78"/>
              </a:rPr>
              <a:t>من </a:t>
            </a:r>
            <a:r>
              <a:rPr lang="fa-IR" i="1" dirty="0" smtClean="0">
                <a:cs typeface="B Lotus" panose="00000400000000000000" pitchFamily="2" charset="-78"/>
              </a:rPr>
              <a:t>می‌توانم </a:t>
            </a:r>
            <a:r>
              <a:rPr lang="fa-IR" i="1" dirty="0">
                <a:cs typeface="B Lotus" panose="00000400000000000000" pitchFamily="2" charset="-78"/>
              </a:rPr>
              <a:t>شاهدی دال بر درستی آن به  دست </a:t>
            </a:r>
            <a:r>
              <a:rPr lang="fa-IR" i="1" dirty="0" smtClean="0">
                <a:cs typeface="B Lotus" panose="00000400000000000000" pitchFamily="2" charset="-78"/>
              </a:rPr>
              <a:t>دهم.</a:t>
            </a:r>
            <a:r>
              <a:rPr lang="fa-IR" dirty="0" smtClean="0">
                <a:cs typeface="B Lotus" panose="00000400000000000000" pitchFamily="2" charset="-78"/>
              </a:rPr>
              <a:t>» هم‌چنین </a:t>
            </a:r>
            <a:r>
              <a:rPr lang="fa-IR" dirty="0">
                <a:cs typeface="B Lotus" panose="00000400000000000000" pitchFamily="2" charset="-78"/>
              </a:rPr>
              <a:t>باید </a:t>
            </a:r>
            <a:r>
              <a:rPr lang="fa-IR" dirty="0" smtClean="0">
                <a:cs typeface="B Lotus" panose="00000400000000000000" pitchFamily="2" charset="-78"/>
              </a:rPr>
              <a:t>دربارۀ </a:t>
            </a:r>
            <a:r>
              <a:rPr lang="fa-IR" dirty="0">
                <a:cs typeface="B Lotus" panose="00000400000000000000" pitchFamily="2" charset="-78"/>
              </a:rPr>
              <a:t>صورت غلط </a:t>
            </a:r>
            <a:r>
              <a:rPr lang="fa-IR" dirty="0" smtClean="0">
                <a:cs typeface="B Lotus" panose="00000400000000000000" pitchFamily="2" charset="-78"/>
              </a:rPr>
              <a:t>سؤال بگوید: «</a:t>
            </a:r>
            <a:r>
              <a:rPr lang="fa-IR" i="1" dirty="0" smtClean="0">
                <a:cs typeface="B Lotus" panose="00000400000000000000" pitchFamily="2" charset="-78"/>
              </a:rPr>
              <a:t>این بیان، </a:t>
            </a:r>
            <a:r>
              <a:rPr lang="fa-IR" i="1" dirty="0">
                <a:cs typeface="B Lotus" panose="00000400000000000000" pitchFamily="2" charset="-78"/>
              </a:rPr>
              <a:t>یک غلط آشکار به نظر </a:t>
            </a:r>
            <a:r>
              <a:rPr lang="fa-IR" i="1" dirty="0" smtClean="0">
                <a:cs typeface="B Lotus" panose="00000400000000000000" pitchFamily="2" charset="-78"/>
              </a:rPr>
              <a:t>نمی‌آید، امّا </a:t>
            </a:r>
            <a:r>
              <a:rPr lang="fa-IR" i="1" dirty="0">
                <a:cs typeface="B Lotus" panose="00000400000000000000" pitchFamily="2" charset="-78"/>
              </a:rPr>
              <a:t>من </a:t>
            </a:r>
            <a:r>
              <a:rPr lang="fa-IR" i="1" dirty="0" smtClean="0">
                <a:cs typeface="B Lotus" panose="00000400000000000000" pitchFamily="2" charset="-78"/>
              </a:rPr>
              <a:t>می‌توانم </a:t>
            </a:r>
            <a:r>
              <a:rPr lang="fa-IR" i="1" dirty="0">
                <a:cs typeface="B Lotus" panose="00000400000000000000" pitchFamily="2" charset="-78"/>
              </a:rPr>
              <a:t>شواهدی دال بر </a:t>
            </a:r>
            <a:r>
              <a:rPr lang="fa-IR" i="1" dirty="0" smtClean="0">
                <a:cs typeface="B Lotus" panose="00000400000000000000" pitchFamily="2" charset="-78"/>
              </a:rPr>
              <a:t>این‌که </a:t>
            </a:r>
            <a:r>
              <a:rPr lang="fa-IR" i="1" dirty="0">
                <a:cs typeface="B Lotus" panose="00000400000000000000" pitchFamily="2" charset="-78"/>
              </a:rPr>
              <a:t>آن </a:t>
            </a:r>
            <a:r>
              <a:rPr lang="fa-IR" i="1" dirty="0" smtClean="0">
                <a:cs typeface="B Lotus" panose="00000400000000000000" pitchFamily="2" charset="-78"/>
              </a:rPr>
              <a:t>واقعاً </a:t>
            </a:r>
            <a:r>
              <a:rPr lang="fa-IR" i="1" dirty="0">
                <a:cs typeface="B Lotus" panose="00000400000000000000" pitchFamily="2" charset="-78"/>
              </a:rPr>
              <a:t>غلط </a:t>
            </a:r>
            <a:r>
              <a:rPr lang="fa-IR" i="1" dirty="0" smtClean="0">
                <a:cs typeface="B Lotus" panose="00000400000000000000" pitchFamily="2" charset="-78"/>
              </a:rPr>
              <a:t>است، </a:t>
            </a:r>
            <a:r>
              <a:rPr lang="fa-IR" i="1" dirty="0">
                <a:cs typeface="B Lotus" panose="00000400000000000000" pitchFamily="2" charset="-78"/>
              </a:rPr>
              <a:t>به دست </a:t>
            </a:r>
            <a:r>
              <a:rPr lang="fa-IR" i="1" dirty="0" smtClean="0">
                <a:cs typeface="B Lotus" panose="00000400000000000000" pitchFamily="2" charset="-78"/>
              </a:rPr>
              <a:t>دهم.»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اگر سوال‌های </a:t>
            </a:r>
            <a:r>
              <a:rPr lang="fa-IR" dirty="0">
                <a:cs typeface="B Lotus" panose="00000400000000000000" pitchFamily="2" charset="-78"/>
              </a:rPr>
              <a:t>شما این آزمون را با </a:t>
            </a:r>
            <a:r>
              <a:rPr lang="fa-IR" dirty="0" smtClean="0">
                <a:cs typeface="B Lotus" panose="00000400000000000000" pitchFamily="2" charset="-78"/>
              </a:rPr>
              <a:t>موفقیّت بگذرانند، احتمالاً سوال‌های صحیح - غلط </a:t>
            </a:r>
            <a:r>
              <a:rPr lang="fa-IR" dirty="0">
                <a:cs typeface="B Lotus" panose="00000400000000000000" pitchFamily="2" charset="-78"/>
              </a:rPr>
              <a:t>خوبی </a:t>
            </a:r>
            <a:r>
              <a:rPr lang="fa-IR" dirty="0" smtClean="0">
                <a:cs typeface="B Lotus" panose="00000400000000000000" pitchFamily="2" charset="-78"/>
              </a:rPr>
              <a:t>هستند.»</a:t>
            </a: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085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306488" cy="562074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/>
              <a:t>سنجش و اندازه‌گیری</a:t>
            </a:r>
            <a:endParaRPr lang="fa-IR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قواعد </a:t>
            </a: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تهیّۀ سوال‌های صحیح - غلط :</a:t>
            </a:r>
            <a:endParaRPr lang="fa-IR" dirty="0">
              <a:solidFill>
                <a:srgbClr val="FF0000"/>
              </a:solidFill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افزون </a:t>
            </a:r>
            <a:r>
              <a:rPr lang="fa-IR" dirty="0">
                <a:cs typeface="B Lotus" panose="00000400000000000000" pitchFamily="2" charset="-78"/>
              </a:rPr>
              <a:t>بر </a:t>
            </a:r>
            <a:r>
              <a:rPr lang="fa-IR" dirty="0" smtClean="0">
                <a:cs typeface="B Lotus" panose="00000400000000000000" pitchFamily="2" charset="-78"/>
              </a:rPr>
              <a:t>راهنمایی‌های </a:t>
            </a:r>
            <a:r>
              <a:rPr lang="fa-IR" dirty="0">
                <a:cs typeface="B Lotus" panose="00000400000000000000" pitchFamily="2" charset="-78"/>
              </a:rPr>
              <a:t>بالا</a:t>
            </a:r>
            <a:r>
              <a:rPr lang="fa-IR" dirty="0" smtClean="0">
                <a:cs typeface="B Lotus" panose="00000400000000000000" pitchFamily="2" charset="-78"/>
              </a:rPr>
              <a:t>، برای تهیّۀ سوال‌های صحیح - غلط </a:t>
            </a:r>
            <a:r>
              <a:rPr lang="fa-IR" dirty="0">
                <a:cs typeface="B Lotus" panose="00000400000000000000" pitchFamily="2" charset="-78"/>
              </a:rPr>
              <a:t>از سوی </a:t>
            </a:r>
            <a:r>
              <a:rPr lang="fa-IR" dirty="0" smtClean="0">
                <a:cs typeface="B Lotus" panose="00000400000000000000" pitchFamily="2" charset="-78"/>
              </a:rPr>
              <a:t>متخصّصان </a:t>
            </a:r>
            <a:r>
              <a:rPr lang="fa-IR" dirty="0">
                <a:cs typeface="B Lotus" panose="00000400000000000000" pitchFamily="2" charset="-78"/>
              </a:rPr>
              <a:t>سنجش و </a:t>
            </a:r>
            <a:r>
              <a:rPr lang="fa-IR" dirty="0" smtClean="0">
                <a:cs typeface="B Lotus" panose="00000400000000000000" pitchFamily="2" charset="-78"/>
              </a:rPr>
              <a:t>اندازه‌گیری </a:t>
            </a:r>
            <a:r>
              <a:rPr lang="fa-IR" dirty="0">
                <a:cs typeface="B Lotus" panose="00000400000000000000" pitchFamily="2" charset="-78"/>
              </a:rPr>
              <a:t>پیشرفت تحصیلی</a:t>
            </a:r>
            <a:r>
              <a:rPr lang="fa-IR" dirty="0" smtClean="0">
                <a:cs typeface="B Lotus" panose="00000400000000000000" pitchFamily="2" charset="-78"/>
              </a:rPr>
              <a:t>، قواعدی </a:t>
            </a:r>
            <a:r>
              <a:rPr lang="fa-IR" dirty="0">
                <a:cs typeface="B Lotus" panose="00000400000000000000" pitchFamily="2" charset="-78"/>
              </a:rPr>
              <a:t>پیشنهاد شده است </a:t>
            </a:r>
            <a:r>
              <a:rPr lang="fa-IR" dirty="0" smtClean="0">
                <a:cs typeface="B Lotus" panose="00000400000000000000" pitchFamily="2" charset="-78"/>
              </a:rPr>
              <a:t>: 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1- موضوع‌های مهمّ </a:t>
            </a:r>
            <a:r>
              <a:rPr lang="fa-IR" dirty="0">
                <a:cs typeface="B Lotus" panose="00000400000000000000" pitchFamily="2" charset="-78"/>
              </a:rPr>
              <a:t>و در ارتباط با </a:t>
            </a:r>
            <a:r>
              <a:rPr lang="fa-IR" dirty="0" smtClean="0">
                <a:cs typeface="B Lotus" panose="00000400000000000000" pitchFamily="2" charset="-78"/>
              </a:rPr>
              <a:t>هدف‌های </a:t>
            </a:r>
            <a:r>
              <a:rPr lang="fa-IR" dirty="0">
                <a:cs typeface="B Lotus" panose="00000400000000000000" pitchFamily="2" charset="-78"/>
              </a:rPr>
              <a:t>آموزشی را در </a:t>
            </a:r>
            <a:r>
              <a:rPr lang="fa-IR" dirty="0" smtClean="0">
                <a:cs typeface="B Lotus" panose="00000400000000000000" pitchFamily="2" charset="-78"/>
              </a:rPr>
              <a:t>سوال‌های </a:t>
            </a:r>
            <a:r>
              <a:rPr lang="fa-IR" dirty="0">
                <a:cs typeface="B Lotus" panose="00000400000000000000" pitchFamily="2" charset="-78"/>
              </a:rPr>
              <a:t>خود بیاورید.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سعی کنید هریک از </a:t>
            </a:r>
            <a:r>
              <a:rPr lang="fa-IR" dirty="0" smtClean="0">
                <a:cs typeface="B Lotus" panose="00000400000000000000" pitchFamily="2" charset="-78"/>
              </a:rPr>
              <a:t>سوال‌های </a:t>
            </a:r>
            <a:r>
              <a:rPr lang="fa-IR" dirty="0">
                <a:cs typeface="B Lotus" panose="00000400000000000000" pitchFamily="2" charset="-78"/>
              </a:rPr>
              <a:t>شما یک موضوع </a:t>
            </a:r>
            <a:r>
              <a:rPr lang="fa-IR" dirty="0" smtClean="0">
                <a:cs typeface="B Lotus" panose="00000400000000000000" pitchFamily="2" charset="-78"/>
              </a:rPr>
              <a:t>مهمّ </a:t>
            </a:r>
            <a:r>
              <a:rPr lang="fa-IR" dirty="0">
                <a:cs typeface="B Lotus" panose="00000400000000000000" pitchFamily="2" charset="-78"/>
              </a:rPr>
              <a:t>مربوط به یک هدف آموزشی را بسنجد</a:t>
            </a:r>
            <a:r>
              <a:rPr lang="fa-IR" dirty="0" smtClean="0">
                <a:cs typeface="B Lotus" panose="00000400000000000000" pitchFamily="2" charset="-78"/>
              </a:rPr>
              <a:t>، زیرا غالباً </a:t>
            </a:r>
            <a:r>
              <a:rPr lang="fa-IR" dirty="0">
                <a:cs typeface="B Lotus" panose="00000400000000000000" pitchFamily="2" charset="-78"/>
              </a:rPr>
              <a:t>در </a:t>
            </a:r>
            <a:r>
              <a:rPr lang="fa-IR" dirty="0" smtClean="0">
                <a:cs typeface="B Lotus" panose="00000400000000000000" pitchFamily="2" charset="-78"/>
              </a:rPr>
              <a:t>این‌گونه سوال‌هاست </a:t>
            </a:r>
            <a:r>
              <a:rPr lang="fa-IR" dirty="0">
                <a:cs typeface="B Lotus" panose="00000400000000000000" pitchFamily="2" charset="-78"/>
              </a:rPr>
              <a:t>که نکات جزئی و کم </a:t>
            </a:r>
            <a:r>
              <a:rPr lang="fa-IR" dirty="0" smtClean="0">
                <a:cs typeface="B Lotus" panose="00000400000000000000" pitchFamily="2" charset="-78"/>
              </a:rPr>
              <a:t>اهمیّت </a:t>
            </a:r>
            <a:r>
              <a:rPr lang="fa-IR" dirty="0">
                <a:cs typeface="B Lotus" panose="00000400000000000000" pitchFamily="2" charset="-78"/>
              </a:rPr>
              <a:t>امکان طرح شدن </a:t>
            </a:r>
            <a:r>
              <a:rPr lang="fa-IR" dirty="0" smtClean="0">
                <a:cs typeface="B Lotus" panose="00000400000000000000" pitchFamily="2" charset="-78"/>
              </a:rPr>
              <a:t>می‌یابد. بهترین وسیلۀ </a:t>
            </a:r>
            <a:r>
              <a:rPr lang="fa-IR" dirty="0">
                <a:cs typeface="B Lotus" panose="00000400000000000000" pitchFamily="2" charset="-78"/>
              </a:rPr>
              <a:t>رعایت این پیشنهاد استفاده از جدول </a:t>
            </a:r>
            <a:r>
              <a:rPr lang="fa-IR" dirty="0" smtClean="0">
                <a:cs typeface="B Lotus" panose="00000400000000000000" pitchFamily="2" charset="-78"/>
              </a:rPr>
              <a:t>مشخّصات است.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نمونۀ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ضعیف :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بعضی چیزها در بعضی چیزهای دیگر </a:t>
            </a:r>
            <a:r>
              <a:rPr lang="fa-IR" dirty="0" smtClean="0">
                <a:cs typeface="B Lotus" panose="00000400000000000000" pitchFamily="2" charset="-78"/>
              </a:rPr>
              <a:t>حلّ می‌شوند.</a:t>
            </a:r>
          </a:p>
          <a:p>
            <a:pPr marL="0" indent="0" algn="ctr">
              <a:buNone/>
            </a:pPr>
            <a:r>
              <a:rPr lang="fa-IR" dirty="0" smtClean="0">
                <a:cs typeface="B Lotus" panose="00000400000000000000" pitchFamily="2" charset="-78"/>
              </a:rPr>
              <a:t>   </a:t>
            </a:r>
            <a:r>
              <a:rPr lang="fa-IR" dirty="0">
                <a:cs typeface="B Lotus" panose="00000400000000000000" pitchFamily="2" charset="-78"/>
              </a:rPr>
              <a:t>صحیح     غلط</a:t>
            </a: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نمونۀ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بهتر </a:t>
            </a:r>
            <a:r>
              <a:rPr lang="fa-IR" dirty="0">
                <a:cs typeface="B Lotus" panose="00000400000000000000" pitchFamily="2" charset="-78"/>
              </a:rPr>
              <a:t>: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در یک لیتر آب </a:t>
            </a:r>
            <a:r>
              <a:rPr lang="fa-IR" dirty="0" smtClean="0">
                <a:cs typeface="B Lotus" panose="00000400000000000000" pitchFamily="2" charset="-78"/>
              </a:rPr>
              <a:t>گرم، </a:t>
            </a:r>
            <a:r>
              <a:rPr lang="fa-IR" dirty="0">
                <a:cs typeface="B Lotus" panose="00000400000000000000" pitchFamily="2" charset="-78"/>
              </a:rPr>
              <a:t>نمک </a:t>
            </a:r>
            <a:r>
              <a:rPr lang="fa-IR" dirty="0" smtClean="0">
                <a:cs typeface="B Lotus" panose="00000400000000000000" pitchFamily="2" charset="-78"/>
              </a:rPr>
              <a:t>بیش‌تری حلّ می‌شود </a:t>
            </a:r>
            <a:r>
              <a:rPr lang="fa-IR" dirty="0">
                <a:cs typeface="B Lotus" panose="00000400000000000000" pitchFamily="2" charset="-78"/>
              </a:rPr>
              <a:t>تا در یک لیتر آب سرد.                                        صحیح     غلط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سؤال </a:t>
            </a:r>
            <a:r>
              <a:rPr lang="fa-IR" dirty="0">
                <a:cs typeface="B Lotus" panose="00000400000000000000" pitchFamily="2" charset="-78"/>
              </a:rPr>
              <a:t>ضعیف بالا یک بیان </a:t>
            </a:r>
            <a:r>
              <a:rPr lang="fa-IR" dirty="0" smtClean="0">
                <a:cs typeface="B Lotus" panose="00000400000000000000" pitchFamily="2" charset="-78"/>
              </a:rPr>
              <a:t>کلّی </a:t>
            </a:r>
            <a:r>
              <a:rPr lang="fa-IR" dirty="0">
                <a:cs typeface="B Lotus" panose="00000400000000000000" pitchFamily="2" charset="-78"/>
              </a:rPr>
              <a:t>است و معرف هیچ نکته </a:t>
            </a:r>
            <a:r>
              <a:rPr lang="fa-IR" dirty="0" smtClean="0">
                <a:cs typeface="B Lotus" panose="00000400000000000000" pitchFamily="2" charset="-78"/>
              </a:rPr>
              <a:t>مهمّی </a:t>
            </a:r>
            <a:r>
              <a:rPr lang="fa-IR" dirty="0">
                <a:cs typeface="B Lotus" panose="00000400000000000000" pitchFamily="2" charset="-78"/>
              </a:rPr>
              <a:t>نیست</a:t>
            </a:r>
            <a:r>
              <a:rPr lang="fa-IR" dirty="0" smtClean="0">
                <a:cs typeface="B Lotus" panose="00000400000000000000" pitchFamily="2" charset="-78"/>
              </a:rPr>
              <a:t>. در </a:t>
            </a:r>
            <a:r>
              <a:rPr lang="fa-IR" dirty="0">
                <a:cs typeface="B Lotus" panose="00000400000000000000" pitchFamily="2" charset="-78"/>
              </a:rPr>
              <a:t>عوض</a:t>
            </a:r>
            <a:r>
              <a:rPr lang="fa-IR" dirty="0" smtClean="0">
                <a:cs typeface="B Lotus" panose="00000400000000000000" pitchFamily="2" charset="-78"/>
              </a:rPr>
              <a:t>، نمونۀ </a:t>
            </a:r>
            <a:r>
              <a:rPr lang="fa-IR" dirty="0">
                <a:cs typeface="B Lotus" panose="00000400000000000000" pitchFamily="2" charset="-78"/>
              </a:rPr>
              <a:t>سوال </a:t>
            </a:r>
            <a:r>
              <a:rPr lang="fa-IR" dirty="0" smtClean="0">
                <a:cs typeface="B Lotus" panose="00000400000000000000" pitchFamily="2" charset="-78"/>
              </a:rPr>
              <a:t>بهتر، </a:t>
            </a:r>
            <a:r>
              <a:rPr lang="fa-IR" dirty="0">
                <a:cs typeface="B Lotus" panose="00000400000000000000" pitchFamily="2" charset="-78"/>
              </a:rPr>
              <a:t>فهم یک </a:t>
            </a:r>
            <a:r>
              <a:rPr lang="fa-IR" dirty="0" smtClean="0">
                <a:cs typeface="B Lotus" panose="00000400000000000000" pitchFamily="2" charset="-78"/>
              </a:rPr>
              <a:t>رابطۀ </a:t>
            </a:r>
            <a:r>
              <a:rPr lang="fa-IR" dirty="0">
                <a:cs typeface="B Lotus" panose="00000400000000000000" pitchFamily="2" charset="-78"/>
              </a:rPr>
              <a:t>مهم را </a:t>
            </a:r>
            <a:r>
              <a:rPr lang="fa-IR" dirty="0" smtClean="0">
                <a:cs typeface="B Lotus" panose="00000400000000000000" pitchFamily="2" charset="-78"/>
              </a:rPr>
              <a:t>می‌سنجد</a:t>
            </a:r>
            <a:r>
              <a:rPr lang="fa-IR" dirty="0">
                <a:cs typeface="B Lotus" panose="00000400000000000000" pitchFamily="2" charset="-78"/>
              </a:rPr>
              <a:t>.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2416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234480" cy="490066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>
                <a:cs typeface="B Lotus" panose="00000400000000000000" pitchFamily="2" charset="-78"/>
              </a:rPr>
              <a:t>سنجش‌واندازه‌گیری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fa-IR" dirty="0" smtClean="0">
              <a:solidFill>
                <a:srgbClr val="FF0000"/>
              </a:solidFill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2- </a:t>
            </a:r>
            <a:r>
              <a:rPr lang="fa-IR" dirty="0" smtClean="0">
                <a:cs typeface="B Lotus" panose="00000400000000000000" pitchFamily="2" charset="-78"/>
              </a:rPr>
              <a:t>سوال‌هایی </a:t>
            </a:r>
            <a:r>
              <a:rPr lang="fa-IR" dirty="0">
                <a:cs typeface="B Lotus" panose="00000400000000000000" pitchFamily="2" charset="-78"/>
              </a:rPr>
              <a:t>طرح کنید که درک و فهم را </a:t>
            </a:r>
            <a:r>
              <a:rPr lang="fa-IR" dirty="0" smtClean="0">
                <a:cs typeface="B Lotus" panose="00000400000000000000" pitchFamily="2" charset="-78"/>
              </a:rPr>
              <a:t>بسنجد، </a:t>
            </a:r>
            <a:r>
              <a:rPr lang="fa-IR" dirty="0">
                <a:cs typeface="B Lotus" panose="00000400000000000000" pitchFamily="2" charset="-78"/>
              </a:rPr>
              <a:t>نه یادآوری کلمه به کلمه مطالب را.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برای سنجش درک و </a:t>
            </a:r>
            <a:r>
              <a:rPr lang="fa-IR" dirty="0" smtClean="0">
                <a:cs typeface="B Lotus" panose="00000400000000000000" pitchFamily="2" charset="-78"/>
              </a:rPr>
              <a:t>فهم، </a:t>
            </a:r>
            <a:r>
              <a:rPr lang="fa-IR" dirty="0">
                <a:cs typeface="B Lotus" panose="00000400000000000000" pitchFamily="2" charset="-78"/>
              </a:rPr>
              <a:t>باید </a:t>
            </a:r>
            <a:r>
              <a:rPr lang="fa-IR" b="1" dirty="0">
                <a:cs typeface="B Lotus" panose="00000400000000000000" pitchFamily="2" charset="-78"/>
              </a:rPr>
              <a:t>مطالب را بازسازی </a:t>
            </a:r>
            <a:r>
              <a:rPr lang="fa-IR" dirty="0">
                <a:cs typeface="B Lotus" panose="00000400000000000000" pitchFamily="2" charset="-78"/>
              </a:rPr>
              <a:t>کنید و </a:t>
            </a:r>
            <a:r>
              <a:rPr lang="fa-IR" dirty="0" smtClean="0">
                <a:cs typeface="B Lotus" panose="00000400000000000000" pitchFamily="2" charset="-78"/>
              </a:rPr>
              <a:t>آن‌ها </a:t>
            </a:r>
            <a:r>
              <a:rPr lang="fa-IR" dirty="0">
                <a:cs typeface="B Lotus" panose="00000400000000000000" pitchFamily="2" charset="-78"/>
              </a:rPr>
              <a:t>را در </a:t>
            </a:r>
            <a:r>
              <a:rPr lang="fa-IR" b="1" dirty="0" smtClean="0">
                <a:cs typeface="B Lotus" panose="00000400000000000000" pitchFamily="2" charset="-78"/>
              </a:rPr>
              <a:t>قالب‌های </a:t>
            </a:r>
            <a:r>
              <a:rPr lang="fa-IR" b="1" dirty="0">
                <a:cs typeface="B Lotus" panose="00000400000000000000" pitchFamily="2" charset="-78"/>
              </a:rPr>
              <a:t>دیگری </a:t>
            </a:r>
            <a:r>
              <a:rPr lang="fa-IR" b="1" dirty="0" smtClean="0">
                <a:cs typeface="B Lotus" panose="00000400000000000000" pitchFamily="2" charset="-78"/>
              </a:rPr>
              <a:t>به جز آن‌چه </a:t>
            </a:r>
            <a:r>
              <a:rPr lang="fa-IR" b="1" dirty="0">
                <a:cs typeface="B Lotus" panose="00000400000000000000" pitchFamily="2" charset="-78"/>
              </a:rPr>
              <a:t>در کتاب آمده </a:t>
            </a:r>
            <a:r>
              <a:rPr lang="fa-IR" dirty="0" smtClean="0">
                <a:cs typeface="B Lotus" panose="00000400000000000000" pitchFamily="2" charset="-78"/>
              </a:rPr>
              <a:t>است، </a:t>
            </a:r>
            <a:r>
              <a:rPr lang="fa-IR" dirty="0">
                <a:cs typeface="B Lotus" panose="00000400000000000000" pitchFamily="2" charset="-78"/>
              </a:rPr>
              <a:t>بنویسید.</a:t>
            </a: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نمونۀ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ضعیف </a:t>
            </a:r>
            <a:r>
              <a:rPr lang="fa-IR" dirty="0">
                <a:cs typeface="B Lotus" panose="00000400000000000000" pitchFamily="2" charset="-78"/>
              </a:rPr>
              <a:t>: 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در یک مثلث قائم الزاویه مربع وتر برابر است با مجموع </a:t>
            </a:r>
            <a:r>
              <a:rPr lang="fa-IR" dirty="0" smtClean="0">
                <a:cs typeface="B Lotus" panose="00000400000000000000" pitchFamily="2" charset="-78"/>
              </a:rPr>
              <a:t>مربع‌های </a:t>
            </a:r>
            <a:r>
              <a:rPr lang="fa-IR" dirty="0">
                <a:cs typeface="B Lotus" panose="00000400000000000000" pitchFamily="2" charset="-78"/>
              </a:rPr>
              <a:t>دو ضلع دیگر. 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صحیح     غلط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نمونۀ بهتر </a:t>
            </a:r>
            <a:r>
              <a:rPr lang="fa-IR" dirty="0">
                <a:cs typeface="B Lotus" panose="00000400000000000000" pitchFamily="2" charset="-78"/>
              </a:rPr>
              <a:t>: </a:t>
            </a: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اگر وتر یک مثلث قائم الزاویه متساوی الساقین </a:t>
            </a:r>
            <a:r>
              <a:rPr lang="fa-IR" dirty="0" smtClean="0">
                <a:cs typeface="B Lotus" panose="00000400000000000000" pitchFamily="2" charset="-78"/>
              </a:rPr>
              <a:t>هفت سانتی‌متر باشد، هر </a:t>
            </a:r>
            <a:r>
              <a:rPr lang="fa-IR" dirty="0">
                <a:cs typeface="B Lotus" panose="00000400000000000000" pitchFamily="2" charset="-78"/>
              </a:rPr>
              <a:t>یک از دو ضلع دیگر آن نباید از </a:t>
            </a:r>
            <a:r>
              <a:rPr lang="fa-IR" dirty="0" smtClean="0">
                <a:cs typeface="B Lotus" panose="00000400000000000000" pitchFamily="2" charset="-78"/>
              </a:rPr>
              <a:t>پنج سانتی‌متر بزرگ‌تر </a:t>
            </a:r>
            <a:r>
              <a:rPr lang="fa-IR" dirty="0">
                <a:cs typeface="B Lotus" panose="00000400000000000000" pitchFamily="2" charset="-78"/>
              </a:rPr>
              <a:t>باشد.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 صحیح     غلط 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261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666528" cy="634082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>
                <a:cs typeface="B Lotus" panose="00000400000000000000" pitchFamily="2" charset="-78"/>
              </a:rPr>
              <a:t>سنجش و اندازه‌گیری 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fa-IR" dirty="0" smtClean="0">
              <a:solidFill>
                <a:srgbClr val="FF0000"/>
              </a:solidFill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3. </a:t>
            </a:r>
            <a:r>
              <a:rPr lang="fa-IR" dirty="0" smtClean="0">
                <a:cs typeface="B Lotus" panose="00000400000000000000" pitchFamily="2" charset="-78"/>
              </a:rPr>
              <a:t>س</a:t>
            </a:r>
            <a:r>
              <a:rPr lang="fa-IR" dirty="0">
                <a:cs typeface="B Lotus" panose="00000400000000000000" pitchFamily="2" charset="-78"/>
              </a:rPr>
              <a:t>ؤ</a:t>
            </a:r>
            <a:r>
              <a:rPr lang="fa-IR" dirty="0" smtClean="0">
                <a:cs typeface="B Lotus" panose="00000400000000000000" pitchFamily="2" charset="-78"/>
              </a:rPr>
              <a:t>الاهایی </a:t>
            </a:r>
            <a:r>
              <a:rPr lang="fa-IR" dirty="0">
                <a:cs typeface="B Lotus" panose="00000400000000000000" pitchFamily="2" charset="-78"/>
              </a:rPr>
              <a:t>طرح </a:t>
            </a:r>
            <a:r>
              <a:rPr lang="fa-IR" dirty="0" smtClean="0">
                <a:cs typeface="B Lotus" panose="00000400000000000000" pitchFamily="2" charset="-78"/>
              </a:rPr>
              <a:t>کنید که </a:t>
            </a:r>
            <a:r>
              <a:rPr lang="fa-IR" dirty="0">
                <a:cs typeface="B Lotus" panose="00000400000000000000" pitchFamily="2" charset="-78"/>
              </a:rPr>
              <a:t>درست </a:t>
            </a:r>
            <a:r>
              <a:rPr lang="fa-IR" dirty="0" smtClean="0">
                <a:cs typeface="B Lotus" panose="00000400000000000000" pitchFamily="2" charset="-78"/>
              </a:rPr>
              <a:t>یا غلط </a:t>
            </a:r>
            <a:r>
              <a:rPr lang="fa-IR" dirty="0">
                <a:cs typeface="B Lotus" panose="00000400000000000000" pitchFamily="2" charset="-78"/>
              </a:rPr>
              <a:t>بودن </a:t>
            </a:r>
            <a:r>
              <a:rPr lang="fa-IR" dirty="0" smtClean="0">
                <a:cs typeface="B Lotus" panose="00000400000000000000" pitchFamily="2" charset="-78"/>
              </a:rPr>
              <a:t>آن‌ها </a:t>
            </a:r>
            <a:r>
              <a:rPr lang="fa-IR" dirty="0">
                <a:cs typeface="B Lotus" panose="00000400000000000000" pitchFamily="2" charset="-78"/>
              </a:rPr>
              <a:t>قابل دفاع باشد.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هر سوال </a:t>
            </a:r>
            <a:r>
              <a:rPr lang="fa-IR" dirty="0">
                <a:cs typeface="B Lotus" panose="00000400000000000000" pitchFamily="2" charset="-78"/>
              </a:rPr>
              <a:t>باید </a:t>
            </a:r>
            <a:r>
              <a:rPr lang="fa-IR" dirty="0" smtClean="0">
                <a:cs typeface="B Lotus" panose="00000400000000000000" pitchFamily="2" charset="-78"/>
              </a:rPr>
              <a:t>به گونه‌ای </a:t>
            </a:r>
            <a:r>
              <a:rPr lang="fa-IR" dirty="0">
                <a:cs typeface="B Lotus" panose="00000400000000000000" pitchFamily="2" charset="-78"/>
              </a:rPr>
              <a:t>نوشته شود </a:t>
            </a:r>
            <a:r>
              <a:rPr lang="fa-IR" dirty="0" smtClean="0">
                <a:cs typeface="B Lotus" panose="00000400000000000000" pitchFamily="2" charset="-78"/>
              </a:rPr>
              <a:t>که کسانی که از موضوع آن اطّلاع </a:t>
            </a:r>
            <a:r>
              <a:rPr lang="fa-IR" dirty="0">
                <a:cs typeface="B Lotus" panose="00000400000000000000" pitchFamily="2" charset="-78"/>
              </a:rPr>
              <a:t>کافی </a:t>
            </a:r>
            <a:r>
              <a:rPr lang="fa-IR" dirty="0" smtClean="0">
                <a:cs typeface="B Lotus" panose="00000400000000000000" pitchFamily="2" charset="-78"/>
              </a:rPr>
              <a:t>دارند، به طور آشکار آن را </a:t>
            </a:r>
            <a:r>
              <a:rPr lang="fa-IR" dirty="0">
                <a:cs typeface="B Lotus" panose="00000400000000000000" pitchFamily="2" charset="-78"/>
              </a:rPr>
              <a:t>درست </a:t>
            </a:r>
            <a:r>
              <a:rPr lang="fa-IR" dirty="0" smtClean="0">
                <a:cs typeface="B Lotus" panose="00000400000000000000" pitchFamily="2" charset="-78"/>
              </a:rPr>
              <a:t>یا غلط </a:t>
            </a:r>
            <a:r>
              <a:rPr lang="fa-IR" dirty="0">
                <a:cs typeface="B Lotus" panose="00000400000000000000" pitchFamily="2" charset="-78"/>
              </a:rPr>
              <a:t>بدانند</a:t>
            </a:r>
            <a:r>
              <a:rPr lang="fa-IR" dirty="0" smtClean="0">
                <a:cs typeface="B Lotus" panose="00000400000000000000" pitchFamily="2" charset="-78"/>
              </a:rPr>
              <a:t>. به </a:t>
            </a:r>
            <a:r>
              <a:rPr lang="fa-IR" dirty="0">
                <a:cs typeface="B Lotus" panose="00000400000000000000" pitchFamily="2" charset="-78"/>
              </a:rPr>
              <a:t>سخن دیگر</a:t>
            </a:r>
            <a:r>
              <a:rPr lang="fa-IR" dirty="0" smtClean="0">
                <a:cs typeface="B Lotus" panose="00000400000000000000" pitchFamily="2" charset="-78"/>
              </a:rPr>
              <a:t>، سؤال باید برای </a:t>
            </a:r>
            <a:r>
              <a:rPr lang="fa-IR" dirty="0">
                <a:cs typeface="B Lotus" panose="00000400000000000000" pitchFamily="2" charset="-78"/>
              </a:rPr>
              <a:t>پاسخ </a:t>
            </a:r>
            <a:r>
              <a:rPr lang="fa-IR" dirty="0" smtClean="0">
                <a:cs typeface="B Lotus" panose="00000400000000000000" pitchFamily="2" charset="-78"/>
              </a:rPr>
              <a:t>دهندۀ آگاه </a:t>
            </a:r>
            <a:r>
              <a:rPr lang="fa-IR" dirty="0">
                <a:cs typeface="B Lotus" panose="00000400000000000000" pitchFamily="2" charset="-78"/>
              </a:rPr>
              <a:t>از </a:t>
            </a:r>
            <a:r>
              <a:rPr lang="fa-IR" dirty="0" smtClean="0">
                <a:cs typeface="B Lotus" panose="00000400000000000000" pitchFamily="2" charset="-78"/>
              </a:rPr>
              <a:t>موضوع، </a:t>
            </a:r>
            <a:r>
              <a:rPr lang="fa-IR" dirty="0">
                <a:cs typeface="B Lotus" panose="00000400000000000000" pitchFamily="2" charset="-78"/>
              </a:rPr>
              <a:t>سوال </a:t>
            </a:r>
            <a:r>
              <a:rPr lang="fa-IR" dirty="0" smtClean="0">
                <a:cs typeface="B Lotus" panose="00000400000000000000" pitchFamily="2" charset="-78"/>
              </a:rPr>
              <a:t>کاملاً </a:t>
            </a:r>
            <a:r>
              <a:rPr lang="fa-IR" dirty="0">
                <a:cs typeface="B Lotus" panose="00000400000000000000" pitchFamily="2" charset="-78"/>
              </a:rPr>
              <a:t>درست </a:t>
            </a:r>
            <a:r>
              <a:rPr lang="fa-IR" dirty="0" smtClean="0">
                <a:cs typeface="B Lotus" panose="00000400000000000000" pitchFamily="2" charset="-78"/>
              </a:rPr>
              <a:t>یا کاملاً </a:t>
            </a:r>
            <a:r>
              <a:rPr lang="fa-IR" dirty="0">
                <a:cs typeface="B Lotus" panose="00000400000000000000" pitchFamily="2" charset="-78"/>
              </a:rPr>
              <a:t>غلط </a:t>
            </a:r>
            <a:r>
              <a:rPr lang="fa-IR" dirty="0" smtClean="0">
                <a:cs typeface="B Lotus" panose="00000400000000000000" pitchFamily="2" charset="-78"/>
              </a:rPr>
              <a:t>باشد.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نمونۀ ضعیف</a:t>
            </a:r>
            <a:r>
              <a:rPr lang="fa-IR" dirty="0" smtClean="0">
                <a:cs typeface="B Lotus" panose="00000400000000000000" pitchFamily="2" charset="-78"/>
              </a:rPr>
              <a:t> : ستارگان </a:t>
            </a:r>
            <a:r>
              <a:rPr lang="fa-IR" dirty="0">
                <a:cs typeface="B Lotus" panose="00000400000000000000" pitchFamily="2" charset="-78"/>
              </a:rPr>
              <a:t>از خود </a:t>
            </a:r>
            <a:r>
              <a:rPr lang="fa-IR" dirty="0" smtClean="0">
                <a:cs typeface="B Lotus" panose="00000400000000000000" pitchFamily="2" charset="-78"/>
              </a:rPr>
              <a:t>نورهایی </a:t>
            </a:r>
            <a:r>
              <a:rPr lang="fa-IR" dirty="0">
                <a:cs typeface="B Lotus" panose="00000400000000000000" pitchFamily="2" charset="-78"/>
              </a:rPr>
              <a:t>تولید </a:t>
            </a:r>
            <a:r>
              <a:rPr lang="fa-IR" dirty="0" smtClean="0">
                <a:cs typeface="B Lotus" panose="00000400000000000000" pitchFamily="2" charset="-78"/>
              </a:rPr>
              <a:t>می‌کنند </a:t>
            </a:r>
            <a:r>
              <a:rPr lang="fa-IR" dirty="0">
                <a:cs typeface="B Lotus" panose="00000400000000000000" pitchFamily="2" charset="-78"/>
              </a:rPr>
              <a:t>که سوسو </a:t>
            </a:r>
            <a:r>
              <a:rPr lang="fa-IR" dirty="0" smtClean="0">
                <a:cs typeface="B Lotus" panose="00000400000000000000" pitchFamily="2" charset="-78"/>
              </a:rPr>
              <a:t>می‌زند</a:t>
            </a:r>
            <a:r>
              <a:rPr lang="fa-IR" dirty="0">
                <a:cs typeface="B Lotus" panose="00000400000000000000" pitchFamily="2" charset="-78"/>
              </a:rPr>
              <a:t>.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 </a:t>
            </a:r>
            <a:r>
              <a:rPr lang="fa-IR" dirty="0" smtClean="0">
                <a:cs typeface="B Lotus" panose="00000400000000000000" pitchFamily="2" charset="-78"/>
              </a:rPr>
              <a:t>صحیح        غلط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نمونۀ بهتر </a:t>
            </a:r>
            <a:r>
              <a:rPr lang="fa-IR" dirty="0" smtClean="0">
                <a:cs typeface="B Lotus" panose="00000400000000000000" pitchFamily="2" charset="-78"/>
              </a:rPr>
              <a:t>: سوسو </a:t>
            </a:r>
            <a:r>
              <a:rPr lang="fa-IR" dirty="0">
                <a:cs typeface="B Lotus" panose="00000400000000000000" pitchFamily="2" charset="-78"/>
              </a:rPr>
              <a:t>زدن نور </a:t>
            </a:r>
            <a:r>
              <a:rPr lang="fa-IR" dirty="0" smtClean="0">
                <a:cs typeface="B Lotus" panose="00000400000000000000" pitchFamily="2" charset="-78"/>
              </a:rPr>
              <a:t>ستارگان، </a:t>
            </a:r>
            <a:r>
              <a:rPr lang="fa-IR" dirty="0">
                <a:cs typeface="B Lotus" panose="00000400000000000000" pitchFamily="2" charset="-78"/>
              </a:rPr>
              <a:t>به </a:t>
            </a:r>
            <a:r>
              <a:rPr lang="fa-IR" dirty="0" smtClean="0">
                <a:cs typeface="B Lotus" panose="00000400000000000000" pitchFamily="2" charset="-78"/>
              </a:rPr>
              <a:t>علّت </a:t>
            </a:r>
            <a:r>
              <a:rPr lang="fa-IR" dirty="0">
                <a:cs typeface="B Lotus" panose="00000400000000000000" pitchFamily="2" charset="-78"/>
              </a:rPr>
              <a:t>حرکت جو زمین است.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صحیح        غلط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>
                <a:cs typeface="B Lotus" panose="00000400000000000000" pitchFamily="2" charset="-78"/>
              </a:rPr>
              <a:t>یک شخص </a:t>
            </a:r>
            <a:r>
              <a:rPr lang="fa-IR" dirty="0" smtClean="0">
                <a:cs typeface="B Lotus" panose="00000400000000000000" pitchFamily="2" charset="-78"/>
              </a:rPr>
              <a:t>مطّلع </a:t>
            </a:r>
            <a:r>
              <a:rPr lang="fa-IR" dirty="0">
                <a:cs typeface="B Lotus" panose="00000400000000000000" pitchFamily="2" charset="-78"/>
              </a:rPr>
              <a:t>از موضوع</a:t>
            </a:r>
            <a:r>
              <a:rPr lang="fa-IR" dirty="0" smtClean="0">
                <a:cs typeface="B Lotus" panose="00000400000000000000" pitchFamily="2" charset="-78"/>
              </a:rPr>
              <a:t>، می‌تواند سؤال </a:t>
            </a:r>
            <a:r>
              <a:rPr lang="fa-IR" dirty="0">
                <a:cs typeface="B Lotus" panose="00000400000000000000" pitchFamily="2" charset="-78"/>
              </a:rPr>
              <a:t>ضعیف </a:t>
            </a:r>
            <a:r>
              <a:rPr lang="fa-IR" dirty="0" smtClean="0">
                <a:cs typeface="B Lotus" panose="00000400000000000000" pitchFamily="2" charset="-78"/>
              </a:rPr>
              <a:t>بالا را با توجّه به </a:t>
            </a:r>
            <a:r>
              <a:rPr lang="fa-IR" dirty="0">
                <a:cs typeface="B Lotus" panose="00000400000000000000" pitchFamily="2" charset="-78"/>
              </a:rPr>
              <a:t>دلایل زیر </a:t>
            </a:r>
            <a:r>
              <a:rPr lang="fa-IR" dirty="0" smtClean="0">
                <a:cs typeface="B Lotus" panose="00000400000000000000" pitchFamily="2" charset="-78"/>
              </a:rPr>
              <a:t>مورد تردید قرار دهد : 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نور منتشره از ستاره </a:t>
            </a:r>
            <a:r>
              <a:rPr lang="fa-IR" dirty="0">
                <a:cs typeface="B Lotus" panose="00000400000000000000" pitchFamily="2" charset="-78"/>
              </a:rPr>
              <a:t>سوسو </a:t>
            </a:r>
            <a:r>
              <a:rPr lang="fa-IR" dirty="0" smtClean="0">
                <a:cs typeface="B Lotus" panose="00000400000000000000" pitchFamily="2" charset="-78"/>
              </a:rPr>
              <a:t>نمی‌زند. نور ستاره نسبتاً ثابت </a:t>
            </a:r>
            <a:r>
              <a:rPr lang="fa-IR" dirty="0">
                <a:cs typeface="B Lotus" panose="00000400000000000000" pitchFamily="2" charset="-78"/>
              </a:rPr>
              <a:t>است</a:t>
            </a:r>
            <a:r>
              <a:rPr lang="fa-IR" dirty="0" smtClean="0">
                <a:cs typeface="B Lotus" panose="00000400000000000000" pitchFamily="2" charset="-78"/>
              </a:rPr>
              <a:t>، امّا به علّت </a:t>
            </a:r>
            <a:r>
              <a:rPr lang="fa-IR" dirty="0">
                <a:cs typeface="B Lotus" panose="00000400000000000000" pitchFamily="2" charset="-78"/>
              </a:rPr>
              <a:t>تغییرات </a:t>
            </a:r>
            <a:r>
              <a:rPr lang="fa-IR" dirty="0" smtClean="0">
                <a:cs typeface="B Lotus" panose="00000400000000000000" pitchFamily="2" charset="-78"/>
              </a:rPr>
              <a:t>موجود در </a:t>
            </a:r>
            <a:r>
              <a:rPr lang="fa-IR" dirty="0">
                <a:cs typeface="B Lotus" panose="00000400000000000000" pitchFamily="2" charset="-78"/>
              </a:rPr>
              <a:t>جو </a:t>
            </a:r>
            <a:r>
              <a:rPr lang="fa-IR" dirty="0" smtClean="0">
                <a:cs typeface="B Lotus" panose="00000400000000000000" pitchFamily="2" charset="-78"/>
              </a:rPr>
              <a:t>زمین، </a:t>
            </a:r>
            <a:r>
              <a:rPr lang="fa-IR" dirty="0">
                <a:cs typeface="B Lotus" panose="00000400000000000000" pitchFamily="2" charset="-78"/>
              </a:rPr>
              <a:t>نوری که ازستارگان به چشم ما </a:t>
            </a:r>
            <a:r>
              <a:rPr lang="fa-IR" dirty="0" smtClean="0">
                <a:cs typeface="B Lotus" panose="00000400000000000000" pitchFamily="2" charset="-78"/>
              </a:rPr>
              <a:t>می‌رسد سوسو می‌زند.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سؤال </a:t>
            </a:r>
            <a:r>
              <a:rPr lang="fa-IR" dirty="0">
                <a:cs typeface="B Lotus" panose="00000400000000000000" pitchFamily="2" charset="-78"/>
              </a:rPr>
              <a:t>ضیف و غیر قابل دفاع </a:t>
            </a:r>
            <a:r>
              <a:rPr lang="fa-IR" dirty="0" smtClean="0">
                <a:cs typeface="B Lotus" panose="00000400000000000000" pitchFamily="2" charset="-78"/>
              </a:rPr>
              <a:t>بالا، </a:t>
            </a:r>
            <a:r>
              <a:rPr lang="fa-IR" dirty="0">
                <a:cs typeface="B Lotus" panose="00000400000000000000" pitchFamily="2" charset="-78"/>
              </a:rPr>
              <a:t>یا ناشی از </a:t>
            </a:r>
            <a:r>
              <a:rPr lang="fa-IR" u="sng" dirty="0">
                <a:cs typeface="B Lotus" panose="00000400000000000000" pitchFamily="2" charset="-78"/>
              </a:rPr>
              <a:t>دانش اندک </a:t>
            </a:r>
            <a:r>
              <a:rPr lang="fa-IR" dirty="0" smtClean="0">
                <a:cs typeface="B Lotus" panose="00000400000000000000" pitchFamily="2" charset="-78"/>
              </a:rPr>
              <a:t>نویسندۀ سؤال و یا به سبب </a:t>
            </a:r>
            <a:r>
              <a:rPr lang="fa-IR" u="sng" dirty="0" smtClean="0">
                <a:cs typeface="B Lotus" panose="00000400000000000000" pitchFamily="2" charset="-78"/>
              </a:rPr>
              <a:t>بی‌دقّتی</a:t>
            </a:r>
            <a:r>
              <a:rPr lang="fa-IR" dirty="0" smtClean="0">
                <a:cs typeface="B Lotus" panose="00000400000000000000" pitchFamily="2" charset="-78"/>
              </a:rPr>
              <a:t> </a:t>
            </a:r>
            <a:r>
              <a:rPr lang="fa-IR" dirty="0">
                <a:cs typeface="B Lotus" panose="00000400000000000000" pitchFamily="2" charset="-78"/>
              </a:rPr>
              <a:t>او </a:t>
            </a:r>
            <a:r>
              <a:rPr lang="fa-IR" dirty="0" smtClean="0">
                <a:cs typeface="B Lotus" panose="00000400000000000000" pitchFamily="2" charset="-78"/>
              </a:rPr>
              <a:t>در نوشتن سؤال است. 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9765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1584176" cy="504056"/>
          </a:xfrm>
        </p:spPr>
        <p:txBody>
          <a:bodyPr>
            <a:normAutofit/>
          </a:bodyPr>
          <a:lstStyle/>
          <a:p>
            <a:pPr algn="l"/>
            <a:r>
              <a:rPr lang="fa-IR" sz="1000" dirty="0" smtClean="0">
                <a:cs typeface="B Lotus" panose="00000400000000000000" pitchFamily="2" charset="-78"/>
              </a:rPr>
              <a:t>سنجش و اندازه‌گیری</a:t>
            </a:r>
            <a:endParaRPr lang="fa-IR" sz="1000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fa-IR" dirty="0" smtClean="0">
              <a:solidFill>
                <a:srgbClr val="FF0000"/>
              </a:solidFill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4. </a:t>
            </a:r>
            <a:r>
              <a:rPr lang="fa-IR" dirty="0" smtClean="0">
                <a:cs typeface="B Lotus" panose="00000400000000000000" pitchFamily="2" charset="-78"/>
              </a:rPr>
              <a:t>ازجمله‌های پیچیده و چند قسمتی </a:t>
            </a:r>
            <a:r>
              <a:rPr lang="fa-IR" dirty="0">
                <a:cs typeface="B Lotus" panose="00000400000000000000" pitchFamily="2" charset="-78"/>
              </a:rPr>
              <a:t>استفاده نکنید.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جمله‌های </a:t>
            </a:r>
            <a:r>
              <a:rPr lang="fa-IR" dirty="0">
                <a:cs typeface="B Lotus" panose="00000400000000000000" pitchFamily="2" charset="-78"/>
              </a:rPr>
              <a:t>پیچیده </a:t>
            </a:r>
            <a:r>
              <a:rPr lang="fa-IR" dirty="0" smtClean="0">
                <a:cs typeface="B Lotus" panose="00000400000000000000" pitchFamily="2" charset="-78"/>
              </a:rPr>
              <a:t>و طولانی </a:t>
            </a:r>
            <a:r>
              <a:rPr lang="fa-IR" dirty="0">
                <a:cs typeface="B Lotus" panose="00000400000000000000" pitchFamily="2" charset="-78"/>
              </a:rPr>
              <a:t>حواس </a:t>
            </a:r>
            <a:r>
              <a:rPr lang="fa-IR" dirty="0" smtClean="0">
                <a:cs typeface="B Lotus" panose="00000400000000000000" pitchFamily="2" charset="-78"/>
              </a:rPr>
              <a:t>آزمون شوندگان </a:t>
            </a:r>
            <a:r>
              <a:rPr lang="fa-IR" dirty="0">
                <a:cs typeface="B Lotus" panose="00000400000000000000" pitchFamily="2" charset="-78"/>
              </a:rPr>
              <a:t>را پرت </a:t>
            </a:r>
            <a:r>
              <a:rPr lang="fa-IR" dirty="0" smtClean="0">
                <a:cs typeface="B Lotus" panose="00000400000000000000" pitchFamily="2" charset="-78"/>
              </a:rPr>
              <a:t>می‌کند و باعث می‌شوند </a:t>
            </a:r>
            <a:r>
              <a:rPr lang="fa-IR" dirty="0">
                <a:cs typeface="B Lotus" panose="00000400000000000000" pitchFamily="2" charset="-78"/>
              </a:rPr>
              <a:t>که </a:t>
            </a:r>
            <a:r>
              <a:rPr lang="fa-IR" dirty="0" smtClean="0">
                <a:cs typeface="B Lotus" panose="00000400000000000000" pitchFamily="2" charset="-78"/>
              </a:rPr>
              <a:t>توجّه </a:t>
            </a:r>
            <a:r>
              <a:rPr lang="fa-IR" dirty="0">
                <a:cs typeface="B Lotus" panose="00000400000000000000" pitchFamily="2" charset="-78"/>
              </a:rPr>
              <a:t>او </a:t>
            </a:r>
            <a:r>
              <a:rPr lang="fa-IR" dirty="0" smtClean="0">
                <a:cs typeface="B Lotus" panose="00000400000000000000" pitchFamily="2" charset="-78"/>
              </a:rPr>
              <a:t>به جای نکتۀ </a:t>
            </a:r>
            <a:r>
              <a:rPr lang="fa-IR" dirty="0">
                <a:cs typeface="B Lotus" panose="00000400000000000000" pitchFamily="2" charset="-78"/>
              </a:rPr>
              <a:t>اصلی </a:t>
            </a:r>
            <a:r>
              <a:rPr lang="fa-IR" dirty="0" smtClean="0">
                <a:cs typeface="B Lotus" panose="00000400000000000000" pitchFamily="2" charset="-78"/>
              </a:rPr>
              <a:t>سؤال، </a:t>
            </a:r>
            <a:r>
              <a:rPr lang="fa-IR" dirty="0">
                <a:cs typeface="B Lotus" panose="00000400000000000000" pitchFamily="2" charset="-78"/>
              </a:rPr>
              <a:t>به </a:t>
            </a:r>
            <a:r>
              <a:rPr lang="fa-IR" dirty="0" smtClean="0">
                <a:cs typeface="B Lotus" panose="00000400000000000000" pitchFamily="2" charset="-78"/>
              </a:rPr>
              <a:t>مسائل </a:t>
            </a:r>
            <a:r>
              <a:rPr lang="fa-IR" dirty="0">
                <a:cs typeface="B Lotus" panose="00000400000000000000" pitchFamily="2" charset="-78"/>
              </a:rPr>
              <a:t>فرعی جلب شود.</a:t>
            </a: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نمونۀ ضعیف </a:t>
            </a:r>
            <a:r>
              <a:rPr lang="fa-IR" dirty="0" smtClean="0">
                <a:cs typeface="B Lotus" panose="00000400000000000000" pitchFamily="2" charset="-78"/>
              </a:rPr>
              <a:t>: «جین استین»، داستان‌سرای آمریکایی متولّد 1790، </a:t>
            </a:r>
            <a:r>
              <a:rPr lang="fa-IR" dirty="0">
                <a:cs typeface="B Lotus" panose="00000400000000000000" pitchFamily="2" charset="-78"/>
              </a:rPr>
              <a:t>یک </a:t>
            </a:r>
            <a:r>
              <a:rPr lang="fa-IR" dirty="0" smtClean="0">
                <a:cs typeface="B Lotus" panose="00000400000000000000" pitchFamily="2" charset="-78"/>
              </a:rPr>
              <a:t>نویسندۀ </a:t>
            </a:r>
            <a:r>
              <a:rPr lang="fa-IR" dirty="0">
                <a:cs typeface="B Lotus" panose="00000400000000000000" pitchFamily="2" charset="-78"/>
              </a:rPr>
              <a:t>پرکار </a:t>
            </a:r>
            <a:r>
              <a:rPr lang="fa-IR" dirty="0" smtClean="0">
                <a:cs typeface="B Lotus" panose="00000400000000000000" pitchFamily="2" charset="-78"/>
              </a:rPr>
              <a:t>بود و شهرتش به خاطر داستان </a:t>
            </a:r>
            <a:r>
              <a:rPr lang="fa-IR" dirty="0">
                <a:cs typeface="B Lotus" panose="00000400000000000000" pitchFamily="2" charset="-78"/>
              </a:rPr>
              <a:t>معروف </a:t>
            </a:r>
            <a:r>
              <a:rPr lang="fa-IR" dirty="0" smtClean="0">
                <a:cs typeface="B Lotus" panose="00000400000000000000" pitchFamily="2" charset="-78"/>
              </a:rPr>
              <a:t>او، «غرور و تعصّب» </a:t>
            </a:r>
            <a:r>
              <a:rPr lang="fa-IR" dirty="0">
                <a:cs typeface="B Lotus" panose="00000400000000000000" pitchFamily="2" charset="-78"/>
              </a:rPr>
              <a:t>است که </a:t>
            </a:r>
            <a:r>
              <a:rPr lang="fa-IR" dirty="0" smtClean="0">
                <a:cs typeface="B Lotus" panose="00000400000000000000" pitchFamily="2" charset="-78"/>
              </a:rPr>
              <a:t>در سال 1820 انتشار یافت</a:t>
            </a:r>
            <a:r>
              <a:rPr lang="fa-IR" dirty="0">
                <a:cs typeface="B Lotus" panose="00000400000000000000" pitchFamily="2" charset="-78"/>
              </a:rPr>
              <a:t>. 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صحیح        غلط</a:t>
            </a: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نمونۀ بهتر </a:t>
            </a:r>
            <a:r>
              <a:rPr lang="fa-IR" dirty="0" smtClean="0">
                <a:cs typeface="B Lotus" panose="00000400000000000000" pitchFamily="2" charset="-78"/>
              </a:rPr>
              <a:t>: شهرت «جین استین» به خاطر داستان «غرور و تعصّب» </a:t>
            </a:r>
            <a:r>
              <a:rPr lang="fa-IR" dirty="0">
                <a:cs typeface="B Lotus" panose="00000400000000000000" pitchFamily="2" charset="-78"/>
              </a:rPr>
              <a:t>است.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صحیح        غلط</a:t>
            </a:r>
          </a:p>
          <a:p>
            <a:pPr marL="0" indent="0" algn="just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5. </a:t>
            </a:r>
            <a:r>
              <a:rPr lang="fa-IR" dirty="0" smtClean="0">
                <a:cs typeface="B Lotus" panose="00000400000000000000" pitchFamily="2" charset="-78"/>
              </a:rPr>
              <a:t>در هر سؤال، بیش‌تر از یک موضوع قرار ندهید</a:t>
            </a:r>
            <a:r>
              <a:rPr lang="fa-IR" dirty="0">
                <a:cs typeface="B Lotus" panose="00000400000000000000" pitchFamily="2" charset="-78"/>
              </a:rPr>
              <a:t>.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هر سؤال </a:t>
            </a:r>
            <a:r>
              <a:rPr lang="fa-IR" dirty="0">
                <a:cs typeface="B Lotus" panose="00000400000000000000" pitchFamily="2" charset="-78"/>
              </a:rPr>
              <a:t>باید </a:t>
            </a:r>
            <a:r>
              <a:rPr lang="fa-IR" dirty="0" smtClean="0">
                <a:cs typeface="B Lotus" panose="00000400000000000000" pitchFamily="2" charset="-78"/>
              </a:rPr>
              <a:t>تنها یک </a:t>
            </a:r>
            <a:r>
              <a:rPr lang="fa-IR" dirty="0">
                <a:cs typeface="B Lotus" panose="00000400000000000000" pitchFamily="2" charset="-78"/>
              </a:rPr>
              <a:t>موضوع </a:t>
            </a:r>
            <a:r>
              <a:rPr lang="fa-IR" dirty="0" smtClean="0">
                <a:cs typeface="B Lotus" panose="00000400000000000000" pitchFamily="2" charset="-78"/>
              </a:rPr>
              <a:t>مهمّ را شامل </a:t>
            </a:r>
            <a:r>
              <a:rPr lang="fa-IR" dirty="0">
                <a:cs typeface="B Lotus" panose="00000400000000000000" pitchFamily="2" charset="-78"/>
              </a:rPr>
              <a:t>شود</a:t>
            </a:r>
            <a:r>
              <a:rPr lang="fa-IR" dirty="0" smtClean="0">
                <a:cs typeface="B Lotus" panose="00000400000000000000" pitchFamily="2" charset="-78"/>
              </a:rPr>
              <a:t>. قرار </a:t>
            </a:r>
            <a:r>
              <a:rPr lang="fa-IR" dirty="0">
                <a:cs typeface="B Lotus" panose="00000400000000000000" pitchFamily="2" charset="-78"/>
              </a:rPr>
              <a:t>دادن بیش </a:t>
            </a:r>
            <a:r>
              <a:rPr lang="fa-IR" dirty="0" smtClean="0">
                <a:cs typeface="B Lotus" panose="00000400000000000000" pitchFamily="2" charset="-78"/>
              </a:rPr>
              <a:t>از یک </a:t>
            </a:r>
            <a:r>
              <a:rPr lang="fa-IR" dirty="0">
                <a:cs typeface="B Lotus" panose="00000400000000000000" pitchFamily="2" charset="-78"/>
              </a:rPr>
              <a:t>موضوع </a:t>
            </a:r>
            <a:r>
              <a:rPr lang="fa-IR" dirty="0" smtClean="0">
                <a:cs typeface="B Lotus" panose="00000400000000000000" pitchFamily="2" charset="-78"/>
              </a:rPr>
              <a:t>در یک سؤال به ویژه اگر یکی </a:t>
            </a:r>
            <a:r>
              <a:rPr lang="fa-IR" dirty="0">
                <a:cs typeface="B Lotus" panose="00000400000000000000" pitchFamily="2" charset="-78"/>
              </a:rPr>
              <a:t>درست </a:t>
            </a:r>
            <a:r>
              <a:rPr lang="fa-IR" dirty="0" smtClean="0">
                <a:cs typeface="B Lotus" panose="00000400000000000000" pitchFamily="2" charset="-78"/>
              </a:rPr>
              <a:t>و دیگری </a:t>
            </a:r>
            <a:r>
              <a:rPr lang="fa-IR" dirty="0">
                <a:cs typeface="B Lotus" panose="00000400000000000000" pitchFamily="2" charset="-78"/>
              </a:rPr>
              <a:t>غلط </a:t>
            </a:r>
            <a:r>
              <a:rPr lang="fa-IR" dirty="0" smtClean="0">
                <a:cs typeface="B Lotus" panose="00000400000000000000" pitchFamily="2" charset="-78"/>
              </a:rPr>
              <a:t>باشد، وسیلۀ </a:t>
            </a:r>
            <a:r>
              <a:rPr lang="fa-IR" dirty="0">
                <a:cs typeface="B Lotus" panose="00000400000000000000" pitchFamily="2" charset="-78"/>
              </a:rPr>
              <a:t>مناسبی برای سنجش یادگیری نیست</a:t>
            </a:r>
            <a:r>
              <a:rPr lang="fa-IR" dirty="0" smtClean="0">
                <a:cs typeface="B Lotus" panose="00000400000000000000" pitchFamily="2" charset="-78"/>
              </a:rPr>
              <a:t>. پوفام (2002</a:t>
            </a:r>
            <a:r>
              <a:rPr lang="fa-IR" dirty="0">
                <a:cs typeface="B Lotus" panose="00000400000000000000" pitchFamily="2" charset="-78"/>
              </a:rPr>
              <a:t>) </a:t>
            </a:r>
            <a:r>
              <a:rPr lang="fa-IR" dirty="0" smtClean="0">
                <a:cs typeface="B Lotus" panose="00000400000000000000" pitchFamily="2" charset="-78"/>
              </a:rPr>
              <a:t>در این </a:t>
            </a:r>
            <a:r>
              <a:rPr lang="fa-IR" dirty="0">
                <a:cs typeface="B Lotus" panose="00000400000000000000" pitchFamily="2" charset="-78"/>
              </a:rPr>
              <a:t>باره </a:t>
            </a:r>
            <a:r>
              <a:rPr lang="fa-IR" dirty="0" smtClean="0">
                <a:cs typeface="B Lotus" panose="00000400000000000000" pitchFamily="2" charset="-78"/>
              </a:rPr>
              <a:t>گفته است: «حضور دو موضوع  </a:t>
            </a:r>
            <a:r>
              <a:rPr lang="fa-IR" dirty="0">
                <a:cs typeface="B Lotus" panose="00000400000000000000" pitchFamily="2" charset="-78"/>
              </a:rPr>
              <a:t>در یک </a:t>
            </a:r>
            <a:r>
              <a:rPr lang="fa-IR" dirty="0" smtClean="0">
                <a:cs typeface="B Lotus" panose="00000400000000000000" pitchFamily="2" charset="-78"/>
              </a:rPr>
              <a:t>سؤال حتّی اگر هر </a:t>
            </a:r>
            <a:r>
              <a:rPr lang="fa-IR" dirty="0">
                <a:cs typeface="B Lotus" panose="00000400000000000000" pitchFamily="2" charset="-78"/>
              </a:rPr>
              <a:t>دو صحیح </a:t>
            </a:r>
            <a:r>
              <a:rPr lang="fa-IR" dirty="0" smtClean="0">
                <a:cs typeface="B Lotus" panose="00000400000000000000" pitchFamily="2" charset="-78"/>
              </a:rPr>
              <a:t>باشند، </a:t>
            </a:r>
            <a:r>
              <a:rPr lang="fa-IR" dirty="0">
                <a:cs typeface="B Lotus" panose="00000400000000000000" pitchFamily="2" charset="-78"/>
              </a:rPr>
              <a:t>باعث </a:t>
            </a:r>
            <a:r>
              <a:rPr lang="fa-IR" dirty="0" smtClean="0">
                <a:cs typeface="B Lotus" panose="00000400000000000000" pitchFamily="2" charset="-78"/>
              </a:rPr>
              <a:t>سر در گمی </a:t>
            </a:r>
            <a:r>
              <a:rPr lang="fa-IR" dirty="0">
                <a:cs typeface="B Lotus" panose="00000400000000000000" pitchFamily="2" charset="-78"/>
              </a:rPr>
              <a:t>دانش </a:t>
            </a:r>
            <a:r>
              <a:rPr lang="fa-IR" dirty="0" smtClean="0">
                <a:cs typeface="B Lotus" panose="00000400000000000000" pitchFamily="2" charset="-78"/>
              </a:rPr>
              <a:t>آموختگان شده و نتایجی به دست می‌دهد </a:t>
            </a:r>
            <a:r>
              <a:rPr lang="fa-IR" dirty="0">
                <a:cs typeface="B Lotus" panose="00000400000000000000" pitchFamily="2" charset="-78"/>
              </a:rPr>
              <a:t>که منجربه </a:t>
            </a:r>
            <a:r>
              <a:rPr lang="fa-IR" dirty="0" smtClean="0">
                <a:cs typeface="B Lotus" panose="00000400000000000000" pitchFamily="2" charset="-78"/>
              </a:rPr>
              <a:t>استنباط‌های </a:t>
            </a:r>
            <a:r>
              <a:rPr lang="fa-IR" dirty="0">
                <a:cs typeface="B Lotus" panose="00000400000000000000" pitchFamily="2" charset="-78"/>
              </a:rPr>
              <a:t>غلطی </a:t>
            </a:r>
            <a:r>
              <a:rPr lang="fa-IR" dirty="0" smtClean="0">
                <a:cs typeface="B Lotus" panose="00000400000000000000" pitchFamily="2" charset="-78"/>
              </a:rPr>
              <a:t>دربارۀ دانش‌آموزان </a:t>
            </a:r>
            <a:r>
              <a:rPr lang="fa-IR" dirty="0">
                <a:cs typeface="B Lotus" panose="00000400000000000000" pitchFamily="2" charset="-78"/>
              </a:rPr>
              <a:t>خواهد </a:t>
            </a:r>
            <a:r>
              <a:rPr lang="fa-IR" dirty="0" smtClean="0">
                <a:cs typeface="B Lotus" panose="00000400000000000000" pitchFamily="2" charset="-78"/>
              </a:rPr>
              <a:t>شد.» </a:t>
            </a: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نول و اسکانل، برای </a:t>
            </a:r>
            <a:r>
              <a:rPr lang="fa-IR" dirty="0">
                <a:cs typeface="B Lotus" panose="00000400000000000000" pitchFamily="2" charset="-78"/>
              </a:rPr>
              <a:t>این </a:t>
            </a:r>
            <a:r>
              <a:rPr lang="fa-IR" dirty="0" smtClean="0">
                <a:cs typeface="B Lotus" panose="00000400000000000000" pitchFamily="2" charset="-78"/>
              </a:rPr>
              <a:t>مورد مثال‌های </a:t>
            </a:r>
            <a:r>
              <a:rPr lang="fa-IR" dirty="0">
                <a:cs typeface="B Lotus" panose="00000400000000000000" pitchFamily="2" charset="-78"/>
              </a:rPr>
              <a:t>زیر را </a:t>
            </a:r>
            <a:r>
              <a:rPr lang="fa-IR" dirty="0" smtClean="0">
                <a:cs typeface="B Lotus" panose="00000400000000000000" pitchFamily="2" charset="-78"/>
              </a:rPr>
              <a:t>آورده‌اند :</a:t>
            </a: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Lotus" panose="00000400000000000000" pitchFamily="2" charset="-78"/>
              </a:rPr>
              <a:t>آب و هوای </a:t>
            </a:r>
            <a:r>
              <a:rPr lang="fa-IR" dirty="0">
                <a:cs typeface="B Lotus" panose="00000400000000000000" pitchFamily="2" charset="-78"/>
              </a:rPr>
              <a:t>انگلستان به سبب نفوذ </a:t>
            </a:r>
            <a:r>
              <a:rPr lang="fa-IR" dirty="0" smtClean="0">
                <a:cs typeface="B Lotus" panose="00000400000000000000" pitchFamily="2" charset="-78"/>
              </a:rPr>
              <a:t>«گُلف استریم» </a:t>
            </a:r>
            <a:r>
              <a:rPr lang="fa-IR" dirty="0">
                <a:cs typeface="B Lotus" panose="00000400000000000000" pitchFamily="2" charset="-78"/>
              </a:rPr>
              <a:t>اقیانوس </a:t>
            </a:r>
            <a:r>
              <a:rPr lang="fa-IR" dirty="0" smtClean="0">
                <a:cs typeface="B Lotus" panose="00000400000000000000" pitchFamily="2" charset="-78"/>
              </a:rPr>
              <a:t>اطلس، از بیش‌ترکشورهای </a:t>
            </a:r>
            <a:r>
              <a:rPr lang="fa-IR" dirty="0">
                <a:cs typeface="B Lotus" panose="00000400000000000000" pitchFamily="2" charset="-78"/>
              </a:rPr>
              <a:t>هم عرض جغرافیایی </a:t>
            </a:r>
            <a:r>
              <a:rPr lang="fa-IR" dirty="0" smtClean="0">
                <a:cs typeface="B Lotus" panose="00000400000000000000" pitchFamily="2" charset="-78"/>
              </a:rPr>
              <a:t>آن </a:t>
            </a:r>
            <a:r>
              <a:rPr lang="fa-IR" dirty="0">
                <a:cs typeface="B Lotus" panose="00000400000000000000" pitchFamily="2" charset="-78"/>
              </a:rPr>
              <a:t>سردتر است.</a:t>
            </a:r>
          </a:p>
          <a:p>
            <a:pPr marL="0" indent="0" algn="ctr">
              <a:buNone/>
            </a:pPr>
            <a:r>
              <a:rPr lang="fa-IR" dirty="0">
                <a:cs typeface="B Lotus" panose="00000400000000000000" pitchFamily="2" charset="-78"/>
              </a:rPr>
              <a:t>صحیح        غلط</a:t>
            </a: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  <a:p>
            <a:pPr marL="0" indent="0" algn="just">
              <a:buNone/>
            </a:pP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9665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4767</TotalTime>
  <Words>2843</Words>
  <Application>Microsoft Office PowerPoint</Application>
  <PresentationFormat>On-screen Show (4:3)</PresentationFormat>
  <Paragraphs>190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2  Lotus</vt:lpstr>
      <vt:lpstr>Arial</vt:lpstr>
      <vt:lpstr>B Lotus</vt:lpstr>
      <vt:lpstr>Calibri</vt:lpstr>
      <vt:lpstr>Times New Roman</vt:lpstr>
      <vt:lpstr>Office Theme</vt:lpstr>
      <vt:lpstr>سنجش و اندازه‌گیری </vt:lpstr>
      <vt:lpstr>سنجش و اندازه‌گیری</vt:lpstr>
      <vt:lpstr>سنجش و اندازه‌گیری </vt:lpstr>
      <vt:lpstr>سنجش و اندازه‌گیری </vt:lpstr>
      <vt:lpstr>سنجش و اندزه‌گیری </vt:lpstr>
      <vt:lpstr>سنجش و اندازه‌گیری</vt:lpstr>
      <vt:lpstr>سنجش‌واندازه‌گیری</vt:lpstr>
      <vt:lpstr>سنجش و اندازه‌گیری </vt:lpstr>
      <vt:lpstr>سنجش و اندازه‌گیری</vt:lpstr>
      <vt:lpstr>سنجش و اندازه‌گیری </vt:lpstr>
      <vt:lpstr>سنجش و اندازه‌گیری </vt:lpstr>
      <vt:lpstr>سنجش و اندازه‌گیری </vt:lpstr>
      <vt:lpstr>سنجش و اندازه‌گیری</vt:lpstr>
      <vt:lpstr>سنجش و اندازه‌گیری</vt:lpstr>
      <vt:lpstr>سنجش و اندازه‌گیری </vt:lpstr>
      <vt:lpstr>سنجش و اندازه‌گیری </vt:lpstr>
      <vt:lpstr>سنجش و اندازه‌گیری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اندازه‌گیری :  در اندازه‌گیری، ویژگی‌ها یا صفات اشیاء و افراد تعیین می‌شوند و مقدار آن ویژگی‌ها یا صفات به صورت عدد و رقم گزارش می‌شود.   اندازه‌گیری، عبارت است از فرایندی که تعیین می‌کند یک شخص یا یک شیء چه مقدار از یک ویژگی برخوردار است.  اندازه‌گیری، فرایندی دقیق و دربرگیرنده قواعدی است که این قواعد اندازه‌گیری، خط‌مشی‌هایی هستند برای نشان دادن مقدار شیء مورد اندازه‌گیری.  قواعد اندازه‌گیری از جنبه‌های مهم استاندارد کردن آزمون‌های روانی و تربیتی است که نتیجه‌اش به‌دست آوردن نتایج یکسان توسط افراد مختلف در آزمون‌های گوناگون است.</dc:title>
  <dc:creator>user</dc:creator>
  <cp:lastModifiedBy>ca</cp:lastModifiedBy>
  <cp:revision>344</cp:revision>
  <dcterms:created xsi:type="dcterms:W3CDTF">2015-07-25T06:36:25Z</dcterms:created>
  <dcterms:modified xsi:type="dcterms:W3CDTF">2020-06-12T19:34:48Z</dcterms:modified>
</cp:coreProperties>
</file>