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84" r:id="rId3"/>
    <p:sldId id="307" r:id="rId4"/>
    <p:sldId id="315" r:id="rId5"/>
    <p:sldId id="286" r:id="rId6"/>
    <p:sldId id="278" r:id="rId7"/>
    <p:sldId id="308" r:id="rId8"/>
    <p:sldId id="276" r:id="rId9"/>
    <p:sldId id="261" r:id="rId10"/>
    <p:sldId id="309" r:id="rId11"/>
    <p:sldId id="280" r:id="rId12"/>
    <p:sldId id="310" r:id="rId13"/>
    <p:sldId id="311" r:id="rId14"/>
    <p:sldId id="316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E4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106" d="100"/>
          <a:sy n="106" d="100"/>
        </p:scale>
        <p:origin x="-120" y="13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6DE63-31CC-4245-A5B2-129D5425D1AE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61C9D-8C4C-43A9-82A9-1272BFE24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2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61C9D-8C4C-43A9-82A9-1272BFE248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61C9D-8C4C-43A9-82A9-1272BFE2487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B9E1-A025-4012-B652-851C81ADBAB0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B4839-FC3A-4D40-BA22-792D23556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114800" cy="7048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00B050"/>
                </a:solidFill>
              </a:rPr>
              <a:t>ب</a:t>
            </a:r>
            <a:r>
              <a:rPr lang="fa-IR" dirty="0" smtClean="0">
                <a:solidFill>
                  <a:srgbClr val="FF0000"/>
                </a:solidFill>
              </a:rPr>
              <a:t>س</a:t>
            </a:r>
            <a:r>
              <a:rPr lang="fa-IR" dirty="0" smtClean="0">
                <a:solidFill>
                  <a:srgbClr val="00B050"/>
                </a:solidFill>
              </a:rPr>
              <a:t>م الله الرحمن الرحیم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" y="914400"/>
            <a:ext cx="8763000" cy="5715000"/>
          </a:xfrm>
          <a:prstGeom prst="roundRect">
            <a:avLst/>
          </a:prstGeom>
          <a:gradFill flip="none" rotWithShape="1">
            <a:gsLst>
              <a:gs pos="4800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   ترجمه و شرح </a:t>
            </a:r>
          </a:p>
          <a:p>
            <a:pPr algn="r"/>
            <a:r>
              <a:rPr lang="fa-IR" sz="7200" b="1" dirty="0" smtClean="0">
                <a:solidFill>
                  <a:schemeClr val="tx1"/>
                </a:solidFill>
                <a:cs typeface="2  Badr" pitchFamily="2" charset="-78"/>
              </a:rPr>
              <a:t>کشف المراد</a:t>
            </a:r>
          </a:p>
          <a:p>
            <a:pPr algn="r"/>
            <a:r>
              <a:rPr lang="fa-IR" sz="5400" b="1" dirty="0" smtClean="0">
                <a:solidFill>
                  <a:schemeClr val="tx1"/>
                </a:solidFill>
                <a:cs typeface="2  Badr" pitchFamily="2" charset="-78"/>
              </a:rPr>
              <a:t>    جلد دوم</a:t>
            </a:r>
          </a:p>
          <a:p>
            <a:pPr lvl="1" algn="r"/>
            <a:r>
              <a:rPr lang="fa-IR" sz="4800" b="1" dirty="0" smtClean="0">
                <a:solidFill>
                  <a:srgbClr val="00B050"/>
                </a:solidFill>
                <a:cs typeface="2  Badr" pitchFamily="2" charset="-78"/>
              </a:rPr>
              <a:t>دکتر علی شیروانی</a:t>
            </a:r>
          </a:p>
          <a:p>
            <a:pPr algn="r"/>
            <a:r>
              <a:rPr lang="fa-IR" sz="4400" b="1" dirty="0" smtClean="0">
                <a:solidFill>
                  <a:srgbClr val="FF0000"/>
                </a:solidFill>
                <a:cs typeface="2  Badr" pitchFamily="2" charset="-78"/>
              </a:rPr>
              <a:t> موضوع :پیامبری</a:t>
            </a:r>
            <a:endParaRPr lang="en-US" sz="4400" b="1" dirty="0">
              <a:solidFill>
                <a:srgbClr val="FF0000"/>
              </a:solidFill>
              <a:cs typeface="2  Bad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2461" y="1219200"/>
            <a:ext cx="382437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کلام اسلامی 2 فایل دوم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5634768"/>
            <a:ext cx="6553200" cy="542925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19400" y="304800"/>
            <a:ext cx="6096000" cy="990600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a-IR" sz="4400" b="1" dirty="0" smtClean="0">
              <a:solidFill>
                <a:srgbClr val="FF0000"/>
              </a:solidFill>
              <a:cs typeface="2  Badr" pitchFamily="2" charset="-78"/>
            </a:endParaRPr>
          </a:p>
          <a:p>
            <a:pPr algn="r"/>
            <a:r>
              <a:rPr lang="fa-IR" sz="4400" b="1" dirty="0" smtClean="0">
                <a:solidFill>
                  <a:srgbClr val="FFC000"/>
                </a:solidFill>
                <a:cs typeface="2  Badr" pitchFamily="2" charset="-78"/>
              </a:rPr>
              <a:t>مسأله 6 </a:t>
            </a:r>
            <a:r>
              <a:rPr lang="fa-IR" sz="4400" b="1" dirty="0" smtClean="0">
                <a:solidFill>
                  <a:schemeClr val="bg1"/>
                </a:solidFill>
                <a:cs typeface="2  Badr" pitchFamily="2" charset="-78"/>
              </a:rPr>
              <a:t>: وجوب بعثت در هر زمان </a:t>
            </a:r>
          </a:p>
          <a:p>
            <a:pPr algn="r"/>
            <a:endParaRPr lang="en-US" sz="4400" b="1" dirty="0">
              <a:solidFill>
                <a:srgbClr val="FF0000"/>
              </a:solidFill>
              <a:cs typeface="2  Badr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1447800"/>
            <a:ext cx="8686800" cy="50292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r>
              <a:rPr lang="fa-IR" sz="3600" b="1" dirty="0" smtClean="0">
                <a:solidFill>
                  <a:srgbClr val="FF0000"/>
                </a:solidFill>
                <a:cs typeface="2  Badr" pitchFamily="2" charset="-78"/>
              </a:rPr>
              <a:t>متن : </a:t>
            </a:r>
            <a:r>
              <a:rPr lang="fa-IR" sz="3600" b="1" dirty="0" smtClean="0">
                <a:solidFill>
                  <a:schemeClr val="tx1"/>
                </a:solidFill>
                <a:cs typeface="2  Badr" pitchFamily="2" charset="-78"/>
              </a:rPr>
              <a:t>دلیل وجوب بعثت، عمومیت وجوب آن در همه زمانها را افاده می کند.</a:t>
            </a:r>
          </a:p>
          <a:p>
            <a:pPr algn="r"/>
            <a:r>
              <a:rPr lang="fa-IR" sz="3600" b="1" dirty="0" smtClean="0">
                <a:solidFill>
                  <a:srgbClr val="00B050"/>
                </a:solidFill>
                <a:cs typeface="2  Badr" pitchFamily="2" charset="-78"/>
              </a:rPr>
              <a:t>*معتزله</a:t>
            </a:r>
            <a:r>
              <a:rPr lang="fa-IR" sz="3600" b="1" dirty="0" smtClean="0">
                <a:solidFill>
                  <a:schemeClr val="tx1"/>
                </a:solidFill>
                <a:cs typeface="2  Badr" pitchFamily="2" charset="-78"/>
              </a:rPr>
              <a:t>: بعثت در همه زمانها واجب نیست و آن هنگامی است که مصلحت در بعثت باشد.</a:t>
            </a:r>
          </a:p>
          <a:p>
            <a:pPr algn="r"/>
            <a:r>
              <a:rPr lang="fa-IR" sz="3600" b="1" dirty="0" smtClean="0">
                <a:solidFill>
                  <a:srgbClr val="00B050"/>
                </a:solidFill>
                <a:cs typeface="2  Badr" pitchFamily="2" charset="-78"/>
              </a:rPr>
              <a:t>*اشاعره: </a:t>
            </a:r>
            <a:r>
              <a:rPr lang="fa-IR" sz="3600" b="1" dirty="0" smtClean="0">
                <a:solidFill>
                  <a:schemeClr val="tx1"/>
                </a:solidFill>
                <a:cs typeface="2  Badr" pitchFamily="2" charset="-78"/>
              </a:rPr>
              <a:t>بعثت در همه زمانها واجب نیست.</a:t>
            </a:r>
          </a:p>
          <a:p>
            <a:pPr algn="r"/>
            <a:r>
              <a:rPr lang="fa-IR" sz="3600" b="1" dirty="0" smtClean="0">
                <a:solidFill>
                  <a:srgbClr val="00B050"/>
                </a:solidFill>
                <a:cs typeface="2  Badr" pitchFamily="2" charset="-78"/>
              </a:rPr>
              <a:t>*عالمان امامیه : </a:t>
            </a:r>
            <a:r>
              <a:rPr lang="fa-IR" sz="3600" b="1" dirty="0" smtClean="0">
                <a:solidFill>
                  <a:schemeClr val="tx1"/>
                </a:solidFill>
                <a:cs typeface="2  Badr" pitchFamily="2" charset="-78"/>
              </a:rPr>
              <a:t>بعثت در همه زمانها واجب است به گونه ای که خالی بودن هیچ زمانی از دین پیامبری از پیامبران روا نمی باشد.</a:t>
            </a: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6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en-US" sz="3600" b="1" dirty="0">
              <a:solidFill>
                <a:schemeClr val="tx1"/>
              </a:solidFill>
              <a:cs typeface="2  Badr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152400"/>
            <a:ext cx="6858000" cy="990600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400" b="1" dirty="0" smtClean="0">
                <a:solidFill>
                  <a:srgbClr val="FFC000"/>
                </a:solidFill>
                <a:cs typeface="2  Badr" pitchFamily="2" charset="-78"/>
              </a:rPr>
              <a:t>مسأله 7:</a:t>
            </a:r>
            <a:r>
              <a:rPr lang="fa-IR" sz="4400" b="1" dirty="0" smtClean="0">
                <a:solidFill>
                  <a:schemeClr val="bg1"/>
                </a:solidFill>
                <a:cs typeface="2  Badr" pitchFamily="2" charset="-78"/>
              </a:rPr>
              <a:t> پیامبری پیامبر ما، محمد(ص)</a:t>
            </a:r>
            <a:endParaRPr lang="en-US" sz="4400" b="1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1219200"/>
            <a:ext cx="8839200" cy="51816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b="1" dirty="0" smtClean="0">
                <a:solidFill>
                  <a:srgbClr val="FF0000"/>
                </a:solidFill>
                <a:cs typeface="2  Badr" pitchFamily="2" charset="-78"/>
              </a:rPr>
              <a:t>متن1 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: ظهور معجزه قرآن و معجزات دیگر،همراه با دعوت پیامبر ما(ص) و ادعای پیامبری از سوی او، بر پیامبری او دلالت دارد، و دعوت به مبارزه و معارضه با قرآن با توجه به خودداری مشرکان و وجود انگیزه های فراوان بر معارضه با قرآن، بر معجزه بودن قرآن دلالت می کند و معجزاتی که با تواتر معنوی نقل شده، آن را تأیید و تقویت می کند.</a:t>
            </a:r>
            <a:endParaRPr lang="en-US" sz="4000" b="1" dirty="0">
              <a:solidFill>
                <a:schemeClr val="tx1"/>
              </a:solidFill>
              <a:cs typeface="2  Badr" pitchFamily="2" charset="-78"/>
            </a:endParaRPr>
          </a:p>
        </p:txBody>
      </p:sp>
    </p:spTree>
  </p:cSld>
  <p:clrMapOvr>
    <a:masterClrMapping/>
  </p:clrMapOvr>
  <p:transition spd="slow">
    <p:pull dir="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152400"/>
            <a:ext cx="8839200" cy="14478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متن2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: اعجاز قرآن را برخی گفته اند به سبب سبک و فصاحت آن است و برخی گفته اند از باب صرفه است. احتمال همه این اقوال وجود دارد.</a:t>
            </a:r>
            <a:endParaRPr lang="en-US" sz="32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2400" y="1752600"/>
            <a:ext cx="8839200" cy="14478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متن3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: نسخ تابع مصالح است، وهرگاه مصلحت اقتضاء کند،خداوند حکمش را عوض می کند.(</a:t>
            </a:r>
            <a:r>
              <a:rPr lang="fa-IR" sz="3200" b="1" dirty="0" smtClean="0">
                <a:solidFill>
                  <a:srgbClr val="00B050"/>
                </a:solidFill>
                <a:cs typeface="2  Badr" pitchFamily="2" charset="-78"/>
              </a:rPr>
              <a:t>این سخن اشاره به ردّ بر یهود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" y="3429000"/>
            <a:ext cx="8686800" cy="3048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متن4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: و نسخ واقع شده است، آنجا که خداوند بر نوح برخی از آنچه را برای پیامبران پیش از او حلال کرده بود، حرام ساخت و ختنه کردن را در هنگام طفولیت واجب ساخت، جمع میان دو خواهر در ازدواج را حرام کرد و احکام دیگری غیر از آن ، که در زمانی ثابت بود و سپس نسخ شد. </a:t>
            </a:r>
            <a:endParaRPr lang="en-US" sz="3200" b="1" dirty="0">
              <a:solidFill>
                <a:schemeClr val="tx1"/>
              </a:solidFill>
              <a:cs typeface="2  Badr" pitchFamily="2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2286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متن5 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: روایتی که از موسی (ع) مبنی بر، ابدی بودن احکام دین یهود نقل می کنند جعلی است و بر فرض جعلی نبودن ، دلالت قطعی بر مراد ایشان ندارد.   </a:t>
            </a:r>
            <a:endParaRPr lang="en-US" sz="32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514600"/>
            <a:ext cx="8610600" cy="14478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 6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 : دلیل نقلی بر عمومیت و فراگیری پیامبری محمد(ص) دلالت کرده است.</a:t>
            </a:r>
            <a:endParaRPr lang="en-US" sz="32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4114800"/>
            <a:ext cx="8839200" cy="24384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متن7: 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پیامبر اسلام از فرشتگان برتر است، همچنین پیامبران دیگر به خاطرآنکه در آنان امری (= شهوت و غضب و مانند آن) که ضدّ قوه عقلی است وجود دارد و ایشان، آن را مطیع قوه عقلی نموده اند، و این امر ، مجاهدت و تلاش می طلبد.</a:t>
            </a:r>
            <a:endParaRPr lang="en-US" sz="3200" b="1" dirty="0">
              <a:solidFill>
                <a:schemeClr val="tx1"/>
              </a:solidFill>
              <a:cs typeface="2  Badr" pitchFamily="2" charset="-7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7346"/>
            <a:ext cx="4572000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rtl="1"/>
            <a:r>
              <a:rPr lang="fa-IR" sz="2400" dirty="0" smtClean="0"/>
              <a:t>نکات قابل توجه</a:t>
            </a:r>
          </a:p>
          <a:p>
            <a:pPr algn="ctr" rtl="1"/>
            <a:endParaRPr lang="fa-IR" sz="2400" dirty="0" smtClean="0"/>
          </a:p>
          <a:p>
            <a:pPr algn="ctr" rtl="1"/>
            <a:r>
              <a:rPr lang="fa-IR" sz="2400" dirty="0" smtClean="0"/>
              <a:t>-ده نمره مربوط است به ارائه مطالب مرتبط با عنوان درسی بصورت فایل پاورپوینت در ده اسلاید</a:t>
            </a:r>
          </a:p>
          <a:p>
            <a:pPr algn="r" rtl="1"/>
            <a:r>
              <a:rPr lang="fa-IR" sz="2400" dirty="0" smtClean="0"/>
              <a:t>-ده نمره آزمون مجازی بصورت غیر حضوری در تاریخ زیر</a:t>
            </a:r>
          </a:p>
          <a:p>
            <a:pPr algn="ctr" rtl="1"/>
            <a:endParaRPr lang="fa-IR" sz="2400" dirty="0" smtClean="0"/>
          </a:p>
          <a:p>
            <a:pPr algn="ctr" rtl="1"/>
            <a:r>
              <a:rPr lang="fa-IR" sz="2400" dirty="0" smtClean="0"/>
              <a:t>99/3/31 ساعت 11 صبح آزمون مجازی کلام اسلامی 2</a:t>
            </a:r>
          </a:p>
          <a:p>
            <a:pPr algn="ctr" rtl="1"/>
            <a:r>
              <a:rPr lang="fa-IR" sz="2400" dirty="0" smtClean="0"/>
              <a:t>-در وقت معین دانشجویان در ایتا حاضر شده و در مدت 1 ساعت بصورت مجازی به سوالات پاسخ داده و از پاسخنامه عکس گرفته و به </a:t>
            </a:r>
            <a:r>
              <a:rPr lang="en-US" sz="2400" dirty="0" err="1" smtClean="0"/>
              <a:t>pv</a:t>
            </a:r>
            <a:r>
              <a:rPr lang="en-US" sz="2400" dirty="0" smtClean="0"/>
              <a:t>   </a:t>
            </a:r>
            <a:r>
              <a:rPr lang="fa-IR" sz="2400" dirty="0" smtClean="0"/>
              <a:t>من ارسال کنند.</a:t>
            </a:r>
          </a:p>
          <a:p>
            <a:pPr algn="ctr" rtl="1"/>
            <a:endParaRPr lang="fa-IR" sz="2400" dirty="0" smtClean="0"/>
          </a:p>
          <a:p>
            <a:pPr algn="ctr" rtl="1"/>
            <a:r>
              <a:rPr lang="fa-IR" sz="2400" dirty="0" smtClean="0"/>
              <a:t>-دانشجویان درس کلام اسلامی در وقت معین در ایتا حضور یابند.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774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304800"/>
            <a:ext cx="6705600" cy="3810000"/>
          </a:xfrm>
          <a:prstGeom prst="roundRect">
            <a:avLst/>
          </a:prstGeom>
          <a:gradFill flip="none" rotWithShape="1">
            <a:gsLst>
              <a:gs pos="70000">
                <a:srgbClr val="C00000">
                  <a:shade val="30000"/>
                  <a:satMod val="115000"/>
                  <a:alpha val="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3600" b="1" dirty="0" smtClean="0">
              <a:solidFill>
                <a:srgbClr val="FFFF00"/>
              </a:solidFill>
              <a:cs typeface="2  Badr" pitchFamily="2" charset="-78"/>
            </a:endParaRPr>
          </a:p>
          <a:p>
            <a:pPr algn="ctr"/>
            <a:r>
              <a:rPr lang="fa-IR" sz="3600" b="1" dirty="0" smtClean="0">
                <a:solidFill>
                  <a:srgbClr val="FFFF00"/>
                </a:solidFill>
                <a:cs typeface="2  Badr" pitchFamily="2" charset="-78"/>
              </a:rPr>
              <a:t>الّلهمّ نوّر قلوبنا بالقرآن</a:t>
            </a:r>
          </a:p>
          <a:p>
            <a:pPr algn="ctr"/>
            <a:r>
              <a:rPr lang="fa-IR" sz="3600" b="1" dirty="0" smtClean="0">
                <a:solidFill>
                  <a:srgbClr val="00B0F0"/>
                </a:solidFill>
                <a:cs typeface="2  Badr" pitchFamily="2" charset="-78"/>
              </a:rPr>
              <a:t> الّلهم افتح علینا ابواب رحمتک بالقرآن</a:t>
            </a:r>
          </a:p>
          <a:p>
            <a:pPr algn="ctr"/>
            <a:r>
              <a:rPr lang="fa-IR" sz="3600" b="1" dirty="0" smtClean="0">
                <a:solidFill>
                  <a:srgbClr val="FFFF00"/>
                </a:solidFill>
                <a:cs typeface="2  Badr" pitchFamily="2" charset="-78"/>
              </a:rPr>
              <a:t>الّلهم انشر خزائن علومک بالقرآن </a:t>
            </a:r>
          </a:p>
          <a:p>
            <a:pPr algn="ctr"/>
            <a:r>
              <a:rPr lang="fa-IR" sz="3600" b="1" dirty="0" smtClean="0">
                <a:solidFill>
                  <a:srgbClr val="FFFF00"/>
                </a:solidFill>
                <a:cs typeface="2  Badr" pitchFamily="2" charset="-78"/>
              </a:rPr>
              <a:t>الّلهم اجعل عواقب امورنا خیراً بالقرآن</a:t>
            </a:r>
          </a:p>
          <a:p>
            <a:pPr algn="ctr"/>
            <a:r>
              <a:rPr lang="fa-IR" sz="3600" b="1" dirty="0" smtClean="0">
                <a:solidFill>
                  <a:srgbClr val="FFFF00"/>
                </a:solidFill>
                <a:cs typeface="2  Badr" pitchFamily="2" charset="-78"/>
              </a:rPr>
              <a:t> الّلهمّ عجّل لولیّک الفرج</a:t>
            </a:r>
          </a:p>
          <a:p>
            <a:pPr algn="ctr"/>
            <a:endParaRPr lang="fa-IR" sz="3600" b="1" dirty="0" smtClean="0">
              <a:solidFill>
                <a:srgbClr val="FFFF00"/>
              </a:solidFill>
              <a:cs typeface="2  Badr" pitchFamily="2" charset="-78"/>
            </a:endParaRPr>
          </a:p>
          <a:p>
            <a:pPr algn="ctr"/>
            <a:endParaRPr lang="en-US" sz="3600" b="1" dirty="0">
              <a:solidFill>
                <a:srgbClr val="FFFF00"/>
              </a:solidFill>
              <a:cs typeface="2  Badr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05000" y="4419600"/>
            <a:ext cx="5334000" cy="1295400"/>
          </a:xfrm>
          <a:prstGeom prst="roundRect">
            <a:avLst/>
          </a:prstGeom>
          <a:gradFill flip="none" rotWithShape="1">
            <a:gsLst>
              <a:gs pos="16000">
                <a:srgbClr val="C00000">
                  <a:shade val="30000"/>
                  <a:satMod val="115000"/>
                  <a:alpha val="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chemeClr val="bg1"/>
                </a:solidFill>
                <a:cs typeface="2  Badr" pitchFamily="2" charset="-78"/>
              </a:rPr>
              <a:t>والسلام علیکم ورحمه الله وبرکاته</a:t>
            </a:r>
            <a:endParaRPr lang="en-US" sz="4000" dirty="0">
              <a:solidFill>
                <a:schemeClr val="bg1"/>
              </a:solidFill>
              <a:cs typeface="2  Bad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7400" y="152400"/>
            <a:ext cx="5257800" cy="1143000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4400" dirty="0" smtClean="0">
              <a:solidFill>
                <a:schemeClr val="bg1"/>
              </a:solidFill>
              <a:cs typeface="2  Badr" pitchFamily="2" charset="-78"/>
            </a:endParaRPr>
          </a:p>
          <a:p>
            <a:pPr algn="ctr"/>
            <a:r>
              <a:rPr lang="fa-IR" sz="6600" dirty="0" smtClean="0">
                <a:solidFill>
                  <a:schemeClr val="bg1"/>
                </a:solidFill>
                <a:cs typeface="2  Badr" pitchFamily="2" charset="-78"/>
              </a:rPr>
              <a:t>پیامبری</a:t>
            </a:r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(عامه و خاصه)</a:t>
            </a:r>
          </a:p>
          <a:p>
            <a:pPr algn="ctr"/>
            <a:endParaRPr lang="en-US" sz="40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1371600"/>
            <a:ext cx="8686800" cy="51816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اول : </a:t>
            </a:r>
            <a:r>
              <a:rPr lang="fa-IR" sz="4400" dirty="0" smtClean="0">
                <a:solidFill>
                  <a:srgbClr val="FF0000"/>
                </a:solidFill>
                <a:cs typeface="2  Badr" pitchFamily="2" charset="-78"/>
              </a:rPr>
              <a:t>حسن بعثت</a:t>
            </a:r>
          </a:p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دوم : </a:t>
            </a:r>
            <a:r>
              <a:rPr lang="fa-IR" sz="4400" dirty="0" smtClean="0">
                <a:solidFill>
                  <a:srgbClr val="FF0000"/>
                </a:solidFill>
                <a:cs typeface="2  Badr" pitchFamily="2" charset="-78"/>
              </a:rPr>
              <a:t>وجوب بعثت</a:t>
            </a:r>
          </a:p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سوم : </a:t>
            </a:r>
            <a:r>
              <a:rPr lang="fa-IR" sz="4400" dirty="0" smtClean="0">
                <a:solidFill>
                  <a:srgbClr val="FF0000"/>
                </a:solidFill>
                <a:cs typeface="2  Badr" pitchFamily="2" charset="-78"/>
              </a:rPr>
              <a:t>وجوب عصمت</a:t>
            </a:r>
          </a:p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چهارم : </a:t>
            </a:r>
            <a:r>
              <a:rPr lang="fa-IR" sz="4000" dirty="0" smtClean="0">
                <a:solidFill>
                  <a:srgbClr val="FF0000"/>
                </a:solidFill>
                <a:cs typeface="2  Badr" pitchFamily="2" charset="-78"/>
              </a:rPr>
              <a:t>راه شناسائی درستی گفتار پیامبر(</a:t>
            </a:r>
            <a:r>
              <a:rPr lang="fa-IR" sz="2800" dirty="0" smtClean="0">
                <a:solidFill>
                  <a:srgbClr val="FF0000"/>
                </a:solidFill>
                <a:cs typeface="2  Badr" pitchFamily="2" charset="-78"/>
              </a:rPr>
              <a:t>ص</a:t>
            </a:r>
            <a:r>
              <a:rPr lang="fa-IR" sz="4000" dirty="0" smtClean="0">
                <a:solidFill>
                  <a:srgbClr val="FF0000"/>
                </a:solidFill>
                <a:cs typeface="2  Badr" pitchFamily="2" charset="-78"/>
              </a:rPr>
              <a:t>)</a:t>
            </a:r>
            <a:endParaRPr lang="fa-IR" sz="4400" dirty="0" smtClean="0">
              <a:solidFill>
                <a:srgbClr val="FF0000"/>
              </a:solidFill>
              <a:cs typeface="2  Badr" pitchFamily="2" charset="-78"/>
            </a:endParaRPr>
          </a:p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پنجم: </a:t>
            </a:r>
            <a:r>
              <a:rPr lang="fa-IR" sz="4400" dirty="0" smtClean="0">
                <a:solidFill>
                  <a:srgbClr val="FF0000"/>
                </a:solidFill>
                <a:cs typeface="2  Badr" pitchFamily="2" charset="-78"/>
              </a:rPr>
              <a:t>کرامات</a:t>
            </a:r>
          </a:p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ششم : </a:t>
            </a:r>
            <a:r>
              <a:rPr lang="fa-IR" sz="4400" dirty="0" smtClean="0">
                <a:solidFill>
                  <a:srgbClr val="FF0000"/>
                </a:solidFill>
                <a:cs typeface="2  Badr" pitchFamily="2" charset="-78"/>
              </a:rPr>
              <a:t>وجوب بعثت در هر زمان</a:t>
            </a:r>
          </a:p>
          <a:p>
            <a:pPr algn="r"/>
            <a:r>
              <a:rPr lang="fa-IR" sz="4400" dirty="0" smtClean="0">
                <a:solidFill>
                  <a:schemeClr val="tx1"/>
                </a:solidFill>
                <a:cs typeface="2  Badr" pitchFamily="2" charset="-78"/>
              </a:rPr>
              <a:t>مسأله هفتم : </a:t>
            </a:r>
            <a:r>
              <a:rPr lang="fa-IR" sz="4400" dirty="0" smtClean="0">
                <a:solidFill>
                  <a:srgbClr val="FF0000"/>
                </a:solidFill>
                <a:cs typeface="2  Badr" pitchFamily="2" charset="-78"/>
              </a:rPr>
              <a:t>پیامبری پیامبر ما ، محمد</a:t>
            </a:r>
            <a:r>
              <a:rPr lang="fa-IR" sz="2800" dirty="0" smtClean="0">
                <a:solidFill>
                  <a:srgbClr val="FF0000"/>
                </a:solidFill>
                <a:cs typeface="2  Badr" pitchFamily="2" charset="-78"/>
              </a:rPr>
              <a:t>(</a:t>
            </a:r>
            <a:r>
              <a:rPr lang="fa-IR" sz="2000" dirty="0" smtClean="0">
                <a:solidFill>
                  <a:srgbClr val="FF0000"/>
                </a:solidFill>
                <a:cs typeface="2  Badr" pitchFamily="2" charset="-78"/>
              </a:rPr>
              <a:t>صلی الله علیه </a:t>
            </a:r>
            <a:r>
              <a:rPr lang="fa-IR" sz="2400" dirty="0" smtClean="0">
                <a:solidFill>
                  <a:srgbClr val="FF0000"/>
                </a:solidFill>
                <a:cs typeface="2  Badr" pitchFamily="2" charset="-78"/>
              </a:rPr>
              <a:t>وآله)</a:t>
            </a:r>
            <a:endParaRPr lang="fa-IR" sz="4400" dirty="0" smtClean="0">
              <a:solidFill>
                <a:srgbClr val="FF0000"/>
              </a:solidFill>
              <a:cs typeface="2  Bad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343400" cy="639762"/>
          </a:xfrm>
          <a:solidFill>
            <a:srgbClr val="00206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a-IR" sz="4000" b="1" dirty="0" smtClean="0">
                <a:solidFill>
                  <a:schemeClr val="bg1"/>
                </a:solidFill>
                <a:cs typeface="2  Badr" pitchFamily="2" charset="-78"/>
              </a:rPr>
              <a:t>مسأله اول : حسن بعثت</a:t>
            </a:r>
            <a:endParaRPr lang="en-US" sz="4000" b="1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1828800"/>
            <a:ext cx="8839200" cy="50292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a-IR" sz="34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r>
              <a:rPr lang="fa-IR" sz="3400" b="1" dirty="0" smtClean="0">
                <a:solidFill>
                  <a:schemeClr val="tx1"/>
                </a:solidFill>
                <a:cs typeface="2  Badr" pitchFamily="2" charset="-78"/>
              </a:rPr>
              <a:t>    </a:t>
            </a:r>
          </a:p>
          <a:p>
            <a:pPr algn="r"/>
            <a:r>
              <a:rPr lang="fa-IR" sz="3400" b="1" dirty="0" smtClean="0">
                <a:solidFill>
                  <a:schemeClr val="tx1"/>
                </a:solidFill>
                <a:cs typeface="2  Badr" pitchFamily="2" charset="-78"/>
              </a:rPr>
              <a:t>     * دراحکام و مسایلی که عقل بر آن دلالت دارد، عقل بوسیله نقل، یاری و تأیید می شود مانند :یگانگی صانع.     </a:t>
            </a:r>
          </a:p>
          <a:p>
            <a:pPr algn="r"/>
            <a:r>
              <a:rPr lang="fa-IR" sz="3400" b="1" dirty="0" smtClean="0">
                <a:solidFill>
                  <a:schemeClr val="tx1"/>
                </a:solidFill>
                <a:cs typeface="2  Badr" pitchFamily="2" charset="-78"/>
              </a:rPr>
              <a:t>    *در مسایلی که عقل برآن دلالت ندارد و حکم آن از بعثت پیامبران بدست می آید ، مانند ؛ شرایع</a:t>
            </a:r>
          </a:p>
          <a:p>
            <a:pPr algn="r"/>
            <a:r>
              <a:rPr lang="fa-IR" sz="3400" b="1" dirty="0" smtClean="0">
                <a:solidFill>
                  <a:schemeClr val="tx1"/>
                </a:solidFill>
                <a:cs typeface="2  Badr" pitchFamily="2" charset="-78"/>
              </a:rPr>
              <a:t>   *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ترس حاصل برای مکلف هنگام تصرّف درامور،از میان می رود.</a:t>
            </a:r>
          </a:p>
          <a:p>
            <a:pPr algn="r"/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    *در صورت بعثت، شناسائی حسن وقبحی که عقل به طورمستقیم </a:t>
            </a:r>
          </a:p>
          <a:p>
            <a:pPr algn="r"/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     نمی تواند آنها را تشخیص بدهد و بشناسد، صورت می پذیرد.</a:t>
            </a:r>
          </a:p>
          <a:p>
            <a:pPr algn="r"/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   *آگاهی یافتن از هرآنچه برای ما سودمندوهرآنچه زیانبار است.</a:t>
            </a:r>
          </a:p>
          <a:p>
            <a:pPr algn="r"/>
            <a:r>
              <a:rPr lang="fa-IR" sz="3400" b="1" dirty="0" smtClean="0">
                <a:solidFill>
                  <a:schemeClr val="tx1"/>
                </a:solidFill>
                <a:cs typeface="2  Badr" pitchFamily="2" charset="-78"/>
              </a:rPr>
              <a:t>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0600" y="838200"/>
            <a:ext cx="7467600" cy="762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متن1 : 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بعثت نیکوست، چون فوایدی را دربر دارد</a:t>
            </a:r>
            <a:r>
              <a:rPr lang="fa-IR" sz="4000" b="1" dirty="0" smtClean="0">
                <a:solidFill>
                  <a:srgbClr val="FF0000"/>
                </a:solidFill>
                <a:cs typeface="2  Badr" pitchFamily="2" charset="-78"/>
              </a:rPr>
              <a:t>.</a:t>
            </a:r>
            <a:endParaRPr lang="fa-IR" sz="3200" b="1" dirty="0" smtClean="0">
              <a:solidFill>
                <a:srgbClr val="FF0000"/>
              </a:solidFill>
              <a:cs typeface="2  Badr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8229600" y="2286000"/>
            <a:ext cx="6096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1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05800" y="3505200"/>
            <a:ext cx="6096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2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82000" y="44958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3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05800" y="51816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4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05800" y="60198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5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867400" y="1676400"/>
            <a:ext cx="1905000" cy="612648"/>
          </a:xfrm>
          <a:prstGeom prst="wedgeRoundRect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/>
              <a:t>فواید بعثت: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28600"/>
            <a:ext cx="8839200" cy="64008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    *حفظ نوع انسانی در پرتو قوانین و سنن اجتماعی که پیامبران آن را وضع می کنند</a:t>
            </a:r>
          </a:p>
          <a:p>
            <a:pPr algn="r"/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    *به کمال رساندن افراد نوع انسانی به تناسب استعدادهای گوناگون.</a:t>
            </a:r>
          </a:p>
          <a:p>
            <a:pPr algn="r"/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   *آموختن صنعت های غیرآشکار و سودمند که انسان از آنها بی اطلاع بوده.</a:t>
            </a:r>
          </a:p>
          <a:p>
            <a:pPr algn="r"/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    *آموختن اخلاق و سیاسات.</a:t>
            </a:r>
          </a:p>
          <a:p>
            <a:pPr algn="r"/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    *خبر دادن ز کیفر و پاداش برای کارهای خوب و بد انسان در جهان آخرت. </a:t>
            </a:r>
            <a:endParaRPr lang="en-US" sz="40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3" name="Oval 2"/>
          <p:cNvSpPr/>
          <p:nvPr/>
        </p:nvSpPr>
        <p:spPr>
          <a:xfrm>
            <a:off x="8153400" y="6858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6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53400" y="19050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7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8229600" y="31242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8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3400" y="42672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2  Badr" pitchFamily="2" charset="-78"/>
              </a:rPr>
              <a:t>9</a:t>
            </a:r>
            <a:endParaRPr lang="en-US" sz="4400" dirty="0">
              <a:solidFill>
                <a:schemeClr val="bg1"/>
              </a:solidFill>
              <a:cs typeface="2  Badr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8229600" y="5029200"/>
            <a:ext cx="609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cs typeface="2  Badr" pitchFamily="2" charset="-78"/>
              </a:rPr>
              <a:t>10</a:t>
            </a:r>
            <a:endParaRPr lang="en-US" sz="2000" dirty="0">
              <a:solidFill>
                <a:schemeClr val="bg1"/>
              </a:solidFill>
              <a:cs typeface="2  Badr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124200"/>
            <a:ext cx="8458200" cy="13716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3600" b="1" dirty="0" smtClean="0">
                <a:solidFill>
                  <a:srgbClr val="00B0F0"/>
                </a:solidFill>
                <a:cs typeface="2  Badr" pitchFamily="2" charset="-78"/>
              </a:rPr>
              <a:t>براهمه معتقد است خدا هرگز پیامبرانی برای دعوت مردم به راه راست نفرستاده است.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400" y="152400"/>
            <a:ext cx="8839200" cy="19812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400" b="1" dirty="0" smtClean="0">
                <a:solidFill>
                  <a:srgbClr val="FF0000"/>
                </a:solidFill>
                <a:cs typeface="2  Badr" pitchFamily="2" charset="-78"/>
              </a:rPr>
              <a:t>متن2 </a:t>
            </a:r>
            <a:r>
              <a:rPr lang="fa-IR" sz="3600" b="1" dirty="0" smtClean="0">
                <a:solidFill>
                  <a:srgbClr val="FF0000"/>
                </a:solidFill>
                <a:cs typeface="2  Badr" pitchFamily="2" charset="-78"/>
              </a:rPr>
              <a:t>(از حسن بعثت):</a:t>
            </a:r>
          </a:p>
          <a:p>
            <a:pPr algn="r"/>
            <a:r>
              <a:rPr lang="fa-IR" sz="4400" b="1" dirty="0" smtClean="0">
                <a:solidFill>
                  <a:schemeClr val="tx1"/>
                </a:solidFill>
                <a:cs typeface="2  Badr" pitchFamily="2" charset="-78"/>
              </a:rPr>
              <a:t>شبهه براهمه بر نیکو نبودن بعثت پیامبران با توجه به دلایلی که ذکر شد باطل می باشد. </a:t>
            </a:r>
            <a:endParaRPr lang="en-US" sz="44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" y="4724400"/>
            <a:ext cx="7848600" cy="19812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دلیل :  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براهمه می گویند آنچه پیامبران عرضه می دارند یا موافق خرد آدمی است یا مخالف خرد آدمی . اگر موافق خرد آدمی باشد امری بیهوده و اگر مخالف آن باشد مردود است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3600" y="2209800"/>
            <a:ext cx="2743200" cy="762000"/>
          </a:xfrm>
          <a:prstGeom prst="wedgeRoundRectCallou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/>
              <a:t>شبهه براهمه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2895600"/>
            <a:ext cx="8839200" cy="3810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4000" b="1" dirty="0" smtClean="0">
                <a:solidFill>
                  <a:srgbClr val="FF0000"/>
                </a:solidFill>
                <a:cs typeface="2  Badr" pitchFamily="2" charset="-78"/>
              </a:rPr>
              <a:t>متن1: 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پیامبر باید معصوم باشد تا مردم به اواطمینان و وثوق یابند و در نتیجه غرض از بعثت پیامبران تحقق پذیرد. </a:t>
            </a:r>
            <a:r>
              <a:rPr lang="fa-IR" sz="4000" b="1" dirty="0" smtClean="0">
                <a:solidFill>
                  <a:srgbClr val="00B0F0"/>
                </a:solidFill>
                <a:cs typeface="2  Badr" pitchFamily="2" charset="-78"/>
              </a:rPr>
              <a:t>به خاطرآنکه اگر پیامبر معصوم نباشد و از او گناهی سرزند پیروی از او در انجام آن گناه و نیز عدم پیروی از او در انجام گناه هر دو واجب خواهد بود و نیز نهی او از انجام آن گناه واجب می باشد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" y="762000"/>
            <a:ext cx="8001000" cy="1143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b="1" dirty="0" smtClean="0">
                <a:solidFill>
                  <a:srgbClr val="FF0000"/>
                </a:solidFill>
                <a:cs typeface="2  Badr" pitchFamily="2" charset="-78"/>
              </a:rPr>
              <a:t>متن: 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بعثت واجب است ، زیرا دربردارنده لطف در تکالیف عقلی است. </a:t>
            </a:r>
            <a:endParaRPr lang="en-US" sz="40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00400" y="152400"/>
            <a:ext cx="3962400" cy="533400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b="1" dirty="0" smtClean="0">
                <a:solidFill>
                  <a:srgbClr val="FFC000"/>
                </a:solidFill>
                <a:cs typeface="2  Badr" pitchFamily="2" charset="-78"/>
              </a:rPr>
              <a:t>مسأله دوم</a:t>
            </a:r>
            <a:r>
              <a:rPr lang="fa-IR" sz="4000" b="1" dirty="0" smtClean="0">
                <a:solidFill>
                  <a:schemeClr val="bg1"/>
                </a:solidFill>
                <a:cs typeface="2  Badr" pitchFamily="2" charset="-78"/>
              </a:rPr>
              <a:t>: وجوب بعثت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0" y="2057400"/>
            <a:ext cx="4495800" cy="762000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4000" b="1" dirty="0" smtClean="0">
                <a:solidFill>
                  <a:srgbClr val="FFC000"/>
                </a:solidFill>
                <a:cs typeface="2  Badr" pitchFamily="2" charset="-78"/>
              </a:rPr>
              <a:t>مسأله سوم </a:t>
            </a:r>
            <a:r>
              <a:rPr lang="fa-IR" sz="4000" b="1" dirty="0" smtClean="0">
                <a:solidFill>
                  <a:schemeClr val="bg1"/>
                </a:solidFill>
                <a:cs typeface="2  Badr" pitchFamily="2" charset="-78"/>
              </a:rPr>
              <a:t>: وجوب عصمت</a:t>
            </a:r>
          </a:p>
        </p:txBody>
      </p:sp>
    </p:spTree>
  </p:cSld>
  <p:clrMapOvr>
    <a:masterClrMapping/>
  </p:clrMapOvr>
  <p:transition spd="slow">
    <p:wipe dir="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3048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rgbClr val="FF0000"/>
                </a:solidFill>
                <a:cs typeface="2  Badr" pitchFamily="2" charset="-78"/>
              </a:rPr>
              <a:t>متن2 </a:t>
            </a:r>
            <a:r>
              <a:rPr lang="fa-IR" sz="2400" b="1" dirty="0" smtClean="0">
                <a:solidFill>
                  <a:srgbClr val="FF0000"/>
                </a:solidFill>
                <a:cs typeface="2  Badr" pitchFamily="2" charset="-78"/>
              </a:rPr>
              <a:t>(از وجوب عصمت): </a:t>
            </a:r>
            <a:r>
              <a:rPr lang="fa-IR" sz="3600" b="1" dirty="0" smtClean="0">
                <a:solidFill>
                  <a:schemeClr val="tx1"/>
                </a:solidFill>
                <a:cs typeface="2  Badr" pitchFamily="2" charset="-78"/>
              </a:rPr>
              <a:t>پیامبر باید در کمال عقل ، تیزهوشی، فطانت ، و قوت رأی و نظر باشد و از سهو و هرچه موجب نفرت و دوری از مردم می گردد، منزه و مبرا باشد، از قبیل پستی پدران، ناپاکی مادران، سخت دلی، درشت خلقی و مانند آن و طعام خوردن در راه و امثال آن.</a:t>
            </a:r>
            <a:endParaRPr lang="en-US" sz="3600" b="1" dirty="0">
              <a:solidFill>
                <a:schemeClr val="tx1"/>
              </a:solidFill>
              <a:cs typeface="2  Bad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4267200"/>
            <a:ext cx="8839200" cy="24384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b="1" dirty="0" smtClean="0">
                <a:solidFill>
                  <a:srgbClr val="FF0000"/>
                </a:solidFill>
                <a:cs typeface="2  Badr" pitchFamily="2" charset="-78"/>
              </a:rPr>
              <a:t>متن </a:t>
            </a:r>
            <a:r>
              <a:rPr lang="fa-IR" sz="4000" b="1" dirty="0" smtClean="0">
                <a:solidFill>
                  <a:srgbClr val="120E42"/>
                </a:solidFill>
                <a:cs typeface="2  Badr" pitchFamily="2" charset="-78"/>
              </a:rPr>
              <a:t>: راه شناسائی درستی گفتار پیامبر در ادعای پیامبری ، نمایان شدن معجزه در دست اوست.</a:t>
            </a:r>
          </a:p>
          <a:p>
            <a:pPr algn="r"/>
            <a:r>
              <a:rPr lang="fa-IR" sz="4000" b="1" dirty="0" smtClean="0">
                <a:solidFill>
                  <a:srgbClr val="00B0F0"/>
                </a:solidFill>
                <a:cs typeface="2  Badr" pitchFamily="2" charset="-78"/>
              </a:rPr>
              <a:t> معجزه عبارت است از امر غیرعادی یا نفی امر عادی، همراه با خرق عادت و مطابقت با ادعا.</a:t>
            </a:r>
            <a:endParaRPr lang="en-US" sz="4000" b="1" dirty="0">
              <a:solidFill>
                <a:srgbClr val="00B0F0"/>
              </a:solidFill>
              <a:cs typeface="2  Bad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3276600"/>
            <a:ext cx="6858000" cy="914400"/>
          </a:xfrm>
          <a:prstGeom prst="roundRect">
            <a:avLst/>
          </a:prstGeom>
          <a:solidFill>
            <a:srgbClr val="00206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C000"/>
                </a:solidFill>
                <a:cs typeface="2  Badr" pitchFamily="2" charset="-78"/>
              </a:rPr>
              <a:t>مسأله چهارم</a:t>
            </a:r>
            <a:r>
              <a:rPr lang="fa-IR" sz="3200" b="1" dirty="0" smtClean="0">
                <a:solidFill>
                  <a:schemeClr val="bg1"/>
                </a:solidFill>
                <a:cs typeface="2  Badr" pitchFamily="2" charset="-78"/>
              </a:rPr>
              <a:t> : راه شناسائی درستی گفتار پیامبر(ص)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52400"/>
            <a:ext cx="8686800" cy="1981200"/>
          </a:xfrm>
          <a:prstGeom prst="roundRect">
            <a:avLst/>
          </a:prstGeom>
          <a:gradFill flip="none" rotWithShape="1">
            <a:gsLst>
              <a:gs pos="4400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a-IR" sz="32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endParaRPr lang="fa-IR" sz="3200" b="1" dirty="0" smtClean="0">
              <a:solidFill>
                <a:schemeClr val="tx1"/>
              </a:solidFill>
              <a:cs typeface="2  Badr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متن1 : </a:t>
            </a:r>
            <a:r>
              <a:rPr lang="fa-IR" sz="3200" b="1" dirty="0" smtClean="0">
                <a:solidFill>
                  <a:schemeClr val="tx1"/>
                </a:solidFill>
                <a:cs typeface="2  Badr" pitchFamily="2" charset="-78"/>
              </a:rPr>
              <a:t>داستان حضرت مریم(ع) و داستانهای دیگر ، بیانگر امکان ظهور معجزه بر دست بندگان صالح است.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2209800"/>
            <a:ext cx="8839200" cy="4495800"/>
          </a:xfrm>
          <a:prstGeom prst="roundRect">
            <a:avLst/>
          </a:prstGeom>
          <a:gradFill flip="none" rotWithShape="1">
            <a:gsLst>
              <a:gs pos="4200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   متن2: </a:t>
            </a:r>
          </a:p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*</a:t>
            </a:r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از ظهور معجزه بر دست بندگان صالح بر نمی آیدکه معجزه از معجزه بودن،خارج شود </a:t>
            </a:r>
            <a:r>
              <a:rPr lang="fa-IR" sz="2800" b="1" dirty="0" smtClean="0">
                <a:solidFill>
                  <a:srgbClr val="120E42"/>
                </a:solidFill>
                <a:cs typeface="2  Badr" pitchFamily="2" charset="-78"/>
              </a:rPr>
              <a:t>و دیگر برای اثبات پیامبری کارائی نداشته باشد،</a:t>
            </a:r>
          </a:p>
          <a:p>
            <a:pPr algn="r"/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*</a:t>
            </a:r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 ولازم نمی آید که جایگاه معجزه سست گردد و مردم برای دارنده آن امتیازی قائل نباشند،</a:t>
            </a:r>
          </a:p>
          <a:p>
            <a:pPr algn="r"/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*</a:t>
            </a:r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 و لازم نمی آید که تمایز بین پیامبر و دیگران از بین برود، </a:t>
            </a:r>
          </a:p>
          <a:p>
            <a:pPr algn="r"/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*</a:t>
            </a:r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و لازم نمی آید که دلالت معجزه ابطال گردد،</a:t>
            </a:r>
          </a:p>
          <a:p>
            <a:pPr algn="r"/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2  Badr" pitchFamily="2" charset="-78"/>
              </a:rPr>
              <a:t>*</a:t>
            </a:r>
            <a:r>
              <a:rPr lang="fa-IR" sz="3200" b="1" dirty="0" smtClean="0">
                <a:solidFill>
                  <a:srgbClr val="120E42"/>
                </a:solidFill>
                <a:cs typeface="2  Badr" pitchFamily="2" charset="-78"/>
              </a:rPr>
              <a:t>و نیز عمومیت و شیوع معجزه برای هر کس که خبر درستی بیان می کند لازم نمی آید.</a:t>
            </a:r>
            <a:endParaRPr lang="en-US" sz="3200" b="1" dirty="0">
              <a:solidFill>
                <a:srgbClr val="120E42"/>
              </a:solidFill>
              <a:cs typeface="2  Bad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91000" y="304800"/>
            <a:ext cx="4343400" cy="685800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400" b="1" dirty="0" smtClean="0">
                <a:solidFill>
                  <a:srgbClr val="FFC000"/>
                </a:solidFill>
                <a:cs typeface="2  Badr" pitchFamily="2" charset="-78"/>
              </a:rPr>
              <a:t>مسأله پنجم</a:t>
            </a:r>
            <a:r>
              <a:rPr lang="fa-IR" sz="4400" b="1" dirty="0" smtClean="0">
                <a:solidFill>
                  <a:schemeClr val="bg1"/>
                </a:solidFill>
                <a:cs typeface="2  Badr" pitchFamily="2" charset="-78"/>
              </a:rPr>
              <a:t>: کرامات </a:t>
            </a:r>
          </a:p>
        </p:txBody>
      </p:sp>
    </p:spTree>
  </p:cSld>
  <p:clrMapOvr>
    <a:masterClrMapping/>
  </p:clrMapOvr>
  <p:transition spd="slow">
    <p:pull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533400"/>
            <a:ext cx="8763000" cy="2438400"/>
          </a:xfrm>
          <a:prstGeom prst="roundRect">
            <a:avLst/>
          </a:prstGeom>
          <a:gradFill flip="none" rotWithShape="1">
            <a:gsLst>
              <a:gs pos="3800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rgbClr val="FF0000"/>
                </a:solidFill>
                <a:cs typeface="2  Badr" pitchFamily="2" charset="-78"/>
              </a:rPr>
              <a:t>متن3: 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معجزات پیامبری که پیش از پیامبری ایشان به ظهور رسیده ، موجب آماده شدن اذهان برای قبول کردن ادعای پیامبری او می گردد</a:t>
            </a:r>
            <a:r>
              <a:rPr lang="fa-IR" sz="3600" b="1" dirty="0" smtClean="0">
                <a:solidFill>
                  <a:srgbClr val="00B050"/>
                </a:solidFill>
                <a:cs typeface="2  Badr" pitchFamily="2" charset="-78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3810000"/>
            <a:ext cx="8763000" cy="2438400"/>
          </a:xfrm>
          <a:prstGeom prst="roundRect">
            <a:avLst/>
          </a:prstGeom>
          <a:gradFill flip="none" rotWithShape="1">
            <a:gsLst>
              <a:gs pos="3800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rgbClr val="FF0000"/>
                </a:solidFill>
                <a:cs typeface="2  Badr" pitchFamily="2" charset="-78"/>
              </a:rPr>
              <a:t>متن4 </a:t>
            </a:r>
            <a:r>
              <a:rPr lang="fa-IR" sz="3600" b="1" dirty="0" smtClean="0">
                <a:solidFill>
                  <a:srgbClr val="00B050"/>
                </a:solidFill>
                <a:cs typeface="2  Badr" pitchFamily="2" charset="-78"/>
              </a:rPr>
              <a:t>: </a:t>
            </a:r>
            <a:r>
              <a:rPr lang="fa-IR" sz="4000" b="1" dirty="0" smtClean="0">
                <a:solidFill>
                  <a:schemeClr val="tx1"/>
                </a:solidFill>
                <a:cs typeface="2  Badr" pitchFamily="2" charset="-78"/>
              </a:rPr>
              <a:t>داستان  مسیلمه بیانگر جایز بودن اظهار معجزه به عکس می باشد</a:t>
            </a:r>
            <a:r>
              <a:rPr lang="fa-IR" sz="3600" b="1" dirty="0" smtClean="0">
                <a:solidFill>
                  <a:schemeClr val="tx1"/>
                </a:solidFill>
                <a:cs typeface="2  Badr" pitchFamily="2" charset="-78"/>
              </a:rPr>
              <a:t>.</a:t>
            </a:r>
          </a:p>
        </p:txBody>
      </p:sp>
    </p:spTree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8041</TotalTime>
  <Words>1221</Words>
  <Application>Microsoft Office PowerPoint</Application>
  <PresentationFormat>On-screen Show (4:3)</PresentationFormat>
  <Paragraphs>106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بسم الله الرحمن الرحیم</vt:lpstr>
      <vt:lpstr>PowerPoint Presentation</vt:lpstr>
      <vt:lpstr>مسأله اول : حسن بعثت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Windows User</dc:creator>
  <cp:lastModifiedBy>7</cp:lastModifiedBy>
  <cp:revision>740</cp:revision>
  <dcterms:created xsi:type="dcterms:W3CDTF">2019-10-14T00:22:43Z</dcterms:created>
  <dcterms:modified xsi:type="dcterms:W3CDTF">2020-06-08T10:26:52Z</dcterms:modified>
</cp:coreProperties>
</file>