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28605E-4135-4874-8479-8FA8945C8D21}"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3476093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28605E-4135-4874-8479-8FA8945C8D21}"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71239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28605E-4135-4874-8479-8FA8945C8D21}"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299332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28605E-4135-4874-8479-8FA8945C8D21}"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225332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28605E-4135-4874-8479-8FA8945C8D21}"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923590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28605E-4135-4874-8479-8FA8945C8D21}"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92889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28605E-4135-4874-8479-8FA8945C8D21}" type="datetimeFigureOut">
              <a:rPr lang="en-US" smtClean="0"/>
              <a:t>6/13/2020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349886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28605E-4135-4874-8479-8FA8945C8D21}" type="datetimeFigureOut">
              <a:rPr lang="en-US" smtClean="0"/>
              <a:t>6/13/2020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47982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8605E-4135-4874-8479-8FA8945C8D21}" type="datetimeFigureOut">
              <a:rPr lang="en-US" smtClean="0"/>
              <a:t>6/13/2020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368853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8605E-4135-4874-8479-8FA8945C8D21}"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188484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8605E-4135-4874-8479-8FA8945C8D21}"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59808-70AD-49B8-B044-0525FD96B7CD}" type="slidenum">
              <a:rPr lang="en-US" smtClean="0"/>
              <a:t>‹#›</a:t>
            </a:fld>
            <a:endParaRPr lang="en-US"/>
          </a:p>
        </p:txBody>
      </p:sp>
    </p:spTree>
    <p:extLst>
      <p:ext uri="{BB962C8B-B14F-4D97-AF65-F5344CB8AC3E}">
        <p14:creationId xmlns:p14="http://schemas.microsoft.com/office/powerpoint/2010/main" val="427371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8605E-4135-4874-8479-8FA8945C8D21}" type="datetimeFigureOut">
              <a:rPr lang="en-US" smtClean="0"/>
              <a:t>6/13/2020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59808-70AD-49B8-B044-0525FD96B7CD}" type="slidenum">
              <a:rPr lang="en-US" smtClean="0"/>
              <a:t>‹#›</a:t>
            </a:fld>
            <a:endParaRPr lang="en-US"/>
          </a:p>
        </p:txBody>
      </p:sp>
    </p:spTree>
    <p:extLst>
      <p:ext uri="{BB962C8B-B14F-4D97-AF65-F5344CB8AC3E}">
        <p14:creationId xmlns:p14="http://schemas.microsoft.com/office/powerpoint/2010/main" val="3337042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9.emf"/><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hyperlink" Target="https://dabesto.ir/%D9%85%D8%B7%D8%A7%D9%84%D8%A8-%D8%A2%D9%85%D9%88%D8%B2%D8%B4%DB%8C/%D8%A7%D8%B1%D8%B2%D8%B4%DB%8C%D8%A7%D8%A8%DB%8C-%D8%AA%D9%88%D8%B5%DB%8C%D9%81%DB%8C/"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3081" y="65903"/>
            <a:ext cx="11170508" cy="6450227"/>
          </a:xfrm>
        </p:spPr>
        <p:txBody>
          <a:bodyPr/>
          <a:lstStyle/>
          <a:p>
            <a:pPr rtl="1"/>
            <a:r>
              <a:rPr lang="fa-IR" b="1" dirty="0" smtClean="0">
                <a:cs typeface="2  Lotus" panose="00000400000000000000" pitchFamily="2" charset="-78"/>
              </a:rPr>
              <a:t>به نام خدا  </a:t>
            </a:r>
          </a:p>
          <a:p>
            <a:pPr rtl="1"/>
            <a:endParaRPr lang="fa-IR" b="1" dirty="0" smtClean="0">
              <a:cs typeface="2  Lotus" panose="00000400000000000000" pitchFamily="2" charset="-78"/>
            </a:endParaRPr>
          </a:p>
          <a:p>
            <a:pPr rtl="1"/>
            <a:endParaRPr lang="fa-IR" b="1" dirty="0" smtClean="0">
              <a:cs typeface="2  Lotus" panose="00000400000000000000" pitchFamily="2" charset="-78"/>
            </a:endParaRPr>
          </a:p>
          <a:p>
            <a:pPr rtl="1"/>
            <a:endParaRPr lang="fa-IR" b="1" dirty="0" smtClean="0">
              <a:cs typeface="2  Lotus" panose="00000400000000000000" pitchFamily="2" charset="-78"/>
            </a:endParaRPr>
          </a:p>
          <a:p>
            <a:pPr rtl="1"/>
            <a:endParaRPr lang="fa-IR" b="1" dirty="0" smtClean="0">
              <a:cs typeface="2  Lotus" panose="00000400000000000000" pitchFamily="2" charset="-78"/>
            </a:endParaRPr>
          </a:p>
          <a:p>
            <a:pPr rtl="1"/>
            <a:r>
              <a:rPr lang="fa-IR" b="1" dirty="0" smtClean="0">
                <a:cs typeface="2  Lotus" panose="00000400000000000000" pitchFamily="2" charset="-78"/>
              </a:rPr>
              <a:t> </a:t>
            </a:r>
            <a:r>
              <a:rPr lang="fa-IR" b="1" dirty="0" smtClean="0">
                <a:solidFill>
                  <a:srgbClr val="FF0000"/>
                </a:solidFill>
                <a:cs typeface="2  Lotus" panose="00000400000000000000" pitchFamily="2" charset="-78"/>
              </a:rPr>
              <a:t>بررسی درس پنجم کتاب علوم پنجم ابتدایی </a:t>
            </a:r>
          </a:p>
          <a:p>
            <a:pPr rtl="1"/>
            <a:endParaRPr lang="fa-IR" dirty="0" smtClean="0">
              <a:cs typeface="2  Lotus" panose="00000400000000000000" pitchFamily="2" charset="-78"/>
            </a:endParaRPr>
          </a:p>
          <a:p>
            <a:pPr rtl="1"/>
            <a:r>
              <a:rPr lang="fa-IR" b="1" dirty="0" smtClean="0">
                <a:solidFill>
                  <a:srgbClr val="FF0000"/>
                </a:solidFill>
                <a:cs typeface="2  Lotus" panose="00000400000000000000" pitchFamily="2" charset="-78"/>
              </a:rPr>
              <a:t>حرکت بدن</a:t>
            </a:r>
          </a:p>
          <a:p>
            <a:pPr rtl="1"/>
            <a:endParaRPr lang="fa-IR" dirty="0" smtClean="0">
              <a:cs typeface="2  Lotus" panose="00000400000000000000" pitchFamily="2" charset="-78"/>
            </a:endParaRPr>
          </a:p>
          <a:p>
            <a:pPr rtl="1"/>
            <a:endParaRPr lang="fa-IR" dirty="0" smtClean="0">
              <a:cs typeface="2  Lotus" panose="00000400000000000000" pitchFamily="2" charset="-78"/>
            </a:endParaRPr>
          </a:p>
          <a:p>
            <a:pPr rtl="1"/>
            <a:endParaRPr lang="fa-IR" dirty="0" smtClean="0">
              <a:cs typeface="2  Lotus" panose="00000400000000000000" pitchFamily="2" charset="-78"/>
            </a:endParaRPr>
          </a:p>
          <a:p>
            <a:pPr rtl="1"/>
            <a:endParaRPr lang="fa-IR" dirty="0" smtClean="0">
              <a:cs typeface="2  Lotus" panose="00000400000000000000" pitchFamily="2" charset="-78"/>
            </a:endParaRPr>
          </a:p>
          <a:p>
            <a:pPr rtl="1"/>
            <a:r>
              <a:rPr lang="fa-IR" dirty="0" smtClean="0">
                <a:cs typeface="2  Lotus" panose="00000400000000000000" pitchFamily="2" charset="-78"/>
              </a:rPr>
              <a:t>مدرس : دریادل </a:t>
            </a:r>
            <a:endParaRPr lang="en-US" dirty="0" smtClean="0">
              <a:cs typeface="2  Lotus" panose="00000400000000000000" pitchFamily="2" charset="-78"/>
            </a:endParaRPr>
          </a:p>
          <a:p>
            <a:pPr algn="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1977631"/>
      </p:ext>
    </p:extLst>
  </p:cSld>
  <p:clrMapOvr>
    <a:masterClrMapping/>
  </p:clrMapOvr>
  <mc:AlternateContent xmlns:mc="http://schemas.openxmlformats.org/markup-compatibility/2006" xmlns:p14="http://schemas.microsoft.com/office/powerpoint/2010/main">
    <mc:Choice Requires="p14">
      <p:transition spd="slow" p14:dur="2000" advTm="8519"/>
    </mc:Choice>
    <mc:Fallback xmlns="">
      <p:transition spd="slow" advTm="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659" y="156518"/>
            <a:ext cx="11796584" cy="6466703"/>
          </a:xfrm>
        </p:spPr>
        <p:txBody>
          <a:bodyPr/>
          <a:lstStyle/>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در </a:t>
            </a:r>
            <a:r>
              <a:rPr lang="ar-SA" sz="2000" dirty="0">
                <a:cs typeface="2  Nazanin" panose="00000400000000000000" pitchFamily="2" charset="-78"/>
              </a:rPr>
              <a:t>فکر کنید بالای صفحة 38 : هدف این است که دانش آموزان رابطة استخوان، ماهیچه (و مفصل) را که آموختند در مثال دیگری به کار بگیرند. کافی است آنها مدل را بچرخانند تا مقوای زردرنگ نقش استخوان ران و نخ قرمز، ماهیچه ای که آن را خم می کند، نشان می دهد. در اینجا اصلاً مهم نیست که چند ماهیچه در حرکت ساق پا نقش دارند.</a:t>
            </a:r>
            <a:endParaRPr lang="en-US" sz="2000" dirty="0">
              <a:cs typeface="2  Nazanin" panose="00000400000000000000" pitchFamily="2" charset="-78"/>
            </a:endParaRPr>
          </a:p>
          <a:p>
            <a:endParaRPr lang="en-US" dirty="0"/>
          </a:p>
        </p:txBody>
      </p:sp>
      <p:pic>
        <p:nvPicPr>
          <p:cNvPr id="4" name="Picture 3"/>
          <p:cNvPicPr>
            <a:picLocks noChangeAspect="1"/>
          </p:cNvPicPr>
          <p:nvPr/>
        </p:nvPicPr>
        <p:blipFill>
          <a:blip r:embed="rId4"/>
          <a:stretch>
            <a:fillRect/>
          </a:stretch>
        </p:blipFill>
        <p:spPr>
          <a:xfrm>
            <a:off x="354688" y="156518"/>
            <a:ext cx="10140317" cy="1664204"/>
          </a:xfrm>
          <a:prstGeom prst="rect">
            <a:avLst/>
          </a:prstGeom>
        </p:spPr>
      </p:pic>
      <p:pic>
        <p:nvPicPr>
          <p:cNvPr id="5" name="Picture 4"/>
          <p:cNvPicPr>
            <a:picLocks noChangeAspect="1"/>
          </p:cNvPicPr>
          <p:nvPr/>
        </p:nvPicPr>
        <p:blipFill>
          <a:blip r:embed="rId5"/>
          <a:stretch>
            <a:fillRect/>
          </a:stretch>
        </p:blipFill>
        <p:spPr>
          <a:xfrm>
            <a:off x="914861" y="3229233"/>
            <a:ext cx="10296837" cy="351742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4133136"/>
      </p:ext>
    </p:extLst>
  </p:cSld>
  <p:clrMapOvr>
    <a:masterClrMapping/>
  </p:clrMapOvr>
  <mc:AlternateContent xmlns:mc="http://schemas.openxmlformats.org/markup-compatibility/2006" xmlns:p14="http://schemas.microsoft.com/office/powerpoint/2010/main">
    <mc:Choice Requires="p14">
      <p:transition spd="slow" p14:dur="2000" advTm="75846"/>
    </mc:Choice>
    <mc:Fallback xmlns="">
      <p:transition spd="slow" advTm="7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65" y="123568"/>
            <a:ext cx="11969578" cy="6425513"/>
          </a:xfrm>
        </p:spPr>
        <p:txBody>
          <a:bodyPr/>
          <a:lstStyle/>
          <a:p>
            <a:pPr algn="r" rtl="1"/>
            <a:endParaRPr lang="en-US" sz="2000" dirty="0" smtClean="0">
              <a:cs typeface="2  Nazanin" panose="00000400000000000000" pitchFamily="2" charset="-78"/>
            </a:endParaRPr>
          </a:p>
          <a:p>
            <a:pPr algn="r" rtl="1"/>
            <a:endParaRPr lang="en-US" sz="2000" dirty="0">
              <a:cs typeface="2  Nazanin" panose="00000400000000000000" pitchFamily="2" charset="-78"/>
            </a:endParaRPr>
          </a:p>
          <a:p>
            <a:pPr algn="r" rtl="1"/>
            <a:endParaRPr lang="en-US" sz="2000" dirty="0" smtClean="0">
              <a:cs typeface="2  Nazanin" panose="00000400000000000000" pitchFamily="2" charset="-78"/>
            </a:endParaRPr>
          </a:p>
          <a:p>
            <a:pPr algn="r" rtl="1"/>
            <a:endParaRPr lang="en-US" sz="2000" dirty="0">
              <a:cs typeface="2  Nazanin" panose="00000400000000000000" pitchFamily="2" charset="-78"/>
            </a:endParaRPr>
          </a:p>
          <a:p>
            <a:pPr algn="r" rtl="1"/>
            <a:endParaRPr lang="en-US" sz="2000" dirty="0" smtClean="0">
              <a:cs typeface="2  Nazanin" panose="00000400000000000000" pitchFamily="2" charset="-78"/>
            </a:endParaRPr>
          </a:p>
          <a:p>
            <a:pPr marL="0" indent="0" algn="r" rtl="1">
              <a:buNone/>
            </a:pPr>
            <a:r>
              <a:rPr lang="ar-SA" sz="2000" dirty="0" smtClean="0">
                <a:cs typeface="2  Nazanin" panose="00000400000000000000" pitchFamily="2" charset="-78"/>
              </a:rPr>
              <a:t>در </a:t>
            </a:r>
            <a:r>
              <a:rPr lang="ar-SA" sz="2000" dirty="0">
                <a:cs typeface="2  Nazanin" panose="00000400000000000000" pitchFamily="2" charset="-78"/>
              </a:rPr>
              <a:t>فکر کنید، پایین صفحة 38 : هدف زمینه سازی برای این موضوع است که ماهیچه ها حرکت غیرارادی و یا ارادی دارند. دانش آموزان در سال گذشته با کار معده و قلب آشنا شدند و می توانند مقایسة بالا را انجام دهند</a:t>
            </a:r>
            <a:r>
              <a:rPr lang="ar-SA" sz="2000" dirty="0" smtClean="0">
                <a:cs typeface="2  Nazanin" panose="00000400000000000000" pitchFamily="2" charset="-78"/>
              </a:rPr>
              <a:t>.</a:t>
            </a:r>
            <a:r>
              <a:rPr lang="ar-SA" sz="2000" dirty="0"/>
              <a:t> </a:t>
            </a:r>
            <a:endParaRPr lang="en-US" sz="2000" dirty="0" smtClean="0"/>
          </a:p>
          <a:p>
            <a:pPr marL="0" indent="0" algn="r" rtl="1">
              <a:buNone/>
            </a:pPr>
            <a:r>
              <a:rPr lang="ar-SA" sz="2000" dirty="0" smtClean="0">
                <a:cs typeface="2  Nazanin" panose="00000400000000000000" pitchFamily="2" charset="-78"/>
              </a:rPr>
              <a:t>نکات </a:t>
            </a:r>
            <a:r>
              <a:rPr lang="ar-SA" sz="2000" dirty="0">
                <a:cs typeface="2  Nazanin" panose="00000400000000000000" pitchFamily="2" charset="-78"/>
              </a:rPr>
              <a:t>بهداشتی درس دربارة حفظ سلامت است و باید در کلاس به بحث گذاشته شود.</a:t>
            </a:r>
            <a:endParaRPr lang="en-US" sz="2000" dirty="0">
              <a:cs typeface="2  Nazanin" panose="00000400000000000000" pitchFamily="2" charset="-78"/>
            </a:endParaRPr>
          </a:p>
          <a:p>
            <a:pPr algn="r" rtl="1"/>
            <a:endParaRPr lang="en-US" sz="2000" dirty="0">
              <a:cs typeface="2  Nazanin" panose="00000400000000000000" pitchFamily="2" charset="-78"/>
            </a:endParaRPr>
          </a:p>
          <a:p>
            <a:endParaRPr lang="en-US" dirty="0"/>
          </a:p>
        </p:txBody>
      </p:sp>
      <p:pic>
        <p:nvPicPr>
          <p:cNvPr id="4" name="Picture 3"/>
          <p:cNvPicPr>
            <a:picLocks noChangeAspect="1"/>
          </p:cNvPicPr>
          <p:nvPr/>
        </p:nvPicPr>
        <p:blipFill>
          <a:blip r:embed="rId4"/>
          <a:stretch>
            <a:fillRect/>
          </a:stretch>
        </p:blipFill>
        <p:spPr>
          <a:xfrm>
            <a:off x="1281672" y="185099"/>
            <a:ext cx="10139401" cy="1363867"/>
          </a:xfrm>
          <a:prstGeom prst="rect">
            <a:avLst/>
          </a:prstGeom>
        </p:spPr>
      </p:pic>
      <p:pic>
        <p:nvPicPr>
          <p:cNvPr id="5" name="Picture 4"/>
          <p:cNvPicPr>
            <a:picLocks noChangeAspect="1"/>
          </p:cNvPicPr>
          <p:nvPr/>
        </p:nvPicPr>
        <p:blipFill>
          <a:blip r:embed="rId5"/>
          <a:stretch>
            <a:fillRect/>
          </a:stretch>
        </p:blipFill>
        <p:spPr>
          <a:xfrm>
            <a:off x="1469739" y="3785976"/>
            <a:ext cx="10010401" cy="157616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755445"/>
      </p:ext>
    </p:extLst>
  </p:cSld>
  <p:clrMapOvr>
    <a:masterClrMapping/>
  </p:clrMapOvr>
  <mc:AlternateContent xmlns:mc="http://schemas.openxmlformats.org/markup-compatibility/2006" xmlns:p14="http://schemas.microsoft.com/office/powerpoint/2010/main">
    <mc:Choice Requires="p14">
      <p:transition spd="slow" p14:dur="2000" advTm="50496"/>
    </mc:Choice>
    <mc:Fallback xmlns="">
      <p:transition spd="slow" advTm="50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568" y="140042"/>
            <a:ext cx="11887200" cy="6367849"/>
          </a:xfrm>
        </p:spPr>
        <p:txBody>
          <a:bodyPr>
            <a:normAutofit/>
          </a:bodyPr>
          <a:lstStyle/>
          <a:p>
            <a:pPr marL="0" indent="0" algn="r" rtl="1">
              <a:buNone/>
            </a:pPr>
            <a:endParaRPr lang="fa-IR" sz="2000" dirty="0" smtClean="0">
              <a:cs typeface="2  Nazanin" panose="00000400000000000000" pitchFamily="2" charset="-78"/>
            </a:endParaRPr>
          </a:p>
          <a:p>
            <a:pPr marL="0" indent="0" algn="r" rtl="1">
              <a:buNone/>
            </a:pPr>
            <a:endParaRPr lang="fa-IR" sz="2000" dirty="0">
              <a:cs typeface="2  Nazanin" panose="00000400000000000000" pitchFamily="2" charset="-78"/>
            </a:endParaRPr>
          </a:p>
          <a:p>
            <a:pPr marL="0" indent="0" algn="r" rtl="1">
              <a:buNone/>
            </a:pPr>
            <a:endParaRPr lang="fa-IR" sz="2000" dirty="0" smtClean="0">
              <a:cs typeface="2  Nazanin" panose="00000400000000000000" pitchFamily="2" charset="-78"/>
            </a:endParaRPr>
          </a:p>
          <a:p>
            <a:pPr marL="0" indent="0" algn="r" rtl="1">
              <a:buNone/>
            </a:pPr>
            <a:endParaRPr lang="fa-IR" sz="2000" dirty="0">
              <a:cs typeface="2  Nazanin" panose="00000400000000000000" pitchFamily="2" charset="-78"/>
            </a:endParaRPr>
          </a:p>
          <a:p>
            <a:pPr marL="0" indent="0" algn="r" rtl="1">
              <a:buNone/>
            </a:pPr>
            <a:endParaRPr lang="fa-IR" sz="2000" dirty="0" smtClean="0">
              <a:cs typeface="2  Nazanin" panose="00000400000000000000" pitchFamily="2" charset="-78"/>
            </a:endParaRPr>
          </a:p>
          <a:p>
            <a:pPr marL="0" indent="0" algn="r" rtl="1">
              <a:buNone/>
            </a:pPr>
            <a:endParaRPr lang="fa-IR" sz="2000" dirty="0">
              <a:cs typeface="2  Nazanin" panose="00000400000000000000" pitchFamily="2" charset="-78"/>
            </a:endParaRPr>
          </a:p>
          <a:p>
            <a:pPr marL="0" indent="0" algn="r" rtl="1">
              <a:buNone/>
            </a:pPr>
            <a:endParaRPr lang="fa-IR" sz="2000" dirty="0" smtClean="0">
              <a:cs typeface="2  Nazanin" panose="00000400000000000000" pitchFamily="2" charset="-78"/>
            </a:endParaRPr>
          </a:p>
          <a:p>
            <a:pPr marL="0" indent="0" algn="r" rtl="1">
              <a:buNone/>
            </a:pPr>
            <a:endParaRPr lang="fa-IR" sz="2000" dirty="0">
              <a:cs typeface="2  Nazanin" panose="00000400000000000000" pitchFamily="2" charset="-78"/>
            </a:endParaRPr>
          </a:p>
          <a:p>
            <a:pPr marL="0" indent="0" algn="r" rtl="1">
              <a:buNone/>
            </a:pPr>
            <a:r>
              <a:rPr lang="fa-IR" sz="2000" dirty="0" smtClean="0">
                <a:cs typeface="2  Nazanin" panose="00000400000000000000" pitchFamily="2" charset="-78"/>
              </a:rPr>
              <a:t>فعالیت پایین صفحه برای جواب دادن به سوالات</a:t>
            </a:r>
          </a:p>
          <a:p>
            <a:pPr marL="0" indent="0" algn="r" rtl="1">
              <a:buNone/>
            </a:pPr>
            <a:r>
              <a:rPr lang="fa-IR" sz="2000" dirty="0" smtClean="0">
                <a:cs typeface="2  Nazanin" panose="00000400000000000000" pitchFamily="2" charset="-78"/>
              </a:rPr>
              <a:t> مطرح شده در این صفحه می باشد.</a:t>
            </a:r>
          </a:p>
          <a:p>
            <a:pPr marL="0" indent="0" algn="r" rtl="1">
              <a:buNone/>
            </a:pPr>
            <a:r>
              <a:rPr lang="fa-IR" sz="2000" dirty="0" smtClean="0">
                <a:cs typeface="2  Nazanin" panose="00000400000000000000" pitchFamily="2" charset="-78"/>
              </a:rPr>
              <a:t>مراقبت کنید دست بچه ها مدت زیادی در بین </a:t>
            </a:r>
          </a:p>
          <a:p>
            <a:pPr marL="0" indent="0" algn="r" rtl="1">
              <a:buNone/>
            </a:pPr>
            <a:r>
              <a:rPr lang="fa-IR" sz="2000" dirty="0" smtClean="0">
                <a:cs typeface="2  Nazanin" panose="00000400000000000000" pitchFamily="2" charset="-78"/>
              </a:rPr>
              <a:t>چوب بستنی ها بسته نماند. بچه ها می توانند این</a:t>
            </a:r>
          </a:p>
          <a:p>
            <a:pPr marL="0" indent="0" algn="r" rtl="1">
              <a:buNone/>
            </a:pPr>
            <a:r>
              <a:rPr lang="fa-IR" sz="2000" dirty="0" smtClean="0">
                <a:cs typeface="2  Nazanin" panose="00000400000000000000" pitchFamily="2" charset="-78"/>
              </a:rPr>
              <a:t> فعالیت را با یک انگشت انجام دهند.</a:t>
            </a:r>
            <a:endParaRPr lang="en-US" sz="2000" dirty="0">
              <a:cs typeface="2  Nazanin" panose="00000400000000000000" pitchFamily="2" charset="-78"/>
            </a:endParaRPr>
          </a:p>
        </p:txBody>
      </p:sp>
      <p:pic>
        <p:nvPicPr>
          <p:cNvPr id="6" name="Content Placeholder 3"/>
          <p:cNvPicPr>
            <a:picLocks noChangeAspect="1"/>
          </p:cNvPicPr>
          <p:nvPr/>
        </p:nvPicPr>
        <p:blipFill>
          <a:blip r:embed="rId4"/>
          <a:stretch>
            <a:fillRect/>
          </a:stretch>
        </p:blipFill>
        <p:spPr>
          <a:xfrm>
            <a:off x="1326293" y="181704"/>
            <a:ext cx="6755026" cy="632618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3633770"/>
      </p:ext>
    </p:extLst>
  </p:cSld>
  <p:clrMapOvr>
    <a:masterClrMapping/>
  </p:clrMapOvr>
  <mc:AlternateContent xmlns:mc="http://schemas.openxmlformats.org/markup-compatibility/2006" xmlns:p14="http://schemas.microsoft.com/office/powerpoint/2010/main">
    <mc:Choice Requires="p14">
      <p:transition spd="slow" p14:dur="2000" advTm="123721"/>
    </mc:Choice>
    <mc:Fallback xmlns="">
      <p:transition spd="slow" advTm="12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55373" y="156519"/>
            <a:ext cx="11524735" cy="6507892"/>
          </a:xfrm>
        </p:spPr>
        <p:txBody>
          <a:bodyPr>
            <a:normAutofit/>
          </a:bodyPr>
          <a:lstStyle/>
          <a:p>
            <a:pPr algn="r" rtl="1" fontAlgn="base"/>
            <a:endParaRPr lang="fa-IR" sz="2000" dirty="0" smtClean="0">
              <a:cs typeface="2  Nazanin" panose="00000400000000000000" pitchFamily="2" charset="-78"/>
            </a:endParaRPr>
          </a:p>
          <a:p>
            <a:pPr algn="r" rtl="1" fontAlgn="base"/>
            <a:endParaRPr lang="fa-IR" sz="2000" dirty="0">
              <a:cs typeface="2  Nazanin" panose="00000400000000000000" pitchFamily="2" charset="-78"/>
            </a:endParaRPr>
          </a:p>
          <a:p>
            <a:pPr algn="r" rtl="1" fontAlgn="base"/>
            <a:endParaRPr lang="fa-IR" sz="2000" dirty="0" smtClean="0">
              <a:cs typeface="2  Nazanin" panose="00000400000000000000" pitchFamily="2" charset="-78"/>
            </a:endParaRPr>
          </a:p>
          <a:p>
            <a:pPr algn="r" rtl="1" fontAlgn="base"/>
            <a:endParaRPr lang="fa-IR" sz="2000" dirty="0">
              <a:cs typeface="2  Nazanin" panose="00000400000000000000" pitchFamily="2" charset="-78"/>
            </a:endParaRPr>
          </a:p>
          <a:p>
            <a:pPr algn="r" rtl="1" fontAlgn="base"/>
            <a:endParaRPr lang="fa-IR" sz="2000" dirty="0" smtClean="0">
              <a:cs typeface="2  Nazanin" panose="00000400000000000000" pitchFamily="2" charset="-78"/>
            </a:endParaRPr>
          </a:p>
          <a:p>
            <a:pPr algn="r" rtl="1" fontAlgn="base"/>
            <a:endParaRPr lang="fa-IR" sz="2000" dirty="0">
              <a:cs typeface="2  Nazanin" panose="00000400000000000000" pitchFamily="2" charset="-78"/>
            </a:endParaRPr>
          </a:p>
          <a:p>
            <a:pPr algn="r" rtl="1" fontAlgn="base"/>
            <a:endParaRPr lang="fa-IR" sz="2000" dirty="0" smtClean="0">
              <a:cs typeface="2  Nazanin" panose="00000400000000000000" pitchFamily="2" charset="-78"/>
            </a:endParaRPr>
          </a:p>
          <a:p>
            <a:pPr algn="r" rtl="1" fontAlgn="base"/>
            <a:endParaRPr lang="fa-IR" sz="2000" dirty="0">
              <a:cs typeface="2  Nazanin" panose="00000400000000000000" pitchFamily="2" charset="-78"/>
            </a:endParaRPr>
          </a:p>
          <a:p>
            <a:pPr algn="r" rtl="1" fontAlgn="base"/>
            <a:endParaRPr lang="fa-IR" sz="2000" dirty="0" smtClean="0">
              <a:cs typeface="2  Nazanin" panose="00000400000000000000" pitchFamily="2" charset="-78"/>
            </a:endParaRPr>
          </a:p>
          <a:p>
            <a:pPr algn="r" rtl="1" fontAlgn="base"/>
            <a:endParaRPr lang="fa-IR" sz="2000" dirty="0" smtClean="0">
              <a:cs typeface="2  Nazanin" panose="00000400000000000000" pitchFamily="2" charset="-78"/>
            </a:endParaRPr>
          </a:p>
          <a:p>
            <a:pPr algn="r" rtl="1" fontAlgn="base"/>
            <a:endParaRPr lang="fa-IR" sz="2000" dirty="0">
              <a:cs typeface="2  Nazanin" panose="00000400000000000000" pitchFamily="2" charset="-78"/>
            </a:endParaRPr>
          </a:p>
          <a:p>
            <a:pPr marL="0" indent="0" algn="r" rtl="1" fontAlgn="base">
              <a:buNone/>
            </a:pPr>
            <a:r>
              <a:rPr lang="ar-SA" sz="2000" dirty="0" smtClean="0">
                <a:cs typeface="2  Nazanin" panose="00000400000000000000" pitchFamily="2" charset="-78"/>
              </a:rPr>
              <a:t>برای </a:t>
            </a:r>
            <a:r>
              <a:rPr lang="ar-SA" sz="2000" dirty="0">
                <a:cs typeface="2  Nazanin" panose="00000400000000000000" pitchFamily="2" charset="-78"/>
              </a:rPr>
              <a:t>این مدل سازی دانش آموزان باید از شکل صفحه استفاده کنند</a:t>
            </a:r>
            <a:r>
              <a:rPr lang="ar-SA" sz="2000" dirty="0" smtClean="0">
                <a:cs typeface="2  Nazanin" panose="00000400000000000000" pitchFamily="2" charset="-78"/>
              </a:rPr>
              <a:t>.</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آنان </a:t>
            </a:r>
            <a:r>
              <a:rPr lang="ar-SA" sz="2000" dirty="0">
                <a:cs typeface="2  Nazanin" panose="00000400000000000000" pitchFamily="2" charset="-78"/>
              </a:rPr>
              <a:t>می توانند در ساخت مفصل، چند قرقره (به جای استخوا نها)، </a:t>
            </a:r>
            <a:r>
              <a:rPr lang="ar-SA" sz="2000" dirty="0" smtClean="0">
                <a:cs typeface="2  Nazanin" panose="00000400000000000000" pitchFamily="2" charset="-78"/>
              </a:rPr>
              <a:t>نخ</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a:t>
            </a:r>
            <a:r>
              <a:rPr lang="ar-SA" sz="2000" dirty="0">
                <a:cs typeface="2  Nazanin" panose="00000400000000000000" pitchFamily="2" charset="-78"/>
              </a:rPr>
              <a:t>به جای رشته های محکم) و کمی اسفنج (به جای غضروف) را به </a:t>
            </a:r>
            <a:r>
              <a:rPr lang="ar-SA" sz="2000" dirty="0" smtClean="0">
                <a:cs typeface="2  Nazanin" panose="00000400000000000000" pitchFamily="2" charset="-78"/>
              </a:rPr>
              <a:t>کار</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بگیرند</a:t>
            </a:r>
            <a:r>
              <a:rPr lang="ar-SA" sz="2000" dirty="0">
                <a:cs typeface="2  Nazanin" panose="00000400000000000000" pitchFamily="2" charset="-78"/>
              </a:rPr>
              <a:t>.</a:t>
            </a:r>
            <a:endParaRPr lang="en-US" sz="2000" dirty="0">
              <a:cs typeface="2  Nazanin" panose="00000400000000000000" pitchFamily="2" charset="-78"/>
            </a:endParaRPr>
          </a:p>
          <a:p>
            <a:pPr rtl="1" fontAlgn="base"/>
            <a:r>
              <a:rPr lang="ar-SA" dirty="0"/>
              <a:t> </a:t>
            </a:r>
            <a:endParaRPr lang="en-US" dirty="0"/>
          </a:p>
          <a:p>
            <a:pPr algn="r" rtl="1"/>
            <a:endParaRPr lang="en-US" dirty="0"/>
          </a:p>
        </p:txBody>
      </p:sp>
      <p:pic>
        <p:nvPicPr>
          <p:cNvPr id="6" name="Picture 5"/>
          <p:cNvPicPr>
            <a:picLocks noChangeAspect="1"/>
          </p:cNvPicPr>
          <p:nvPr/>
        </p:nvPicPr>
        <p:blipFill>
          <a:blip r:embed="rId4"/>
          <a:stretch>
            <a:fillRect/>
          </a:stretch>
        </p:blipFill>
        <p:spPr>
          <a:xfrm>
            <a:off x="153593" y="-1"/>
            <a:ext cx="5894064" cy="596419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4226910"/>
      </p:ext>
    </p:extLst>
  </p:cSld>
  <p:clrMapOvr>
    <a:masterClrMapping/>
  </p:clrMapOvr>
  <mc:AlternateContent xmlns:mc="http://schemas.openxmlformats.org/markup-compatibility/2006" xmlns:p14="http://schemas.microsoft.com/office/powerpoint/2010/main">
    <mc:Choice Requires="p14">
      <p:transition spd="slow" p14:dur="2000" advTm="67461"/>
    </mc:Choice>
    <mc:Fallback xmlns="">
      <p:transition spd="slow" advTm="6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615" y="82378"/>
            <a:ext cx="11862487" cy="6499654"/>
          </a:xfrm>
        </p:spPr>
        <p:txBody>
          <a:bodyPr/>
          <a:lstStyle/>
          <a:p>
            <a:pPr marL="0" indent="0" algn="r" rtl="1">
              <a:buNone/>
            </a:pPr>
            <a:r>
              <a:rPr lang="fa-IR" sz="2400" b="1" dirty="0" smtClean="0">
                <a:solidFill>
                  <a:srgbClr val="002060"/>
                </a:solidFill>
                <a:cs typeface="2  Nazanin" panose="00000400000000000000" pitchFamily="2" charset="-78"/>
              </a:rPr>
              <a:t>ستون مهره ها:</a:t>
            </a: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در </a:t>
            </a:r>
            <a:r>
              <a:rPr lang="ar-SA" sz="2000" dirty="0">
                <a:cs typeface="2  Nazanin" panose="00000400000000000000" pitchFamily="2" charset="-78"/>
              </a:rPr>
              <a:t>این بخش درس می توانید با نشان دادن یک تصویر رادیولوژی از دست و پا، موضوع درس را مطرح کنید</a:t>
            </a:r>
            <a:r>
              <a:rPr lang="ar-SA" sz="2000" dirty="0" smtClean="0">
                <a:cs typeface="2  Nazanin" panose="00000400000000000000" pitchFamily="2" charset="-78"/>
              </a:rPr>
              <a:t>.</a:t>
            </a:r>
            <a:r>
              <a:rPr lang="ar-SA" sz="2000" dirty="0"/>
              <a:t> </a:t>
            </a:r>
            <a:r>
              <a:rPr lang="ar-SA" sz="2000" dirty="0">
                <a:cs typeface="2  Nazanin" panose="00000400000000000000" pitchFamily="2" charset="-78"/>
              </a:rPr>
              <a:t>در این درس می توانید از دانش آموزان بخواهید مدل ستون مهره و نخاع </a:t>
            </a:r>
            <a:r>
              <a:rPr lang="ar-SA" sz="2000" dirty="0" smtClean="0">
                <a:cs typeface="2  Nazanin" panose="00000400000000000000" pitchFamily="2" charset="-78"/>
              </a:rPr>
              <a:t>را </a:t>
            </a:r>
            <a:r>
              <a:rPr lang="ar-SA" sz="2000" dirty="0">
                <a:cs typeface="2  Nazanin" panose="00000400000000000000" pitchFamily="2" charset="-78"/>
              </a:rPr>
              <a:t>با وسایل ساده بسازند.</a:t>
            </a:r>
            <a:endParaRPr lang="en-US" sz="2000" dirty="0">
              <a:cs typeface="2  Nazanin" panose="00000400000000000000" pitchFamily="2" charset="-78"/>
            </a:endParaRPr>
          </a:p>
          <a:p>
            <a:pPr algn="r" rtl="1"/>
            <a:endParaRPr lang="en-US" sz="2000" dirty="0">
              <a:cs typeface="2  Nazanin" panose="00000400000000000000" pitchFamily="2" charset="-78"/>
            </a:endParaRPr>
          </a:p>
          <a:p>
            <a:endParaRPr lang="en-US" dirty="0"/>
          </a:p>
        </p:txBody>
      </p:sp>
      <p:pic>
        <p:nvPicPr>
          <p:cNvPr id="4" name="Picture 3"/>
          <p:cNvPicPr>
            <a:picLocks noChangeAspect="1"/>
          </p:cNvPicPr>
          <p:nvPr/>
        </p:nvPicPr>
        <p:blipFill>
          <a:blip r:embed="rId4"/>
          <a:stretch>
            <a:fillRect/>
          </a:stretch>
        </p:blipFill>
        <p:spPr>
          <a:xfrm>
            <a:off x="157477" y="82378"/>
            <a:ext cx="8129788" cy="5033319"/>
          </a:xfrm>
          <a:prstGeom prst="rect">
            <a:avLst/>
          </a:prstGeom>
        </p:spPr>
      </p:pic>
      <p:pic>
        <p:nvPicPr>
          <p:cNvPr id="5" name="Picture 4"/>
          <p:cNvPicPr>
            <a:picLocks noChangeAspect="1"/>
          </p:cNvPicPr>
          <p:nvPr/>
        </p:nvPicPr>
        <p:blipFill>
          <a:blip r:embed="rId5"/>
          <a:stretch>
            <a:fillRect/>
          </a:stretch>
        </p:blipFill>
        <p:spPr>
          <a:xfrm>
            <a:off x="8595227" y="703146"/>
            <a:ext cx="1806000" cy="385356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3723901"/>
      </p:ext>
    </p:extLst>
  </p:cSld>
  <p:clrMapOvr>
    <a:masterClrMapping/>
  </p:clrMapOvr>
  <mc:AlternateContent xmlns:mc="http://schemas.openxmlformats.org/markup-compatibility/2006" xmlns:p14="http://schemas.microsoft.com/office/powerpoint/2010/main">
    <mc:Choice Requires="p14">
      <p:transition spd="slow" p14:dur="2000" advTm="44335"/>
    </mc:Choice>
    <mc:Fallback xmlns="">
      <p:transition spd="slow" advTm="44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946" y="74141"/>
            <a:ext cx="11705968" cy="6003968"/>
          </a:xfrm>
        </p:spPr>
        <p:txBody>
          <a:bodyPr/>
          <a:lstStyle/>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marL="0" indent="0" algn="r" rtl="1">
              <a:buNone/>
            </a:pPr>
            <a:r>
              <a:rPr lang="fa-IR" sz="2000" dirty="0" smtClean="0">
                <a:cs typeface="2  Nazanin" panose="00000400000000000000" pitchFamily="2" charset="-78"/>
              </a:rPr>
              <a:t>جمع آوری اطلاعات: استخوا نها بافتی زند هاند و به همین علت پس از شکسته شدن می توانندترمیم شوند و دوباره رشد کنند. اگرچه استخوان ها بسیار محکمند، اما وقتی ضربه ای به بدن وارد شود،ممکن است بشکنند. عکسی که با پرتو ایکس گرفته م یشود، میزان شکستگی استخوان را نشان می دهد.اگر شکستگی سخت باشد، پزشک لب ههای دو استخوان شکسته را به هم جفت می کند و اندام را گچ می گیرد و استخوان را در جای خود ثابت نگه م یدارد تا استخوان شکسته، ترمیم شود.در رفتگی هنگامی پیش می آید که استخوا نهای یک مفصل از جای طبیعی خود حرکت کنند. مفصل دررفته بسیار دردناک است و نمی توان آن را به اندازه طبیعی حرکت داد.</a:t>
            </a:r>
          </a:p>
        </p:txBody>
      </p:sp>
      <p:pic>
        <p:nvPicPr>
          <p:cNvPr id="4" name="Picture 3"/>
          <p:cNvPicPr>
            <a:picLocks noChangeAspect="1"/>
          </p:cNvPicPr>
          <p:nvPr/>
        </p:nvPicPr>
        <p:blipFill>
          <a:blip r:embed="rId4"/>
          <a:stretch>
            <a:fillRect/>
          </a:stretch>
        </p:blipFill>
        <p:spPr>
          <a:xfrm>
            <a:off x="1172090" y="74141"/>
            <a:ext cx="10062001" cy="334533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2199960"/>
      </p:ext>
    </p:extLst>
  </p:cSld>
  <p:clrMapOvr>
    <a:masterClrMapping/>
  </p:clrMapOvr>
  <mc:AlternateContent xmlns:mc="http://schemas.openxmlformats.org/markup-compatibility/2006" xmlns:p14="http://schemas.microsoft.com/office/powerpoint/2010/main">
    <mc:Choice Requires="p14">
      <p:transition spd="slow" p14:dur="2000" advTm="67341"/>
    </mc:Choice>
    <mc:Fallback xmlns="">
      <p:transition spd="slow" advTm="6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995" y="123568"/>
            <a:ext cx="11738919" cy="6053395"/>
          </a:xfrm>
        </p:spPr>
        <p:txBody>
          <a:bodyPr/>
          <a:lstStyle/>
          <a:p>
            <a:pPr marL="0" indent="0" algn="r" rtl="1" fontAlgn="base">
              <a:buNone/>
            </a:pPr>
            <a:r>
              <a:rPr lang="ar-SA" sz="2000" dirty="0">
                <a:cs typeface="2  Nazanin" panose="00000400000000000000" pitchFamily="2" charset="-78"/>
              </a:rPr>
              <a:t>گفت وگو کنید صفحة 42 : موضوع گفت وگو کنید به علت مشکلاتی که گریبا نگیر بسیاری از کودکان است، انتخاب شده است. انجام درست فعالیت درست نشستن، حمل درست بار، کیف و کوله پشتی و استفاده از رایانه به روش درست، کمک می کند تا استخوانها، ماهیچه ها و مفصل های ما مدت بیشتری سالم بمانند. توجه داشته باشید که شما در کلاس درس خود، فعالیت هایی را مطرح و بر آنها تأکید کنید که دانش آموزان شما با آنها درگیرند. مثلاً اگر بچه ها با رایانه کار نمی کنند، یک فعالیت دیگری را مثال بزنید.</a:t>
            </a:r>
            <a:endParaRPr lang="en-US" sz="2000" dirty="0">
              <a:cs typeface="2  Nazanin" panose="00000400000000000000" pitchFamily="2" charset="-78"/>
            </a:endParaRPr>
          </a:p>
          <a:p>
            <a:pPr algn="l" rtl="1" fontAlgn="base"/>
            <a:r>
              <a:rPr lang="en-US" sz="2000" dirty="0">
                <a:cs typeface="2  Nazanin" panose="00000400000000000000" pitchFamily="2" charset="-78"/>
              </a:rPr>
              <a:t> </a:t>
            </a:r>
          </a:p>
          <a:p>
            <a:pPr marL="0" indent="0" algn="r" rtl="1">
              <a:buNone/>
            </a:pPr>
            <a:r>
              <a:rPr lang="ar-SA" sz="2000" b="1" dirty="0" smtClean="0">
                <a:solidFill>
                  <a:srgbClr val="002060"/>
                </a:solidFill>
                <a:cs typeface="2  Nazanin" panose="00000400000000000000" pitchFamily="2" charset="-78"/>
              </a:rPr>
              <a:t>حمل کردن کوله پشتی:</a:t>
            </a:r>
            <a:r>
              <a:rPr lang="ar-SA" sz="2000" dirty="0" smtClean="0">
                <a:cs typeface="2  Nazanin" panose="00000400000000000000" pitchFamily="2" charset="-78"/>
              </a:rPr>
              <a:t> کوله پشتی در مقایسه با انواع دیگر کیفها،</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مناسب تر است. کیف های دستی که همیشه با یک دست حمل</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می شوند، به ستون فقرات و ماهیچه های آن فشار می آورند.</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کوله پشتی باید در پشت و نه در کمر حمل شود، زیرا ممکن است به</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تغییر شکل اندام و افزایش احتمال مشکلات در ستون مهره ها و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ناهنجاری های قامتی و درد کمر منجر شود. هنگام حمل کوله پشتی،</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شانه ها باید به سمت عقب قرار گیرند.</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حداکثر زمان حمل کوله پشتی سی دقیقه است.</a:t>
            </a:r>
            <a:endParaRPr lang="en-US" sz="2000" dirty="0" smtClean="0">
              <a:cs typeface="2  Nazanin" panose="00000400000000000000" pitchFamily="2" charset="-78"/>
            </a:endParaRPr>
          </a:p>
          <a:p>
            <a:endParaRPr lang="en-US" dirty="0" smtClean="0"/>
          </a:p>
          <a:p>
            <a:pPr algn="r"/>
            <a:endParaRPr lang="en-US" dirty="0"/>
          </a:p>
        </p:txBody>
      </p:sp>
      <p:pic>
        <p:nvPicPr>
          <p:cNvPr id="4" name="Picture 3"/>
          <p:cNvPicPr>
            <a:picLocks noChangeAspect="1"/>
          </p:cNvPicPr>
          <p:nvPr/>
        </p:nvPicPr>
        <p:blipFill>
          <a:blip r:embed="rId4"/>
          <a:stretch>
            <a:fillRect/>
          </a:stretch>
        </p:blipFill>
        <p:spPr>
          <a:xfrm>
            <a:off x="-241163" y="1350626"/>
            <a:ext cx="6624724" cy="476494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4524456"/>
      </p:ext>
    </p:extLst>
  </p:cSld>
  <p:clrMapOvr>
    <a:masterClrMapping/>
  </p:clrMapOvr>
  <mc:AlternateContent xmlns:mc="http://schemas.openxmlformats.org/markup-compatibility/2006" xmlns:p14="http://schemas.microsoft.com/office/powerpoint/2010/main">
    <mc:Choice Requires="p14">
      <p:transition spd="slow" p14:dur="2000" advTm="69343"/>
    </mc:Choice>
    <mc:Fallback xmlns="">
      <p:transition spd="slow" advTm="6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04483" cy="6858000"/>
          </a:xfrm>
        </p:spPr>
        <p:txBody>
          <a:bodyPr>
            <a:normAutofit/>
          </a:bodyPr>
          <a:lstStyle/>
          <a:p>
            <a:pPr marL="0" indent="0" algn="r" rtl="1">
              <a:buNone/>
            </a:pPr>
            <a:r>
              <a:rPr lang="ar-SA" b="1" dirty="0">
                <a:solidFill>
                  <a:srgbClr val="002060"/>
                </a:solidFill>
                <a:cs typeface="2  Nazanin" panose="00000400000000000000" pitchFamily="2" charset="-78"/>
              </a:rPr>
              <a:t>مغز و نخاع</a:t>
            </a:r>
            <a:endParaRPr lang="en-US" b="1" dirty="0">
              <a:solidFill>
                <a:srgbClr val="002060"/>
              </a:solidFill>
              <a:cs typeface="2  Nazanin" panose="00000400000000000000" pitchFamily="2" charset="-78"/>
            </a:endParaRPr>
          </a:p>
          <a:p>
            <a:pPr marL="0" indent="0" algn="r" rtl="1">
              <a:buNone/>
            </a:pPr>
            <a:r>
              <a:rPr lang="ar-SA" sz="2000" dirty="0">
                <a:cs typeface="2  Nazanin" panose="00000400000000000000" pitchFamily="2" charset="-78"/>
              </a:rPr>
              <a:t>چگونه نام خود را به یاد می </a:t>
            </a:r>
            <a:r>
              <a:rPr lang="ar-SA" sz="2000" dirty="0" smtClean="0">
                <a:cs typeface="2  Nazanin" panose="00000400000000000000" pitchFamily="2" charset="-78"/>
              </a:rPr>
              <a:t>آورید</a:t>
            </a:r>
            <a:r>
              <a:rPr lang="fa-IR" sz="2000" dirty="0" smtClean="0">
                <a:cs typeface="2  Nazanin" panose="00000400000000000000" pitchFamily="2" charset="-78"/>
              </a:rPr>
              <a:t>؟</a:t>
            </a:r>
            <a:r>
              <a:rPr lang="ar-SA" sz="2000" dirty="0" smtClean="0">
                <a:cs typeface="2  Nazanin" panose="00000400000000000000" pitchFamily="2" charset="-78"/>
              </a:rPr>
              <a:t>چگونه </a:t>
            </a:r>
            <a:r>
              <a:rPr lang="ar-SA" sz="2000" dirty="0">
                <a:cs typeface="2  Nazanin" panose="00000400000000000000" pitchFamily="2" charset="-78"/>
              </a:rPr>
              <a:t>یک مسئله را حل می </a:t>
            </a:r>
            <a:r>
              <a:rPr lang="ar-SA" sz="2000" dirty="0" smtClean="0">
                <a:cs typeface="2  Nazanin" panose="00000400000000000000" pitchFamily="2" charset="-78"/>
              </a:rPr>
              <a:t>کنید؟چگونه </a:t>
            </a:r>
            <a:r>
              <a:rPr lang="ar-SA" sz="2000" dirty="0">
                <a:cs typeface="2  Nazanin" panose="00000400000000000000" pitchFamily="2" charset="-78"/>
              </a:rPr>
              <a:t>چیزی را یاد می </a:t>
            </a:r>
            <a:r>
              <a:rPr lang="ar-SA" sz="2000" dirty="0" smtClean="0">
                <a:cs typeface="2  Nazanin" panose="00000400000000000000" pitchFamily="2" charset="-78"/>
              </a:rPr>
              <a:t>گیرید؟وقتی </a:t>
            </a:r>
            <a:r>
              <a:rPr lang="ar-SA" sz="2000" dirty="0">
                <a:cs typeface="2  Nazanin" panose="00000400000000000000" pitchFamily="2" charset="-78"/>
              </a:rPr>
              <a:t>می دوید، ضربان قلب و تنفّس شما چگونه افزایش می </a:t>
            </a:r>
            <a:r>
              <a:rPr lang="ar-SA" sz="2000" dirty="0" smtClean="0">
                <a:cs typeface="2  Nazanin" panose="00000400000000000000" pitchFamily="2" charset="-78"/>
              </a:rPr>
              <a:t>یابد؟وقتی </a:t>
            </a:r>
            <a:r>
              <a:rPr lang="ar-SA" sz="2000" dirty="0">
                <a:cs typeface="2  Nazanin" panose="00000400000000000000" pitchFamily="2" charset="-78"/>
              </a:rPr>
              <a:t>دیگر نمی دوید، قلب و شش ها چگونه به حالت عادی برمی گردند</a:t>
            </a:r>
            <a:r>
              <a:rPr lang="ar-SA"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r>
              <a:rPr lang="en-US" sz="2000" dirty="0">
                <a:cs typeface="2  Nazanin" panose="00000400000000000000" pitchFamily="2" charset="-78"/>
              </a:rPr>
              <a:t/>
            </a:r>
            <a:br>
              <a:rPr lang="en-US" sz="2000" dirty="0">
                <a:cs typeface="2  Nazanin" panose="00000400000000000000" pitchFamily="2" charset="-78"/>
              </a:rPr>
            </a:br>
            <a:r>
              <a:rPr lang="ar-SA" sz="2000" dirty="0">
                <a:cs typeface="2  Nazanin" panose="00000400000000000000" pitchFamily="2" charset="-78"/>
              </a:rPr>
              <a:t>مغز مسئول و فرمانده این کارها و همه ی کارهای بدن ماست</a:t>
            </a:r>
            <a:r>
              <a:rPr lang="en-US" sz="2000" dirty="0" smtClean="0">
                <a:cs typeface="2  Nazanin" panose="00000400000000000000" pitchFamily="2" charset="-78"/>
              </a:rPr>
              <a:t>.</a:t>
            </a:r>
            <a:r>
              <a:rPr lang="ar-SA" sz="2000" dirty="0" smtClean="0">
                <a:cs typeface="2  Nazanin" panose="00000400000000000000" pitchFamily="2" charset="-78"/>
              </a:rPr>
              <a:t>حتّی </a:t>
            </a:r>
            <a:r>
              <a:rPr lang="ar-SA" sz="2000" dirty="0">
                <a:cs typeface="2  Nazanin" panose="00000400000000000000" pitchFamily="2" charset="-78"/>
              </a:rPr>
              <a:t>وقتی در خواب هستیم، مغز فعّالیت قسمت های گوناگون بدنمان مثل قلب و شش ها را کنترل می کند</a:t>
            </a:r>
            <a:r>
              <a:rPr lang="en-US" sz="2000" dirty="0" smtClean="0">
                <a:cs typeface="2  Nazanin" panose="00000400000000000000" pitchFamily="2" charset="-78"/>
              </a:rPr>
              <a:t>.</a:t>
            </a:r>
            <a:r>
              <a:rPr lang="ar-SA" sz="2000" dirty="0" smtClean="0">
                <a:cs typeface="2  Nazanin" panose="00000400000000000000" pitchFamily="2" charset="-78"/>
              </a:rPr>
              <a:t>نخاع </a:t>
            </a:r>
            <a:r>
              <a:rPr lang="ar-SA" sz="2000" dirty="0">
                <a:cs typeface="2  Nazanin" panose="00000400000000000000" pitchFamily="2" charset="-78"/>
              </a:rPr>
              <a:t>نیز در کنترل فعّالیت های بدن به مغز کمک می کند</a:t>
            </a:r>
            <a:r>
              <a:rPr lang="en-US" sz="2000" dirty="0" smtClean="0">
                <a:cs typeface="2  Nazanin" panose="00000400000000000000" pitchFamily="2" charset="-78"/>
              </a:rPr>
              <a:t>.</a:t>
            </a:r>
            <a:endParaRPr lang="fa-IR" sz="2000" dirty="0" smtClean="0">
              <a:cs typeface="2  Nazanin" panose="00000400000000000000" pitchFamily="2" charset="-78"/>
            </a:endParaRPr>
          </a:p>
          <a:p>
            <a:pPr marL="0" indent="0" algn="r" rtl="1">
              <a:buNone/>
            </a:pPr>
            <a:endParaRPr lang="en-US" sz="2000" dirty="0">
              <a:cs typeface="2  Nazanin" panose="00000400000000000000" pitchFamily="2" charset="-78"/>
            </a:endParaRPr>
          </a:p>
          <a:p>
            <a:pPr marL="0" indent="0" algn="r" rtl="1">
              <a:buNone/>
            </a:pPr>
            <a:endParaRPr lang="fa-IR" b="1" dirty="0" smtClean="0">
              <a:solidFill>
                <a:srgbClr val="002060"/>
              </a:solidFill>
            </a:endParaRPr>
          </a:p>
          <a:p>
            <a:pPr marL="0" indent="0" algn="r" rtl="1">
              <a:buNone/>
            </a:pPr>
            <a:r>
              <a:rPr lang="ar-SA" sz="2000" dirty="0" smtClean="0">
                <a:cs typeface="2  Nazanin" panose="00000400000000000000" pitchFamily="2" charset="-78"/>
              </a:rPr>
              <a:t>دانش </a:t>
            </a:r>
            <a:r>
              <a:rPr lang="ar-SA" sz="2000" dirty="0">
                <a:cs typeface="2  Nazanin" panose="00000400000000000000" pitchFamily="2" charset="-78"/>
              </a:rPr>
              <a:t>آموزان در قسمت های قبل با جمجمه و ستون مهره آشنا شدند</a:t>
            </a:r>
            <a:r>
              <a:rPr lang="en-US" sz="2000" dirty="0" smtClean="0">
                <a:cs typeface="2  Nazanin" panose="00000400000000000000" pitchFamily="2" charset="-78"/>
              </a:rPr>
              <a:t>.</a:t>
            </a:r>
            <a:r>
              <a:rPr lang="ar-SA" sz="2000" dirty="0" smtClean="0">
                <a:cs typeface="2  Nazanin" panose="00000400000000000000" pitchFamily="2" charset="-78"/>
              </a:rPr>
              <a:t>در </a:t>
            </a:r>
            <a:r>
              <a:rPr lang="ar-SA" sz="2000" dirty="0">
                <a:cs typeface="2  Nazanin" panose="00000400000000000000" pitchFamily="2" charset="-78"/>
              </a:rPr>
              <a:t>اینجا نقش آنها در حفاظت از مغز و نخاع را بررسی می کنند</a:t>
            </a:r>
            <a:r>
              <a:rPr lang="en-US" sz="2000" dirty="0" smtClean="0">
                <a:cs typeface="2  Nazanin" panose="00000400000000000000" pitchFamily="2" charset="-78"/>
              </a:rPr>
              <a:t>.</a:t>
            </a:r>
            <a:endParaRPr lang="en-US" sz="2000" dirty="0">
              <a:cs typeface="2  Nazanin" panose="00000400000000000000" pitchFamily="2" charset="-78"/>
            </a:endParaRPr>
          </a:p>
        </p:txBody>
      </p:sp>
      <p:pic>
        <p:nvPicPr>
          <p:cNvPr id="5" name="Picture 4"/>
          <p:cNvPicPr>
            <a:picLocks noChangeAspect="1"/>
          </p:cNvPicPr>
          <p:nvPr/>
        </p:nvPicPr>
        <p:blipFill>
          <a:blip r:embed="rId4"/>
          <a:stretch>
            <a:fillRect/>
          </a:stretch>
        </p:blipFill>
        <p:spPr>
          <a:xfrm>
            <a:off x="2492901" y="3943950"/>
            <a:ext cx="4579283" cy="1976910"/>
          </a:xfrm>
          <a:prstGeom prst="rect">
            <a:avLst/>
          </a:prstGeom>
        </p:spPr>
      </p:pic>
      <p:pic>
        <p:nvPicPr>
          <p:cNvPr id="2" name="Picture 1"/>
          <p:cNvPicPr>
            <a:picLocks noChangeAspect="1"/>
          </p:cNvPicPr>
          <p:nvPr/>
        </p:nvPicPr>
        <p:blipFill>
          <a:blip r:embed="rId5"/>
          <a:stretch>
            <a:fillRect/>
          </a:stretch>
        </p:blipFill>
        <p:spPr>
          <a:xfrm>
            <a:off x="2380736" y="2152292"/>
            <a:ext cx="9382896" cy="85451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1860592"/>
      </p:ext>
    </p:extLst>
  </p:cSld>
  <p:clrMapOvr>
    <a:masterClrMapping/>
  </p:clrMapOvr>
  <mc:AlternateContent xmlns:mc="http://schemas.openxmlformats.org/markup-compatibility/2006" xmlns:p14="http://schemas.microsoft.com/office/powerpoint/2010/main">
    <mc:Choice Requires="p14">
      <p:transition spd="slow" p14:dur="2000" advTm="112996"/>
    </mc:Choice>
    <mc:Fallback xmlns="">
      <p:transition spd="slow" advTm="11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135" y="148281"/>
            <a:ext cx="11681254" cy="6028682"/>
          </a:xfrm>
        </p:spPr>
        <p:txBody>
          <a:bodyPr/>
          <a:lstStyle/>
          <a:p>
            <a:pPr marL="0" indent="0" algn="r" rtl="1">
              <a:buNone/>
            </a:pPr>
            <a:r>
              <a:rPr lang="fa-IR" sz="2000" dirty="0">
                <a:cs typeface="2  Nazanin" panose="00000400000000000000" pitchFamily="2" charset="-78"/>
              </a:rPr>
              <a:t>این </a:t>
            </a:r>
            <a:r>
              <a:rPr lang="fa-IR" sz="2000" dirty="0" smtClean="0">
                <a:cs typeface="2  Nazanin" panose="00000400000000000000" pitchFamily="2" charset="-78"/>
              </a:rPr>
              <a:t>گفت وگو </a:t>
            </a:r>
            <a:r>
              <a:rPr lang="fa-IR" sz="2000" dirty="0">
                <a:cs typeface="2  Nazanin" panose="00000400000000000000" pitchFamily="2" charset="-78"/>
              </a:rPr>
              <a:t>نقش جمع بندی درس را دارد و </a:t>
            </a:r>
            <a:r>
              <a:rPr lang="fa-IR" sz="2000" dirty="0" smtClean="0">
                <a:cs typeface="2  Nazanin" panose="00000400000000000000" pitchFamily="2" charset="-78"/>
              </a:rPr>
              <a:t>دانش آموزان </a:t>
            </a:r>
            <a:r>
              <a:rPr lang="fa-IR" sz="2000" dirty="0">
                <a:cs typeface="2  Nazanin" panose="00000400000000000000" pitchFamily="2" charset="-78"/>
              </a:rPr>
              <a:t>باید </a:t>
            </a:r>
            <a:r>
              <a:rPr lang="fa-IR" sz="2000" dirty="0" smtClean="0">
                <a:cs typeface="2  Nazanin" panose="00000400000000000000" pitchFamily="2" charset="-78"/>
              </a:rPr>
              <a:t>رابطه </a:t>
            </a:r>
          </a:p>
          <a:p>
            <a:pPr marL="0" indent="0" algn="r" rtl="1">
              <a:buNone/>
            </a:pPr>
            <a:r>
              <a:rPr lang="fa-IR" sz="2000" dirty="0" smtClean="0">
                <a:cs typeface="2  Nazanin" panose="00000400000000000000" pitchFamily="2" charset="-78"/>
              </a:rPr>
              <a:t>مغز</a:t>
            </a:r>
            <a:r>
              <a:rPr lang="fa-IR" sz="2000" dirty="0">
                <a:cs typeface="2  Nazanin" panose="00000400000000000000" pitchFamily="2" charset="-78"/>
              </a:rPr>
              <a:t>، </a:t>
            </a:r>
            <a:r>
              <a:rPr lang="fa-IR" sz="2000" dirty="0" smtClean="0">
                <a:cs typeface="2  Nazanin" panose="00000400000000000000" pitchFamily="2" charset="-78"/>
              </a:rPr>
              <a:t>نخاع و ماهیچه </a:t>
            </a:r>
            <a:r>
              <a:rPr lang="fa-IR" sz="2000" dirty="0">
                <a:cs typeface="2  Nazanin" panose="00000400000000000000" pitchFamily="2" charset="-78"/>
              </a:rPr>
              <a:t>را در به حرکت درآوردن استخوان توضیح دهند.</a:t>
            </a:r>
            <a:endParaRPr lang="en-US" sz="2000" dirty="0">
              <a:cs typeface="2  Nazanin" panose="00000400000000000000" pitchFamily="2" charset="-78"/>
            </a:endParaRPr>
          </a:p>
        </p:txBody>
      </p:sp>
      <p:pic>
        <p:nvPicPr>
          <p:cNvPr id="2" name="Picture 1"/>
          <p:cNvPicPr>
            <a:picLocks noChangeAspect="1"/>
          </p:cNvPicPr>
          <p:nvPr/>
        </p:nvPicPr>
        <p:blipFill>
          <a:blip r:embed="rId4"/>
          <a:stretch>
            <a:fillRect/>
          </a:stretch>
        </p:blipFill>
        <p:spPr>
          <a:xfrm>
            <a:off x="68552" y="63375"/>
            <a:ext cx="6051591" cy="657207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0884965"/>
      </p:ext>
    </p:extLst>
  </p:cSld>
  <p:clrMapOvr>
    <a:masterClrMapping/>
  </p:clrMapOvr>
  <mc:AlternateContent xmlns:mc="http://schemas.openxmlformats.org/markup-compatibility/2006" xmlns:p14="http://schemas.microsoft.com/office/powerpoint/2010/main">
    <mc:Choice Requires="p14">
      <p:transition spd="slow" p14:dur="2000" advTm="22409"/>
    </mc:Choice>
    <mc:Fallback xmlns="">
      <p:transition spd="slow" advTm="2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757" y="98854"/>
            <a:ext cx="11854248" cy="6078109"/>
          </a:xfrm>
        </p:spPr>
        <p:txBody>
          <a:bodyPr>
            <a:normAutofit/>
          </a:bodyPr>
          <a:lstStyle/>
          <a:p>
            <a:pPr marL="0" indent="0" algn="r" rtl="1" fontAlgn="base">
              <a:buNone/>
            </a:pPr>
            <a:r>
              <a:rPr lang="fa-IR" sz="2400" b="1" dirty="0" smtClean="0">
                <a:solidFill>
                  <a:srgbClr val="002060"/>
                </a:solidFill>
                <a:cs typeface="2  Nazanin" panose="00000400000000000000" pitchFamily="2" charset="-78"/>
              </a:rPr>
              <a:t>اهداف یادگیری</a:t>
            </a:r>
          </a:p>
          <a:p>
            <a:pPr marL="0" indent="0" algn="r" rtl="1" fontAlgn="base">
              <a:buNone/>
            </a:pPr>
            <a:r>
              <a:rPr lang="fa-IR" sz="2000" dirty="0" smtClean="0">
                <a:cs typeface="2  Nazanin" panose="00000400000000000000" pitchFamily="2" charset="-78"/>
              </a:rPr>
              <a:t>ازدانش آموز انتظار می رود در فرایند آموزش این درس بتوانند:</a:t>
            </a:r>
          </a:p>
          <a:p>
            <a:pPr marL="0" indent="0" algn="r" rtl="1" fontAlgn="base">
              <a:buNone/>
            </a:pPr>
            <a:endParaRPr lang="fa-IR" sz="2400" dirty="0" smtClean="0">
              <a:solidFill>
                <a:srgbClr val="0070C0"/>
              </a:solidFill>
              <a:cs typeface="2  Nazanin" panose="00000400000000000000" pitchFamily="2" charset="-78"/>
            </a:endParaRPr>
          </a:p>
          <a:p>
            <a:pPr marL="0" indent="0" algn="r" rtl="1" fontAlgn="base">
              <a:buNone/>
            </a:pPr>
            <a:r>
              <a:rPr lang="ar-SA" sz="2000" dirty="0" smtClean="0">
                <a:cs typeface="2  Nazanin" panose="00000400000000000000" pitchFamily="2" charset="-78"/>
              </a:rPr>
              <a:t>مدل </a:t>
            </a:r>
            <a:r>
              <a:rPr lang="ar-SA" sz="2000" dirty="0">
                <a:cs typeface="2  Nazanin" panose="00000400000000000000" pitchFamily="2" charset="-78"/>
              </a:rPr>
              <a:t>استخوان، ماهیچه و مفصل را می سازند </a:t>
            </a:r>
            <a:r>
              <a:rPr lang="ar-SA" sz="2000" dirty="0" smtClean="0">
                <a:cs typeface="2  Nazanin" panose="00000400000000000000" pitchFamily="2" charset="-78"/>
              </a:rPr>
              <a:t>و</a:t>
            </a:r>
            <a:r>
              <a:rPr lang="fa-IR" sz="2000" dirty="0" smtClean="0">
                <a:cs typeface="2  Nazanin" panose="00000400000000000000" pitchFamily="2" charset="-78"/>
              </a:rPr>
              <a:t> با انجام کاوشگری</a:t>
            </a:r>
            <a:r>
              <a:rPr lang="ar-SA" sz="2000" dirty="0" smtClean="0">
                <a:cs typeface="2  Nazanin" panose="00000400000000000000" pitchFamily="2" charset="-78"/>
              </a:rPr>
              <a:t> </a:t>
            </a:r>
            <a:r>
              <a:rPr lang="ar-SA" sz="2000" dirty="0">
                <a:cs typeface="2  Nazanin" panose="00000400000000000000" pitchFamily="2" charset="-78"/>
              </a:rPr>
              <a:t>چگونگی کار ماهیچه، استخوان و مفصل برای انجام حرکت را </a:t>
            </a:r>
            <a:r>
              <a:rPr lang="fa-IR" sz="2000" dirty="0" smtClean="0">
                <a:cs typeface="2  Nazanin" panose="00000400000000000000" pitchFamily="2" charset="-78"/>
              </a:rPr>
              <a:t>بیا</a:t>
            </a:r>
            <a:r>
              <a:rPr lang="ar-SA" sz="2000" dirty="0" smtClean="0">
                <a:cs typeface="2  Nazanin" panose="00000400000000000000" pitchFamily="2" charset="-78"/>
              </a:rPr>
              <a:t>موزند.</a:t>
            </a:r>
            <a:endParaRPr lang="fa-IR" sz="2000" dirty="0" smtClean="0">
              <a:cs typeface="2  Nazanin" panose="00000400000000000000" pitchFamily="2" charset="-78"/>
            </a:endParaRPr>
          </a:p>
          <a:p>
            <a:pPr marL="0" indent="0" algn="r" rtl="1" fontAlgn="base">
              <a:buNone/>
            </a:pP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 </a:t>
            </a:r>
            <a:r>
              <a:rPr lang="ar-SA" sz="2000" dirty="0">
                <a:cs typeface="2  Nazanin" panose="00000400000000000000" pitchFamily="2" charset="-78"/>
              </a:rPr>
              <a:t>با انجام فعالیت و گفت وگو، با انواعی از ماهیچه ها، اسکلت، مفصل، مغز، نخاع وعصب آشنا می شوند</a:t>
            </a:r>
            <a:r>
              <a:rPr lang="ar-SA" sz="2000" dirty="0" smtClean="0">
                <a:cs typeface="2  Nazanin" panose="00000400000000000000" pitchFamily="2" charset="-78"/>
              </a:rPr>
              <a:t>.</a:t>
            </a:r>
            <a:endParaRPr lang="fa-IR" sz="2000" dirty="0" smtClean="0">
              <a:cs typeface="2  Nazanin" panose="00000400000000000000" pitchFamily="2" charset="-78"/>
            </a:endParaRPr>
          </a:p>
          <a:p>
            <a:pPr marL="0" indent="0" algn="r" rtl="1" fontAlgn="base">
              <a:buNone/>
            </a:pP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دربارة </a:t>
            </a:r>
            <a:r>
              <a:rPr lang="ar-SA" sz="2000" dirty="0">
                <a:cs typeface="2  Nazanin" panose="00000400000000000000" pitchFamily="2" charset="-78"/>
              </a:rPr>
              <a:t>راه های حفظ سلامت اسکلت و ماهیچه با یکدیگر گفت وگو می کنند و دربارة اینکه هنگام آسیب دیدن استخوان برای ترمیم آن، چه باید کرد، اطلاعات جمع آوری می کنند. </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همچنین </a:t>
            </a:r>
            <a:r>
              <a:rPr lang="ar-SA" sz="2000" dirty="0">
                <a:cs typeface="2  Nazanin" panose="00000400000000000000" pitchFamily="2" charset="-78"/>
              </a:rPr>
              <a:t>آنان با رابطة مغز، نخاع، عصب و ماهیچه برای انجام حرکت آشنا می شوند. همین طور به نقش های اسکلت در بدن پی می برند. </a:t>
            </a:r>
            <a:endParaRPr lang="fa-IR" sz="2000" smtClean="0">
              <a:cs typeface="2  Nazanin" panose="00000400000000000000" pitchFamily="2" charset="-78"/>
            </a:endParaRPr>
          </a:p>
          <a:p>
            <a:pPr marL="0" indent="0" algn="r" rtl="1" fontAlgn="base">
              <a:buNone/>
            </a:pP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در </a:t>
            </a:r>
            <a:r>
              <a:rPr lang="ar-SA" sz="2000" dirty="0">
                <a:cs typeface="2  Nazanin" panose="00000400000000000000" pitchFamily="2" charset="-78"/>
              </a:rPr>
              <a:t>این درس دانش آموزان مهارت هایی مانند کاوشگری، اندازه گیری و مدل سازی را نیز تمرین می کنند .</a:t>
            </a:r>
            <a:endParaRPr lang="en-US" sz="2000" dirty="0">
              <a:cs typeface="2  Nazanin" panose="00000400000000000000" pitchFamily="2" charset="-78"/>
            </a:endParaRPr>
          </a:p>
          <a:p>
            <a:pPr algn="r"/>
            <a:endParaRPr lang="en-US" sz="2000" dirty="0">
              <a:cs typeface="2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8443941"/>
      </p:ext>
    </p:extLst>
  </p:cSld>
  <p:clrMapOvr>
    <a:masterClrMapping/>
  </p:clrMapOvr>
  <mc:AlternateContent xmlns:mc="http://schemas.openxmlformats.org/markup-compatibility/2006" xmlns:p14="http://schemas.microsoft.com/office/powerpoint/2010/main">
    <mc:Choice Requires="p14">
      <p:transition spd="slow" p14:dur="2000" advTm="49374"/>
    </mc:Choice>
    <mc:Fallback xmlns="">
      <p:transition spd="slow" advTm="49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65" y="115329"/>
            <a:ext cx="11895438" cy="6565557"/>
          </a:xfrm>
        </p:spPr>
        <p:txBody>
          <a:bodyPr/>
          <a:lstStyle/>
          <a:p>
            <a:pPr marL="0" indent="0" algn="r" rtl="1">
              <a:buNone/>
            </a:pPr>
            <a:r>
              <a:rPr lang="fa-IR" b="1" dirty="0" smtClean="0">
                <a:solidFill>
                  <a:srgbClr val="002060"/>
                </a:solidFill>
              </a:rPr>
              <a:t>آمادگی قبل از تدریس</a:t>
            </a:r>
          </a:p>
          <a:p>
            <a:pPr marL="0" indent="0" algn="r" rtl="1">
              <a:buNone/>
            </a:pPr>
            <a:endParaRPr lang="fa-IR" b="1" dirty="0" smtClean="0">
              <a:solidFill>
                <a:srgbClr val="002060"/>
              </a:solidFill>
            </a:endParaRPr>
          </a:p>
          <a:p>
            <a:pPr marL="0" indent="0" algn="r" rtl="1">
              <a:buNone/>
            </a:pPr>
            <a:r>
              <a:rPr lang="ar-SA" sz="2000" dirty="0">
                <a:cs typeface="2  Nazanin" panose="00000400000000000000" pitchFamily="2" charset="-78"/>
              </a:rPr>
              <a:t>دانش آموزان باید به کمک خانواده یا معلم خود فعالیت های این درس را انجام دهند، وسایل لازم برای هر فعالیت را تهیه و به کلاس بیاورند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برخی از این فعالیت ها به طور گروهی در کلاس درس یا خارج از آن انجام می شود و معلم باید دانش آموزان را گروه بندی و به هر یک از اعضای گروه مسئولیت مشخصی را واگذار کند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این مسئولیت ها باید چرخشی باشد تا دانش آموزان فعالیت های مختلف را خود تجربه کنند و با کار گروهی، همفکری و رفاقت در بین دانش آموزان تقویت شود</a:t>
            </a:r>
            <a:r>
              <a:rPr lang="en-US" sz="2000" dirty="0">
                <a:cs typeface="2  Nazanin" panose="00000400000000000000" pitchFamily="2" charset="-78"/>
              </a:rPr>
              <a:t>.</a:t>
            </a:r>
          </a:p>
          <a:p>
            <a:pPr marL="0" indent="0" algn="r" rtl="1">
              <a:buNone/>
            </a:pPr>
            <a:r>
              <a:rPr lang="ar-SA" sz="2000" dirty="0">
                <a:cs typeface="2  Nazanin" panose="00000400000000000000" pitchFamily="2" charset="-78"/>
              </a:rPr>
              <a:t>جدول </a:t>
            </a:r>
            <a:r>
              <a:rPr lang="ar-SA" sz="2000" dirty="0">
                <a:cs typeface="2  Nazanin" panose="00000400000000000000" pitchFamily="2" charset="-78"/>
                <a:hlinkClick r:id="rId4" tooltip="ارزشیابی"/>
              </a:rPr>
              <a:t>ارزشیابی</a:t>
            </a:r>
            <a:r>
              <a:rPr lang="en-US" sz="2000" dirty="0">
                <a:cs typeface="2  Nazanin" panose="00000400000000000000" pitchFamily="2" charset="-78"/>
              </a:rPr>
              <a:t> </a:t>
            </a:r>
            <a:r>
              <a:rPr lang="ar-SA" sz="2000" dirty="0">
                <a:cs typeface="2  Nazanin" panose="00000400000000000000" pitchFamily="2" charset="-78"/>
              </a:rPr>
              <a:t>به تعداد لازم تکثیر و آماده کنید تا در هر جلسه بتوانید تعداد مشخصی از دانش آموزان را ارزشیابی کنید</a:t>
            </a:r>
            <a:endParaRPr lang="en-US" sz="2000" dirty="0">
              <a:cs typeface="2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0194425"/>
      </p:ext>
    </p:extLst>
  </p:cSld>
  <p:clrMapOvr>
    <a:masterClrMapping/>
  </p:clrMapOvr>
  <mc:AlternateContent xmlns:mc="http://schemas.openxmlformats.org/markup-compatibility/2006" xmlns:p14="http://schemas.microsoft.com/office/powerpoint/2010/main">
    <mc:Choice Requires="p14">
      <p:transition spd="slow" p14:dur="2000" advTm="19470"/>
    </mc:Choice>
    <mc:Fallback xmlns="">
      <p:transition spd="slow" advTm="1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4139"/>
            <a:ext cx="12035481" cy="6499655"/>
          </a:xfrm>
        </p:spPr>
        <p:txBody>
          <a:bodyPr>
            <a:normAutofit/>
          </a:bodyPr>
          <a:lstStyle/>
          <a:p>
            <a:pPr marL="0" indent="0" algn="r" rtl="1">
              <a:buNone/>
            </a:pPr>
            <a:r>
              <a:rPr lang="fa-IR" sz="2000" dirty="0" smtClean="0">
                <a:cs typeface="2  Nazanin" panose="00000400000000000000" pitchFamily="2" charset="-78"/>
              </a:rPr>
              <a:t>د</a:t>
            </a:r>
            <a:r>
              <a:rPr lang="ar-SA" sz="2000" dirty="0" smtClean="0">
                <a:cs typeface="2  Nazanin" panose="00000400000000000000" pitchFamily="2" charset="-78"/>
              </a:rPr>
              <a:t>رس </a:t>
            </a:r>
            <a:r>
              <a:rPr lang="ar-SA" sz="2000" dirty="0">
                <a:cs typeface="2  Nazanin" panose="00000400000000000000" pitchFamily="2" charset="-78"/>
              </a:rPr>
              <a:t>با تصویر دانش آموزان در حال ورزش آغاز می شود</a:t>
            </a:r>
            <a:r>
              <a:rPr lang="ar-SA" sz="2000" dirty="0" smtClean="0">
                <a:cs typeface="2  Nazanin" panose="00000400000000000000" pitchFamily="2" charset="-78"/>
              </a:rPr>
              <a:t>.</a:t>
            </a:r>
            <a:r>
              <a:rPr lang="fa-IR" sz="2000" dirty="0" smtClean="0">
                <a:cs typeface="2  Nazanin" panose="00000400000000000000" pitchFamily="2" charset="-78"/>
              </a:rPr>
              <a:t> </a:t>
            </a:r>
          </a:p>
          <a:p>
            <a:pPr marL="0" indent="0" algn="r" rtl="1">
              <a:buNone/>
            </a:pPr>
            <a:r>
              <a:rPr lang="fa-IR" sz="2000" dirty="0" smtClean="0">
                <a:cs typeface="2  Nazanin" panose="00000400000000000000" pitchFamily="2" charset="-78"/>
              </a:rPr>
              <a:t>از آنجا که رویکرد آموزش کاوشگری است، این درس می تواند</a:t>
            </a:r>
          </a:p>
          <a:p>
            <a:pPr marL="0" indent="0" algn="r" rtl="1">
              <a:buNone/>
            </a:pPr>
            <a:r>
              <a:rPr lang="fa-IR" sz="2000" dirty="0" smtClean="0">
                <a:cs typeface="2  Nazanin" panose="00000400000000000000" pitchFamily="2" charset="-78"/>
              </a:rPr>
              <a:t>با ایجاد یک موقعیت مانند آنچه که درکتاب درسی آمده است، </a:t>
            </a:r>
          </a:p>
          <a:p>
            <a:pPr marL="0" indent="0" algn="r" rtl="1">
              <a:buNone/>
            </a:pPr>
            <a:r>
              <a:rPr lang="fa-IR" sz="2000" dirty="0" smtClean="0">
                <a:cs typeface="2  Nazanin" panose="00000400000000000000" pitchFamily="2" charset="-78"/>
              </a:rPr>
              <a:t>شروع شود.یعنی با قرار دادن دانش آموزان در شرایطی که در</a:t>
            </a:r>
          </a:p>
          <a:p>
            <a:pPr marL="0" indent="0" algn="r" rtl="1">
              <a:buNone/>
            </a:pPr>
            <a:r>
              <a:rPr lang="fa-IR" sz="2000" dirty="0" smtClean="0">
                <a:cs typeface="2  Nazanin" panose="00000400000000000000" pitchFamily="2" charset="-78"/>
              </a:rPr>
              <a:t>ذهن آنان سؤال ایجاد  شود درس آغاز شود. </a:t>
            </a:r>
            <a:r>
              <a:rPr lang="ar-SA" sz="2000" dirty="0" smtClean="0">
                <a:cs typeface="2  Nazanin" panose="00000400000000000000" pitchFamily="2" charset="-78"/>
              </a:rPr>
              <a:t>می توانید برای</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درگیرکردن دانش آموزان، درس را در زنگ ورزش آغاز کنید و یا</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 بچه ها را برای انجام حرکت های نرمشی به حیاط مدرسه ببرید </a:t>
            </a:r>
            <a:r>
              <a:rPr lang="fa-IR" sz="2000" dirty="0" smtClean="0">
                <a:cs typeface="2  Nazanin" panose="00000400000000000000" pitchFamily="2" charset="-78"/>
              </a:rPr>
              <a:t>و</a:t>
            </a:r>
          </a:p>
          <a:p>
            <a:pPr marL="0" indent="0" algn="r" rtl="1">
              <a:buNone/>
            </a:pPr>
            <a:r>
              <a:rPr lang="fa-IR" sz="2000" dirty="0" smtClean="0">
                <a:cs typeface="2  Nazanin" panose="00000400000000000000" pitchFamily="2" charset="-78"/>
              </a:rPr>
              <a:t>حرکت در فعالیت های ورزشی را موضوع آغاز درس قراردهید.</a:t>
            </a:r>
          </a:p>
          <a:p>
            <a:pPr marL="0" indent="0" algn="r" rtl="1">
              <a:buNone/>
            </a:pPr>
            <a:r>
              <a:rPr lang="ar-SA" sz="2000" dirty="0" smtClean="0">
                <a:cs typeface="2  Nazanin" panose="00000400000000000000" pitchFamily="2" charset="-78"/>
              </a:rPr>
              <a:t>از </a:t>
            </a:r>
            <a:r>
              <a:rPr lang="ar-SA" sz="2000" dirty="0">
                <a:cs typeface="2  Nazanin" panose="00000400000000000000" pitchFamily="2" charset="-78"/>
              </a:rPr>
              <a:t>بچه ها بخواهید قسمت های مختلف بدن خود را حرکت دهند و </a:t>
            </a:r>
            <a:r>
              <a:rPr lang="ar-SA" sz="2000" dirty="0" smtClean="0">
                <a:cs typeface="2  Nazanin" panose="00000400000000000000" pitchFamily="2" charset="-78"/>
              </a:rPr>
              <a:t>با</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نقاشی </a:t>
            </a:r>
            <a:r>
              <a:rPr lang="ar-SA" sz="2000" dirty="0">
                <a:cs typeface="2  Nazanin" panose="00000400000000000000" pitchFamily="2" charset="-78"/>
              </a:rPr>
              <a:t>های ساده خم و راست کردن دست، پا، گردن و قسمت های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مختلف </a:t>
            </a:r>
            <a:r>
              <a:rPr lang="ar-SA" sz="2000" dirty="0">
                <a:cs typeface="2  Nazanin" panose="00000400000000000000" pitchFamily="2" charset="-78"/>
              </a:rPr>
              <a:t>بدن خود را نشان دهند و در تصویرها، بخش های بدن </a:t>
            </a:r>
            <a:r>
              <a:rPr lang="ar-SA" sz="2000" dirty="0" smtClean="0">
                <a:cs typeface="2  Nazanin" panose="00000400000000000000" pitchFamily="2" charset="-78"/>
              </a:rPr>
              <a:t>مثل</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ساعد</a:t>
            </a:r>
            <a:r>
              <a:rPr lang="ar-SA" sz="2000" dirty="0">
                <a:cs typeface="2  Nazanin" panose="00000400000000000000" pitchFamily="2" charset="-78"/>
              </a:rPr>
              <a:t>، آرنج، بازو، ساق پا و ... را مشخص </a:t>
            </a:r>
            <a:r>
              <a:rPr lang="ar-SA" sz="2000" dirty="0" smtClean="0">
                <a:cs typeface="2  Nazanin" panose="00000400000000000000" pitchFamily="2" charset="-78"/>
              </a:rPr>
              <a:t>کنن</a:t>
            </a:r>
            <a:r>
              <a:rPr lang="fa-IR" sz="2000" dirty="0" smtClean="0">
                <a:cs typeface="2  Nazanin" panose="00000400000000000000" pitchFamily="2" charset="-78"/>
              </a:rPr>
              <a:t>د</a:t>
            </a:r>
          </a:p>
          <a:p>
            <a:pPr marL="0" indent="0" algn="r" rtl="1">
              <a:buNone/>
            </a:pPr>
            <a:r>
              <a:rPr lang="ar-SA" sz="2000" dirty="0" smtClean="0">
                <a:cs typeface="2  Nazanin" panose="00000400000000000000" pitchFamily="2" charset="-78"/>
              </a:rPr>
              <a:t>سپس </a:t>
            </a:r>
            <a:r>
              <a:rPr lang="ar-SA" sz="2000" dirty="0">
                <a:cs typeface="2  Nazanin" panose="00000400000000000000" pitchFamily="2" charset="-78"/>
              </a:rPr>
              <a:t>پرسش کلیدی صفحة </a:t>
            </a:r>
            <a:r>
              <a:rPr lang="fa-IR" sz="2000" dirty="0" smtClean="0">
                <a:cs typeface="2  Nazanin" panose="00000400000000000000" pitchFamily="2" charset="-78"/>
              </a:rPr>
              <a:t>36</a:t>
            </a:r>
            <a:r>
              <a:rPr lang="ar-SA" sz="2000" dirty="0" smtClean="0">
                <a:cs typeface="2  Nazanin" panose="00000400000000000000" pitchFamily="2" charset="-78"/>
              </a:rPr>
              <a:t> </a:t>
            </a:r>
            <a:r>
              <a:rPr lang="ar-SA" sz="2000" dirty="0">
                <a:cs typeface="2  Nazanin" panose="00000400000000000000" pitchFamily="2" charset="-78"/>
              </a:rPr>
              <a:t>را طرح کنید. چگونه ما دست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و </a:t>
            </a:r>
            <a:r>
              <a:rPr lang="ar-SA" sz="2000" dirty="0">
                <a:cs typeface="2  Nazanin" panose="00000400000000000000" pitchFamily="2" charset="-78"/>
              </a:rPr>
              <a:t>پای خود را خم می کنیم؟</a:t>
            </a:r>
            <a:endParaRPr lang="fa-IR" sz="2000" dirty="0" smtClean="0">
              <a:cs typeface="2  Nazanin" panose="00000400000000000000" pitchFamily="2" charset="-78"/>
            </a:endParaRPr>
          </a:p>
          <a:p>
            <a:pPr algn="r" rtl="1"/>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0" y="32950"/>
            <a:ext cx="6528489" cy="649965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897285"/>
      </p:ext>
    </p:extLst>
  </p:cSld>
  <p:clrMapOvr>
    <a:masterClrMapping/>
  </p:clrMapOvr>
  <mc:AlternateContent xmlns:mc="http://schemas.openxmlformats.org/markup-compatibility/2006" xmlns:p14="http://schemas.microsoft.com/office/powerpoint/2010/main">
    <mc:Choice Requires="p14">
      <p:transition spd="slow" p14:dur="2000" advTm="58435"/>
    </mc:Choice>
    <mc:Fallback xmlns="">
      <p:transition spd="slow" advTm="58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199" y="189470"/>
            <a:ext cx="10908957" cy="6334898"/>
          </a:xfrm>
        </p:spPr>
        <p:txBody>
          <a:bodyPr>
            <a:normAutofit/>
          </a:bodyPr>
          <a:lstStyle/>
          <a:p>
            <a:pPr marL="0" indent="0" algn="r" rtl="1" fontAlgn="base">
              <a:buNone/>
            </a:pPr>
            <a:r>
              <a:rPr lang="ar-SA" sz="2000" dirty="0" smtClean="0">
                <a:cs typeface="2  Nazanin" panose="00000400000000000000" pitchFamily="2" charset="-78"/>
              </a:rPr>
              <a:t>از دانش آموزان بخواهید پاسخ های خود را در گروه جمع بندی کنند و روی کاغذ بنویسند. در پایان آموزش، دانش آموزان باید درستی پاسخ خود را بررسی کنند</a:t>
            </a:r>
            <a:r>
              <a:rPr lang="fa-IR" sz="2000" dirty="0" smtClean="0">
                <a:cs typeface="2  Nazanin" panose="00000400000000000000" pitchFamily="2" charset="-78"/>
              </a:rPr>
              <a:t> . شما نیز </a:t>
            </a:r>
            <a:r>
              <a:rPr lang="ar-SA" sz="2000" dirty="0" smtClean="0">
                <a:cs typeface="2  Nazanin" panose="00000400000000000000" pitchFamily="2" charset="-78"/>
              </a:rPr>
              <a:t>از بچه ها بخواهید ساعد دست خود را خم و راست کنند و ضمن این کار، روی بازو و پشت آن را به دقت لمس کنند و نتیجه را بیان کنند. واژه هایی که بچه ها برای بیان مشاهدة خود به کار می برند ممکن است باد کردن بازو یا صاف شدن آن باشد</a:t>
            </a:r>
            <a:r>
              <a:rPr lang="fa-IR" sz="2000" dirty="0" smtClean="0">
                <a:cs typeface="2  Nazanin" panose="00000400000000000000" pitchFamily="2" charset="-78"/>
              </a:rPr>
              <a:t> سپس </a:t>
            </a:r>
            <a:r>
              <a:rPr lang="ar-SA" sz="2000" dirty="0" smtClean="0">
                <a:cs typeface="2  Nazanin" panose="00000400000000000000" pitchFamily="2" charset="-78"/>
              </a:rPr>
              <a:t>دانش آموزان متن درس صفحة 36 را بخوانند و با دو واژة علمی ماهیچه و استخوان آشنا شوند. </a:t>
            </a:r>
            <a:endParaRPr lang="fa-IR" sz="2000" dirty="0" smtClean="0">
              <a:cs typeface="2  Nazanin" panose="00000400000000000000" pitchFamily="2" charset="-78"/>
            </a:endParaRPr>
          </a:p>
          <a:p>
            <a:pPr algn="r" fontAlgn="base"/>
            <a:endParaRPr lang="fa-IR" sz="2000" dirty="0">
              <a:cs typeface="2  Nazanin" panose="00000400000000000000" pitchFamily="2" charset="-78"/>
            </a:endParaRPr>
          </a:p>
          <a:p>
            <a:pPr algn="r" fontAlgn="base"/>
            <a:endParaRPr lang="fa-IR" sz="2000" dirty="0" smtClean="0">
              <a:cs typeface="2  Nazanin" panose="00000400000000000000" pitchFamily="2" charset="-78"/>
            </a:endParaRPr>
          </a:p>
          <a:p>
            <a:pPr algn="r" fontAlgn="base"/>
            <a:endParaRPr lang="fa-IR" sz="2000" dirty="0">
              <a:cs typeface="2  Nazanin" panose="00000400000000000000" pitchFamily="2" charset="-78"/>
            </a:endParaRPr>
          </a:p>
          <a:p>
            <a:pPr algn="r" fontAlgn="base"/>
            <a:endParaRPr lang="fa-IR" sz="2000" dirty="0" smtClean="0">
              <a:cs typeface="2  Nazanin" panose="00000400000000000000" pitchFamily="2" charset="-78"/>
            </a:endParaRPr>
          </a:p>
          <a:p>
            <a:pPr algn="r" fontAlgn="base"/>
            <a:endParaRPr lang="fa-IR" sz="2000" dirty="0">
              <a:cs typeface="2  Nazanin" panose="00000400000000000000" pitchFamily="2" charset="-78"/>
            </a:endParaRPr>
          </a:p>
          <a:p>
            <a:pPr algn="r" fontAlgn="base"/>
            <a:endParaRPr lang="fa-IR" sz="2000" dirty="0" smtClean="0">
              <a:cs typeface="2  Nazanin" panose="00000400000000000000" pitchFamily="2" charset="-78"/>
            </a:endParaRPr>
          </a:p>
          <a:p>
            <a:pPr algn="r" fontAlgn="base"/>
            <a:endParaRPr lang="fa-IR" sz="2000" dirty="0">
              <a:cs typeface="2  Nazanin" panose="00000400000000000000" pitchFamily="2" charset="-78"/>
            </a:endParaRPr>
          </a:p>
          <a:p>
            <a:pPr algn="r" fontAlgn="base"/>
            <a:endParaRPr lang="fa-IR" sz="2000" dirty="0" smtClean="0">
              <a:cs typeface="2  Nazanin" panose="00000400000000000000" pitchFamily="2" charset="-78"/>
            </a:endParaRPr>
          </a:p>
          <a:p>
            <a:pPr algn="r" fontAlgn="base"/>
            <a:endParaRPr lang="fa-IR" sz="2000" dirty="0">
              <a:cs typeface="2  Nazanin" panose="00000400000000000000" pitchFamily="2" charset="-78"/>
            </a:endParaRPr>
          </a:p>
          <a:p>
            <a:pPr algn="r" fontAlgn="base"/>
            <a:endParaRPr lang="fa-IR" sz="2000" dirty="0" smtClean="0">
              <a:cs typeface="2  Nazanin" panose="00000400000000000000" pitchFamily="2" charset="-78"/>
            </a:endParaRPr>
          </a:p>
          <a:p>
            <a:pPr marL="0" indent="0" algn="r" fontAlgn="base">
              <a:buNone/>
            </a:pPr>
            <a:r>
              <a:rPr lang="en-US" sz="2000" dirty="0" smtClean="0">
                <a:cs typeface="2  Nazanin" panose="00000400000000000000" pitchFamily="2" charset="-78"/>
              </a:rPr>
              <a:t> </a:t>
            </a:r>
          </a:p>
          <a:p>
            <a:pPr marL="0" indent="0" algn="r" rtl="1" fontAlgn="base">
              <a:buNone/>
            </a:pPr>
            <a:r>
              <a:rPr lang="ar-SA" sz="2000" dirty="0">
                <a:solidFill>
                  <a:srgbClr val="FF0000"/>
                </a:solidFill>
              </a:rPr>
              <a:t>قسمت های نرم زیر پوست دست شما، ماهیچه ها و بخش های سفت، استخوان هایتان هستند</a:t>
            </a:r>
            <a:r>
              <a:rPr lang="ar-SA" sz="2000" dirty="0" smtClean="0">
                <a:solidFill>
                  <a:srgbClr val="FF0000"/>
                </a:solidFill>
              </a:rPr>
              <a:t>.</a:t>
            </a:r>
            <a:endParaRPr lang="en-US" dirty="0" smtClean="0">
              <a:solidFill>
                <a:srgbClr val="FF0000"/>
              </a:solidFill>
            </a:endParaRPr>
          </a:p>
          <a:p>
            <a:endParaRPr lang="en-US" dirty="0"/>
          </a:p>
        </p:txBody>
      </p:sp>
      <p:pic>
        <p:nvPicPr>
          <p:cNvPr id="6" name="Content Placeholder 3"/>
          <p:cNvPicPr>
            <a:picLocks noChangeAspect="1"/>
          </p:cNvPicPr>
          <p:nvPr/>
        </p:nvPicPr>
        <p:blipFill>
          <a:blip r:embed="rId4"/>
          <a:stretch>
            <a:fillRect/>
          </a:stretch>
        </p:blipFill>
        <p:spPr>
          <a:xfrm>
            <a:off x="599744" y="1421971"/>
            <a:ext cx="8577207" cy="435133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3795718"/>
      </p:ext>
    </p:extLst>
  </p:cSld>
  <p:clrMapOvr>
    <a:masterClrMapping/>
  </p:clrMapOvr>
  <mc:AlternateContent xmlns:mc="http://schemas.openxmlformats.org/markup-compatibility/2006" xmlns:p14="http://schemas.microsoft.com/office/powerpoint/2010/main">
    <mc:Choice Requires="p14">
      <p:transition spd="slow" p14:dur="2000" advTm="60651"/>
    </mc:Choice>
    <mc:Fallback xmlns="">
      <p:transition spd="slow" advTm="60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03" y="82378"/>
            <a:ext cx="11887200" cy="6540844"/>
          </a:xfrm>
        </p:spPr>
        <p:txBody>
          <a:bodyPr>
            <a:normAutofit/>
          </a:bodyPr>
          <a:lstStyle/>
          <a:p>
            <a:pPr marL="0" indent="0" algn="r" rtl="1" fontAlgn="base">
              <a:buNone/>
            </a:pPr>
            <a:r>
              <a:rPr lang="ar-SA" sz="2000" b="1" dirty="0">
                <a:cs typeface="2  Nazanin" panose="00000400000000000000" pitchFamily="2" charset="-78"/>
              </a:rPr>
              <a:t>پرسش بعدی این است که ماهیچه چگونه استخوان ساعد را به حرکت </a:t>
            </a:r>
            <a:endParaRPr lang="fa-IR" sz="2000" b="1" dirty="0" smtClean="0">
              <a:cs typeface="2  Nazanin" panose="00000400000000000000" pitchFamily="2" charset="-78"/>
            </a:endParaRPr>
          </a:p>
          <a:p>
            <a:pPr marL="0" indent="0" algn="r" rtl="1" fontAlgn="base">
              <a:buNone/>
            </a:pPr>
            <a:r>
              <a:rPr lang="ar-SA" sz="2000" b="1" dirty="0" smtClean="0">
                <a:cs typeface="2  Nazanin" panose="00000400000000000000" pitchFamily="2" charset="-78"/>
              </a:rPr>
              <a:t>درمی آورد</a:t>
            </a:r>
            <a:r>
              <a:rPr lang="fa-IR" sz="2000" b="1" dirty="0" smtClean="0">
                <a:cs typeface="2  Nazanin" panose="00000400000000000000" pitchFamily="2" charset="-78"/>
              </a:rPr>
              <a:t>؟</a:t>
            </a:r>
          </a:p>
          <a:p>
            <a:pPr marL="0" indent="0" algn="r" rtl="1" fontAlgn="base">
              <a:buNone/>
            </a:pPr>
            <a:r>
              <a:rPr lang="ar-SA" sz="2000" dirty="0" smtClean="0">
                <a:cs typeface="2  Nazanin" panose="00000400000000000000" pitchFamily="2" charset="-78"/>
              </a:rPr>
              <a:t> </a:t>
            </a:r>
            <a:r>
              <a:rPr lang="ar-SA" sz="2000" dirty="0">
                <a:cs typeface="2  Nazanin" panose="00000400000000000000" pitchFamily="2" charset="-78"/>
              </a:rPr>
              <a:t>بچه ها برای پاسخ، ابتدا باید مدل سازی کنند.</a:t>
            </a:r>
            <a:endParaRPr lang="en-US" sz="2000" dirty="0">
              <a:cs typeface="2  Nazanin" panose="00000400000000000000" pitchFamily="2" charset="-78"/>
            </a:endParaRPr>
          </a:p>
          <a:p>
            <a:pPr marL="0" indent="0" algn="r" rtl="1" fontAlgn="base">
              <a:buNone/>
            </a:pPr>
            <a:r>
              <a:rPr lang="ar-SA" sz="2000" dirty="0" smtClean="0">
                <a:cs typeface="2  Nazanin" panose="00000400000000000000" pitchFamily="2" charset="-78"/>
              </a:rPr>
              <a:t>از </a:t>
            </a:r>
            <a:r>
              <a:rPr lang="ar-SA" sz="2000" dirty="0">
                <a:cs typeface="2  Nazanin" panose="00000400000000000000" pitchFamily="2" charset="-78"/>
              </a:rPr>
              <a:t>بچه ها بخواهید قبل از جلسة درس در گروه خود، مقواها را </a:t>
            </a:r>
            <a:r>
              <a:rPr lang="ar-SA" sz="2000" dirty="0" smtClean="0">
                <a:cs typeface="2  Nazanin" panose="00000400000000000000" pitchFamily="2" charset="-78"/>
              </a:rPr>
              <a:t>در</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 </a:t>
            </a:r>
            <a:r>
              <a:rPr lang="ar-SA" sz="2000" dirty="0">
                <a:cs typeface="2  Nazanin" panose="00000400000000000000" pitchFamily="2" charset="-78"/>
              </a:rPr>
              <a:t>اندازه های مشخص اندازه گیری کنند و برش دهند. پس از آن به </a:t>
            </a:r>
            <a:r>
              <a:rPr lang="ar-SA" sz="2000" dirty="0" smtClean="0">
                <a:cs typeface="2  Nazanin" panose="00000400000000000000" pitchFamily="2" charset="-78"/>
              </a:rPr>
              <a:t>کمک</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شکل </a:t>
            </a:r>
            <a:r>
              <a:rPr lang="ar-SA" sz="2000" dirty="0">
                <a:cs typeface="2  Nazanin" panose="00000400000000000000" pitchFamily="2" charset="-78"/>
              </a:rPr>
              <a:t>های کتاب، مقواها را سوراخ کنند و نخ ها را از سوراخ ها بگذرانند</a:t>
            </a:r>
            <a:r>
              <a:rPr lang="ar-SA" sz="2000" dirty="0" smtClean="0">
                <a:cs typeface="2  Nazanin" panose="00000400000000000000" pitchFamily="2" charset="-78"/>
              </a:rPr>
              <a:t>.</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ساخت مدل،فعالیتی </a:t>
            </a:r>
            <a:r>
              <a:rPr lang="ar-SA" sz="2000" dirty="0">
                <a:cs typeface="2  Nazanin" panose="00000400000000000000" pitchFamily="2" charset="-78"/>
              </a:rPr>
              <a:t>گروهی است و بچه ها باید بتوانند با خواندن متن </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کتاب</a:t>
            </a:r>
            <a:r>
              <a:rPr lang="ar-SA" sz="2000" dirty="0">
                <a:cs typeface="2  Nazanin" panose="00000400000000000000" pitchFamily="2" charset="-78"/>
              </a:rPr>
              <a:t>، آن را انجام دهند</a:t>
            </a:r>
            <a:r>
              <a:rPr lang="en-US" sz="2000" dirty="0" smtClean="0">
                <a:cs typeface="2  Nazanin" panose="00000400000000000000" pitchFamily="2" charset="-78"/>
              </a:rPr>
              <a:t>.</a:t>
            </a:r>
            <a:r>
              <a:rPr lang="ar-SA" sz="2000" dirty="0" smtClean="0">
                <a:cs typeface="2  Nazanin" panose="00000400000000000000" pitchFamily="2" charset="-78"/>
              </a:rPr>
              <a:t>قبل </a:t>
            </a:r>
            <a:r>
              <a:rPr lang="ar-SA" sz="2000" dirty="0">
                <a:cs typeface="2  Nazanin" panose="00000400000000000000" pitchFamily="2" charset="-78"/>
              </a:rPr>
              <a:t>از جلسة درس، درستی مدل هر گروه را </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بررسی </a:t>
            </a:r>
            <a:r>
              <a:rPr lang="ar-SA" sz="2000" dirty="0">
                <a:cs typeface="2  Nazanin" panose="00000400000000000000" pitchFamily="2" charset="-78"/>
              </a:rPr>
              <a:t>کنید و در صورت وجود اشکال بخواهید بچه ها اشکالات را </a:t>
            </a:r>
            <a:r>
              <a:rPr lang="ar-SA" sz="2000" dirty="0" smtClean="0">
                <a:cs typeface="2  Nazanin" panose="00000400000000000000" pitchFamily="2" charset="-78"/>
              </a:rPr>
              <a:t>برطرف</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کنند</a:t>
            </a:r>
            <a:r>
              <a:rPr lang="en-US" sz="2000" dirty="0" smtClean="0">
                <a:cs typeface="2  Nazanin" panose="00000400000000000000" pitchFamily="2" charset="-78"/>
              </a:rPr>
              <a:t>.</a:t>
            </a:r>
            <a:r>
              <a:rPr lang="ar-SA" sz="2000" dirty="0" smtClean="0">
                <a:cs typeface="2  Nazanin" panose="00000400000000000000" pitchFamily="2" charset="-78"/>
              </a:rPr>
              <a:t> سوراخ </a:t>
            </a:r>
            <a:r>
              <a:rPr lang="ar-SA" sz="2000" dirty="0">
                <a:cs typeface="2  Nazanin" panose="00000400000000000000" pitchFamily="2" charset="-78"/>
              </a:rPr>
              <a:t>3 در گوشة مقوای زردرنگ باید باشد.</a:t>
            </a:r>
            <a:endParaRPr lang="en-US" sz="2000" dirty="0">
              <a:cs typeface="2  Nazanin" panose="00000400000000000000" pitchFamily="2" charset="-78"/>
            </a:endParaRPr>
          </a:p>
          <a:p>
            <a:pPr algn="r"/>
            <a:endParaRPr lang="en-US" sz="2000" dirty="0">
              <a:cs typeface="2  Nazanin" panose="00000400000000000000" pitchFamily="2" charset="-78"/>
            </a:endParaRPr>
          </a:p>
        </p:txBody>
      </p:sp>
      <p:pic>
        <p:nvPicPr>
          <p:cNvPr id="4" name="Picture 3"/>
          <p:cNvPicPr>
            <a:picLocks noChangeAspect="1"/>
          </p:cNvPicPr>
          <p:nvPr/>
        </p:nvPicPr>
        <p:blipFill>
          <a:blip r:embed="rId4"/>
          <a:stretch>
            <a:fillRect/>
          </a:stretch>
        </p:blipFill>
        <p:spPr>
          <a:xfrm>
            <a:off x="193330" y="82378"/>
            <a:ext cx="5737914" cy="612895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4460900"/>
      </p:ext>
    </p:extLst>
  </p:cSld>
  <p:clrMapOvr>
    <a:masterClrMapping/>
  </p:clrMapOvr>
  <mc:AlternateContent xmlns:mc="http://schemas.openxmlformats.org/markup-compatibility/2006" xmlns:p14="http://schemas.microsoft.com/office/powerpoint/2010/main">
    <mc:Choice Requires="p14">
      <p:transition spd="slow" p14:dur="2000" advTm="20076"/>
    </mc:Choice>
    <mc:Fallback xmlns="">
      <p:transition spd="slow" advTm="2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7135" y="164757"/>
            <a:ext cx="11705968" cy="6499654"/>
          </a:xfrm>
        </p:spPr>
        <p:txBody>
          <a:bodyPr/>
          <a:lstStyle/>
          <a:p>
            <a:pPr marL="0" indent="0" algn="r" rtl="1" fontAlgn="base">
              <a:buNone/>
            </a:pPr>
            <a:r>
              <a:rPr lang="ar-SA" sz="2000" dirty="0" smtClean="0">
                <a:cs typeface="2  Nazanin" panose="00000400000000000000" pitchFamily="2" charset="-78"/>
              </a:rPr>
              <a:t>در جلسة درس از بچه ها بخواهید یک نفر از آنها در گروه ابتدا نخ </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قرمز و سپس نخ آبی را بکشند و در هر مورد نتیجه را در جدول یادداشت</a:t>
            </a:r>
            <a:endParaRPr lang="fa-IR" sz="2000" dirty="0" smtClean="0">
              <a:cs typeface="2  Nazanin" panose="00000400000000000000" pitchFamily="2" charset="-78"/>
            </a:endParaRPr>
          </a:p>
          <a:p>
            <a:pPr marL="0" indent="0" algn="r" rtl="1" fontAlgn="base">
              <a:buNone/>
            </a:pPr>
            <a:r>
              <a:rPr lang="ar-SA" sz="2000" dirty="0" smtClean="0">
                <a:cs typeface="2  Nazanin" panose="00000400000000000000" pitchFamily="2" charset="-78"/>
              </a:rPr>
              <a:t>کنند</a:t>
            </a:r>
            <a:r>
              <a:rPr lang="en-US" sz="2000" dirty="0" smtClean="0">
                <a:cs typeface="2  Nazanin" panose="00000400000000000000" pitchFamily="2" charset="-78"/>
              </a:rPr>
              <a:t>.</a:t>
            </a:r>
          </a:p>
          <a:p>
            <a:pPr marL="0" indent="0" algn="r" rtl="1">
              <a:buNone/>
            </a:pPr>
            <a:r>
              <a:rPr lang="ar-SA" sz="2000" dirty="0" smtClean="0">
                <a:cs typeface="2  Nazanin" panose="00000400000000000000" pitchFamily="2" charset="-78"/>
              </a:rPr>
              <a:t>توضیح: </a:t>
            </a:r>
            <a:r>
              <a:rPr lang="ar-SA" sz="2000" dirty="0" smtClean="0">
                <a:solidFill>
                  <a:srgbClr val="0070C0"/>
                </a:solidFill>
                <a:cs typeface="2  Nazanin" panose="00000400000000000000" pitchFamily="2" charset="-78"/>
              </a:rPr>
              <a:t>نکتة مهم اینکه بچه ها باید به این نتیجه برسند که نخ قرمز و یا آبی</a:t>
            </a:r>
            <a:endParaRPr lang="fa-IR" sz="2000" dirty="0" smtClean="0">
              <a:solidFill>
                <a:srgbClr val="0070C0"/>
              </a:solidFill>
              <a:cs typeface="2  Nazanin" panose="00000400000000000000" pitchFamily="2" charset="-78"/>
            </a:endParaRPr>
          </a:p>
          <a:p>
            <a:pPr marL="0" indent="0" algn="r" rtl="1">
              <a:buNone/>
            </a:pPr>
            <a:r>
              <a:rPr lang="ar-SA" sz="2000" dirty="0" smtClean="0">
                <a:solidFill>
                  <a:srgbClr val="0070C0"/>
                </a:solidFill>
                <a:cs typeface="2  Nazanin" panose="00000400000000000000" pitchFamily="2" charset="-78"/>
              </a:rPr>
              <a:t>که بین سوراخها قرار دارد، کوتاه شده است و مقوای زردرنگ به سمت مقوای</a:t>
            </a:r>
            <a:endParaRPr lang="fa-IR" sz="2000" dirty="0" smtClean="0">
              <a:solidFill>
                <a:srgbClr val="0070C0"/>
              </a:solidFill>
              <a:cs typeface="2  Nazanin" panose="00000400000000000000" pitchFamily="2" charset="-78"/>
            </a:endParaRPr>
          </a:p>
          <a:p>
            <a:pPr marL="0" indent="0" algn="r" rtl="1">
              <a:buNone/>
            </a:pPr>
            <a:r>
              <a:rPr lang="ar-SA" sz="2000" dirty="0" smtClean="0">
                <a:solidFill>
                  <a:srgbClr val="0070C0"/>
                </a:solidFill>
                <a:cs typeface="2  Nazanin" panose="00000400000000000000" pitchFamily="2" charset="-78"/>
              </a:rPr>
              <a:t>سفید کشیده شده است</a:t>
            </a:r>
            <a:r>
              <a:rPr lang="fa-IR" sz="2000" dirty="0" smtClean="0">
                <a:solidFill>
                  <a:srgbClr val="0070C0"/>
                </a:solidFill>
                <a:cs typeface="2  Nazanin" panose="00000400000000000000" pitchFamily="2" charset="-78"/>
              </a:rPr>
              <a:t> </a:t>
            </a:r>
          </a:p>
          <a:p>
            <a:pPr marL="0" indent="0" algn="r" rtl="1">
              <a:buNone/>
            </a:pPr>
            <a:r>
              <a:rPr lang="ar-SA" sz="2000" dirty="0" smtClean="0">
                <a:cs typeface="2  Nazanin" panose="00000400000000000000" pitchFamily="2" charset="-78"/>
              </a:rPr>
              <a:t>در مدل سازی صفحات 36 و 37 ، توجه داشته باشید</a:t>
            </a:r>
            <a:r>
              <a:rPr lang="fa-IR" sz="2000" dirty="0" smtClean="0">
                <a:cs typeface="2  Nazanin" panose="00000400000000000000" pitchFamily="2" charset="-78"/>
              </a:rPr>
              <a:t> </a:t>
            </a:r>
            <a:r>
              <a:rPr lang="ar-SA" sz="2000" dirty="0" smtClean="0">
                <a:cs typeface="2  Nazanin" panose="00000400000000000000" pitchFamily="2" charset="-78"/>
              </a:rPr>
              <a:t> که سوراخ های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مربوط به دکمة فشاری، گشادتر باشد تا مقواها راحت تر </a:t>
            </a:r>
            <a:r>
              <a:rPr lang="fa-IR" sz="2000" dirty="0" smtClean="0">
                <a:cs typeface="2  Nazanin" panose="00000400000000000000" pitchFamily="2" charset="-78"/>
              </a:rPr>
              <a:t> </a:t>
            </a:r>
            <a:r>
              <a:rPr lang="ar-SA" sz="2000" dirty="0" smtClean="0">
                <a:cs typeface="2  Nazanin" panose="00000400000000000000" pitchFamily="2" charset="-78"/>
              </a:rPr>
              <a:t>حرکت کنند.</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به جای دکمة فشاری</a:t>
            </a:r>
            <a:r>
              <a:rPr lang="fa-IR" sz="2000" dirty="0" smtClean="0">
                <a:cs typeface="2  Nazanin" panose="00000400000000000000" pitchFamily="2" charset="-78"/>
              </a:rPr>
              <a:t> </a:t>
            </a:r>
            <a:r>
              <a:rPr lang="ar-SA" sz="2000" dirty="0" smtClean="0">
                <a:cs typeface="2  Nazanin" panose="00000400000000000000" pitchFamily="2" charset="-78"/>
              </a:rPr>
              <a:t> از پیچ و مهره و یا یک تکه چوب هم می توان</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استفاده کرد.</a:t>
            </a:r>
            <a:endParaRPr lang="fa-IR" sz="2000" dirty="0" smtClean="0">
              <a:cs typeface="2  Nazanin" panose="00000400000000000000" pitchFamily="2" charset="-78"/>
            </a:endParaRPr>
          </a:p>
          <a:p>
            <a:pPr algn="r" rtl="1"/>
            <a:endParaRPr lang="en-US" sz="2000" dirty="0">
              <a:cs typeface="2  Nazanin" panose="00000400000000000000" pitchFamily="2" charset="-78"/>
            </a:endParaRPr>
          </a:p>
          <a:p>
            <a:endParaRPr lang="en-US" dirty="0"/>
          </a:p>
        </p:txBody>
      </p:sp>
      <p:pic>
        <p:nvPicPr>
          <p:cNvPr id="6" name="Picture 5"/>
          <p:cNvPicPr>
            <a:picLocks noChangeAspect="1"/>
          </p:cNvPicPr>
          <p:nvPr/>
        </p:nvPicPr>
        <p:blipFill>
          <a:blip r:embed="rId4"/>
          <a:stretch>
            <a:fillRect/>
          </a:stretch>
        </p:blipFill>
        <p:spPr>
          <a:xfrm>
            <a:off x="1" y="-14416"/>
            <a:ext cx="5980670"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8046411"/>
      </p:ext>
    </p:extLst>
  </p:cSld>
  <p:clrMapOvr>
    <a:masterClrMapping/>
  </p:clrMapOvr>
  <mc:AlternateContent xmlns:mc="http://schemas.openxmlformats.org/markup-compatibility/2006" xmlns:p14="http://schemas.microsoft.com/office/powerpoint/2010/main">
    <mc:Choice Requires="p14">
      <p:transition spd="slow" p14:dur="2000" advTm="71122"/>
    </mc:Choice>
    <mc:Fallback xmlns="">
      <p:transition spd="slow" advTm="7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746" y="103916"/>
            <a:ext cx="11864546" cy="6593445"/>
          </a:xfrm>
        </p:spPr>
        <p:txBody>
          <a:bodyPr>
            <a:normAutofit/>
          </a:bodyPr>
          <a:lstStyle/>
          <a:p>
            <a:pPr marL="0" indent="0" algn="r" rtl="1">
              <a:buNone/>
            </a:pPr>
            <a:r>
              <a:rPr lang="ar-SA" sz="2000" dirty="0" smtClean="0">
                <a:cs typeface="2  Nazanin" panose="00000400000000000000" pitchFamily="2" charset="-78"/>
              </a:rPr>
              <a:t>در مرحلة بعد دانش آموزان تصویر کتاب صفحة 37 را ببینند </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و در گروه خود به کمک مدل و شکل کتاب چگونگی خم شدن</a:t>
            </a:r>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ساعد</a:t>
            </a:r>
            <a:r>
              <a:rPr lang="fa-IR" sz="2000" dirty="0" smtClean="0">
                <a:cs typeface="2  Nazanin" panose="00000400000000000000" pitchFamily="2" charset="-78"/>
              </a:rPr>
              <a:t> </a:t>
            </a:r>
            <a:r>
              <a:rPr lang="ar-SA" sz="2000" dirty="0" smtClean="0">
                <a:cs typeface="2  Nazanin" panose="00000400000000000000" pitchFamily="2" charset="-78"/>
              </a:rPr>
              <a:t> را توضیح دهند و نتیجه گیری کنند</a:t>
            </a:r>
            <a:r>
              <a:rPr lang="en-US" sz="2000" dirty="0" smtClean="0">
                <a:cs typeface="2  Nazanin" panose="00000400000000000000" pitchFamily="2" charset="-78"/>
              </a:rPr>
              <a:t>.</a:t>
            </a:r>
            <a:r>
              <a:rPr lang="ar-SA" sz="2000" dirty="0"/>
              <a:t> </a:t>
            </a:r>
            <a:endParaRPr lang="fa-IR" sz="2000" dirty="0" smtClean="0"/>
          </a:p>
          <a:p>
            <a:pPr marL="0" indent="0" algn="r" rtl="1">
              <a:buNone/>
            </a:pPr>
            <a:endParaRPr lang="fa-IR" sz="2000" dirty="0"/>
          </a:p>
          <a:p>
            <a:pPr marL="0" indent="0" algn="r" rtl="1">
              <a:buNone/>
            </a:pPr>
            <a:endParaRPr lang="fa-IR" sz="2000" dirty="0" smtClean="0"/>
          </a:p>
          <a:p>
            <a:pPr marL="0" indent="0" algn="r" rtl="1">
              <a:buNone/>
            </a:pPr>
            <a:endParaRPr lang="fa-IR" sz="2000" dirty="0"/>
          </a:p>
          <a:p>
            <a:pPr marL="0" indent="0" algn="r" rtl="1">
              <a:buNone/>
            </a:pPr>
            <a:endParaRPr lang="fa-IR" sz="2000" dirty="0" smtClean="0"/>
          </a:p>
          <a:p>
            <a:pPr marL="0" indent="0" algn="r" rtl="1">
              <a:buNone/>
            </a:pPr>
            <a:endParaRPr lang="fa-IR" sz="2000" dirty="0"/>
          </a:p>
          <a:p>
            <a:pPr marL="0" indent="0" algn="r" rtl="1">
              <a:buNone/>
            </a:pPr>
            <a:endParaRPr lang="fa-IR" sz="2000" dirty="0" smtClean="0"/>
          </a:p>
          <a:p>
            <a:pPr marL="0" indent="0" algn="r" rtl="1">
              <a:buNone/>
            </a:pPr>
            <a:endParaRPr lang="fa-IR" sz="2000" dirty="0"/>
          </a:p>
          <a:p>
            <a:pPr marL="0" indent="0" algn="r" rtl="1">
              <a:buNone/>
            </a:pPr>
            <a:endParaRPr lang="fa-IR" sz="2000" dirty="0" smtClean="0"/>
          </a:p>
          <a:p>
            <a:pPr marL="0" indent="0" algn="r" rtl="1">
              <a:buNone/>
            </a:pPr>
            <a:endParaRPr lang="fa-IR" sz="2000" dirty="0"/>
          </a:p>
          <a:p>
            <a:pPr marL="0" indent="0" algn="r" rtl="1">
              <a:buNone/>
            </a:pPr>
            <a:endParaRPr lang="fa-IR" sz="2000" dirty="0" smtClean="0"/>
          </a:p>
        </p:txBody>
      </p:sp>
      <p:pic>
        <p:nvPicPr>
          <p:cNvPr id="4" name="Picture 3"/>
          <p:cNvPicPr>
            <a:picLocks noChangeAspect="1"/>
          </p:cNvPicPr>
          <p:nvPr/>
        </p:nvPicPr>
        <p:blipFill>
          <a:blip r:embed="rId4"/>
          <a:stretch>
            <a:fillRect/>
          </a:stretch>
        </p:blipFill>
        <p:spPr>
          <a:xfrm>
            <a:off x="319869" y="103916"/>
            <a:ext cx="6026610" cy="4418657"/>
          </a:xfrm>
          <a:prstGeom prst="rect">
            <a:avLst/>
          </a:prstGeom>
        </p:spPr>
      </p:pic>
      <p:sp>
        <p:nvSpPr>
          <p:cNvPr id="2" name="Rectangle 1"/>
          <p:cNvSpPr/>
          <p:nvPr/>
        </p:nvSpPr>
        <p:spPr>
          <a:xfrm>
            <a:off x="3048000" y="2790107"/>
            <a:ext cx="6096000" cy="312650"/>
          </a:xfrm>
          <a:prstGeom prst="rect">
            <a:avLst/>
          </a:prstGeom>
        </p:spPr>
        <p:txBody>
          <a:bodyPr>
            <a:spAutoFit/>
          </a:bodyPr>
          <a:lstStyle/>
          <a:p>
            <a:pPr algn="r" rtl="1">
              <a:lnSpc>
                <a:spcPct val="107000"/>
              </a:lnSpc>
              <a:spcAft>
                <a:spcPts val="1275"/>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701209"/>
      </p:ext>
    </p:extLst>
  </p:cSld>
  <p:clrMapOvr>
    <a:masterClrMapping/>
  </p:clrMapOvr>
  <mc:AlternateContent xmlns:mc="http://schemas.openxmlformats.org/markup-compatibility/2006" xmlns:p14="http://schemas.microsoft.com/office/powerpoint/2010/main">
    <mc:Choice Requires="p14">
      <p:transition spd="slow" p14:dur="2000" advTm="373"/>
    </mc:Choice>
    <mc:Fallback xmlns="">
      <p:transition spd="slow" advTm="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03" y="98854"/>
            <a:ext cx="11986054" cy="6474941"/>
          </a:xfrm>
        </p:spPr>
        <p:txBody>
          <a:bodyPr/>
          <a:lstStyle/>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algn="r" rtl="1"/>
            <a:endParaRPr lang="fa-IR" sz="2000" dirty="0">
              <a:cs typeface="2  Nazanin" panose="00000400000000000000" pitchFamily="2" charset="-78"/>
            </a:endParaRPr>
          </a:p>
          <a:p>
            <a:pPr algn="r" rtl="1"/>
            <a:endParaRPr lang="fa-IR" sz="2000" dirty="0" smtClean="0">
              <a:cs typeface="2  Nazanin" panose="00000400000000000000" pitchFamily="2" charset="-78"/>
            </a:endParaRPr>
          </a:p>
          <a:p>
            <a:pPr marL="0" indent="0" algn="r" rtl="1">
              <a:buNone/>
            </a:pPr>
            <a:r>
              <a:rPr lang="ar-SA" sz="2000" dirty="0" smtClean="0">
                <a:cs typeface="2  Nazanin" panose="00000400000000000000" pitchFamily="2" charset="-78"/>
              </a:rPr>
              <a:t>در </a:t>
            </a:r>
            <a:r>
              <a:rPr lang="ar-SA" sz="2000" dirty="0">
                <a:cs typeface="2  Nazanin" panose="00000400000000000000" pitchFamily="2" charset="-78"/>
              </a:rPr>
              <a:t>گفت وگوی صفحة 38 </a:t>
            </a:r>
            <a:r>
              <a:rPr lang="fa-IR" sz="2000" dirty="0" smtClean="0">
                <a:cs typeface="2  Nazanin" panose="00000400000000000000" pitchFamily="2" charset="-78"/>
              </a:rPr>
              <a:t>،</a:t>
            </a:r>
            <a:r>
              <a:rPr lang="ar-SA" sz="2000" dirty="0" smtClean="0">
                <a:cs typeface="2  Nazanin" panose="00000400000000000000" pitchFamily="2" charset="-78"/>
              </a:rPr>
              <a:t> </a:t>
            </a:r>
            <a:r>
              <a:rPr lang="ar-SA" sz="2000" dirty="0">
                <a:cs typeface="2  Nazanin" panose="00000400000000000000" pitchFamily="2" charset="-78"/>
              </a:rPr>
              <a:t>دانش آموزان باید اطلاعاتی را که از مدل سازی و مشاهدة شکل صفحة 38 به دست آورده اند، در کنار هم قرار بدهند. نخ قرمز، ماهیچة روی بازو را نشان می دهد که هنگام خم شدن ساعد کوتاه می شود.</a:t>
            </a:r>
            <a:endParaRPr lang="en-US" sz="2000" dirty="0">
              <a:cs typeface="2  Nazanin" panose="00000400000000000000" pitchFamily="2" charset="-78"/>
            </a:endParaRPr>
          </a:p>
          <a:p>
            <a:endParaRPr lang="en-US" dirty="0"/>
          </a:p>
        </p:txBody>
      </p:sp>
      <p:pic>
        <p:nvPicPr>
          <p:cNvPr id="4" name="Picture 3"/>
          <p:cNvPicPr>
            <a:picLocks noChangeAspect="1"/>
          </p:cNvPicPr>
          <p:nvPr/>
        </p:nvPicPr>
        <p:blipFill>
          <a:blip r:embed="rId4"/>
          <a:stretch>
            <a:fillRect/>
          </a:stretch>
        </p:blipFill>
        <p:spPr>
          <a:xfrm>
            <a:off x="560789" y="-124810"/>
            <a:ext cx="10996281" cy="346113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6363757"/>
      </p:ext>
    </p:extLst>
  </p:cSld>
  <p:clrMapOvr>
    <a:masterClrMapping/>
  </p:clrMapOvr>
  <mc:AlternateContent xmlns:mc="http://schemas.openxmlformats.org/markup-compatibility/2006" xmlns:p14="http://schemas.microsoft.com/office/powerpoint/2010/main">
    <mc:Choice Requires="p14">
      <p:transition spd="slow" p14:dur="2000" advTm="1294"/>
    </mc:Choice>
    <mc:Fallback xmlns="">
      <p:transition spd="slow" advTm="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1481</Words>
  <Application>Microsoft Office PowerPoint</Application>
  <PresentationFormat>Widescreen</PresentationFormat>
  <Paragraphs>185</Paragraphs>
  <Slides>18</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2  Lotus</vt:lpstr>
      <vt:lpstr>2  Nazanin</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32</cp:revision>
  <dcterms:created xsi:type="dcterms:W3CDTF">2020-05-29T09:35:58Z</dcterms:created>
  <dcterms:modified xsi:type="dcterms:W3CDTF">2020-06-13T05:03:33Z</dcterms:modified>
</cp:coreProperties>
</file>