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76" r:id="rId7"/>
    <p:sldId id="262" r:id="rId8"/>
    <p:sldId id="265" r:id="rId9"/>
    <p:sldId id="264" r:id="rId10"/>
    <p:sldId id="266" r:id="rId11"/>
    <p:sldId id="267" r:id="rId12"/>
    <p:sldId id="268" r:id="rId13"/>
    <p:sldId id="269" r:id="rId14"/>
    <p:sldId id="270" r:id="rId15"/>
    <p:sldId id="271" r:id="rId16"/>
    <p:sldId id="272" r:id="rId17"/>
    <p:sldId id="273" r:id="rId18"/>
    <p:sldId id="274" r:id="rId19"/>
    <p:sldId id="275"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85" autoAdjust="0"/>
    <p:restoredTop sz="94660"/>
  </p:normalViewPr>
  <p:slideViewPr>
    <p:cSldViewPr>
      <p:cViewPr>
        <p:scale>
          <a:sx n="81" d="100"/>
          <a:sy n="81" d="100"/>
        </p:scale>
        <p:origin x="-87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pPr/>
              <a:t>6/8/2020</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6/8/2020</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pPr/>
              <a:t>6/8/2020</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pPr/>
              <a:t>6/8/2020</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pPr/>
              <a:t>6/8/2020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pPr/>
              <a:t>6/8/2020</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pPr/>
              <a:t>6/8/2020</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pPr/>
              <a:t>6/8/2020</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6/8/2020</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B6F15528-21DE-4FAA-801E-634DDDAF4B2B}"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1D8BD707-D9CF-40AE-B4C6-C98DA3205C09}" type="datetimeFigureOut">
              <a:rPr lang="en-US" smtClean="0"/>
              <a:pPr/>
              <a:t>6/8/2020</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6F15528-21DE-4FAA-801E-634DDDAF4B2B}"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1"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r" rtl="1"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r" rtl="1"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r" rtl="1"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r" rtl="1"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r" rtl="1"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r" rtl="1"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r" rtl="1"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r" rtl="1"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3508375"/>
          </a:xfrm>
        </p:spPr>
        <p:txBody>
          <a:bodyPr/>
          <a:lstStyle/>
          <a:p>
            <a:pPr algn="ctr"/>
            <a:r>
              <a:rPr lang="fa-IR" dirty="0" smtClean="0"/>
              <a:t>بسم الله الرحمن الرحیم</a:t>
            </a:r>
            <a:endParaRPr lang="fa-IR" dirty="0"/>
          </a:p>
        </p:txBody>
      </p:sp>
      <p:pic>
        <p:nvPicPr>
          <p:cNvPr id="3" name="نظام تربیتی در اسلام فایل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4267199"/>
            <a:ext cx="9144000" cy="1876425"/>
          </a:xfrm>
          <a:prstGeom prst="rect">
            <a:avLst/>
          </a:prstGeom>
        </p:spPr>
      </p:pic>
    </p:spTree>
    <p:extLst>
      <p:ext uri="{BB962C8B-B14F-4D97-AF65-F5344CB8AC3E}">
        <p14:creationId xmlns:p14="http://schemas.microsoft.com/office/powerpoint/2010/main" val="1209258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fa-IR" dirty="0"/>
              <a:t>۱-ارتباط با خدای سبحان</a:t>
            </a:r>
            <a:r>
              <a:rPr lang="fa-IR" dirty="0" smtClean="0"/>
              <a:t>:</a:t>
            </a:r>
          </a:p>
          <a:p>
            <a:r>
              <a:rPr lang="fa-IR" dirty="0" smtClean="0"/>
              <a:t>در </a:t>
            </a:r>
            <a:r>
              <a:rPr lang="fa-IR" dirty="0"/>
              <a:t>تعلیم و تربیت فرد در ارتباط با خدای متعال اهداف تربیتی بیانگر نوعی ارتباط نظری ،عملی آدمی با مبدا آفرینش است در این صورت باید تعلیم و تربیت بر معرفت و ایمان به خدای متعال و پذیرش اسلام به عنوان دینی جامع و جاویدان و قبول قرآن به عنوان کامل ترین کتاب هدایت انسان و عمل بر اساس آن معرفت و ایمان استوار باشد </a:t>
            </a:r>
          </a:p>
        </p:txBody>
      </p:sp>
    </p:spTree>
    <p:extLst>
      <p:ext uri="{BB962C8B-B14F-4D97-AF65-F5344CB8AC3E}">
        <p14:creationId xmlns:p14="http://schemas.microsoft.com/office/powerpoint/2010/main" val="756184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a:t>دین باوری با شناخت خدا آغاز می‌شود و شناخت خداوند عالی ترین شناختها است معرفة الله سبحانه اعلی المعارف.</a:t>
            </a:r>
          </a:p>
        </p:txBody>
      </p:sp>
    </p:spTree>
    <p:extLst>
      <p:ext uri="{BB962C8B-B14F-4D97-AF65-F5344CB8AC3E}">
        <p14:creationId xmlns:p14="http://schemas.microsoft.com/office/powerpoint/2010/main" val="898638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fa-IR" dirty="0"/>
              <a:t>۲-ارتباط با خویشتن:</a:t>
            </a:r>
          </a:p>
          <a:p>
            <a:r>
              <a:rPr lang="fa-IR" dirty="0"/>
              <a:t> در این مقام باید کتاب نفس آدمی مورد مطالعه قرار گیرد و در این آیات انفسی تدبر شود و ابعاد گوناگون آن شناخته شود. این شناخت کلید معرفت خداوند است. آدمی باید باور کند که می‌تواند در پرتو به عبودیت و اخلاص و قرب به حضرت حق -جل علا- از فرشتگان فراتر رود و به مقامی دست یابد که به جز خدا نبیند. انسان خلیفه خدا بر روی زمین، مسجود ملائک و محسود ابلیس است اگر آدمی به درستی تربیت شود زندگی معنا و مفهوم دیگری پیدا می‌کند</a:t>
            </a:r>
          </a:p>
        </p:txBody>
      </p:sp>
    </p:spTree>
    <p:extLst>
      <p:ext uri="{BB962C8B-B14F-4D97-AF65-F5344CB8AC3E}">
        <p14:creationId xmlns:p14="http://schemas.microsoft.com/office/powerpoint/2010/main" val="917681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a:t>تعلیم و تربیت باید احساسات خام و غرایز حیوانی را تعدیل و افکار و اندیشه های حاکم بر ذهن انسان راتصحیح کند وو ارزش ها و آرمان های عالی انسانی را به انسان مورد تربیت تلقین و قابل پذیرش نماید اگر احساسات خام و خواسته های حیوانی تعدیل نشود خطاهای ذهنی انسان اصلاح نگردد آرمانها و ارزشهای عالی مورد قبول انسان قرار نمی‌گیرد.</a:t>
            </a:r>
          </a:p>
        </p:txBody>
      </p:sp>
    </p:spTree>
    <p:extLst>
      <p:ext uri="{BB962C8B-B14F-4D97-AF65-F5344CB8AC3E}">
        <p14:creationId xmlns:p14="http://schemas.microsoft.com/office/powerpoint/2010/main" val="12087423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a:t>۳-ارتباط با جامعه بشری:</a:t>
            </a:r>
          </a:p>
          <a:p>
            <a:r>
              <a:rPr lang="fa-IR" dirty="0"/>
              <a:t>دراین مقام تعلیم و تربیت باید عواطف انسانی را در آدمی پرورش دهد. منظور ازعواطف انسانی خروج انسان از حوزه خود و گرایش به دیگران است.غرایز آدمی را به سوی خود خواهی و حب نفس سوق می دهد ولی عواطف انسانی آدمی را از محور خود جانب به دیگران و دیگر خواهی می برد و به آدمی به لطافت روحی می بخشد.</a:t>
            </a:r>
          </a:p>
          <a:p>
            <a:endParaRPr lang="fa-IR" dirty="0"/>
          </a:p>
        </p:txBody>
      </p:sp>
    </p:spTree>
    <p:extLst>
      <p:ext uri="{BB962C8B-B14F-4D97-AF65-F5344CB8AC3E}">
        <p14:creationId xmlns:p14="http://schemas.microsoft.com/office/powerpoint/2010/main" val="35611495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a:t> اسلام که آیین اعتدال است برای ساختن انسان هم به فرد و تهذیب نفس توجه دارد و هم به جامعه و بسیاری از اعمال سازنده جنبه اجتماعی دارند انجام عبادت و اعمال فردی کفایت نمی کند امور اجتماعی نیز بخشی از برنامه انسان‌سازی اسلام است.</a:t>
            </a:r>
          </a:p>
        </p:txBody>
      </p:sp>
    </p:spTree>
    <p:extLst>
      <p:ext uri="{BB962C8B-B14F-4D97-AF65-F5344CB8AC3E}">
        <p14:creationId xmlns:p14="http://schemas.microsoft.com/office/powerpoint/2010/main" val="876422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fa-IR" dirty="0"/>
              <a:t>۴-ارتباط با طبیعت :</a:t>
            </a:r>
          </a:p>
          <a:p>
            <a:r>
              <a:rPr lang="fa-IR" dirty="0"/>
              <a:t>طبیعت یکی از منابع معرفت و از آیات روشنگری و هدایتگری الهی است شناخت عالم طبیعت و قوانین حاکم بر آن و ایمان به هدفمندی جهان و انجام اعمال شایسته برطبق این علم و ایمان و بهره گیری صحیح از مواهب آن دستور موکد قرآن است قرآن کریم کسانی که نگاه سطحی به عالم طبیعت دارند را نکوهش می‌کند و آنان را که با دقت و تفکر در طبیعت می‌نگرند را مورد ستایش قرار می‌دهد.</a:t>
            </a:r>
          </a:p>
          <a:p>
            <a:endParaRPr lang="fa-IR" dirty="0"/>
          </a:p>
        </p:txBody>
      </p:sp>
    </p:spTree>
    <p:extLst>
      <p:ext uri="{BB962C8B-B14F-4D97-AF65-F5344CB8AC3E}">
        <p14:creationId xmlns:p14="http://schemas.microsoft.com/office/powerpoint/2010/main" val="2183342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r>
              <a:rPr lang="fa-IR" dirty="0"/>
              <a:t>پی نوشت(منابع)</a:t>
            </a:r>
          </a:p>
          <a:p>
            <a:r>
              <a:rPr lang="fa-IR" dirty="0"/>
              <a:t>۱-ر.ک :اهداف تربیت از دیدگاه اسلام ص۲۷-۲۹</a:t>
            </a:r>
          </a:p>
          <a:p>
            <a:r>
              <a:rPr lang="fa-IR" dirty="0"/>
              <a:t>۲-ر.ک:همان،ص۳۳؛تعلیم و تربیت و مراحل آن ص۳۹</a:t>
            </a:r>
          </a:p>
          <a:p>
            <a:r>
              <a:rPr lang="fa-IR" dirty="0"/>
              <a:t>۳-میزان الحکمه،ج۳،ص۲۵۴۰،ح۱۶۲۷</a:t>
            </a:r>
          </a:p>
          <a:p>
            <a:r>
              <a:rPr lang="fa-IR" dirty="0"/>
              <a:t>۴-ر.ک:اهداف تربیتی از دیدگاه اسلام ص ۴۰</a:t>
            </a:r>
          </a:p>
          <a:p>
            <a:r>
              <a:rPr lang="fa-IR" dirty="0"/>
              <a:t>۵-نهج البلاغه، خ۱</a:t>
            </a:r>
          </a:p>
          <a:p>
            <a:r>
              <a:rPr lang="fa-IR" dirty="0"/>
              <a:t>۶-میزان الحکمه، ج۳،ص۱۸۸۶،ح۱۲۲۳۵</a:t>
            </a:r>
          </a:p>
          <a:p>
            <a:r>
              <a:rPr lang="fa-IR" dirty="0"/>
              <a:t>۷-اصول اساسی فنی تربیت کاظم ایرانشهر-ص۱۳-۱۶</a:t>
            </a:r>
          </a:p>
          <a:p>
            <a:r>
              <a:rPr lang="fa-IR" dirty="0"/>
              <a:t>۸-ر.ک:تکاپوگر اندیشه ها محمد تقی جعفری گردآوری و جمع آوری عبدالله نصری،ص۲۶۹</a:t>
            </a:r>
          </a:p>
          <a:p>
            <a:r>
              <a:rPr lang="fa-IR" dirty="0"/>
              <a:t>۹-ر.ک:اخلاق اسلامی ،محمدعلی سادات،ص۱۰۵</a:t>
            </a:r>
          </a:p>
        </p:txBody>
      </p:sp>
    </p:spTree>
    <p:extLst>
      <p:ext uri="{BB962C8B-B14F-4D97-AF65-F5344CB8AC3E}">
        <p14:creationId xmlns:p14="http://schemas.microsoft.com/office/powerpoint/2010/main" val="541385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a:bodyPr>
          <a:lstStyle/>
          <a:p>
            <a:r>
              <a:rPr lang="fa-IR" dirty="0"/>
              <a:t>نتیجه گیری:</a:t>
            </a:r>
          </a:p>
          <a:p>
            <a:r>
              <a:rPr lang="fa-IR" dirty="0"/>
              <a:t>باتوجه به مطالب گفته شده میتوان گفت تعلیم و تربیت در اسلام دو هدف غایی و متوسط را در بر میگیرد که اهداف متوسط مارا در رسیدن به اهداف غایی یاری </a:t>
            </a:r>
            <a:r>
              <a:rPr lang="fa-IR" dirty="0" smtClean="0"/>
              <a:t>میکنند.به </a:t>
            </a:r>
            <a:r>
              <a:rPr lang="fa-IR" dirty="0"/>
              <a:t>طور کلی میتوان اهداف تربیتی به چهار دسته تقسیم بندی شده اند؛ارتباط باخدا، ارتباط با خویشتن، ارتباط با دیگران(جامعه بشری)، ارتباط طبیعت. هر کدام از این ارتباط ها انسان را برای رسیدن به هدف اصلی و غایی ینی خدا یاری میکند.</a:t>
            </a:r>
          </a:p>
          <a:p>
            <a:endParaRPr lang="fa-IR" dirty="0"/>
          </a:p>
        </p:txBody>
      </p:sp>
    </p:spTree>
    <p:extLst>
      <p:ext uri="{BB962C8B-B14F-4D97-AF65-F5344CB8AC3E}">
        <p14:creationId xmlns:p14="http://schemas.microsoft.com/office/powerpoint/2010/main" val="25497100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pPr algn="ctr"/>
            <a:endParaRPr lang="fa-IR" dirty="0" smtClean="0"/>
          </a:p>
          <a:p>
            <a:pPr marL="0" lvl="0" indent="0" algn="ctr">
              <a:spcBef>
                <a:spcPts val="0"/>
              </a:spcBef>
              <a:buClrTx/>
              <a:buSzTx/>
              <a:buNone/>
            </a:pPr>
            <a:r>
              <a:rPr lang="fa-IR" sz="2400" dirty="0">
                <a:solidFill>
                  <a:prstClr val="black"/>
                </a:solidFill>
                <a:latin typeface="Calibri"/>
                <a:cs typeface="Arial"/>
              </a:rPr>
              <a:t>نکات قابل توجه</a:t>
            </a:r>
          </a:p>
          <a:p>
            <a:pPr marL="0" lvl="0" indent="0" algn="ctr">
              <a:spcBef>
                <a:spcPts val="0"/>
              </a:spcBef>
              <a:buClrTx/>
              <a:buSzTx/>
              <a:buNone/>
            </a:pPr>
            <a:endParaRPr lang="fa-IR" sz="2400" dirty="0">
              <a:solidFill>
                <a:prstClr val="black"/>
              </a:solidFill>
              <a:latin typeface="Calibri"/>
              <a:cs typeface="Arial"/>
            </a:endParaRPr>
          </a:p>
          <a:p>
            <a:pPr marL="0" lvl="0" indent="0" algn="ctr">
              <a:spcBef>
                <a:spcPts val="0"/>
              </a:spcBef>
              <a:buClrTx/>
              <a:buSzTx/>
              <a:buNone/>
            </a:pPr>
            <a:r>
              <a:rPr lang="fa-IR" sz="2400" dirty="0">
                <a:solidFill>
                  <a:prstClr val="black"/>
                </a:solidFill>
                <a:latin typeface="Calibri"/>
                <a:cs typeface="Arial"/>
              </a:rPr>
              <a:t>-ده نمره مربوط است به ارائه مطالب مرتبط با عنوان درسی بصورت فایل پاورپوینت در ده اسلاید</a:t>
            </a:r>
          </a:p>
          <a:p>
            <a:pPr marL="0" lvl="0" indent="0">
              <a:spcBef>
                <a:spcPts val="0"/>
              </a:spcBef>
              <a:buClrTx/>
              <a:buSzTx/>
              <a:buNone/>
            </a:pPr>
            <a:r>
              <a:rPr lang="fa-IR" sz="2400" dirty="0">
                <a:solidFill>
                  <a:prstClr val="black"/>
                </a:solidFill>
                <a:latin typeface="Calibri"/>
                <a:cs typeface="Arial"/>
              </a:rPr>
              <a:t>-ده نمره آزمون مجازی بصورت غیر حضوری در تاریخ زیر</a:t>
            </a:r>
          </a:p>
          <a:p>
            <a:pPr marL="0" lvl="0" indent="0" algn="ctr">
              <a:spcBef>
                <a:spcPts val="0"/>
              </a:spcBef>
              <a:buClrTx/>
              <a:buSzTx/>
              <a:buNone/>
            </a:pPr>
            <a:endParaRPr lang="fa-IR" sz="2400" dirty="0">
              <a:solidFill>
                <a:prstClr val="black"/>
              </a:solidFill>
              <a:latin typeface="Calibri"/>
              <a:cs typeface="Arial"/>
            </a:endParaRPr>
          </a:p>
          <a:p>
            <a:pPr marL="0" lvl="0" indent="0" algn="ctr">
              <a:spcBef>
                <a:spcPts val="0"/>
              </a:spcBef>
              <a:buClrTx/>
              <a:buSzTx/>
              <a:buNone/>
            </a:pPr>
            <a:r>
              <a:rPr lang="fa-IR" sz="2400" dirty="0" smtClean="0">
                <a:solidFill>
                  <a:prstClr val="black"/>
                </a:solidFill>
                <a:latin typeface="Calibri"/>
                <a:cs typeface="Arial"/>
              </a:rPr>
              <a:t>99/4/11 </a:t>
            </a:r>
            <a:r>
              <a:rPr lang="fa-IR" sz="2400" dirty="0">
                <a:solidFill>
                  <a:prstClr val="black"/>
                </a:solidFill>
                <a:latin typeface="Calibri"/>
                <a:cs typeface="Arial"/>
              </a:rPr>
              <a:t>ساعت 11 صبح آزمون مجازی </a:t>
            </a:r>
            <a:r>
              <a:rPr lang="fa-IR" sz="2400" dirty="0" smtClean="0">
                <a:solidFill>
                  <a:prstClr val="black"/>
                </a:solidFill>
                <a:latin typeface="Calibri"/>
                <a:cs typeface="Arial"/>
              </a:rPr>
              <a:t>نظام تربیتی</a:t>
            </a:r>
            <a:endParaRPr lang="fa-IR" sz="2400" dirty="0">
              <a:solidFill>
                <a:prstClr val="black"/>
              </a:solidFill>
              <a:latin typeface="Calibri"/>
              <a:cs typeface="Arial"/>
            </a:endParaRPr>
          </a:p>
          <a:p>
            <a:pPr marL="0" lvl="0" indent="0" algn="ctr">
              <a:spcBef>
                <a:spcPts val="0"/>
              </a:spcBef>
              <a:buClrTx/>
              <a:buSzTx/>
              <a:buNone/>
            </a:pPr>
            <a:r>
              <a:rPr lang="fa-IR" sz="2400" dirty="0">
                <a:solidFill>
                  <a:prstClr val="black"/>
                </a:solidFill>
                <a:latin typeface="Calibri"/>
                <a:cs typeface="Arial"/>
              </a:rPr>
              <a:t>-در وقت معین دانشجویان در ایتا حاضر شده و در مدت 1 ساعت بصورت مجازی به سوالات پاسخ داده و از پاسخنامه عکس گرفته و به </a:t>
            </a:r>
            <a:r>
              <a:rPr lang="en-US" sz="2400" dirty="0" err="1">
                <a:solidFill>
                  <a:prstClr val="black"/>
                </a:solidFill>
                <a:latin typeface="Calibri"/>
              </a:rPr>
              <a:t>pv</a:t>
            </a:r>
            <a:r>
              <a:rPr lang="en-US" sz="2400" dirty="0">
                <a:solidFill>
                  <a:prstClr val="black"/>
                </a:solidFill>
                <a:latin typeface="Calibri"/>
              </a:rPr>
              <a:t>   </a:t>
            </a:r>
            <a:r>
              <a:rPr lang="fa-IR" sz="2400" dirty="0">
                <a:solidFill>
                  <a:prstClr val="black"/>
                </a:solidFill>
                <a:latin typeface="Calibri"/>
                <a:cs typeface="Arial"/>
              </a:rPr>
              <a:t>من ارسال کنند.</a:t>
            </a:r>
          </a:p>
          <a:p>
            <a:pPr marL="0" lvl="0" indent="0" algn="ctr">
              <a:spcBef>
                <a:spcPts val="0"/>
              </a:spcBef>
              <a:buClrTx/>
              <a:buSzTx/>
              <a:buNone/>
            </a:pPr>
            <a:endParaRPr lang="fa-IR" sz="2400" dirty="0">
              <a:solidFill>
                <a:prstClr val="black"/>
              </a:solidFill>
              <a:latin typeface="Calibri"/>
              <a:cs typeface="Arial"/>
            </a:endParaRPr>
          </a:p>
          <a:p>
            <a:pPr marL="0" lvl="0" indent="0" algn="ctr">
              <a:spcBef>
                <a:spcPts val="0"/>
              </a:spcBef>
              <a:buClrTx/>
              <a:buSzTx/>
              <a:buNone/>
            </a:pPr>
            <a:r>
              <a:rPr lang="fa-IR" sz="2400" dirty="0">
                <a:solidFill>
                  <a:prstClr val="black"/>
                </a:solidFill>
                <a:latin typeface="Calibri"/>
                <a:cs typeface="Arial"/>
              </a:rPr>
              <a:t>-دانشجویان درس </a:t>
            </a:r>
            <a:r>
              <a:rPr lang="fa-IR" sz="2400" dirty="0" smtClean="0">
                <a:solidFill>
                  <a:prstClr val="black"/>
                </a:solidFill>
                <a:latin typeface="Calibri"/>
                <a:cs typeface="Arial"/>
              </a:rPr>
              <a:t>نظام تربیتی در </a:t>
            </a:r>
            <a:r>
              <a:rPr lang="fa-IR" sz="2400" dirty="0">
                <a:solidFill>
                  <a:prstClr val="black"/>
                </a:solidFill>
                <a:latin typeface="Calibri"/>
                <a:cs typeface="Arial"/>
              </a:rPr>
              <a:t>وقت معین در ایتا حضور یابند. </a:t>
            </a:r>
            <a:endParaRPr lang="en-US" sz="2400" dirty="0">
              <a:solidFill>
                <a:prstClr val="black"/>
              </a:solidFill>
              <a:latin typeface="Calibri"/>
            </a:endParaRPr>
          </a:p>
          <a:p>
            <a:pPr algn="ctr"/>
            <a:endParaRPr lang="fa-IR" dirty="0"/>
          </a:p>
          <a:p>
            <a:pPr algn="ctr"/>
            <a:endParaRPr lang="fa-IR" dirty="0" smtClean="0"/>
          </a:p>
        </p:txBody>
      </p:sp>
    </p:spTree>
    <p:extLst>
      <p:ext uri="{BB962C8B-B14F-4D97-AF65-F5344CB8AC3E}">
        <p14:creationId xmlns:p14="http://schemas.microsoft.com/office/powerpoint/2010/main" val="42100938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fa-IR" dirty="0" smtClean="0"/>
              <a:t>درس نظام تربیتی در اسلام</a:t>
            </a:r>
          </a:p>
          <a:p>
            <a:r>
              <a:rPr lang="fa-IR" dirty="0" smtClean="0"/>
              <a:t>دانشگاه فرهنگیان شهید مطهری شهرستان خوی</a:t>
            </a:r>
          </a:p>
          <a:p>
            <a:r>
              <a:rPr lang="fa-IR" dirty="0" smtClean="0"/>
              <a:t>با تشکر از دانشجویان:ثریا </a:t>
            </a:r>
            <a:r>
              <a:rPr lang="fa-IR" dirty="0"/>
              <a:t>اومویی،کوثر احمدی،سعیده </a:t>
            </a:r>
            <a:r>
              <a:rPr lang="fa-IR" dirty="0" smtClean="0"/>
              <a:t>شاهسواری که در تهیه اسلاید ها زحمت کشیدند</a:t>
            </a:r>
            <a:endParaRPr lang="fa-IR" dirty="0"/>
          </a:p>
          <a:p>
            <a:endParaRPr lang="fa-IR" dirty="0"/>
          </a:p>
          <a:p>
            <a:endParaRPr lang="fa-IR" dirty="0"/>
          </a:p>
          <a:p>
            <a:endParaRPr lang="fa-IR" dirty="0"/>
          </a:p>
        </p:txBody>
      </p:sp>
    </p:spTree>
    <p:extLst>
      <p:ext uri="{BB962C8B-B14F-4D97-AF65-F5344CB8AC3E}">
        <p14:creationId xmlns:p14="http://schemas.microsoft.com/office/powerpoint/2010/main" val="23984010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fa-IR" dirty="0" smtClean="0"/>
          </a:p>
          <a:p>
            <a:r>
              <a:rPr lang="fa-IR" dirty="0" smtClean="0"/>
              <a:t>عنوان :</a:t>
            </a:r>
          </a:p>
          <a:p>
            <a:pPr algn="ctr"/>
            <a:endParaRPr lang="fa-IR" dirty="0"/>
          </a:p>
          <a:p>
            <a:pPr algn="ctr"/>
            <a:r>
              <a:rPr lang="fa-IR" dirty="0" smtClean="0"/>
              <a:t>اهداف </a:t>
            </a:r>
            <a:r>
              <a:rPr lang="fa-IR" dirty="0"/>
              <a:t>تعلیم و تربیت از دیدگاه اسلام</a:t>
            </a:r>
          </a:p>
        </p:txBody>
      </p:sp>
    </p:spTree>
    <p:extLst>
      <p:ext uri="{BB962C8B-B14F-4D97-AF65-F5344CB8AC3E}">
        <p14:creationId xmlns:p14="http://schemas.microsoft.com/office/powerpoint/2010/main" val="7056781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fa-IR" dirty="0"/>
              <a:t>چکیده:</a:t>
            </a:r>
          </a:p>
          <a:p>
            <a:r>
              <a:rPr lang="fa-IR" dirty="0"/>
              <a:t>تعلیم و تربیت در اسلام اهدافی دارد و این اهداف می‌تواند به صورت غایی و متوسط و واسطه باشد که اهداف متوسط ما را در رسیدن به اهداف غایی یاری می‌دهند و اهداف غایی بایدمطابق با آرمان‌ها و ارزش‌های اسلامی باشد و ما به نقطه مطلوب برساند و این اهداف باید متناسب بافطرت باشند و همچنین جامع بوده و امکان اجرا پذیری و دستیابی به آنهاوجود داشته باشد.</a:t>
            </a:r>
          </a:p>
          <a:p>
            <a:endParaRPr lang="fa-IR" dirty="0"/>
          </a:p>
        </p:txBody>
      </p:sp>
    </p:spTree>
    <p:extLst>
      <p:ext uri="{BB962C8B-B14F-4D97-AF65-F5344CB8AC3E}">
        <p14:creationId xmlns:p14="http://schemas.microsoft.com/office/powerpoint/2010/main" val="8427755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a:t>کلید واژه</a:t>
            </a:r>
            <a:r>
              <a:rPr lang="fa-IR" dirty="0" smtClean="0"/>
              <a:t>:</a:t>
            </a:r>
          </a:p>
          <a:p>
            <a:endParaRPr lang="fa-IR" dirty="0"/>
          </a:p>
          <a:p>
            <a:r>
              <a:rPr lang="fa-IR" dirty="0" smtClean="0"/>
              <a:t> </a:t>
            </a:r>
            <a:r>
              <a:rPr lang="fa-IR" dirty="0"/>
              <a:t>۱-اهداف غایی ۲-اهداف متوسط یا با واسطه۳- ارتباط اهداف با خداوند سبحان ۴-ارتباط اهداف با خویشتن ۵-ارتباط اهداف با جامعه بشری۵- ارتباط اهداف با طبیعت.</a:t>
            </a:r>
          </a:p>
        </p:txBody>
      </p:sp>
    </p:spTree>
    <p:extLst>
      <p:ext uri="{BB962C8B-B14F-4D97-AF65-F5344CB8AC3E}">
        <p14:creationId xmlns:p14="http://schemas.microsoft.com/office/powerpoint/2010/main" val="22574069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fa-IR" dirty="0"/>
              <a:t>با توجه به مبانی انسان شناختی اسلامی از قبیل فطرت الهی می توان اهداف تعلیم و تربیت را به سه نقطه هدف غایی و نهایی و اهداف متوسط یا زمینه‌ساز و اهداف جزئی و رفتاری تقسیم کرد.</a:t>
            </a:r>
          </a:p>
          <a:p>
            <a:r>
              <a:rPr lang="fa-IR" dirty="0"/>
              <a:t>البته وجود این طبقات به این معنا نیست که هدف نهایی نقطه مطلوب است و برای دستیابی به آن باید از اهداف متوسط گذر کرده ابتدا به شرح هدف غایی و سپس اهداف متوسط می پردازیم.</a:t>
            </a:r>
          </a:p>
          <a:p>
            <a:endParaRPr lang="fa-IR" dirty="0"/>
          </a:p>
        </p:txBody>
      </p:sp>
    </p:spTree>
    <p:extLst>
      <p:ext uri="{BB962C8B-B14F-4D97-AF65-F5344CB8AC3E}">
        <p14:creationId xmlns:p14="http://schemas.microsoft.com/office/powerpoint/2010/main" val="23385299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fa-IR" dirty="0"/>
              <a:t>هدف غایی تعلیم و تربیت از نظر اسلام، این است که آدمی به کمال نهایی خود که قرب به خدای متعال است نائل شود به عبارت دیگر هدف غایی به ذات  مقدسی است که مستجمع  جمیع صفات جمالیه و کمالیه است حقیقتی بی نهایت و کامل و مطلق که شایسته است در متن زندگی آدمیان حضور یابد و همه فعالیتهای آنان به سوی او معطوف گردد و محور همه فعالیتشان باشد در تعلیم و تربیت اسلامی حرکت و هدایت آدمی به سوی غیر اصلی و مقصد نهایی در صراط مستقیم عبودیت حضرت حق، تسهیل می‌شود.</a:t>
            </a:r>
          </a:p>
        </p:txBody>
      </p:sp>
    </p:spTree>
    <p:extLst>
      <p:ext uri="{BB962C8B-B14F-4D97-AF65-F5344CB8AC3E}">
        <p14:creationId xmlns:p14="http://schemas.microsoft.com/office/powerpoint/2010/main" val="3587902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fa-IR" dirty="0"/>
              <a:t>ویژگی های هدف غایی</a:t>
            </a:r>
          </a:p>
          <a:p>
            <a:r>
              <a:rPr lang="fa-IR" dirty="0"/>
              <a:t>۱-سازگاری با فطرت و ساختار وجودی انسان</a:t>
            </a:r>
          </a:p>
          <a:p>
            <a:r>
              <a:rPr lang="fa-IR" dirty="0"/>
              <a:t>۲-جامعیت و شمول نسبت به همه ارزشهای انسانی (هدف غایی جامع ارزشهای الهی و انسانی است که تعیین کننده مسیر زندگی است)</a:t>
            </a:r>
          </a:p>
          <a:p>
            <a:r>
              <a:rPr lang="fa-IR" dirty="0"/>
              <a:t>۳-امکان پذیر بودن آن و دستیابی به آن.</a:t>
            </a:r>
          </a:p>
          <a:p>
            <a:endParaRPr lang="fa-IR" dirty="0"/>
          </a:p>
        </p:txBody>
      </p:sp>
    </p:spTree>
    <p:extLst>
      <p:ext uri="{BB962C8B-B14F-4D97-AF65-F5344CB8AC3E}">
        <p14:creationId xmlns:p14="http://schemas.microsoft.com/office/powerpoint/2010/main" val="37378312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fa-IR" dirty="0"/>
              <a:t>اهداف واسطه یا متوسط</a:t>
            </a:r>
          </a:p>
          <a:p>
            <a:r>
              <a:rPr lang="fa-IR" dirty="0"/>
              <a:t>منظور از اهداف متوسط یا واسطه ای زمینه‌ساز اهدافی است که نسبت به اهداف غایی از وسعت </a:t>
            </a:r>
            <a:r>
              <a:rPr lang="fa-IR" dirty="0" smtClean="0"/>
              <a:t>کمتری </a:t>
            </a:r>
            <a:r>
              <a:rPr lang="fa-IR" dirty="0"/>
              <a:t>برخوردارندو حد وسط </a:t>
            </a:r>
            <a:r>
              <a:rPr lang="fa-IR" dirty="0" smtClean="0"/>
              <a:t>بین</a:t>
            </a:r>
          </a:p>
          <a:p>
            <a:r>
              <a:rPr lang="fa-IR" dirty="0" smtClean="0"/>
              <a:t> </a:t>
            </a:r>
            <a:r>
              <a:rPr lang="fa-IR" dirty="0"/>
              <a:t>هدف غایی و اهداف جزئی و رفتاری اند و برخی از محققان معاصر اهداف تربیتی زمینه سازی آن را به چهار دسته کلی تقسیم کرده اند.</a:t>
            </a:r>
          </a:p>
          <a:p>
            <a:r>
              <a:rPr lang="fa-IR" dirty="0" smtClean="0"/>
              <a:t>الف)اهداف </a:t>
            </a:r>
            <a:r>
              <a:rPr lang="fa-IR" dirty="0"/>
              <a:t>تربیتی که در آن خدای متعال محور توجه و فعالیت های تربیتی است.</a:t>
            </a:r>
          </a:p>
          <a:p>
            <a:r>
              <a:rPr lang="fa-IR" dirty="0"/>
              <a:t>ب)اهداف تربیتی که در آن انسان محور توجه و فعالیت های تربیتی است.</a:t>
            </a:r>
          </a:p>
          <a:p>
            <a:r>
              <a:rPr lang="fa-IR" dirty="0"/>
              <a:t>ج)اهداف تربیتی که در آن دیگران محور توجه و فعالیت های تربیتی است.</a:t>
            </a:r>
          </a:p>
          <a:p>
            <a:r>
              <a:rPr lang="fa-IR" dirty="0"/>
              <a:t>د)اهداف تربیتی که در آن طبیعت مورد توجه و فعالیت های تربیتی است.</a:t>
            </a:r>
          </a:p>
        </p:txBody>
      </p:sp>
    </p:spTree>
    <p:extLst>
      <p:ext uri="{BB962C8B-B14F-4D97-AF65-F5344CB8AC3E}">
        <p14:creationId xmlns:p14="http://schemas.microsoft.com/office/powerpoint/2010/main" val="31694475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70</TotalTime>
  <Words>1140</Words>
  <Application>Microsoft Office PowerPoint</Application>
  <PresentationFormat>On-screen Show (4:3)</PresentationFormat>
  <Paragraphs>61</Paragraphs>
  <Slides>19</Slides>
  <Notes>0</Notes>
  <HiddenSlides>0</HiddenSlides>
  <MMClips>1</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Trek</vt:lpstr>
      <vt:lpstr>بسم الله الرحمن الرحیم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بسم الله الرحمن الرحیم</dc:title>
  <dc:creator>Hassan</dc:creator>
  <cp:lastModifiedBy>7</cp:lastModifiedBy>
  <cp:revision>9</cp:revision>
  <dcterms:created xsi:type="dcterms:W3CDTF">2006-08-16T00:00:00Z</dcterms:created>
  <dcterms:modified xsi:type="dcterms:W3CDTF">2020-06-08T10:28:20Z</dcterms:modified>
</cp:coreProperties>
</file>