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6372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25179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60474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291454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397035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148338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52759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160244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188814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5732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7CA197-AEBC-4A41-B05B-BAD7E4B53CB7}" type="datetimeFigureOut">
              <a:rPr lang="fa-IR" smtClean="0"/>
              <a:pPr/>
              <a:t>10/09/1441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17954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CA197-AEBC-4A41-B05B-BAD7E4B53CB7}" type="datetimeFigureOut">
              <a:rPr lang="fa-IR" smtClean="0"/>
              <a:pPr/>
              <a:t>10/09/1441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8C42F-8DE8-4552-B18F-6DCD9499C8AB}" type="slidenum">
              <a:rPr lang="fa-IR" smtClean="0"/>
              <a:pPr/>
              <a:t>‹#›</a:t>
            </a:fld>
            <a:endParaRPr lang="fa-IR"/>
          </a:p>
        </p:txBody>
      </p:sp>
    </p:spTree>
    <p:extLst>
      <p:ext uri="{BB962C8B-B14F-4D97-AF65-F5344CB8AC3E}">
        <p14:creationId xmlns:p14="http://schemas.microsoft.com/office/powerpoint/2010/main" xmlns="" val="364867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فصل 9</a:t>
            </a:r>
            <a:endParaRPr lang="fa-IR" dirty="0"/>
          </a:p>
        </p:txBody>
      </p:sp>
      <p:sp>
        <p:nvSpPr>
          <p:cNvPr id="3" name="Subtitle 2"/>
          <p:cNvSpPr>
            <a:spLocks noGrp="1"/>
          </p:cNvSpPr>
          <p:nvPr>
            <p:ph type="subTitle" idx="1"/>
          </p:nvPr>
        </p:nvSpPr>
        <p:spPr/>
        <p:txBody>
          <a:bodyPr/>
          <a:lstStyle/>
          <a:p>
            <a:r>
              <a:rPr lang="fa-IR" dirty="0" smtClean="0"/>
              <a:t>رشد جسمانی و شناختی در اواسط کودکی</a:t>
            </a:r>
          </a:p>
          <a:p>
            <a:r>
              <a:rPr lang="fa-IR" dirty="0" smtClean="0"/>
              <a:t>6 تا 11 سالگی</a:t>
            </a:r>
            <a:endParaRPr lang="fa-IR" dirty="0"/>
          </a:p>
        </p:txBody>
      </p:sp>
      <p:pic>
        <p:nvPicPr>
          <p:cNvPr id="5" name="Recorded Sound">
            <a:hlinkClick r:id="" action="ppaction://media"/>
          </p:cNvPr>
          <p:cNvPicPr>
            <a:picLocks noRot="1" noChangeAspect="1"/>
          </p:cNvPicPr>
          <p:nvPr>
            <a:wavAudioFile r:embed="rId1" name="Recorded Sound"/>
          </p:nvPr>
        </p:nvPicPr>
        <p:blipFill>
          <a:blip r:embed="rId3" cstate="print"/>
          <a:stretch>
            <a:fillRect/>
          </a:stretch>
        </p:blipFill>
        <p:spPr>
          <a:xfrm>
            <a:off x="2422477" y="1311321"/>
            <a:ext cx="1363639" cy="1363639"/>
          </a:xfrm>
          <a:prstGeom prst="rect">
            <a:avLst/>
          </a:prstGeom>
        </p:spPr>
      </p:pic>
    </p:spTree>
    <p:extLst>
      <p:ext uri="{BB962C8B-B14F-4D97-AF65-F5344CB8AC3E}">
        <p14:creationId xmlns:p14="http://schemas.microsoft.com/office/powerpoint/2010/main" xmlns="" val="3280956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8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رشد جسمانی</a:t>
            </a:r>
            <a:endParaRPr lang="fa-IR" dirty="0"/>
          </a:p>
        </p:txBody>
      </p:sp>
      <p:sp>
        <p:nvSpPr>
          <p:cNvPr id="3" name="Content Placeholder 2"/>
          <p:cNvSpPr>
            <a:spLocks noGrp="1"/>
          </p:cNvSpPr>
          <p:nvPr>
            <p:ph idx="1"/>
          </p:nvPr>
        </p:nvSpPr>
        <p:spPr/>
        <p:txBody>
          <a:bodyPr>
            <a:normAutofit lnSpcReduction="10000"/>
          </a:bodyPr>
          <a:lstStyle/>
          <a:p>
            <a:pPr algn="just" rtl="1"/>
            <a:r>
              <a:rPr lang="fa-IR" dirty="0" smtClean="0"/>
              <a:t>رشد جسمانی در طول سالهای دبستانی با آهنگ آهسته و منظم ادامه می یابد. در 6 سالگی یک کودک متوسط امریکای شمالی تقریبا 20 کیلو وزن و 107 سانتی متر قد دارد. طی سال های بعدی، هر سال تقریبا 5 تا 8 سانتی متر به قد و دو کیلیو گرم به وزن کودکان افزوده می شود. دختر ها بین 6 تا 8 سالگی اندکی کوتاه تر و سبک تر از پسرها هستند. در 9 سالگی این روند برعکس می شود. به طوری که دخترها به جهش رشد نوجوانی نزدیک می شوند که در دخترها دوسال زودتر از پسرها روی می دهد.</a:t>
            </a:r>
          </a:p>
          <a:p>
            <a:pPr algn="just" rtl="1"/>
            <a:r>
              <a:rPr lang="fa-IR" dirty="0" smtClean="0"/>
              <a:t>بین 6 تا 12 سالگی تمام 20 دندان شیری از بین می روند و دندان های دایمی جای انها را می گیرند به طوری که دخترها دندان های خود را قدری زودتر از پسرها از دست می دهند. برای مدتی دندان های دایمی خیلی بزرگ به نظر می رسند. بتدریج رشد استخوان های صورت به ویژه چانه و ارواره با عث می شوند که صورت کشیده تر و دهان عریض تر شود و بدین ترتیب با دندان هایی که به تازگی درامده اند متناسب شوند.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016758" y="465161"/>
            <a:ext cx="1589964" cy="1589964"/>
          </a:xfrm>
          <a:prstGeom prst="rect">
            <a:avLst/>
          </a:prstGeom>
        </p:spPr>
      </p:pic>
    </p:spTree>
    <p:extLst>
      <p:ext uri="{BB962C8B-B14F-4D97-AF65-F5344CB8AC3E}">
        <p14:creationId xmlns:p14="http://schemas.microsoft.com/office/powerpoint/2010/main" xmlns="" val="1127782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1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تغذیه در کودکان دبستانی</a:t>
            </a:r>
            <a:endParaRPr lang="fa-IR" dirty="0"/>
          </a:p>
        </p:txBody>
      </p:sp>
      <p:sp>
        <p:nvSpPr>
          <p:cNvPr id="3" name="Content Placeholder 2"/>
          <p:cNvSpPr>
            <a:spLocks noGrp="1"/>
          </p:cNvSpPr>
          <p:nvPr>
            <p:ph idx="1"/>
          </p:nvPr>
        </p:nvSpPr>
        <p:spPr/>
        <p:txBody>
          <a:bodyPr>
            <a:normAutofit lnSpcReduction="10000"/>
          </a:bodyPr>
          <a:lstStyle/>
          <a:p>
            <a:pPr algn="just" rtl="1"/>
            <a:r>
              <a:rPr lang="fa-IR" dirty="0" smtClean="0"/>
              <a:t>کودکان دبستانی برای تامین انرژی جهت یادگیری موفقیت آمیز در مدرسه و افزایش فعالیت جسمانی، به غذای متعادل و فراوان نیاز دارند. بسیاری از کودکان با افزایش تمرکز روی بازی، روابط دوستی و فعالیت های جدید، وقت کمی را صرف غذا خوردن می کنند و درصد کودکانی که با خانواده خود شام می خورند بین 9 تا 14 سالگی کاهش می یابد. </a:t>
            </a:r>
            <a:r>
              <a:rPr lang="fa-IR" dirty="0" smtClean="0">
                <a:solidFill>
                  <a:srgbClr val="FF0000"/>
                </a:solidFill>
              </a:rPr>
              <a:t>وقت شام خانوادگی </a:t>
            </a:r>
            <a:r>
              <a:rPr lang="fa-IR" dirty="0" smtClean="0">
                <a:solidFill>
                  <a:srgbClr val="FF0000"/>
                </a:solidFill>
              </a:rPr>
              <a:t>ظرف </a:t>
            </a:r>
            <a:r>
              <a:rPr lang="fa-IR" dirty="0" smtClean="0">
                <a:solidFill>
                  <a:srgbClr val="FF0000"/>
                </a:solidFill>
              </a:rPr>
              <a:t>دهه گذشته به طور کلی از بین رفته است</a:t>
            </a:r>
            <a:r>
              <a:rPr lang="fa-IR" dirty="0" smtClean="0"/>
              <a:t>. با این حال خوردن شام با والدین به رژیم غذایی سرشار از میوه ها، سبزیجات، حبوبات و فراورده های لبنی و کاهش مصرف غذاهای حاضر و اماده و نوشابه های گازدار منجر می شود.</a:t>
            </a:r>
          </a:p>
          <a:p>
            <a:pPr algn="just" rtl="1"/>
            <a:r>
              <a:rPr lang="fa-IR" dirty="0" smtClean="0"/>
              <a:t>کودکان دبستانی می گویند بعد از خوردن غذاهای سالم، احساس بهتر و تمرکز بهتری دارند. و پس از خوردن غذاهای ناسالم(هله هوله) احساس می کنند بی حال هستند. هماهنگ با این گزارش های غیررسمی، حتی کمبودهای غذایی جزیی می توانند بر عملکرد شناختی تاثیر بگذارند.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76065" y="205854"/>
            <a:ext cx="1317010" cy="1317010"/>
          </a:xfrm>
          <a:prstGeom prst="rect">
            <a:avLst/>
          </a:prstGeom>
        </p:spPr>
      </p:pic>
    </p:spTree>
    <p:extLst>
      <p:ext uri="{BB962C8B-B14F-4D97-AF65-F5344CB8AC3E}">
        <p14:creationId xmlns:p14="http://schemas.microsoft.com/office/powerpoint/2010/main" xmlns="" val="1308142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82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بیماری های دوران دبستانی</a:t>
            </a:r>
            <a:endParaRPr lang="fa-IR" dirty="0"/>
          </a:p>
        </p:txBody>
      </p:sp>
      <p:sp>
        <p:nvSpPr>
          <p:cNvPr id="3" name="Content Placeholder 2"/>
          <p:cNvSpPr>
            <a:spLocks noGrp="1"/>
          </p:cNvSpPr>
          <p:nvPr>
            <p:ph idx="1"/>
          </p:nvPr>
        </p:nvSpPr>
        <p:spPr/>
        <p:txBody>
          <a:bodyPr/>
          <a:lstStyle/>
          <a:p>
            <a:pPr algn="just" rtl="1"/>
            <a:r>
              <a:rPr lang="fa-IR" dirty="0" smtClean="0"/>
              <a:t>کودکان در دو سال اول مدرسه ابتدایی بیشتر از سال های بعدی بیمار می شوند. زیرا با کودکان بیمار مواجه می شوند و دستگاه ایمنی انها هنوز در حال رشد است.تقریبا 15 تا 20 درصد کودکان امریکایی به بیماری ها و اختلالات مزمن(ازجمله ناتوانی های جسمی) مبتلا هستند.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603610" y="560694"/>
            <a:ext cx="1235123" cy="1235123"/>
          </a:xfrm>
          <a:prstGeom prst="rect">
            <a:avLst/>
          </a:prstGeom>
        </p:spPr>
      </p:pic>
    </p:spTree>
    <p:extLst>
      <p:ext uri="{BB962C8B-B14F-4D97-AF65-F5344CB8AC3E}">
        <p14:creationId xmlns:p14="http://schemas.microsoft.com/office/powerpoint/2010/main" xmlns="" val="3243802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4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آسیب های غیرعمدی</a:t>
            </a:r>
            <a:endParaRPr lang="fa-IR" dirty="0"/>
          </a:p>
        </p:txBody>
      </p:sp>
      <p:sp>
        <p:nvSpPr>
          <p:cNvPr id="3" name="Content Placeholder 2"/>
          <p:cNvSpPr>
            <a:spLocks noGrp="1"/>
          </p:cNvSpPr>
          <p:nvPr>
            <p:ph idx="1"/>
          </p:nvPr>
        </p:nvSpPr>
        <p:spPr/>
        <p:txBody>
          <a:bodyPr/>
          <a:lstStyle/>
          <a:p>
            <a:pPr algn="just" rtl="1"/>
            <a:r>
              <a:rPr lang="fa-IR" dirty="0" smtClean="0"/>
              <a:t>مرگ و میر در اثر اسیب از اواسط کودکی تا نوجوانی افزایش می یابد و میزان ان در پسرها بیشتر از دخترهاست. کودکان بسیار فعال، تکانشی و مخاطره جو که خیلی از انها پسر هستند در اواسط کودکی خیلی نسبت به جراحات آسیب پذیرند. والدین در مداخله کردن برای رفتارهای خطرناک خیلی سهل انگارند. به ویژه هنگامی که تحت شرایط تعارض زناشویی مداوم قرار دارند یا به انواع دیگر ناراحتی روانی دچار هستند.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576316" y="396922"/>
            <a:ext cx="1603612" cy="1603612"/>
          </a:xfrm>
          <a:prstGeom prst="rect">
            <a:avLst/>
          </a:prstGeom>
        </p:spPr>
      </p:pic>
    </p:spTree>
    <p:extLst>
      <p:ext uri="{BB962C8B-B14F-4D97-AF65-F5344CB8AC3E}">
        <p14:creationId xmlns:p14="http://schemas.microsoft.com/office/powerpoint/2010/main" xmlns="" val="3441543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0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رشد حرکتی در کودکان دبستانی</a:t>
            </a:r>
            <a:endParaRPr lang="fa-IR" dirty="0"/>
          </a:p>
        </p:txBody>
      </p:sp>
      <p:sp>
        <p:nvSpPr>
          <p:cNvPr id="3" name="Content Placeholder 2"/>
          <p:cNvSpPr>
            <a:spLocks noGrp="1"/>
          </p:cNvSpPr>
          <p:nvPr>
            <p:ph idx="1"/>
          </p:nvPr>
        </p:nvSpPr>
        <p:spPr/>
        <p:txBody>
          <a:bodyPr/>
          <a:lstStyle/>
          <a:p>
            <a:pPr algn="just" rtl="1"/>
            <a:r>
              <a:rPr lang="fa-IR" dirty="0" smtClean="0"/>
              <a:t>در طول سال های دبستانی رشد حرکتی درشت کودکان شامل دویدن، پریدن، لی لی کردن و مهارت های پرتاب توپ  بهتر می شوند. رشد حرکتی ظریف نیز در سال های دبستانی بهبود می یابد. اغلب کودکان در 6 سالگی می توانند حروف الفبا، نام و نام خانوادگی و اعداد 1 تا 10 را به طور واضح بنویسیند. با این حال اندازه حروف انها بزرگ است زیرا به جای مچ و انگشتان از کل دست خود استفاده می کنند. نقاشی کودکان در اواسط کودکی بهبود قابل ملاحظه ای می یابد.</a:t>
            </a:r>
          </a:p>
          <a:p>
            <a:pPr algn="just" rtl="1"/>
            <a:r>
              <a:rPr lang="fa-IR" dirty="0" smtClean="0"/>
              <a:t>دخترها در مهارت های حرکتی ظریف از جمله نوشتن و نقاشی همچنان جلوترند. انها در پریدن و لی لی کردن نیز که به تعادل و چالاکی وابسته اند، برتر از پسرها هستند اما پسرها در سایر مهارت های حرکتی درشت به ویژه در پرتاب کردن و لگد زدن برترند.</a:t>
            </a:r>
          </a:p>
          <a:p>
            <a:pPr algn="r" rtl="1"/>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057700" y="533399"/>
            <a:ext cx="1194179" cy="1194179"/>
          </a:xfrm>
          <a:prstGeom prst="rect">
            <a:avLst/>
          </a:prstGeom>
        </p:spPr>
      </p:pic>
    </p:spTree>
    <p:extLst>
      <p:ext uri="{BB962C8B-B14F-4D97-AF65-F5344CB8AC3E}">
        <p14:creationId xmlns:p14="http://schemas.microsoft.com/office/powerpoint/2010/main" xmlns="" val="1021537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7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گنجایش حافظه کوتاه مدت </a:t>
            </a:r>
            <a:endParaRPr lang="fa-IR" dirty="0"/>
          </a:p>
        </p:txBody>
      </p:sp>
      <p:sp>
        <p:nvSpPr>
          <p:cNvPr id="3" name="Content Placeholder 2"/>
          <p:cNvSpPr>
            <a:spLocks noGrp="1"/>
          </p:cNvSpPr>
          <p:nvPr>
            <p:ph idx="1"/>
          </p:nvPr>
        </p:nvSpPr>
        <p:spPr/>
        <p:txBody>
          <a:bodyPr/>
          <a:lstStyle/>
          <a:p>
            <a:pPr algn="just" rtl="1"/>
            <a:r>
              <a:rPr lang="fa-IR" dirty="0" smtClean="0"/>
              <a:t>رشد مغز به بهبود عملکرد در </a:t>
            </a:r>
            <a:r>
              <a:rPr lang="fa-IR" dirty="0" smtClean="0"/>
              <a:t>تکالیف </a:t>
            </a:r>
            <a:r>
              <a:rPr lang="fa-IR" dirty="0" smtClean="0"/>
              <a:t>حافظه کوتاه مدت کمک می کند. بین 6 تا 12 سالگی زمان لازم برای پردازش اطلاعات در انواع تکالیف شناختی به سرعت کاهش می یابد. که احتمالابه علت میلین دار شدن و هرس سیناپسی در قشر مخ است.</a:t>
            </a:r>
          </a:p>
          <a:p>
            <a:pPr algn="just" rtl="1"/>
            <a:r>
              <a:rPr lang="fa-IR" dirty="0" smtClean="0"/>
              <a:t>در واقع کودکانی که مشکلات یادگیری مستمر در روخوانی و ریاضیات دارند اغلب کمبودهایی در گنجایش حافظه کوتاه مدت دارند. کمبود حافظه کوتاه مدت مشکلاتی را برای یادگیری ایجاد می کند. </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2204114" y="587991"/>
            <a:ext cx="1480782" cy="1480782"/>
          </a:xfrm>
          <a:prstGeom prst="rect">
            <a:avLst/>
          </a:prstGeom>
        </p:spPr>
      </p:pic>
    </p:spTree>
    <p:extLst>
      <p:ext uri="{BB962C8B-B14F-4D97-AF65-F5344CB8AC3E}">
        <p14:creationId xmlns:p14="http://schemas.microsoft.com/office/powerpoint/2010/main" xmlns="" val="2467514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8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توجه</a:t>
            </a:r>
            <a:endParaRPr lang="fa-IR" dirty="0"/>
          </a:p>
        </p:txBody>
      </p:sp>
      <p:sp>
        <p:nvSpPr>
          <p:cNvPr id="3" name="Content Placeholder 2"/>
          <p:cNvSpPr>
            <a:spLocks noGrp="1"/>
          </p:cNvSpPr>
          <p:nvPr>
            <p:ph idx="1"/>
          </p:nvPr>
        </p:nvSpPr>
        <p:spPr/>
        <p:txBody>
          <a:bodyPr/>
          <a:lstStyle/>
          <a:p>
            <a:pPr algn="just" rtl="1"/>
            <a:r>
              <a:rPr lang="fa-IR" dirty="0" smtClean="0"/>
              <a:t>توجه در اواسط کودکی گزینشی تر و انعطاف پذیر تر  و برنامه دار می شود. اول اینکه کودکان بهتر می توانند به فقط ان دسته از جنبه های موقعیت توجه کنند که به هدف انها مربوط هستند.</a:t>
            </a:r>
          </a:p>
          <a:p>
            <a:pPr algn="just" rtl="1"/>
            <a:r>
              <a:rPr lang="fa-IR" dirty="0" smtClean="0"/>
              <a:t>دوم اینکه کودکان بزرگتر به طور انعطاف پذیری توجه خود را با ضروریات تکلیف منطبق می کنند.</a:t>
            </a:r>
          </a:p>
          <a:p>
            <a:pPr algn="just" rtl="1"/>
            <a:r>
              <a:rPr lang="fa-IR" dirty="0" smtClean="0"/>
              <a:t>سرانجام اینکه برنامه ریزی که ایجاب می کند کودکان مهارت های توجه را با فرایندهای شناختی دیگر ترکیب کنند به مقدار زیاد در اواسط کودکی بهتر می شود.</a:t>
            </a:r>
            <a:endParaRPr lang="fa-IR" dirty="0"/>
          </a:p>
        </p:txBody>
      </p:sp>
      <p:pic>
        <p:nvPicPr>
          <p:cNvPr id="5" name="Recorded Sound">
            <a:hlinkClick r:id="" action="ppaction://media"/>
          </p:cNvPr>
          <p:cNvPicPr>
            <a:picLocks noRot="1" noChangeAspect="1"/>
          </p:cNvPicPr>
          <p:nvPr>
            <a:wavAudioFile r:embed="rId1" name="Recorded Sound"/>
          </p:nvPr>
        </p:nvPicPr>
        <p:blipFill>
          <a:blip r:embed="rId3" cstate="print"/>
          <a:stretch>
            <a:fillRect/>
          </a:stretch>
        </p:blipFill>
        <p:spPr>
          <a:xfrm>
            <a:off x="1098643" y="506103"/>
            <a:ext cx="1685499" cy="1685499"/>
          </a:xfrm>
          <a:prstGeom prst="rect">
            <a:avLst/>
          </a:prstGeom>
        </p:spPr>
      </p:pic>
    </p:spTree>
    <p:extLst>
      <p:ext uri="{BB962C8B-B14F-4D97-AF65-F5344CB8AC3E}">
        <p14:creationId xmlns:p14="http://schemas.microsoft.com/office/powerpoint/2010/main" xmlns="" val="387994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7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846</Words>
  <Application>Microsoft Office PowerPoint</Application>
  <PresentationFormat>Custom</PresentationFormat>
  <Paragraphs>23</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فصل 9</vt:lpstr>
      <vt:lpstr>رشد جسمانی</vt:lpstr>
      <vt:lpstr>تغذیه در کودکان دبستانی</vt:lpstr>
      <vt:lpstr>بیماری های دوران دبستانی</vt:lpstr>
      <vt:lpstr>آسیب های غیرعمدی</vt:lpstr>
      <vt:lpstr>رشد حرکتی در کودکان دبستانی</vt:lpstr>
      <vt:lpstr>گنجایش حافظه کوتاه مدت </vt:lpstr>
      <vt:lpstr>توجه</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9</dc:title>
  <dc:creator>user</dc:creator>
  <cp:lastModifiedBy>pc</cp:lastModifiedBy>
  <cp:revision>10</cp:revision>
  <dcterms:created xsi:type="dcterms:W3CDTF">2020-05-30T06:57:42Z</dcterms:created>
  <dcterms:modified xsi:type="dcterms:W3CDTF">2020-05-31T17:03:55Z</dcterms:modified>
</cp:coreProperties>
</file>