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2"/>
  </p:notesMasterIdLst>
  <p:sldIdLst>
    <p:sldId id="335" r:id="rId2"/>
    <p:sldId id="336" r:id="rId3"/>
    <p:sldId id="337" r:id="rId4"/>
    <p:sldId id="338" r:id="rId5"/>
    <p:sldId id="339" r:id="rId6"/>
    <p:sldId id="340" r:id="rId7"/>
    <p:sldId id="341" r:id="rId8"/>
    <p:sldId id="342" r:id="rId9"/>
    <p:sldId id="343" r:id="rId10"/>
    <p:sldId id="344" r:id="rId11"/>
    <p:sldId id="345" r:id="rId12"/>
    <p:sldId id="346" r:id="rId13"/>
    <p:sldId id="347" r:id="rId14"/>
    <p:sldId id="348" r:id="rId15"/>
    <p:sldId id="349" r:id="rId16"/>
    <p:sldId id="350" r:id="rId17"/>
    <p:sldId id="351" r:id="rId18"/>
    <p:sldId id="352" r:id="rId19"/>
    <p:sldId id="353" r:id="rId20"/>
    <p:sldId id="354" r:id="rId21"/>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FC0A"/>
    <a:srgbClr val="00FF00"/>
    <a:srgbClr val="0F1301"/>
    <a:srgbClr val="011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0FEC21C-111F-48C1-8F4A-822184C63214}" type="datetimeFigureOut">
              <a:rPr lang="fa-IR" smtClean="0"/>
              <a:t>22/10/1441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2D0E8D1-0434-4597-9B2F-2B865CFB7DEE}" type="slidenum">
              <a:rPr lang="fa-IR" smtClean="0"/>
              <a:t>‹#›</a:t>
            </a:fld>
            <a:endParaRPr lang="fa-IR"/>
          </a:p>
        </p:txBody>
      </p:sp>
    </p:spTree>
    <p:extLst>
      <p:ext uri="{BB962C8B-B14F-4D97-AF65-F5344CB8AC3E}">
        <p14:creationId xmlns:p14="http://schemas.microsoft.com/office/powerpoint/2010/main" val="369853649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256781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664143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3293103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100356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3297851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A7C16E1-B9D8-4774-9F69-14374B3F2C26}" type="datetimeFigureOut">
              <a:rPr lang="fa-IR" smtClean="0"/>
              <a:t>22/10/1441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250826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A7C16E1-B9D8-4774-9F69-14374B3F2C26}" type="datetimeFigureOut">
              <a:rPr lang="fa-IR" smtClean="0"/>
              <a:t>22/10/1441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91492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A7C16E1-B9D8-4774-9F69-14374B3F2C26}" type="datetimeFigureOut">
              <a:rPr lang="fa-IR" smtClean="0"/>
              <a:t>22/10/1441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1053270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C16E1-B9D8-4774-9F69-14374B3F2C26}" type="datetimeFigureOut">
              <a:rPr lang="fa-IR" smtClean="0"/>
              <a:t>22/10/1441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88298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16E1-B9D8-4774-9F69-14374B3F2C26}" type="datetimeFigureOut">
              <a:rPr lang="fa-IR" smtClean="0"/>
              <a:t>22/10/1441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92789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16E1-B9D8-4774-9F69-14374B3F2C26}" type="datetimeFigureOut">
              <a:rPr lang="fa-IR" smtClean="0"/>
              <a:t>22/10/1441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3348734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A7C16E1-B9D8-4774-9F69-14374B3F2C26}" type="datetimeFigureOut">
              <a:rPr lang="fa-IR" smtClean="0"/>
              <a:t>22/10/1441</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EE8EA43-1B61-4172-A83B-F07CCF095D85}" type="slidenum">
              <a:rPr lang="fa-IR" smtClean="0"/>
              <a:t>‹#›</a:t>
            </a:fld>
            <a:endParaRPr lang="fa-IR"/>
          </a:p>
        </p:txBody>
      </p:sp>
    </p:spTree>
    <p:extLst>
      <p:ext uri="{BB962C8B-B14F-4D97-AF65-F5344CB8AC3E}">
        <p14:creationId xmlns:p14="http://schemas.microsoft.com/office/powerpoint/2010/main" val="316444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562074"/>
          </a:xfrm>
        </p:spPr>
        <p:txBody>
          <a:bodyPr>
            <a:normAutofit/>
          </a:bodyPr>
          <a:lstStyle/>
          <a:p>
            <a:pPr algn="l"/>
            <a:r>
              <a:rPr lang="fa-IR" sz="1000" dirty="0" smtClean="0">
                <a:cs typeface="2  Lotus" panose="00000400000000000000" pitchFamily="2" charset="-78"/>
              </a:rPr>
              <a:t>سنجش و اندازه‌گیری</a:t>
            </a:r>
            <a:endParaRPr lang="fa-IR" sz="1000" dirty="0">
              <a:cs typeface="2  Lotus" panose="00000400000000000000" pitchFamily="2" charset="-78"/>
            </a:endParaRPr>
          </a:p>
        </p:txBody>
      </p:sp>
      <p:sp>
        <p:nvSpPr>
          <p:cNvPr id="3" name="Content Placeholder 2"/>
          <p:cNvSpPr>
            <a:spLocks noGrp="1"/>
          </p:cNvSpPr>
          <p:nvPr>
            <p:ph idx="1"/>
          </p:nvPr>
        </p:nvSpPr>
        <p:spPr>
          <a:xfrm>
            <a:off x="107504" y="188640"/>
            <a:ext cx="8784976" cy="6336704"/>
          </a:xfrm>
        </p:spPr>
        <p:txBody>
          <a:bodyPr>
            <a:normAutofit fontScale="85000" lnSpcReduction="10000"/>
          </a:bodyPr>
          <a:lstStyle/>
          <a:p>
            <a:pPr marL="0" indent="0">
              <a:buNone/>
            </a:pPr>
            <a:r>
              <a:rPr lang="fa-IR" b="1" dirty="0" smtClean="0">
                <a:solidFill>
                  <a:srgbClr val="FF0000"/>
                </a:solidFill>
                <a:cs typeface="B Lotus" panose="00000400000000000000" pitchFamily="2" charset="-78"/>
              </a:rPr>
              <a:t>آزمون‌های چند گزینه‌ای : </a:t>
            </a:r>
          </a:p>
          <a:p>
            <a:pPr marL="0" indent="0" algn="just">
              <a:buNone/>
            </a:pPr>
            <a:r>
              <a:rPr lang="fa-IR" dirty="0" smtClean="0">
                <a:cs typeface="B Lotus" panose="00000400000000000000" pitchFamily="2" charset="-78"/>
              </a:rPr>
              <a:t>آزمون چند گزینه‌ای، آزمونی است که از سه قسمت </a:t>
            </a:r>
            <a:r>
              <a:rPr lang="fa-IR" b="1" dirty="0" smtClean="0">
                <a:solidFill>
                  <a:srgbClr val="FF0000"/>
                </a:solidFill>
                <a:cs typeface="B Lotus" panose="00000400000000000000" pitchFamily="2" charset="-78"/>
              </a:rPr>
              <a:t>تنۀ سؤال</a:t>
            </a:r>
            <a:r>
              <a:rPr lang="fa-IR" dirty="0" smtClean="0">
                <a:cs typeface="B Lotus" panose="00000400000000000000" pitchFamily="2" charset="-78"/>
              </a:rPr>
              <a:t>، </a:t>
            </a:r>
            <a:r>
              <a:rPr lang="fa-IR" b="1" dirty="0" smtClean="0">
                <a:solidFill>
                  <a:srgbClr val="FF0000"/>
                </a:solidFill>
                <a:cs typeface="B Lotus" panose="00000400000000000000" pitchFamily="2" charset="-78"/>
              </a:rPr>
              <a:t>گزینۀ کلید</a:t>
            </a:r>
            <a:r>
              <a:rPr lang="fa-IR" dirty="0" smtClean="0">
                <a:cs typeface="B Lotus" panose="00000400000000000000" pitchFamily="2" charset="-78"/>
              </a:rPr>
              <a:t> و </a:t>
            </a:r>
            <a:r>
              <a:rPr lang="fa-IR" b="1" dirty="0" smtClean="0">
                <a:solidFill>
                  <a:srgbClr val="FF0000"/>
                </a:solidFill>
                <a:cs typeface="B Lotus" panose="00000400000000000000" pitchFamily="2" charset="-78"/>
              </a:rPr>
              <a:t>گزینه‌های انحرافی </a:t>
            </a:r>
            <a:r>
              <a:rPr lang="fa-IR" dirty="0" smtClean="0">
                <a:cs typeface="B Lotus" panose="00000400000000000000" pitchFamily="2" charset="-78"/>
              </a:rPr>
              <a:t>تشکیل شده است.</a:t>
            </a:r>
          </a:p>
          <a:p>
            <a:pPr marL="0" indent="0" algn="just">
              <a:buNone/>
            </a:pPr>
            <a:r>
              <a:rPr lang="fa-IR" b="1" dirty="0" smtClean="0">
                <a:solidFill>
                  <a:srgbClr val="FF0000"/>
                </a:solidFill>
                <a:cs typeface="B Lotus" panose="00000400000000000000" pitchFamily="2" charset="-78"/>
              </a:rPr>
              <a:t>1- تنۀ سؤال : </a:t>
            </a:r>
            <a:r>
              <a:rPr lang="fa-IR" dirty="0">
                <a:cs typeface="B Lotus" panose="00000400000000000000" pitchFamily="2" charset="-78"/>
              </a:rPr>
              <a:t>متن یا صورت </a:t>
            </a:r>
            <a:r>
              <a:rPr lang="fa-IR" dirty="0" smtClean="0">
                <a:cs typeface="B Lotus" panose="00000400000000000000" pitchFamily="2" charset="-78"/>
              </a:rPr>
              <a:t>سؤال </a:t>
            </a:r>
            <a:r>
              <a:rPr lang="fa-IR" dirty="0">
                <a:cs typeface="B Lotus" panose="00000400000000000000" pitchFamily="2" charset="-78"/>
              </a:rPr>
              <a:t>را تشکیل </a:t>
            </a:r>
            <a:r>
              <a:rPr lang="fa-IR" dirty="0" smtClean="0">
                <a:cs typeface="B Lotus" panose="00000400000000000000" pitchFamily="2" charset="-78"/>
              </a:rPr>
              <a:t>می‌دهد </a:t>
            </a:r>
            <a:r>
              <a:rPr lang="fa-IR" dirty="0">
                <a:cs typeface="B Lotus" panose="00000400000000000000" pitchFamily="2" charset="-78"/>
              </a:rPr>
              <a:t>و در بر گیرنده مسئله یا موضوعی است که </a:t>
            </a:r>
            <a:r>
              <a:rPr lang="fa-IR" dirty="0" smtClean="0">
                <a:cs typeface="B Lotus" panose="00000400000000000000" pitchFamily="2" charset="-78"/>
              </a:rPr>
              <a:t>سؤال </a:t>
            </a:r>
            <a:r>
              <a:rPr lang="fa-IR" dirty="0">
                <a:cs typeface="B Lotus" panose="00000400000000000000" pitchFamily="2" charset="-78"/>
              </a:rPr>
              <a:t>باید آن را بسنجد.</a:t>
            </a:r>
          </a:p>
          <a:p>
            <a:pPr marL="0" indent="0" algn="just">
              <a:buNone/>
            </a:pPr>
            <a:r>
              <a:rPr lang="fa-IR" b="1" dirty="0" smtClean="0">
                <a:solidFill>
                  <a:srgbClr val="FF0000"/>
                </a:solidFill>
                <a:cs typeface="B Lotus" panose="00000400000000000000" pitchFamily="2" charset="-78"/>
              </a:rPr>
              <a:t>2-گزینۀ کلید : </a:t>
            </a:r>
            <a:r>
              <a:rPr lang="fa-IR" dirty="0">
                <a:cs typeface="B Lotus" panose="00000400000000000000" pitchFamily="2" charset="-78"/>
              </a:rPr>
              <a:t>همان پاسخ </a:t>
            </a:r>
            <a:r>
              <a:rPr lang="fa-IR" dirty="0" smtClean="0">
                <a:cs typeface="B Lotus" panose="00000400000000000000" pitchFamily="2" charset="-78"/>
              </a:rPr>
              <a:t>سؤال </a:t>
            </a:r>
            <a:r>
              <a:rPr lang="fa-IR" dirty="0">
                <a:cs typeface="B Lotus" panose="00000400000000000000" pitchFamily="2" charset="-78"/>
              </a:rPr>
              <a:t>است.</a:t>
            </a:r>
          </a:p>
          <a:p>
            <a:pPr marL="0" indent="0" algn="just">
              <a:buNone/>
            </a:pPr>
            <a:r>
              <a:rPr lang="fa-IR" b="1" dirty="0" smtClean="0">
                <a:solidFill>
                  <a:srgbClr val="FF0000"/>
                </a:solidFill>
                <a:cs typeface="B Lotus" panose="00000400000000000000" pitchFamily="2" charset="-78"/>
              </a:rPr>
              <a:t>3- گزینۀ </a:t>
            </a:r>
            <a:r>
              <a:rPr lang="fa-IR" b="1" dirty="0">
                <a:solidFill>
                  <a:srgbClr val="FF0000"/>
                </a:solidFill>
                <a:cs typeface="B Lotus" panose="00000400000000000000" pitchFamily="2" charset="-78"/>
              </a:rPr>
              <a:t>انحرافی یا </a:t>
            </a:r>
            <a:r>
              <a:rPr lang="fa-IR" b="1" dirty="0" smtClean="0">
                <a:solidFill>
                  <a:srgbClr val="FF0000"/>
                </a:solidFill>
                <a:cs typeface="B Lotus" panose="00000400000000000000" pitchFamily="2" charset="-78"/>
              </a:rPr>
              <a:t>پاسخ‌های پیشنهادی : </a:t>
            </a:r>
            <a:r>
              <a:rPr lang="fa-IR" dirty="0" smtClean="0">
                <a:cs typeface="B Lotus" panose="00000400000000000000" pitchFamily="2" charset="-78"/>
              </a:rPr>
              <a:t>این گزینه‌ها پیشنهادهای </a:t>
            </a:r>
            <a:r>
              <a:rPr lang="fa-IR" dirty="0">
                <a:cs typeface="B Lotus" panose="00000400000000000000" pitchFamily="2" charset="-78"/>
              </a:rPr>
              <a:t>غلطی هستند که نقش </a:t>
            </a:r>
            <a:r>
              <a:rPr lang="fa-IR" dirty="0" smtClean="0">
                <a:cs typeface="B Lotus" panose="00000400000000000000" pitchFamily="2" charset="-78"/>
              </a:rPr>
              <a:t>آن‌ها </a:t>
            </a:r>
            <a:r>
              <a:rPr lang="fa-IR" dirty="0">
                <a:cs typeface="B Lotus" panose="00000400000000000000" pitchFamily="2" charset="-78"/>
              </a:rPr>
              <a:t>منحرف کردن آزمون شوندگان ناآگاه از موضوع سوال است.</a:t>
            </a:r>
          </a:p>
          <a:p>
            <a:pPr marL="0" indent="0" algn="just">
              <a:buNone/>
            </a:pPr>
            <a:r>
              <a:rPr lang="fa-IR" dirty="0" smtClean="0">
                <a:solidFill>
                  <a:srgbClr val="FF0000"/>
                </a:solidFill>
                <a:cs typeface="B Lotus" panose="00000400000000000000" pitchFamily="2" charset="-78"/>
              </a:rPr>
              <a:t>مثال</a:t>
            </a:r>
            <a:r>
              <a:rPr lang="fa-IR" dirty="0" smtClean="0">
                <a:cs typeface="B Lotus" panose="00000400000000000000" pitchFamily="2" charset="-78"/>
              </a:rPr>
              <a:t> : </a:t>
            </a:r>
            <a:r>
              <a:rPr lang="fa-IR" dirty="0">
                <a:cs typeface="B Lotus" panose="00000400000000000000" pitchFamily="2" charset="-78"/>
              </a:rPr>
              <a:t>بالا رفتن دما  چه </a:t>
            </a:r>
            <a:r>
              <a:rPr lang="fa-IR" dirty="0" smtClean="0">
                <a:cs typeface="B Lotus" panose="00000400000000000000" pitchFamily="2" charset="-78"/>
              </a:rPr>
              <a:t>تأثیری </a:t>
            </a:r>
            <a:r>
              <a:rPr lang="fa-IR" dirty="0">
                <a:cs typeface="B Lotus" panose="00000400000000000000" pitchFamily="2" charset="-78"/>
              </a:rPr>
              <a:t>در چگالی مواد دارد</a:t>
            </a:r>
            <a:r>
              <a:rPr lang="fa-IR" dirty="0" smtClean="0">
                <a:cs typeface="B Lotus" panose="00000400000000000000" pitchFamily="2" charset="-78"/>
              </a:rPr>
              <a:t>؟ (</a:t>
            </a:r>
            <a:r>
              <a:rPr lang="fa-IR" dirty="0" smtClean="0">
                <a:solidFill>
                  <a:srgbClr val="FF0000"/>
                </a:solidFill>
                <a:cs typeface="B Lotus" panose="00000400000000000000" pitchFamily="2" charset="-78"/>
              </a:rPr>
              <a:t>تنۀ سؤال</a:t>
            </a:r>
            <a:r>
              <a:rPr lang="fa-IR" dirty="0">
                <a:cs typeface="B Lotus" panose="00000400000000000000" pitchFamily="2" charset="-78"/>
              </a:rPr>
              <a:t>)</a:t>
            </a:r>
          </a:p>
          <a:p>
            <a:pPr marL="0" indent="0" algn="just">
              <a:buNone/>
            </a:pPr>
            <a:r>
              <a:rPr lang="fa-IR" dirty="0" smtClean="0">
                <a:solidFill>
                  <a:srgbClr val="FF0000"/>
                </a:solidFill>
                <a:cs typeface="B Lotus" panose="00000400000000000000" pitchFamily="2" charset="-78"/>
              </a:rPr>
              <a:t>الف</a:t>
            </a:r>
            <a:r>
              <a:rPr lang="fa-IR" dirty="0" smtClean="0">
                <a:cs typeface="B Lotus" panose="00000400000000000000" pitchFamily="2" charset="-78"/>
              </a:rPr>
              <a:t>) موجب </a:t>
            </a:r>
            <a:r>
              <a:rPr lang="fa-IR" dirty="0">
                <a:cs typeface="B Lotus" panose="00000400000000000000" pitchFamily="2" charset="-78"/>
              </a:rPr>
              <a:t>افزایش چگالی می شود</a:t>
            </a:r>
            <a:r>
              <a:rPr lang="fa-IR" dirty="0" smtClean="0">
                <a:cs typeface="B Lotus" panose="00000400000000000000" pitchFamily="2" charset="-78"/>
              </a:rPr>
              <a:t>. (</a:t>
            </a:r>
            <a:r>
              <a:rPr lang="fa-IR" dirty="0" smtClean="0">
                <a:solidFill>
                  <a:srgbClr val="FF0000"/>
                </a:solidFill>
                <a:cs typeface="B Lotus" panose="00000400000000000000" pitchFamily="2" charset="-78"/>
              </a:rPr>
              <a:t>گزینۀ </a:t>
            </a:r>
            <a:r>
              <a:rPr lang="fa-IR" dirty="0">
                <a:solidFill>
                  <a:srgbClr val="FF0000"/>
                </a:solidFill>
                <a:cs typeface="B Lotus" panose="00000400000000000000" pitchFamily="2" charset="-78"/>
              </a:rPr>
              <a:t>انحرافی</a:t>
            </a:r>
            <a:r>
              <a:rPr lang="fa-IR" dirty="0">
                <a:cs typeface="B Lotus" panose="00000400000000000000" pitchFamily="2" charset="-78"/>
              </a:rPr>
              <a:t>)</a:t>
            </a:r>
          </a:p>
          <a:p>
            <a:pPr marL="0" indent="0" algn="just">
              <a:buNone/>
            </a:pPr>
            <a:r>
              <a:rPr lang="fa-IR" dirty="0" smtClean="0">
                <a:solidFill>
                  <a:srgbClr val="FF0000"/>
                </a:solidFill>
                <a:cs typeface="B Lotus" panose="00000400000000000000" pitchFamily="2" charset="-78"/>
              </a:rPr>
              <a:t>ب</a:t>
            </a:r>
            <a:r>
              <a:rPr lang="fa-IR" dirty="0" smtClean="0">
                <a:cs typeface="B Lotus" panose="00000400000000000000" pitchFamily="2" charset="-78"/>
              </a:rPr>
              <a:t>) </a:t>
            </a:r>
            <a:r>
              <a:rPr lang="fa-IR" dirty="0">
                <a:cs typeface="B Lotus" panose="00000400000000000000" pitchFamily="2" charset="-78"/>
              </a:rPr>
              <a:t>موجب کاهش چگالی </a:t>
            </a:r>
            <a:r>
              <a:rPr lang="fa-IR" dirty="0" smtClean="0">
                <a:cs typeface="B Lotus" panose="00000400000000000000" pitchFamily="2" charset="-78"/>
              </a:rPr>
              <a:t>می‌شود. (</a:t>
            </a:r>
            <a:r>
              <a:rPr lang="fa-IR" b="1" dirty="0" smtClean="0">
                <a:solidFill>
                  <a:srgbClr val="FF0000"/>
                </a:solidFill>
                <a:cs typeface="B Lotus" panose="00000400000000000000" pitchFamily="2" charset="-78"/>
              </a:rPr>
              <a:t>گزینۀ کلید</a:t>
            </a:r>
            <a:r>
              <a:rPr lang="fa-IR" dirty="0" smtClean="0">
                <a:cs typeface="B Lotus" panose="00000400000000000000" pitchFamily="2" charset="-78"/>
              </a:rPr>
              <a:t>)</a:t>
            </a:r>
          </a:p>
          <a:p>
            <a:pPr marL="0" indent="0" algn="just">
              <a:buNone/>
            </a:pPr>
            <a:r>
              <a:rPr lang="fa-IR" dirty="0" smtClean="0">
                <a:solidFill>
                  <a:srgbClr val="FF0000"/>
                </a:solidFill>
                <a:cs typeface="B Lotus" panose="00000400000000000000" pitchFamily="2" charset="-78"/>
              </a:rPr>
              <a:t>ج</a:t>
            </a:r>
            <a:r>
              <a:rPr lang="fa-IR" dirty="0" smtClean="0">
                <a:cs typeface="B Lotus" panose="00000400000000000000" pitchFamily="2" charset="-78"/>
              </a:rPr>
              <a:t>) تأثیری </a:t>
            </a:r>
            <a:r>
              <a:rPr lang="fa-IR" dirty="0">
                <a:cs typeface="B Lotus" panose="00000400000000000000" pitchFamily="2" charset="-78"/>
              </a:rPr>
              <a:t>در آن ندارد</a:t>
            </a:r>
            <a:r>
              <a:rPr lang="fa-IR" dirty="0" smtClean="0">
                <a:cs typeface="B Lotus" panose="00000400000000000000" pitchFamily="2" charset="-78"/>
              </a:rPr>
              <a:t>. (</a:t>
            </a:r>
            <a:r>
              <a:rPr lang="fa-IR" dirty="0" smtClean="0">
                <a:solidFill>
                  <a:srgbClr val="FF0000"/>
                </a:solidFill>
                <a:cs typeface="B Lotus" panose="00000400000000000000" pitchFamily="2" charset="-78"/>
              </a:rPr>
              <a:t>گزینۀ </a:t>
            </a:r>
            <a:r>
              <a:rPr lang="fa-IR" dirty="0">
                <a:solidFill>
                  <a:srgbClr val="FF0000"/>
                </a:solidFill>
                <a:cs typeface="B Lotus" panose="00000400000000000000" pitchFamily="2" charset="-78"/>
              </a:rPr>
              <a:t>انحرافی</a:t>
            </a:r>
            <a:r>
              <a:rPr lang="fa-IR" dirty="0" smtClean="0">
                <a:cs typeface="B Lotus" panose="00000400000000000000" pitchFamily="2" charset="-78"/>
              </a:rPr>
              <a:t>)</a:t>
            </a:r>
          </a:p>
          <a:p>
            <a:pPr marL="0" indent="0" algn="ctr">
              <a:buNone/>
            </a:pPr>
            <a:r>
              <a:rPr lang="fa-IR" b="1" dirty="0" smtClean="0">
                <a:solidFill>
                  <a:srgbClr val="7030A0"/>
                </a:solidFill>
                <a:cs typeface="B Lotus" panose="00000400000000000000" pitchFamily="2" charset="-78"/>
              </a:rPr>
              <a:t>جرم واحد حجم (جرم جسم، تقسیم بر حجم جسم)</a:t>
            </a:r>
            <a:endParaRPr lang="fa-IR" b="1" dirty="0">
              <a:solidFill>
                <a:srgbClr val="7030A0"/>
              </a:solidFill>
              <a:cs typeface="B Lotus" panose="00000400000000000000" pitchFamily="2" charset="-78"/>
            </a:endParaRPr>
          </a:p>
          <a:p>
            <a:pPr marL="0" indent="0" algn="just">
              <a:buNone/>
            </a:pPr>
            <a:r>
              <a:rPr lang="fa-IR" dirty="0" smtClean="0">
                <a:cs typeface="B Lotus" panose="00000400000000000000" pitchFamily="2" charset="-78"/>
              </a:rPr>
              <a:t>  </a:t>
            </a:r>
            <a:endParaRPr lang="fa-IR" dirty="0">
              <a:cs typeface="B Lotus" panose="00000400000000000000" pitchFamily="2" charset="-78"/>
            </a:endParaRPr>
          </a:p>
        </p:txBody>
      </p:sp>
    </p:spTree>
    <p:extLst>
      <p:ext uri="{BB962C8B-B14F-4D97-AF65-F5344CB8AC3E}">
        <p14:creationId xmlns:p14="http://schemas.microsoft.com/office/powerpoint/2010/main" val="63752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06488" cy="274042"/>
          </a:xfrm>
        </p:spPr>
        <p:txBody>
          <a:bodyPr>
            <a:normAutofit fontScale="90000"/>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669360"/>
          </a:xfrm>
        </p:spPr>
        <p:txBody>
          <a:bodyPr>
            <a:normAutofit fontScale="70000" lnSpcReduction="20000"/>
          </a:bodyPr>
          <a:lstStyle/>
          <a:p>
            <a:pPr marL="0" indent="0" algn="just">
              <a:buNone/>
            </a:pPr>
            <a:r>
              <a:rPr lang="fa-IR" b="1" dirty="0" smtClean="0">
                <a:solidFill>
                  <a:srgbClr val="FF0000"/>
                </a:solidFill>
                <a:cs typeface="B Lotus" panose="00000400000000000000" pitchFamily="2" charset="-78"/>
              </a:rPr>
              <a:t>قواعد تهیّۀ سؤالات چند گزینه‌ای :</a:t>
            </a:r>
          </a:p>
          <a:p>
            <a:pPr marL="0" indent="0" algn="just">
              <a:buNone/>
            </a:pPr>
            <a:r>
              <a:rPr lang="fa-IR" dirty="0" smtClean="0">
                <a:cs typeface="B Lotus" panose="00000400000000000000" pitchFamily="2" charset="-78"/>
              </a:rPr>
              <a:t>1- هر سؤال را به گونه‌ای انتخاب کنید که یک موضوع مهم یا یک هدف آموزشی را اندازه‌ بگیرد.  </a:t>
            </a:r>
          </a:p>
          <a:p>
            <a:pPr marL="0" indent="0" algn="just">
              <a:buNone/>
            </a:pPr>
            <a:r>
              <a:rPr lang="fa-IR" dirty="0" smtClean="0">
                <a:cs typeface="B Lotus" panose="00000400000000000000" pitchFamily="2" charset="-78"/>
              </a:rPr>
              <a:t>2- بیش‌تر از یک هدف یا یک مطلب در هر سؤال قرار ندهید.</a:t>
            </a:r>
          </a:p>
          <a:p>
            <a:pPr marL="0" indent="0" algn="just">
              <a:buNone/>
            </a:pPr>
            <a:r>
              <a:rPr lang="fa-IR" dirty="0" smtClean="0">
                <a:cs typeface="B Lotus" panose="00000400000000000000" pitchFamily="2" charset="-78"/>
              </a:rPr>
              <a:t>3- سؤال‌ها را کاملاً روشن و در حدّ درک آزمون شوندگان بنویسید.</a:t>
            </a:r>
          </a:p>
          <a:p>
            <a:pPr marL="0" indent="0" algn="just">
              <a:buNone/>
            </a:pPr>
            <a:endParaRPr lang="fa-IR" dirty="0" smtClean="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استثنا : </a:t>
            </a:r>
            <a:r>
              <a:rPr lang="fa-IR" dirty="0">
                <a:cs typeface="B Lotus" panose="00000400000000000000" pitchFamily="2" charset="-78"/>
              </a:rPr>
              <a:t>تنها در مواردی که </a:t>
            </a:r>
            <a:r>
              <a:rPr lang="fa-IR" dirty="0" smtClean="0">
                <a:cs typeface="B Lotus" panose="00000400000000000000" pitchFamily="2" charset="-78"/>
              </a:rPr>
              <a:t>سؤال </a:t>
            </a:r>
            <a:r>
              <a:rPr lang="fa-IR" dirty="0">
                <a:cs typeface="B Lotus" panose="00000400000000000000" pitchFamily="2" charset="-78"/>
              </a:rPr>
              <a:t>برای </a:t>
            </a:r>
            <a:r>
              <a:rPr lang="fa-IR" dirty="0" smtClean="0">
                <a:cs typeface="B Lotus" panose="00000400000000000000" pitchFamily="2" charset="-78"/>
              </a:rPr>
              <a:t>اندازه‌گیری </a:t>
            </a:r>
            <a:r>
              <a:rPr lang="fa-IR" dirty="0">
                <a:cs typeface="B Lotus" panose="00000400000000000000" pitchFamily="2" charset="-78"/>
              </a:rPr>
              <a:t>توانایی خواندن و فهمیدن یا توانایی کلامی آزمون </a:t>
            </a:r>
            <a:r>
              <a:rPr lang="fa-IR" dirty="0" smtClean="0">
                <a:cs typeface="B Lotus" panose="00000400000000000000" pitchFamily="2" charset="-78"/>
              </a:rPr>
              <a:t>شوندگان </a:t>
            </a:r>
            <a:r>
              <a:rPr lang="fa-IR" dirty="0">
                <a:cs typeface="B Lotus" panose="00000400000000000000" pitchFamily="2" charset="-78"/>
              </a:rPr>
              <a:t>نوشته </a:t>
            </a:r>
            <a:r>
              <a:rPr lang="fa-IR" dirty="0" smtClean="0">
                <a:cs typeface="B Lotus" panose="00000400000000000000" pitchFamily="2" charset="-78"/>
              </a:rPr>
              <a:t>می‌شود، </a:t>
            </a:r>
            <a:r>
              <a:rPr lang="fa-IR" dirty="0">
                <a:cs typeface="B Lotus" panose="00000400000000000000" pitchFamily="2" charset="-78"/>
              </a:rPr>
              <a:t>استفاده از ساختمان </a:t>
            </a:r>
            <a:r>
              <a:rPr lang="fa-IR" dirty="0" smtClean="0">
                <a:cs typeface="B Lotus" panose="00000400000000000000" pitchFamily="2" charset="-78"/>
              </a:rPr>
              <a:t>پیچیدۀ </a:t>
            </a:r>
            <a:r>
              <a:rPr lang="fa-IR" dirty="0">
                <a:cs typeface="B Lotus" panose="00000400000000000000" pitchFamily="2" charset="-78"/>
              </a:rPr>
              <a:t>دستوری و لغات و عبارات </a:t>
            </a:r>
            <a:r>
              <a:rPr lang="fa-IR" dirty="0" smtClean="0">
                <a:cs typeface="B Lotus" panose="00000400000000000000" pitchFamily="2" charset="-78"/>
              </a:rPr>
              <a:t>دشوار مجاز </a:t>
            </a:r>
            <a:r>
              <a:rPr lang="fa-IR" dirty="0">
                <a:cs typeface="B Lotus" panose="00000400000000000000" pitchFamily="2" charset="-78"/>
              </a:rPr>
              <a:t>است</a:t>
            </a:r>
            <a:r>
              <a:rPr lang="fa-IR" dirty="0" smtClean="0">
                <a:cs typeface="B Lotus" panose="00000400000000000000" pitchFamily="2" charset="-78"/>
              </a:rPr>
              <a:t>.</a:t>
            </a:r>
          </a:p>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4- از تکرار مطالب در گزینه‌ها خودداری کنید. </a:t>
            </a:r>
          </a:p>
          <a:p>
            <a:pPr marL="0" indent="0" algn="just">
              <a:buNone/>
            </a:pPr>
            <a:endParaRPr lang="fa-IR" dirty="0" smtClean="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سؤال ضعیف : </a:t>
            </a:r>
            <a:r>
              <a:rPr lang="fa-IR" dirty="0" smtClean="0">
                <a:cs typeface="B Lotus" panose="00000400000000000000" pitchFamily="2" charset="-78"/>
              </a:rPr>
              <a:t>درآزمون‌های عینی، اصطلاح عینی .....</a:t>
            </a:r>
            <a:endParaRPr lang="fa-IR" dirty="0">
              <a:cs typeface="B Lotus" panose="00000400000000000000" pitchFamily="2" charset="-78"/>
            </a:endParaRPr>
          </a:p>
          <a:p>
            <a:pPr marL="0" indent="0" algn="just">
              <a:buNone/>
            </a:pPr>
            <a:r>
              <a:rPr lang="fa-IR" dirty="0" smtClean="0">
                <a:cs typeface="B Lotus" panose="00000400000000000000" pitchFamily="2" charset="-78"/>
              </a:rPr>
              <a:t>الف- به </a:t>
            </a:r>
            <a:r>
              <a:rPr lang="fa-IR" dirty="0">
                <a:cs typeface="B Lotus" panose="00000400000000000000" pitchFamily="2" charset="-78"/>
              </a:rPr>
              <a:t>روش </a:t>
            </a:r>
            <a:r>
              <a:rPr lang="fa-IR" dirty="0" smtClean="0">
                <a:cs typeface="B Lotus" panose="00000400000000000000" pitchFamily="2" charset="-78"/>
              </a:rPr>
              <a:t>مشخّص </a:t>
            </a:r>
            <a:r>
              <a:rPr lang="fa-IR" dirty="0">
                <a:cs typeface="B Lotus" panose="00000400000000000000" pitchFamily="2" charset="-78"/>
              </a:rPr>
              <a:t>کردن نتایج </a:t>
            </a:r>
            <a:r>
              <a:rPr lang="fa-IR" dirty="0" smtClean="0">
                <a:cs typeface="B Lotus" panose="00000400000000000000" pitchFamily="2" charset="-78"/>
              </a:rPr>
              <a:t>یادگیری </a:t>
            </a:r>
            <a:r>
              <a:rPr lang="fa-IR" dirty="0">
                <a:cs typeface="B Lotus" panose="00000400000000000000" pitchFamily="2" charset="-78"/>
              </a:rPr>
              <a:t>مربوط است</a:t>
            </a:r>
          </a:p>
          <a:p>
            <a:pPr marL="0" indent="0" algn="just">
              <a:buNone/>
            </a:pPr>
            <a:r>
              <a:rPr lang="fa-IR" dirty="0" smtClean="0">
                <a:cs typeface="B Lotus" panose="00000400000000000000" pitchFamily="2" charset="-78"/>
              </a:rPr>
              <a:t>ب- به </a:t>
            </a:r>
            <a:r>
              <a:rPr lang="fa-IR" dirty="0">
                <a:cs typeface="B Lotus" panose="00000400000000000000" pitchFamily="2" charset="-78"/>
              </a:rPr>
              <a:t>روش انتخاب محتوای آزمون مربوط </a:t>
            </a:r>
            <a:r>
              <a:rPr lang="fa-IR" dirty="0" smtClean="0">
                <a:cs typeface="B Lotus" panose="00000400000000000000" pitchFamily="2" charset="-78"/>
              </a:rPr>
              <a:t>است (×)</a:t>
            </a:r>
            <a:endParaRPr lang="fa-IR" dirty="0">
              <a:cs typeface="B Lotus" panose="00000400000000000000" pitchFamily="2" charset="-78"/>
            </a:endParaRPr>
          </a:p>
          <a:p>
            <a:pPr marL="0" indent="0" algn="just">
              <a:buNone/>
            </a:pPr>
            <a:r>
              <a:rPr lang="fa-IR" dirty="0" smtClean="0">
                <a:cs typeface="B Lotus" panose="00000400000000000000" pitchFamily="2" charset="-78"/>
              </a:rPr>
              <a:t>ج- به </a:t>
            </a:r>
            <a:r>
              <a:rPr lang="fa-IR" dirty="0">
                <a:cs typeface="B Lotus" panose="00000400000000000000" pitchFamily="2" charset="-78"/>
              </a:rPr>
              <a:t>روش تصحیح </a:t>
            </a:r>
            <a:r>
              <a:rPr lang="fa-IR" dirty="0" smtClean="0">
                <a:cs typeface="B Lotus" panose="00000400000000000000" pitchFamily="2" charset="-78"/>
              </a:rPr>
              <a:t>جواب‌ها </a:t>
            </a:r>
            <a:r>
              <a:rPr lang="fa-IR" dirty="0">
                <a:cs typeface="B Lotus" panose="00000400000000000000" pitchFamily="2" charset="-78"/>
              </a:rPr>
              <a:t>مربوط </a:t>
            </a:r>
            <a:r>
              <a:rPr lang="fa-IR" dirty="0" smtClean="0">
                <a:cs typeface="B Lotus" panose="00000400000000000000" pitchFamily="2" charset="-78"/>
              </a:rPr>
              <a:t>است</a:t>
            </a:r>
          </a:p>
          <a:p>
            <a:pPr marL="0" indent="0" algn="just">
              <a:buNone/>
            </a:pPr>
            <a:endParaRPr lang="fa-IR" dirty="0">
              <a:cs typeface="B Lotus" panose="00000400000000000000" pitchFamily="2" charset="-78"/>
            </a:endParaRPr>
          </a:p>
          <a:p>
            <a:pPr marL="0" indent="0" algn="just">
              <a:buNone/>
            </a:pPr>
            <a:r>
              <a:rPr lang="fa-IR" dirty="0">
                <a:solidFill>
                  <a:srgbClr val="FF0000"/>
                </a:solidFill>
                <a:cs typeface="B Lotus" panose="00000400000000000000" pitchFamily="2" charset="-78"/>
              </a:rPr>
              <a:t>سوال </a:t>
            </a:r>
            <a:r>
              <a:rPr lang="fa-IR" dirty="0" smtClean="0">
                <a:solidFill>
                  <a:srgbClr val="FF0000"/>
                </a:solidFill>
                <a:cs typeface="B Lotus" panose="00000400000000000000" pitchFamily="2" charset="-78"/>
              </a:rPr>
              <a:t>بهتر : </a:t>
            </a:r>
            <a:r>
              <a:rPr lang="fa-IR" dirty="0" smtClean="0">
                <a:cs typeface="B Lotus" panose="00000400000000000000" pitchFamily="2" charset="-78"/>
              </a:rPr>
              <a:t>در آزمون‌های </a:t>
            </a:r>
            <a:r>
              <a:rPr lang="fa-IR" dirty="0">
                <a:cs typeface="B Lotus" panose="00000400000000000000" pitchFamily="2" charset="-78"/>
              </a:rPr>
              <a:t>عینی، اصطلاح عینی به چه چیزی مربوط است؟ </a:t>
            </a:r>
          </a:p>
          <a:p>
            <a:pPr marL="0" indent="0" algn="just">
              <a:buNone/>
            </a:pPr>
            <a:r>
              <a:rPr lang="fa-IR" dirty="0">
                <a:cs typeface="B Lotus" panose="00000400000000000000" pitchFamily="2" charset="-78"/>
              </a:rPr>
              <a:t>الف </a:t>
            </a:r>
            <a:r>
              <a:rPr lang="fa-IR" dirty="0" smtClean="0">
                <a:cs typeface="B Lotus" panose="00000400000000000000" pitchFamily="2" charset="-78"/>
              </a:rPr>
              <a:t>– مشخّص </a:t>
            </a:r>
            <a:r>
              <a:rPr lang="fa-IR" dirty="0">
                <a:cs typeface="B Lotus" panose="00000400000000000000" pitchFamily="2" charset="-78"/>
              </a:rPr>
              <a:t>کردن نتایج یادگیری</a:t>
            </a:r>
          </a:p>
          <a:p>
            <a:pPr marL="0" indent="0" algn="just">
              <a:buNone/>
            </a:pPr>
            <a:r>
              <a:rPr lang="fa-IR" dirty="0" smtClean="0">
                <a:cs typeface="B Lotus" panose="00000400000000000000" pitchFamily="2" charset="-78"/>
              </a:rPr>
              <a:t>ب- انتخاب </a:t>
            </a:r>
            <a:r>
              <a:rPr lang="fa-IR" dirty="0">
                <a:cs typeface="B Lotus" panose="00000400000000000000" pitchFamily="2" charset="-78"/>
              </a:rPr>
              <a:t>محتوای آزمون</a:t>
            </a:r>
          </a:p>
          <a:p>
            <a:pPr marL="0" indent="0" algn="just">
              <a:buNone/>
            </a:pPr>
            <a:r>
              <a:rPr lang="fa-IR" dirty="0" smtClean="0">
                <a:cs typeface="B Lotus" panose="00000400000000000000" pitchFamily="2" charset="-78"/>
              </a:rPr>
              <a:t>ج- تصحیح جواب‌ها </a:t>
            </a:r>
            <a:r>
              <a:rPr lang="fa-IR" dirty="0">
                <a:cs typeface="B Lotus" panose="00000400000000000000" pitchFamily="2" charset="-78"/>
              </a:rPr>
              <a:t>(×)</a:t>
            </a:r>
          </a:p>
          <a:p>
            <a:pPr marL="0" indent="0" algn="just">
              <a:buNone/>
            </a:pPr>
            <a:r>
              <a:rPr lang="fa-IR" dirty="0" smtClean="0">
                <a:cs typeface="B Lotus" panose="00000400000000000000" pitchFamily="2" charset="-78"/>
              </a:rPr>
              <a:t>د- ارائۀ </a:t>
            </a:r>
            <a:r>
              <a:rPr lang="fa-IR" dirty="0">
                <a:cs typeface="B Lotus" panose="00000400000000000000" pitchFamily="2" charset="-78"/>
              </a:rPr>
              <a:t>مطالب </a:t>
            </a:r>
            <a:endParaRPr lang="fa-IR" dirty="0" smtClean="0">
              <a:cs typeface="B Lotus" panose="00000400000000000000" pitchFamily="2" charset="-78"/>
            </a:endParaRPr>
          </a:p>
        </p:txBody>
      </p:sp>
    </p:spTree>
    <p:extLst>
      <p:ext uri="{BB962C8B-B14F-4D97-AF65-F5344CB8AC3E}">
        <p14:creationId xmlns:p14="http://schemas.microsoft.com/office/powerpoint/2010/main" val="1247437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 calcmode="lin" valueType="num">
                                      <p:cBhvr additive="base">
                                        <p:cTn id="6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4" end="14"/>
                                            </p:txEl>
                                          </p:spTgt>
                                        </p:tgtEl>
                                        <p:attrNameLst>
                                          <p:attrName>style.visibility</p:attrName>
                                        </p:attrNameLst>
                                      </p:cBhvr>
                                      <p:to>
                                        <p:strVal val="visible"/>
                                      </p:to>
                                    </p:set>
                                    <p:anim calcmode="lin" valueType="num">
                                      <p:cBhvr additive="base">
                                        <p:cTn id="6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5" end="15"/>
                                            </p:txEl>
                                          </p:spTgt>
                                        </p:tgtEl>
                                        <p:attrNameLst>
                                          <p:attrName>style.visibility</p:attrName>
                                        </p:attrNameLst>
                                      </p:cBhvr>
                                      <p:to>
                                        <p:strVal val="visible"/>
                                      </p:to>
                                    </p:set>
                                    <p:anim calcmode="lin" valueType="num">
                                      <p:cBhvr additive="base">
                                        <p:cTn id="7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6" end="16"/>
                                            </p:txEl>
                                          </p:spTgt>
                                        </p:tgtEl>
                                        <p:attrNameLst>
                                          <p:attrName>style.visibility</p:attrName>
                                        </p:attrNameLst>
                                      </p:cBhvr>
                                      <p:to>
                                        <p:strVal val="visible"/>
                                      </p:to>
                                    </p:set>
                                    <p:anim calcmode="lin" valueType="num">
                                      <p:cBhvr additive="base">
                                        <p:cTn id="79"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7" end="17"/>
                                            </p:txEl>
                                          </p:spTgt>
                                        </p:tgtEl>
                                        <p:attrNameLst>
                                          <p:attrName>style.visibility</p:attrName>
                                        </p:attrNameLst>
                                      </p:cBhvr>
                                      <p:to>
                                        <p:strVal val="visible"/>
                                      </p:to>
                                    </p:set>
                                    <p:anim calcmode="lin" valueType="num">
                                      <p:cBhvr additive="base">
                                        <p:cTn id="85"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8" end="18"/>
                                            </p:txEl>
                                          </p:spTgt>
                                        </p:tgtEl>
                                        <p:attrNameLst>
                                          <p:attrName>style.visibility</p:attrName>
                                        </p:attrNameLst>
                                      </p:cBhvr>
                                      <p:to>
                                        <p:strVal val="visible"/>
                                      </p:to>
                                    </p:set>
                                    <p:anim calcmode="lin" valueType="num">
                                      <p:cBhvr additive="base">
                                        <p:cTn id="91"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18456" cy="274042"/>
          </a:xfrm>
        </p:spPr>
        <p:txBody>
          <a:bodyPr>
            <a:normAutofit fontScale="90000"/>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88640"/>
            <a:ext cx="8856984" cy="6552728"/>
          </a:xfrm>
        </p:spPr>
        <p:txBody>
          <a:bodyPr>
            <a:normAutofit fontScale="70000" lnSpcReduction="20000"/>
          </a:bodyPr>
          <a:lstStyle/>
          <a:p>
            <a:pPr marL="0" indent="0" algn="just">
              <a:buNone/>
            </a:pPr>
            <a:endParaRPr lang="fa-IR" dirty="0" smtClean="0">
              <a:cs typeface="B Lotus" panose="00000400000000000000" pitchFamily="2" charset="-78"/>
            </a:endParaRPr>
          </a:p>
          <a:p>
            <a:pPr marL="0" indent="0" algn="just">
              <a:buNone/>
            </a:pPr>
            <a:r>
              <a:rPr lang="fa-IR" dirty="0">
                <a:cs typeface="B Lotus" panose="00000400000000000000" pitchFamily="2" charset="-78"/>
              </a:rPr>
              <a:t>5- مطالب اصلی </a:t>
            </a:r>
            <a:r>
              <a:rPr lang="fa-IR" dirty="0" smtClean="0">
                <a:cs typeface="B Lotus" panose="00000400000000000000" pitchFamily="2" charset="-78"/>
              </a:rPr>
              <a:t>سؤال </a:t>
            </a:r>
            <a:r>
              <a:rPr lang="fa-IR" dirty="0">
                <a:cs typeface="B Lotus" panose="00000400000000000000" pitchFamily="2" charset="-78"/>
              </a:rPr>
              <a:t>را به طور کامل در </a:t>
            </a:r>
            <a:r>
              <a:rPr lang="fa-IR" dirty="0" smtClean="0">
                <a:cs typeface="B Lotus" panose="00000400000000000000" pitchFamily="2" charset="-78"/>
              </a:rPr>
              <a:t>تنۀ سوال </a:t>
            </a:r>
            <a:r>
              <a:rPr lang="fa-IR" dirty="0">
                <a:cs typeface="B Lotus" panose="00000400000000000000" pitchFamily="2" charset="-78"/>
              </a:rPr>
              <a:t>بنویسید.</a:t>
            </a:r>
          </a:p>
          <a:p>
            <a:pPr marL="0" indent="0" algn="just">
              <a:buNone/>
            </a:pPr>
            <a:r>
              <a:rPr lang="fa-IR" dirty="0">
                <a:cs typeface="B Lotus" panose="00000400000000000000" pitchFamily="2" charset="-78"/>
              </a:rPr>
              <a:t>برای کسب اطمینان از این امر، روی گزینه‌ها را بپوشانید و </a:t>
            </a:r>
            <a:r>
              <a:rPr lang="fa-IR" dirty="0" smtClean="0">
                <a:cs typeface="B Lotus" panose="00000400000000000000" pitchFamily="2" charset="-78"/>
              </a:rPr>
              <a:t>تنۀ </a:t>
            </a:r>
            <a:r>
              <a:rPr lang="fa-IR" dirty="0">
                <a:cs typeface="B Lotus" panose="00000400000000000000" pitchFamily="2" charset="-78"/>
              </a:rPr>
              <a:t>سوال را به تنهایی بخوانید تا متوجّه شوید که </a:t>
            </a:r>
            <a:r>
              <a:rPr lang="fa-IR" dirty="0" smtClean="0">
                <a:cs typeface="B Lotus" panose="00000400000000000000" pitchFamily="2" charset="-78"/>
              </a:rPr>
              <a:t>مطلب </a:t>
            </a:r>
            <a:r>
              <a:rPr lang="fa-IR" dirty="0">
                <a:cs typeface="B Lotus" panose="00000400000000000000" pitchFamily="2" charset="-78"/>
              </a:rPr>
              <a:t>به طور کامل بیان شده است یا نه. اگرجواب منفی است در </a:t>
            </a:r>
            <a:r>
              <a:rPr lang="fa-IR" dirty="0" smtClean="0">
                <a:cs typeface="B Lotus" panose="00000400000000000000" pitchFamily="2" charset="-78"/>
              </a:rPr>
              <a:t>تنۀ </a:t>
            </a:r>
            <a:r>
              <a:rPr lang="fa-IR" dirty="0">
                <a:cs typeface="B Lotus" panose="00000400000000000000" pitchFamily="2" charset="-78"/>
              </a:rPr>
              <a:t>سوال تجدید نظر کنید.</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6- بکوشید تا </a:t>
            </a:r>
            <a:r>
              <a:rPr lang="fa-IR" dirty="0" smtClean="0">
                <a:cs typeface="B Lotus" panose="00000400000000000000" pitchFamily="2" charset="-78"/>
              </a:rPr>
              <a:t>همۀ </a:t>
            </a:r>
            <a:r>
              <a:rPr lang="fa-IR" dirty="0">
                <a:cs typeface="B Lotus" panose="00000400000000000000" pitchFamily="2" charset="-78"/>
              </a:rPr>
              <a:t>گزینه‌های یک </a:t>
            </a:r>
            <a:r>
              <a:rPr lang="fa-IR" dirty="0" smtClean="0">
                <a:cs typeface="B Lotus" panose="00000400000000000000" pitchFamily="2" charset="-78"/>
              </a:rPr>
              <a:t>سؤال</a:t>
            </a:r>
            <a:r>
              <a:rPr lang="fa-IR" dirty="0">
                <a:cs typeface="B Lotus" panose="00000400000000000000" pitchFamily="2" charset="-78"/>
              </a:rPr>
              <a:t>، متجانس و به یک موضوع واحدی مربوط باشند</a:t>
            </a:r>
            <a:r>
              <a:rPr lang="fa-IR" dirty="0" smtClean="0">
                <a:cs typeface="B Lotus" panose="00000400000000000000" pitchFamily="2" charset="-78"/>
              </a:rPr>
              <a:t>.</a:t>
            </a:r>
          </a:p>
          <a:p>
            <a:pPr marL="0" indent="0" algn="just">
              <a:buNone/>
            </a:pPr>
            <a:r>
              <a:rPr lang="fa-IR" dirty="0">
                <a:cs typeface="B Lotus" panose="00000400000000000000" pitchFamily="2" charset="-78"/>
              </a:rPr>
              <a:t>همه </a:t>
            </a:r>
            <a:r>
              <a:rPr lang="fa-IR" dirty="0" smtClean="0">
                <a:cs typeface="B Lotus" panose="00000400000000000000" pitchFamily="2" charset="-78"/>
              </a:rPr>
              <a:t>گزینه‌های </a:t>
            </a:r>
            <a:r>
              <a:rPr lang="fa-IR" dirty="0">
                <a:cs typeface="B Lotus" panose="00000400000000000000" pitchFamily="2" charset="-78"/>
              </a:rPr>
              <a:t>یک </a:t>
            </a:r>
            <a:r>
              <a:rPr lang="fa-IR" dirty="0" smtClean="0">
                <a:cs typeface="B Lotus" panose="00000400000000000000" pitchFamily="2" charset="-78"/>
              </a:rPr>
              <a:t>سؤال </a:t>
            </a:r>
            <a:r>
              <a:rPr lang="fa-IR" dirty="0">
                <a:cs typeface="B Lotus" panose="00000400000000000000" pitchFamily="2" charset="-78"/>
              </a:rPr>
              <a:t>باید از لحاظ </a:t>
            </a:r>
            <a:r>
              <a:rPr lang="fa-IR" dirty="0" smtClean="0">
                <a:cs typeface="B Lotus" panose="00000400000000000000" pitchFamily="2" charset="-78"/>
              </a:rPr>
              <a:t>محتوا، همگون </a:t>
            </a:r>
            <a:r>
              <a:rPr lang="fa-IR" dirty="0">
                <a:cs typeface="B Lotus" panose="00000400000000000000" pitchFamily="2" charset="-78"/>
              </a:rPr>
              <a:t>یا </a:t>
            </a:r>
            <a:r>
              <a:rPr lang="fa-IR" dirty="0" smtClean="0">
                <a:cs typeface="B Lotus" panose="00000400000000000000" pitchFamily="2" charset="-78"/>
              </a:rPr>
              <a:t>متجانس باشند، </a:t>
            </a:r>
            <a:r>
              <a:rPr lang="fa-IR" dirty="0">
                <a:cs typeface="B Lotus" panose="00000400000000000000" pitchFamily="2" charset="-78"/>
              </a:rPr>
              <a:t>نه </a:t>
            </a:r>
            <a:r>
              <a:rPr lang="fa-IR" dirty="0" smtClean="0">
                <a:cs typeface="B Lotus" panose="00000400000000000000" pitchFamily="2" charset="-78"/>
              </a:rPr>
              <a:t>این‌که </a:t>
            </a:r>
            <a:r>
              <a:rPr lang="fa-IR" dirty="0">
                <a:cs typeface="B Lotus" panose="00000400000000000000" pitchFamily="2" charset="-78"/>
              </a:rPr>
              <a:t>هریک از </a:t>
            </a:r>
            <a:r>
              <a:rPr lang="fa-IR" dirty="0" smtClean="0">
                <a:cs typeface="B Lotus" panose="00000400000000000000" pitchFamily="2" charset="-78"/>
              </a:rPr>
              <a:t>آن‌ها </a:t>
            </a:r>
            <a:r>
              <a:rPr lang="fa-IR" dirty="0">
                <a:cs typeface="B Lotus" panose="00000400000000000000" pitchFamily="2" charset="-78"/>
              </a:rPr>
              <a:t>به مطالب </a:t>
            </a:r>
            <a:r>
              <a:rPr lang="fa-IR" dirty="0" smtClean="0">
                <a:cs typeface="B Lotus" panose="00000400000000000000" pitchFamily="2" charset="-78"/>
              </a:rPr>
              <a:t>جداگانه‌ای </a:t>
            </a:r>
            <a:r>
              <a:rPr lang="fa-IR" dirty="0">
                <a:cs typeface="B Lotus" panose="00000400000000000000" pitchFamily="2" charset="-78"/>
              </a:rPr>
              <a:t>اشاره کند</a:t>
            </a:r>
            <a:r>
              <a:rPr lang="fa-IR" dirty="0" smtClean="0">
                <a:cs typeface="B Lotus" panose="00000400000000000000" pitchFamily="2" charset="-78"/>
              </a:rPr>
              <a:t>. در </a:t>
            </a:r>
            <a:r>
              <a:rPr lang="fa-IR" dirty="0">
                <a:cs typeface="B Lotus" panose="00000400000000000000" pitchFamily="2" charset="-78"/>
              </a:rPr>
              <a:t>چنین </a:t>
            </a:r>
            <a:r>
              <a:rPr lang="fa-IR" dirty="0" smtClean="0">
                <a:cs typeface="B Lotus" panose="00000400000000000000" pitchFamily="2" charset="-78"/>
              </a:rPr>
              <a:t>حالتی، </a:t>
            </a:r>
            <a:r>
              <a:rPr lang="fa-IR" dirty="0">
                <a:cs typeface="B Lotus" panose="00000400000000000000" pitchFamily="2" charset="-78"/>
              </a:rPr>
              <a:t>سوال از صورت چند </a:t>
            </a:r>
            <a:r>
              <a:rPr lang="fa-IR" dirty="0" smtClean="0">
                <a:cs typeface="B Lotus" panose="00000400000000000000" pitchFamily="2" charset="-78"/>
              </a:rPr>
              <a:t>گزینه‌ای </a:t>
            </a:r>
            <a:r>
              <a:rPr lang="fa-IR" dirty="0">
                <a:cs typeface="B Lotus" panose="00000400000000000000" pitchFamily="2" charset="-78"/>
              </a:rPr>
              <a:t>خارج شده و هر یک از </a:t>
            </a:r>
            <a:r>
              <a:rPr lang="fa-IR" dirty="0" smtClean="0">
                <a:cs typeface="B Lotus" panose="00000400000000000000" pitchFamily="2" charset="-78"/>
              </a:rPr>
              <a:t>گزینه‌ها </a:t>
            </a:r>
            <a:r>
              <a:rPr lang="fa-IR" dirty="0">
                <a:cs typeface="B Lotus" panose="00000400000000000000" pitchFamily="2" charset="-78"/>
              </a:rPr>
              <a:t>به  صورت </a:t>
            </a:r>
            <a:r>
              <a:rPr lang="fa-IR" dirty="0" smtClean="0">
                <a:cs typeface="B Lotus" panose="00000400000000000000" pitchFamily="2" charset="-78"/>
              </a:rPr>
              <a:t>سؤال </a:t>
            </a:r>
            <a:r>
              <a:rPr lang="fa-IR" dirty="0">
                <a:cs typeface="B Lotus" panose="00000400000000000000" pitchFamily="2" charset="-78"/>
              </a:rPr>
              <a:t>صحیح و غلط </a:t>
            </a:r>
            <a:r>
              <a:rPr lang="fa-IR" dirty="0" smtClean="0">
                <a:cs typeface="B Lotus" panose="00000400000000000000" pitchFamily="2" charset="-78"/>
              </a:rPr>
              <a:t> در می‌آید.</a:t>
            </a:r>
          </a:p>
          <a:p>
            <a:pPr marL="0" indent="0" algn="just">
              <a:buNone/>
            </a:pPr>
            <a:r>
              <a:rPr lang="fa-IR" dirty="0" smtClean="0">
                <a:solidFill>
                  <a:srgbClr val="FF0000"/>
                </a:solidFill>
                <a:cs typeface="B Lotus" panose="00000400000000000000" pitchFamily="2" charset="-78"/>
              </a:rPr>
              <a:t>سوال ضعیف : </a:t>
            </a:r>
          </a:p>
          <a:p>
            <a:pPr marL="0" indent="0" algn="just">
              <a:buNone/>
            </a:pPr>
            <a:r>
              <a:rPr lang="fa-IR" dirty="0" smtClean="0">
                <a:cs typeface="B Lotus" panose="00000400000000000000" pitchFamily="2" charset="-78"/>
              </a:rPr>
              <a:t>کدام </a:t>
            </a:r>
            <a:r>
              <a:rPr lang="fa-IR" dirty="0">
                <a:cs typeface="B Lotus" panose="00000400000000000000" pitchFamily="2" charset="-78"/>
              </a:rPr>
              <a:t>یک از </a:t>
            </a:r>
            <a:r>
              <a:rPr lang="fa-IR" dirty="0" smtClean="0">
                <a:cs typeface="B Lotus" panose="00000400000000000000" pitchFamily="2" charset="-78"/>
              </a:rPr>
              <a:t>دانشمندان زیر برای اوّلین </a:t>
            </a:r>
            <a:r>
              <a:rPr lang="fa-IR" dirty="0">
                <a:cs typeface="B Lotus" panose="00000400000000000000" pitchFamily="2" charset="-78"/>
              </a:rPr>
              <a:t>بار به </a:t>
            </a:r>
            <a:r>
              <a:rPr lang="fa-IR" dirty="0" smtClean="0">
                <a:cs typeface="B Lotus" panose="00000400000000000000" pitchFamily="2" charset="-78"/>
              </a:rPr>
              <a:t>خاصیّت پرتوزایی </a:t>
            </a:r>
            <a:r>
              <a:rPr lang="fa-IR" dirty="0">
                <a:cs typeface="B Lotus" panose="00000400000000000000" pitchFamily="2" charset="-78"/>
              </a:rPr>
              <a:t>مواد </a:t>
            </a:r>
            <a:r>
              <a:rPr lang="fa-IR" dirty="0" smtClean="0">
                <a:cs typeface="B Lotus" panose="00000400000000000000" pitchFamily="2" charset="-78"/>
              </a:rPr>
              <a:t>پرتوزا پی‌برد</a:t>
            </a:r>
            <a:r>
              <a:rPr lang="fa-IR" dirty="0">
                <a:cs typeface="B Lotus" panose="00000400000000000000" pitchFamily="2" charset="-78"/>
              </a:rPr>
              <a:t>؟</a:t>
            </a:r>
          </a:p>
          <a:p>
            <a:pPr marL="0" indent="0" algn="just">
              <a:buNone/>
            </a:pPr>
            <a:r>
              <a:rPr lang="fa-IR" dirty="0">
                <a:cs typeface="B Lotus" panose="00000400000000000000" pitchFamily="2" charset="-78"/>
              </a:rPr>
              <a:t>ا</a:t>
            </a:r>
            <a:r>
              <a:rPr lang="fa-IR" dirty="0" smtClean="0">
                <a:cs typeface="B Lotus" panose="00000400000000000000" pitchFamily="2" charset="-78"/>
              </a:rPr>
              <a:t>لف) پاستور</a:t>
            </a:r>
            <a:endParaRPr lang="fa-IR" dirty="0">
              <a:cs typeface="B Lotus" panose="00000400000000000000" pitchFamily="2" charset="-78"/>
            </a:endParaRPr>
          </a:p>
          <a:p>
            <a:pPr marL="0" indent="0" algn="just">
              <a:buNone/>
            </a:pPr>
            <a:r>
              <a:rPr lang="fa-IR" dirty="0" smtClean="0">
                <a:cs typeface="B Lotus" panose="00000400000000000000" pitchFamily="2" charset="-78"/>
              </a:rPr>
              <a:t>ب)  </a:t>
            </a:r>
            <a:r>
              <a:rPr lang="fa-IR" dirty="0">
                <a:cs typeface="B Lotus" panose="00000400000000000000" pitchFamily="2" charset="-78"/>
              </a:rPr>
              <a:t>هانری بکرل(×)</a:t>
            </a:r>
          </a:p>
          <a:p>
            <a:pPr marL="0" indent="0" algn="just">
              <a:buNone/>
            </a:pPr>
            <a:r>
              <a:rPr lang="fa-IR" dirty="0" smtClean="0">
                <a:cs typeface="B Lotus" panose="00000400000000000000" pitchFamily="2" charset="-78"/>
              </a:rPr>
              <a:t>ج) داروین</a:t>
            </a:r>
            <a:endParaRPr lang="fa-IR" dirty="0">
              <a:cs typeface="B Lotus" panose="00000400000000000000" pitchFamily="2" charset="-78"/>
            </a:endParaRPr>
          </a:p>
          <a:p>
            <a:pPr marL="0" indent="0" algn="just">
              <a:buNone/>
            </a:pPr>
            <a:r>
              <a:rPr lang="fa-IR" dirty="0" smtClean="0">
                <a:cs typeface="B Lotus" panose="00000400000000000000" pitchFamily="2" charset="-78"/>
              </a:rPr>
              <a:t>د) مندل</a:t>
            </a:r>
            <a:endParaRPr lang="fa-IR" dirty="0">
              <a:cs typeface="B Lotus" panose="00000400000000000000" pitchFamily="2" charset="-78"/>
            </a:endParaRPr>
          </a:p>
          <a:p>
            <a:pPr marL="0" indent="0" algn="just">
              <a:buNone/>
            </a:pPr>
            <a:r>
              <a:rPr lang="fa-IR" dirty="0" smtClean="0">
                <a:cs typeface="B Lotus" panose="00000400000000000000" pitchFamily="2" charset="-78"/>
              </a:rPr>
              <a:t>کاملاً </a:t>
            </a:r>
            <a:r>
              <a:rPr lang="fa-IR" dirty="0">
                <a:cs typeface="B Lotus" panose="00000400000000000000" pitchFamily="2" charset="-78"/>
              </a:rPr>
              <a:t>واضح است که جواب </a:t>
            </a:r>
            <a:r>
              <a:rPr lang="fa-IR" dirty="0" smtClean="0">
                <a:cs typeface="B Lotus" panose="00000400000000000000" pitchFamily="2" charset="-78"/>
              </a:rPr>
              <a:t>گزینه‌ی (ب) است؛ زیرا، </a:t>
            </a:r>
            <a:r>
              <a:rPr lang="fa-IR" dirty="0">
                <a:cs typeface="B Lotus" panose="00000400000000000000" pitchFamily="2" charset="-78"/>
              </a:rPr>
              <a:t>دانشمندانی که در </a:t>
            </a:r>
            <a:r>
              <a:rPr lang="fa-IR" dirty="0" smtClean="0">
                <a:cs typeface="B Lotus" panose="00000400000000000000" pitchFamily="2" charset="-78"/>
              </a:rPr>
              <a:t>بقیّۀ گزینه‌ها ذکرشده‌اند، همۀآن‌ها زیست‌شناس </a:t>
            </a:r>
            <a:r>
              <a:rPr lang="fa-IR" dirty="0">
                <a:cs typeface="B Lotus" panose="00000400000000000000" pitchFamily="2" charset="-78"/>
              </a:rPr>
              <a:t>بودند و تنها بکرل </a:t>
            </a:r>
            <a:r>
              <a:rPr lang="fa-IR" dirty="0" smtClean="0">
                <a:cs typeface="B Lotus" panose="00000400000000000000" pitchFamily="2" charset="-78"/>
              </a:rPr>
              <a:t>فیزیک‌دان </a:t>
            </a:r>
            <a:r>
              <a:rPr lang="fa-IR" dirty="0">
                <a:cs typeface="B Lotus" panose="00000400000000000000" pitchFamily="2" charset="-78"/>
              </a:rPr>
              <a:t>بوده </a:t>
            </a:r>
            <a:r>
              <a:rPr lang="fa-IR" dirty="0" smtClean="0">
                <a:cs typeface="B Lotus" panose="00000400000000000000" pitchFamily="2" charset="-78"/>
              </a:rPr>
              <a:t>و نامش </a:t>
            </a:r>
            <a:r>
              <a:rPr lang="fa-IR" dirty="0">
                <a:cs typeface="B Lotus" panose="00000400000000000000" pitchFamily="2" charset="-78"/>
              </a:rPr>
              <a:t>در </a:t>
            </a:r>
            <a:r>
              <a:rPr lang="fa-IR" dirty="0" smtClean="0">
                <a:cs typeface="B Lotus" panose="00000400000000000000" pitchFamily="2" charset="-78"/>
              </a:rPr>
              <a:t>درس‌های </a:t>
            </a:r>
            <a:r>
              <a:rPr lang="fa-IR" dirty="0">
                <a:cs typeface="B Lotus" panose="00000400000000000000" pitchFamily="2" charset="-78"/>
              </a:rPr>
              <a:t>مربوط به </a:t>
            </a:r>
            <a:r>
              <a:rPr lang="fa-IR" dirty="0" smtClean="0">
                <a:cs typeface="B Lotus" panose="00000400000000000000" pitchFamily="2" charset="-78"/>
              </a:rPr>
              <a:t>پرتوزایی </a:t>
            </a:r>
            <a:r>
              <a:rPr lang="fa-IR" dirty="0">
                <a:cs typeface="B Lotus" panose="00000400000000000000" pitchFamily="2" charset="-78"/>
              </a:rPr>
              <a:t>آمده است.  </a:t>
            </a:r>
          </a:p>
        </p:txBody>
      </p:sp>
    </p:spTree>
    <p:extLst>
      <p:ext uri="{BB962C8B-B14F-4D97-AF65-F5344CB8AC3E}">
        <p14:creationId xmlns:p14="http://schemas.microsoft.com/office/powerpoint/2010/main" val="352715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34480" cy="346050"/>
          </a:xfrm>
        </p:spPr>
        <p:txBody>
          <a:bodyPr>
            <a:normAutofit fontScale="90000"/>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669360"/>
          </a:xfrm>
        </p:spPr>
        <p:txBody>
          <a:bodyPr>
            <a:normAutofit fontScale="70000" lnSpcReduction="20000"/>
          </a:bodyPr>
          <a:lstStyle/>
          <a:p>
            <a:pPr marL="0" indent="0" algn="just">
              <a:buNone/>
            </a:pPr>
            <a:endParaRPr lang="fa-IR" dirty="0" smtClean="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سؤال </a:t>
            </a:r>
            <a:r>
              <a:rPr lang="fa-IR" dirty="0">
                <a:solidFill>
                  <a:srgbClr val="FF0000"/>
                </a:solidFill>
                <a:cs typeface="B Lotus" panose="00000400000000000000" pitchFamily="2" charset="-78"/>
              </a:rPr>
              <a:t>بهتر : </a:t>
            </a: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چه </a:t>
            </a:r>
            <a:r>
              <a:rPr lang="fa-IR" dirty="0">
                <a:cs typeface="B Lotus" panose="00000400000000000000" pitchFamily="2" charset="-78"/>
              </a:rPr>
              <a:t>کسی برای اوّلین بار به پدیده پرتوزایی پی برد؟</a:t>
            </a:r>
          </a:p>
          <a:p>
            <a:pPr marL="0" indent="0" algn="just">
              <a:buNone/>
            </a:pPr>
            <a:r>
              <a:rPr lang="fa-IR" dirty="0">
                <a:cs typeface="B Lotus" panose="00000400000000000000" pitchFamily="2" charset="-78"/>
              </a:rPr>
              <a:t>1. جوزف تامسون</a:t>
            </a:r>
          </a:p>
          <a:p>
            <a:pPr marL="0" indent="0" algn="just">
              <a:buNone/>
            </a:pPr>
            <a:r>
              <a:rPr lang="fa-IR" dirty="0">
                <a:cs typeface="B Lotus" panose="00000400000000000000" pitchFamily="2" charset="-78"/>
              </a:rPr>
              <a:t>2. نیلز بور </a:t>
            </a:r>
          </a:p>
          <a:p>
            <a:pPr marL="0" indent="0" algn="just">
              <a:buNone/>
            </a:pPr>
            <a:r>
              <a:rPr lang="fa-IR" dirty="0">
                <a:cs typeface="B Lotus" panose="00000400000000000000" pitchFamily="2" charset="-78"/>
              </a:rPr>
              <a:t>3.رادرفورد</a:t>
            </a:r>
          </a:p>
          <a:p>
            <a:pPr marL="0" indent="0" algn="just">
              <a:buNone/>
            </a:pPr>
            <a:r>
              <a:rPr lang="fa-IR" dirty="0">
                <a:cs typeface="B Lotus" panose="00000400000000000000" pitchFamily="2" charset="-78"/>
              </a:rPr>
              <a:t>4.هانری بکرل (×)</a:t>
            </a:r>
          </a:p>
          <a:p>
            <a:pPr marL="0" indent="0" algn="just">
              <a:buNone/>
            </a:pPr>
            <a:r>
              <a:rPr lang="fa-IR" dirty="0">
                <a:cs typeface="B Lotus" panose="00000400000000000000" pitchFamily="2" charset="-78"/>
              </a:rPr>
              <a:t> در این </a:t>
            </a:r>
            <a:r>
              <a:rPr lang="fa-IR" dirty="0" smtClean="0">
                <a:cs typeface="B Lotus" panose="00000400000000000000" pitchFamily="2" charset="-78"/>
              </a:rPr>
              <a:t>سؤال</a:t>
            </a:r>
            <a:r>
              <a:rPr lang="fa-IR" dirty="0">
                <a:cs typeface="B Lotus" panose="00000400000000000000" pitchFamily="2" charset="-78"/>
              </a:rPr>
              <a:t>، انتخاب </a:t>
            </a:r>
            <a:r>
              <a:rPr lang="fa-IR" dirty="0" smtClean="0">
                <a:cs typeface="B Lotus" panose="00000400000000000000" pitchFamily="2" charset="-78"/>
              </a:rPr>
              <a:t>گزینۀ </a:t>
            </a:r>
            <a:r>
              <a:rPr lang="fa-IR" dirty="0">
                <a:cs typeface="B Lotus" panose="00000400000000000000" pitchFamily="2" charset="-78"/>
              </a:rPr>
              <a:t>درست مشکل‌تر است، </a:t>
            </a:r>
            <a:r>
              <a:rPr lang="fa-IR" dirty="0" smtClean="0">
                <a:cs typeface="B Lotus" panose="00000400000000000000" pitchFamily="2" charset="-78"/>
              </a:rPr>
              <a:t>زیرا همۀ دانشمندان </a:t>
            </a:r>
            <a:r>
              <a:rPr lang="fa-IR" dirty="0">
                <a:cs typeface="B Lotus" panose="00000400000000000000" pitchFamily="2" charset="-78"/>
              </a:rPr>
              <a:t>فوق </a:t>
            </a:r>
            <a:r>
              <a:rPr lang="fa-IR" dirty="0" smtClean="0">
                <a:cs typeface="B Lotus" panose="00000400000000000000" pitchFamily="2" charset="-78"/>
              </a:rPr>
              <a:t>فیزیک‌دان </a:t>
            </a:r>
            <a:r>
              <a:rPr lang="fa-IR" dirty="0">
                <a:cs typeface="B Lotus" panose="00000400000000000000" pitchFamily="2" charset="-78"/>
              </a:rPr>
              <a:t>بوده و در رابطه با </a:t>
            </a:r>
            <a:r>
              <a:rPr lang="fa-IR" dirty="0" smtClean="0">
                <a:cs typeface="B Lotus" panose="00000400000000000000" pitchFamily="2" charset="-78"/>
              </a:rPr>
              <a:t>پدیدۀ </a:t>
            </a:r>
            <a:r>
              <a:rPr lang="fa-IR" dirty="0">
                <a:cs typeface="B Lotus" panose="00000400000000000000" pitchFamily="2" charset="-78"/>
              </a:rPr>
              <a:t>پرتوزایی یا موارد مشابه تحقیق کرده‌اند. یعنی محتوای </a:t>
            </a:r>
            <a:r>
              <a:rPr lang="fa-IR" dirty="0" smtClean="0">
                <a:cs typeface="B Lotus" panose="00000400000000000000" pitchFamily="2" charset="-78"/>
              </a:rPr>
              <a:t>همۀ </a:t>
            </a:r>
            <a:r>
              <a:rPr lang="fa-IR" dirty="0">
                <a:cs typeface="B Lotus" panose="00000400000000000000" pitchFamily="2" charset="-78"/>
              </a:rPr>
              <a:t>گزینه‌ها </a:t>
            </a:r>
            <a:r>
              <a:rPr lang="fa-IR" dirty="0" smtClean="0">
                <a:cs typeface="B Lotus" panose="00000400000000000000" pitchFamily="2" charset="-78"/>
              </a:rPr>
              <a:t>با هم متجانس </a:t>
            </a:r>
            <a:r>
              <a:rPr lang="fa-IR" dirty="0">
                <a:cs typeface="B Lotus" panose="00000400000000000000" pitchFamily="2" charset="-78"/>
              </a:rPr>
              <a:t>هستند. بنابراین تجانس گزینه‌ها یکی از بهترین راه‌های کنترل سطح دشواری </a:t>
            </a:r>
            <a:r>
              <a:rPr lang="fa-IR" dirty="0" smtClean="0">
                <a:cs typeface="B Lotus" panose="00000400000000000000" pitchFamily="2" charset="-78"/>
              </a:rPr>
              <a:t>سؤال‌هاست</a:t>
            </a:r>
            <a:r>
              <a:rPr lang="fa-IR" dirty="0">
                <a:cs typeface="B Lotus" panose="00000400000000000000" pitchFamily="2" charset="-78"/>
              </a:rPr>
              <a:t>. امّا، </a:t>
            </a:r>
            <a:r>
              <a:rPr lang="fa-IR" dirty="0" smtClean="0">
                <a:cs typeface="B Lotus" panose="00000400000000000000" pitchFamily="2" charset="-78"/>
              </a:rPr>
              <a:t>قاعدۀ کلّی </a:t>
            </a:r>
            <a:r>
              <a:rPr lang="fa-IR" dirty="0">
                <a:cs typeface="B Lotus" panose="00000400000000000000" pitchFamily="2" charset="-78"/>
              </a:rPr>
              <a:t>این است که هر چه </a:t>
            </a:r>
            <a:r>
              <a:rPr lang="fa-IR" dirty="0" smtClean="0">
                <a:cs typeface="B Lotus" panose="00000400000000000000" pitchFamily="2" charset="-78"/>
              </a:rPr>
              <a:t>سؤال‌ها متجانس‌تر </a:t>
            </a:r>
            <a:r>
              <a:rPr lang="fa-IR" dirty="0">
                <a:cs typeface="B Lotus" panose="00000400000000000000" pitchFamily="2" charset="-78"/>
              </a:rPr>
              <a:t>باشند، به همان نسبت </a:t>
            </a:r>
            <a:r>
              <a:rPr lang="fa-IR" dirty="0" smtClean="0">
                <a:cs typeface="B Lotus" panose="00000400000000000000" pitchFamily="2" charset="-78"/>
              </a:rPr>
              <a:t>سؤال‌ها </a:t>
            </a:r>
            <a:r>
              <a:rPr lang="fa-IR" dirty="0">
                <a:cs typeface="B Lotus" panose="00000400000000000000" pitchFamily="2" charset="-78"/>
              </a:rPr>
              <a:t>دشوارتر است.</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7- </a:t>
            </a:r>
            <a:r>
              <a:rPr lang="fa-IR" dirty="0" smtClean="0">
                <a:cs typeface="B Lotus" panose="00000400000000000000" pitchFamily="2" charset="-78"/>
              </a:rPr>
              <a:t>سؤال </a:t>
            </a:r>
            <a:r>
              <a:rPr lang="fa-IR" dirty="0">
                <a:cs typeface="B Lotus" panose="00000400000000000000" pitchFamily="2" charset="-78"/>
              </a:rPr>
              <a:t>را طوری بنویسید که پاسخ درست، تنها پاسخ </a:t>
            </a:r>
            <a:r>
              <a:rPr lang="fa-IR" dirty="0" smtClean="0">
                <a:cs typeface="B Lotus" panose="00000400000000000000" pitchFamily="2" charset="-78"/>
              </a:rPr>
              <a:t>درست </a:t>
            </a:r>
            <a:r>
              <a:rPr lang="fa-IR" dirty="0">
                <a:cs typeface="B Lotus" panose="00000400000000000000" pitchFamily="2" charset="-78"/>
              </a:rPr>
              <a:t>یا قطعاً درست‌ترین پاسخ باشد</a:t>
            </a:r>
            <a:r>
              <a:rPr lang="fa-IR" dirty="0" smtClean="0">
                <a:cs typeface="B Lotus" panose="00000400000000000000" pitchFamily="2" charset="-78"/>
              </a:rPr>
              <a:t>.</a:t>
            </a:r>
          </a:p>
          <a:p>
            <a:pPr marL="0" indent="0" algn="just">
              <a:buNone/>
            </a:pPr>
            <a:r>
              <a:rPr lang="fa-IR" dirty="0" smtClean="0">
                <a:solidFill>
                  <a:srgbClr val="FF0000"/>
                </a:solidFill>
                <a:cs typeface="B Lotus" panose="00000400000000000000" pitchFamily="2" charset="-78"/>
              </a:rPr>
              <a:t>سؤال ضعیف :</a:t>
            </a:r>
            <a:endParaRPr lang="fa-IR" dirty="0">
              <a:solidFill>
                <a:srgbClr val="FF0000"/>
              </a:solidFill>
              <a:cs typeface="B Lotus" panose="00000400000000000000" pitchFamily="2" charset="-78"/>
            </a:endParaRPr>
          </a:p>
          <a:p>
            <a:pPr marL="0" indent="0" algn="just">
              <a:buNone/>
            </a:pPr>
            <a:r>
              <a:rPr lang="fa-IR" dirty="0">
                <a:cs typeface="B Lotus" panose="00000400000000000000" pitchFamily="2" charset="-78"/>
              </a:rPr>
              <a:t>یک پسر </a:t>
            </a:r>
            <a:r>
              <a:rPr lang="fa-IR" dirty="0" smtClean="0">
                <a:cs typeface="B Lotus" panose="00000400000000000000" pitchFamily="2" charset="-78"/>
              </a:rPr>
              <a:t>بچۀ کور رنگ، کور رنگی </a:t>
            </a:r>
            <a:r>
              <a:rPr lang="fa-IR" dirty="0">
                <a:cs typeface="B Lotus" panose="00000400000000000000" pitchFamily="2" charset="-78"/>
              </a:rPr>
              <a:t>خود را از چه کسی به ارث </a:t>
            </a:r>
            <a:r>
              <a:rPr lang="fa-IR" dirty="0" smtClean="0">
                <a:cs typeface="B Lotus" panose="00000400000000000000" pitchFamily="2" charset="-78"/>
              </a:rPr>
              <a:t>می‌برد؟</a:t>
            </a:r>
            <a:endParaRPr lang="fa-IR" dirty="0">
              <a:cs typeface="B Lotus" panose="00000400000000000000" pitchFamily="2" charset="-78"/>
            </a:endParaRPr>
          </a:p>
          <a:p>
            <a:pPr marL="0" indent="0" algn="just">
              <a:buNone/>
            </a:pPr>
            <a:r>
              <a:rPr lang="fa-IR" dirty="0" smtClean="0">
                <a:cs typeface="B Lotus" panose="00000400000000000000" pitchFamily="2" charset="-78"/>
              </a:rPr>
              <a:t>1. پدر        2. </a:t>
            </a:r>
            <a:r>
              <a:rPr lang="fa-IR" dirty="0">
                <a:cs typeface="B Lotus" panose="00000400000000000000" pitchFamily="2" charset="-78"/>
              </a:rPr>
              <a:t>مادر       3. پدر مادرش       4</a:t>
            </a:r>
            <a:r>
              <a:rPr lang="fa-IR" dirty="0" smtClean="0">
                <a:cs typeface="B Lotus" panose="00000400000000000000" pitchFamily="2" charset="-78"/>
              </a:rPr>
              <a:t>. نیاکان دور          </a:t>
            </a:r>
            <a:r>
              <a:rPr lang="fa-IR" dirty="0">
                <a:cs typeface="B Lotus" panose="00000400000000000000" pitchFamily="2" charset="-78"/>
              </a:rPr>
              <a:t>5. پدر پدرش</a:t>
            </a:r>
          </a:p>
          <a:p>
            <a:pPr marL="0" indent="0" algn="just">
              <a:buNone/>
            </a:pPr>
            <a:r>
              <a:rPr lang="fa-IR" dirty="0">
                <a:solidFill>
                  <a:srgbClr val="FF0000"/>
                </a:solidFill>
                <a:cs typeface="B Lotus" panose="00000400000000000000" pitchFamily="2" charset="-78"/>
              </a:rPr>
              <a:t> </a:t>
            </a:r>
            <a:r>
              <a:rPr lang="fa-IR" dirty="0" smtClean="0">
                <a:solidFill>
                  <a:srgbClr val="FF0000"/>
                </a:solidFill>
                <a:cs typeface="B Lotus" panose="00000400000000000000" pitchFamily="2" charset="-78"/>
              </a:rPr>
              <a:t>سؤال بهتر :</a:t>
            </a:r>
            <a:endParaRPr lang="fa-IR" dirty="0">
              <a:solidFill>
                <a:srgbClr val="FF0000"/>
              </a:solidFill>
              <a:cs typeface="B Lotus" panose="00000400000000000000" pitchFamily="2" charset="-78"/>
            </a:endParaRPr>
          </a:p>
          <a:p>
            <a:pPr marL="0" indent="0" algn="just">
              <a:buNone/>
            </a:pPr>
            <a:r>
              <a:rPr lang="fa-IR" dirty="0">
                <a:cs typeface="B Lotus" panose="00000400000000000000" pitchFamily="2" charset="-78"/>
              </a:rPr>
              <a:t>یک پسر </a:t>
            </a:r>
            <a:r>
              <a:rPr lang="fa-IR" dirty="0" smtClean="0">
                <a:cs typeface="B Lotus" panose="00000400000000000000" pitchFamily="2" charset="-78"/>
              </a:rPr>
              <a:t>بچۀ کور رنگ، کور رنگی </a:t>
            </a:r>
            <a:r>
              <a:rPr lang="fa-IR" dirty="0">
                <a:cs typeface="B Lotus" panose="00000400000000000000" pitchFamily="2" charset="-78"/>
              </a:rPr>
              <a:t>خود را از چه کسی به ارث </a:t>
            </a:r>
            <a:r>
              <a:rPr lang="fa-IR" dirty="0" smtClean="0">
                <a:cs typeface="B Lotus" panose="00000400000000000000" pitchFamily="2" charset="-78"/>
              </a:rPr>
              <a:t>می‌برد</a:t>
            </a:r>
            <a:r>
              <a:rPr lang="fa-IR" dirty="0">
                <a:cs typeface="B Lotus" panose="00000400000000000000" pitchFamily="2" charset="-78"/>
              </a:rPr>
              <a:t>؟</a:t>
            </a:r>
          </a:p>
          <a:p>
            <a:pPr marL="0" indent="0" algn="just">
              <a:buNone/>
            </a:pPr>
            <a:r>
              <a:rPr lang="fa-IR" dirty="0">
                <a:cs typeface="B Lotus" panose="00000400000000000000" pitchFamily="2" charset="-78"/>
              </a:rPr>
              <a:t>1. پدر        2.مادر(×)        3.پدر پدر         4.مادر مادرش      5</a:t>
            </a:r>
            <a:r>
              <a:rPr lang="fa-IR" dirty="0" smtClean="0">
                <a:cs typeface="B Lotus" panose="00000400000000000000" pitchFamily="2" charset="-78"/>
              </a:rPr>
              <a:t>. نیاکان </a:t>
            </a:r>
            <a:r>
              <a:rPr lang="fa-IR" dirty="0">
                <a:cs typeface="B Lotus" panose="00000400000000000000" pitchFamily="2" charset="-78"/>
              </a:rPr>
              <a:t>دور</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188756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 calcmode="lin" valueType="num">
                                      <p:cBhvr additive="base">
                                        <p:cTn id="7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5" end="15"/>
                                            </p:txEl>
                                          </p:spTgt>
                                        </p:tgtEl>
                                        <p:attrNameLst>
                                          <p:attrName>style.visibility</p:attrName>
                                        </p:attrNameLst>
                                      </p:cBhvr>
                                      <p:to>
                                        <p:strVal val="visible"/>
                                      </p:to>
                                    </p:set>
                                    <p:anim calcmode="lin" valueType="num">
                                      <p:cBhvr additive="base">
                                        <p:cTn id="8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62472" cy="418058"/>
          </a:xfrm>
        </p:spPr>
        <p:txBody>
          <a:bodyPr>
            <a:normAutofit/>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741368"/>
          </a:xfrm>
        </p:spPr>
        <p:txBody>
          <a:bodyPr>
            <a:normAutofit fontScale="62500" lnSpcReduction="20000"/>
          </a:bodyPr>
          <a:lstStyle/>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8- برای اندازه‌گیری فرایندهای </a:t>
            </a:r>
            <a:r>
              <a:rPr lang="fa-IR" dirty="0" smtClean="0">
                <a:cs typeface="B Lotus" panose="00000400000000000000" pitchFamily="2" charset="-78"/>
              </a:rPr>
              <a:t>پیچیدۀ </a:t>
            </a:r>
            <a:r>
              <a:rPr lang="fa-IR" dirty="0">
                <a:cs typeface="B Lotus" panose="00000400000000000000" pitchFamily="2" charset="-78"/>
              </a:rPr>
              <a:t>ذهنی، از موقعیّت‌های تازه استفاده کنید.</a:t>
            </a:r>
          </a:p>
          <a:p>
            <a:pPr marL="0" indent="0" algn="just">
              <a:buNone/>
            </a:pPr>
            <a:r>
              <a:rPr lang="fa-IR" dirty="0">
                <a:cs typeface="B Lotus" panose="00000400000000000000" pitchFamily="2" charset="-78"/>
              </a:rPr>
              <a:t>9- گزینه‌های انحرافی را طوری بنویسید که توجّه آزمون شوندگان بی‌اطّلاع از موضوع </a:t>
            </a:r>
            <a:r>
              <a:rPr lang="fa-IR" dirty="0" smtClean="0">
                <a:cs typeface="B Lotus" panose="00000400000000000000" pitchFamily="2" charset="-78"/>
              </a:rPr>
              <a:t>سؤال </a:t>
            </a:r>
            <a:r>
              <a:rPr lang="fa-IR" dirty="0">
                <a:cs typeface="B Lotus" panose="00000400000000000000" pitchFamily="2" charset="-78"/>
              </a:rPr>
              <a:t>را به خود جلب کنند</a:t>
            </a:r>
            <a:r>
              <a:rPr lang="fa-IR" dirty="0" smtClean="0">
                <a:cs typeface="B Lotus" panose="00000400000000000000" pitchFamily="2" charset="-78"/>
              </a:rPr>
              <a:t>.</a:t>
            </a:r>
          </a:p>
          <a:p>
            <a:pPr marL="0" indent="0" algn="just">
              <a:buNone/>
            </a:pPr>
            <a:r>
              <a:rPr lang="fa-IR" dirty="0">
                <a:cs typeface="B Lotus" panose="00000400000000000000" pitchFamily="2" charset="-78"/>
              </a:rPr>
              <a:t>برای نوشتن </a:t>
            </a:r>
            <a:r>
              <a:rPr lang="fa-IR" dirty="0" smtClean="0">
                <a:cs typeface="B Lotus" panose="00000400000000000000" pitchFamily="2" charset="-78"/>
              </a:rPr>
              <a:t>گزینه‌های </a:t>
            </a:r>
            <a:r>
              <a:rPr lang="fa-IR" dirty="0">
                <a:cs typeface="B Lotus" panose="00000400000000000000" pitchFamily="2" charset="-78"/>
              </a:rPr>
              <a:t>انحرافی </a:t>
            </a:r>
            <a:r>
              <a:rPr lang="fa-IR" dirty="0" smtClean="0">
                <a:cs typeface="B Lotus" panose="00000400000000000000" pitchFamily="2" charset="-78"/>
              </a:rPr>
              <a:t>چهار </a:t>
            </a:r>
            <a:r>
              <a:rPr lang="fa-IR" dirty="0">
                <a:cs typeface="B Lotus" panose="00000400000000000000" pitchFamily="2" charset="-78"/>
              </a:rPr>
              <a:t>مورد پیشنهاد مورد </a:t>
            </a:r>
            <a:r>
              <a:rPr lang="fa-IR" dirty="0" smtClean="0">
                <a:cs typeface="B Lotus" panose="00000400000000000000" pitchFamily="2" charset="-78"/>
              </a:rPr>
              <a:t>توجّه </a:t>
            </a:r>
            <a:r>
              <a:rPr lang="fa-IR" dirty="0">
                <a:cs typeface="B Lotus" panose="00000400000000000000" pitchFamily="2" charset="-78"/>
              </a:rPr>
              <a:t>قرار </a:t>
            </a:r>
            <a:r>
              <a:rPr lang="fa-IR" dirty="0" smtClean="0">
                <a:cs typeface="B Lotus" panose="00000400000000000000" pitchFamily="2" charset="-78"/>
              </a:rPr>
              <a:t>گیرد :</a:t>
            </a:r>
          </a:p>
          <a:p>
            <a:pPr marL="0" indent="0">
              <a:buNone/>
            </a:pPr>
            <a:r>
              <a:rPr lang="fa-IR" dirty="0" smtClean="0">
                <a:cs typeface="B Lotus" panose="00000400000000000000" pitchFamily="2" charset="-78"/>
              </a:rPr>
              <a:t> </a:t>
            </a:r>
            <a:r>
              <a:rPr lang="fa-IR" dirty="0">
                <a:cs typeface="B Lotus" panose="00000400000000000000" pitchFamily="2" charset="-78"/>
              </a:rPr>
              <a:t/>
            </a:r>
            <a:br>
              <a:rPr lang="fa-IR" dirty="0">
                <a:cs typeface="B Lotus" panose="00000400000000000000" pitchFamily="2" charset="-78"/>
              </a:rPr>
            </a:br>
            <a:r>
              <a:rPr lang="fa-IR" dirty="0" smtClean="0">
                <a:cs typeface="B Lotus" panose="00000400000000000000" pitchFamily="2" charset="-78"/>
              </a:rPr>
              <a:t>1-9. ازغلط‌های </a:t>
            </a:r>
            <a:r>
              <a:rPr lang="fa-IR" dirty="0">
                <a:cs typeface="B Lotus" panose="00000400000000000000" pitchFamily="2" charset="-78"/>
              </a:rPr>
              <a:t>معمول </a:t>
            </a:r>
            <a:r>
              <a:rPr lang="fa-IR" dirty="0" smtClean="0">
                <a:cs typeface="B Lotus" panose="00000400000000000000" pitchFamily="2" charset="-78"/>
              </a:rPr>
              <a:t>دانش‌آموزان </a:t>
            </a:r>
            <a:r>
              <a:rPr lang="fa-IR" dirty="0">
                <a:cs typeface="B Lotus" panose="00000400000000000000" pitchFamily="2" charset="-78"/>
              </a:rPr>
              <a:t>استفاده </a:t>
            </a:r>
            <a:r>
              <a:rPr lang="fa-IR" dirty="0" smtClean="0">
                <a:cs typeface="B Lotus" panose="00000400000000000000" pitchFamily="2" charset="-78"/>
              </a:rPr>
              <a:t>کنید.</a:t>
            </a:r>
          </a:p>
          <a:p>
            <a:pPr marL="0" indent="0" algn="just">
              <a:buNone/>
            </a:pPr>
            <a:r>
              <a:rPr lang="fa-IR" dirty="0" smtClean="0">
                <a:cs typeface="B Lotus" panose="00000400000000000000" pitchFamily="2" charset="-78"/>
              </a:rPr>
              <a:t>2-9. از کلماتی </a:t>
            </a:r>
            <a:r>
              <a:rPr lang="fa-IR" dirty="0">
                <a:cs typeface="B Lotus" panose="00000400000000000000" pitchFamily="2" charset="-78"/>
              </a:rPr>
              <a:t>که با </a:t>
            </a:r>
            <a:r>
              <a:rPr lang="fa-IR" dirty="0" smtClean="0">
                <a:cs typeface="B Lotus" panose="00000400000000000000" pitchFamily="2" charset="-78"/>
              </a:rPr>
              <a:t>تنۀ سؤال </a:t>
            </a:r>
            <a:r>
              <a:rPr lang="fa-IR" dirty="0">
                <a:cs typeface="B Lotus" panose="00000400000000000000" pitchFamily="2" charset="-78"/>
              </a:rPr>
              <a:t>تداعی کلامی </a:t>
            </a:r>
            <a:r>
              <a:rPr lang="fa-IR" dirty="0" smtClean="0">
                <a:cs typeface="B Lotus" panose="00000400000000000000" pitchFamily="2" charset="-78"/>
              </a:rPr>
              <a:t>دارند، </a:t>
            </a:r>
            <a:r>
              <a:rPr lang="fa-IR" dirty="0">
                <a:cs typeface="B Lotus" panose="00000400000000000000" pitchFamily="2" charset="-78"/>
              </a:rPr>
              <a:t>استفاده </a:t>
            </a:r>
            <a:r>
              <a:rPr lang="fa-IR" dirty="0" smtClean="0">
                <a:cs typeface="B Lotus" panose="00000400000000000000" pitchFamily="2" charset="-78"/>
              </a:rPr>
              <a:t>کنید.</a:t>
            </a:r>
          </a:p>
          <a:p>
            <a:pPr marL="0" indent="0" algn="just">
              <a:buNone/>
            </a:pPr>
            <a:r>
              <a:rPr lang="fa-IR" dirty="0" smtClean="0">
                <a:cs typeface="B Lotus" panose="00000400000000000000" pitchFamily="2" charset="-78"/>
              </a:rPr>
              <a:t>3-9. از زبان </a:t>
            </a:r>
            <a:r>
              <a:rPr lang="fa-IR" dirty="0">
                <a:cs typeface="B Lotus" panose="00000400000000000000" pitchFamily="2" charset="-78"/>
              </a:rPr>
              <a:t>کتاب درسی </a:t>
            </a:r>
            <a:r>
              <a:rPr lang="fa-IR" dirty="0" smtClean="0">
                <a:cs typeface="B Lotus" panose="00000400000000000000" pitchFamily="2" charset="-78"/>
              </a:rPr>
              <a:t>و عبارت‌های </a:t>
            </a:r>
            <a:r>
              <a:rPr lang="fa-IR" dirty="0">
                <a:cs typeface="B Lotus" panose="00000400000000000000" pitchFamily="2" charset="-78"/>
              </a:rPr>
              <a:t>دیگری که ظاهر درست نما </a:t>
            </a:r>
            <a:r>
              <a:rPr lang="fa-IR" dirty="0" smtClean="0">
                <a:cs typeface="B Lotus" panose="00000400000000000000" pitchFamily="2" charset="-78"/>
              </a:rPr>
              <a:t>دارند، </a:t>
            </a:r>
            <a:r>
              <a:rPr lang="fa-IR" dirty="0">
                <a:cs typeface="B Lotus" panose="00000400000000000000" pitchFamily="2" charset="-78"/>
              </a:rPr>
              <a:t>استفاده کنید</a:t>
            </a:r>
            <a:r>
              <a:rPr lang="fa-IR" dirty="0" smtClean="0">
                <a:cs typeface="B Lotus" panose="00000400000000000000" pitchFamily="2" charset="-78"/>
              </a:rPr>
              <a:t>.</a:t>
            </a:r>
          </a:p>
          <a:p>
            <a:pPr marL="0" indent="0" algn="just">
              <a:buNone/>
            </a:pPr>
            <a:r>
              <a:rPr lang="fa-IR" dirty="0" smtClean="0">
                <a:cs typeface="B Lotus" panose="00000400000000000000" pitchFamily="2" charset="-78"/>
              </a:rPr>
              <a:t>4-9. ازگزینه‌های </a:t>
            </a:r>
            <a:r>
              <a:rPr lang="fa-IR" dirty="0">
                <a:cs typeface="B Lotus" panose="00000400000000000000" pitchFamily="2" charset="-78"/>
              </a:rPr>
              <a:t>انحرافی که </a:t>
            </a:r>
            <a:r>
              <a:rPr lang="fa-IR" dirty="0" smtClean="0">
                <a:cs typeface="B Lotus" panose="00000400000000000000" pitchFamily="2" charset="-78"/>
              </a:rPr>
              <a:t>از لحاظ محتوا متجانس و شبیه </a:t>
            </a:r>
            <a:r>
              <a:rPr lang="fa-IR" dirty="0">
                <a:cs typeface="B Lotus" panose="00000400000000000000" pitchFamily="2" charset="-78"/>
              </a:rPr>
              <a:t>به </a:t>
            </a:r>
            <a:r>
              <a:rPr lang="fa-IR" dirty="0" smtClean="0">
                <a:cs typeface="B Lotus" panose="00000400000000000000" pitchFamily="2" charset="-78"/>
              </a:rPr>
              <a:t>گزینۀ </a:t>
            </a:r>
            <a:r>
              <a:rPr lang="fa-IR" dirty="0">
                <a:cs typeface="B Lotus" panose="00000400000000000000" pitchFamily="2" charset="-78"/>
              </a:rPr>
              <a:t>درست </a:t>
            </a:r>
            <a:r>
              <a:rPr lang="fa-IR" dirty="0" smtClean="0">
                <a:cs typeface="B Lotus" panose="00000400000000000000" pitchFamily="2" charset="-78"/>
              </a:rPr>
              <a:t>هستند، استفاده کنید.</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10- گزینه‌های هر </a:t>
            </a:r>
            <a:r>
              <a:rPr lang="fa-IR" dirty="0" smtClean="0">
                <a:cs typeface="B Lotus" panose="00000400000000000000" pitchFamily="2" charset="-78"/>
              </a:rPr>
              <a:t>سؤال </a:t>
            </a:r>
            <a:r>
              <a:rPr lang="fa-IR" dirty="0">
                <a:cs typeface="B Lotus" panose="00000400000000000000" pitchFamily="2" charset="-78"/>
              </a:rPr>
              <a:t>را طوری بنویسید که از نظری دستوری و جمله‌بندی، به نحو </a:t>
            </a:r>
            <a:r>
              <a:rPr lang="fa-IR" dirty="0" smtClean="0">
                <a:cs typeface="B Lotus" panose="00000400000000000000" pitchFamily="2" charset="-78"/>
              </a:rPr>
              <a:t>درست </a:t>
            </a:r>
            <a:r>
              <a:rPr lang="fa-IR" dirty="0">
                <a:cs typeface="B Lotus" panose="00000400000000000000" pitchFamily="2" charset="-78"/>
              </a:rPr>
              <a:t>مکمل متن باشند</a:t>
            </a:r>
            <a:r>
              <a:rPr lang="fa-IR" dirty="0" smtClean="0">
                <a:cs typeface="B Lotus" panose="00000400000000000000" pitchFamily="2" charset="-78"/>
              </a:rPr>
              <a:t>.</a:t>
            </a:r>
          </a:p>
          <a:p>
            <a:pPr marL="0" indent="0" algn="just">
              <a:buNone/>
            </a:pPr>
            <a:r>
              <a:rPr lang="fa-IR" dirty="0">
                <a:cs typeface="B Lotus" panose="00000400000000000000" pitchFamily="2" charset="-78"/>
              </a:rPr>
              <a:t>یکی ازمعایب </a:t>
            </a:r>
            <a:r>
              <a:rPr lang="fa-IR" dirty="0" smtClean="0">
                <a:cs typeface="B Lotus" panose="00000400000000000000" pitchFamily="2" charset="-78"/>
              </a:rPr>
              <a:t>سؤال‌های چندگزینه‌ای </a:t>
            </a:r>
            <a:r>
              <a:rPr lang="fa-IR" dirty="0">
                <a:cs typeface="B Lotus" panose="00000400000000000000" pitchFamily="2" charset="-78"/>
              </a:rPr>
              <a:t>افراد تازه کار این است </a:t>
            </a:r>
            <a:r>
              <a:rPr lang="fa-IR" dirty="0" smtClean="0">
                <a:cs typeface="B Lotus" panose="00000400000000000000" pitchFamily="2" charset="-78"/>
              </a:rPr>
              <a:t>که </a:t>
            </a:r>
            <a:r>
              <a:rPr lang="fa-IR" dirty="0">
                <a:cs typeface="B Lotus" panose="00000400000000000000" pitchFamily="2" charset="-78"/>
              </a:rPr>
              <a:t>بین </a:t>
            </a:r>
            <a:r>
              <a:rPr lang="fa-IR" dirty="0" smtClean="0">
                <a:cs typeface="B Lotus" panose="00000400000000000000" pitchFamily="2" charset="-78"/>
              </a:rPr>
              <a:t>تنۀ </a:t>
            </a:r>
            <a:r>
              <a:rPr lang="fa-IR" dirty="0">
                <a:cs typeface="B Lotus" panose="00000400000000000000" pitchFamily="2" charset="-78"/>
              </a:rPr>
              <a:t>سوال </a:t>
            </a:r>
            <a:r>
              <a:rPr lang="fa-IR" dirty="0" smtClean="0">
                <a:cs typeface="B Lotus" panose="00000400000000000000" pitchFamily="2" charset="-78"/>
              </a:rPr>
              <a:t>وگزینه‌های </a:t>
            </a:r>
            <a:r>
              <a:rPr lang="fa-IR" dirty="0">
                <a:cs typeface="B Lotus" panose="00000400000000000000" pitchFamily="2" charset="-78"/>
              </a:rPr>
              <a:t>پیشنهادی </a:t>
            </a:r>
            <a:r>
              <a:rPr lang="fa-IR" dirty="0" smtClean="0">
                <a:cs typeface="B Lotus" panose="00000400000000000000" pitchFamily="2" charset="-78"/>
              </a:rPr>
              <a:t>ازلحاظ </a:t>
            </a:r>
            <a:r>
              <a:rPr lang="fa-IR" dirty="0">
                <a:cs typeface="B Lotus" panose="00000400000000000000" pitchFamily="2" charset="-78"/>
              </a:rPr>
              <a:t>دستوری </a:t>
            </a:r>
            <a:r>
              <a:rPr lang="fa-IR" dirty="0" smtClean="0">
                <a:cs typeface="B Lotus" panose="00000400000000000000" pitchFamily="2" charset="-78"/>
              </a:rPr>
              <a:t>هماهنگی وجود </a:t>
            </a:r>
            <a:r>
              <a:rPr lang="fa-IR" dirty="0">
                <a:cs typeface="B Lotus" panose="00000400000000000000" pitchFamily="2" charset="-78"/>
              </a:rPr>
              <a:t>ندارد </a:t>
            </a:r>
            <a:r>
              <a:rPr lang="fa-IR" dirty="0" smtClean="0">
                <a:cs typeface="B Lotus" panose="00000400000000000000" pitchFamily="2" charset="-78"/>
              </a:rPr>
              <a:t>و این </a:t>
            </a:r>
            <a:r>
              <a:rPr lang="fa-IR" dirty="0">
                <a:cs typeface="B Lotus" panose="00000400000000000000" pitchFamily="2" charset="-78"/>
              </a:rPr>
              <a:t>ناهماهنگی در رابطه با </a:t>
            </a:r>
            <a:r>
              <a:rPr lang="fa-IR" dirty="0" smtClean="0">
                <a:cs typeface="B Lotus" panose="00000400000000000000" pitchFamily="2" charset="-78"/>
              </a:rPr>
              <a:t>گزینه‌های </a:t>
            </a:r>
            <a:r>
              <a:rPr lang="fa-IR" dirty="0">
                <a:cs typeface="B Lotus" panose="00000400000000000000" pitchFamily="2" charset="-78"/>
              </a:rPr>
              <a:t>غلط </a:t>
            </a:r>
            <a:r>
              <a:rPr lang="fa-IR" dirty="0" smtClean="0">
                <a:cs typeface="B Lotus" panose="00000400000000000000" pitchFamily="2" charset="-78"/>
              </a:rPr>
              <a:t>بیش‌تر </a:t>
            </a:r>
            <a:r>
              <a:rPr lang="fa-IR" dirty="0">
                <a:cs typeface="B Lotus" panose="00000400000000000000" pitchFamily="2" charset="-78"/>
              </a:rPr>
              <a:t>به چشم </a:t>
            </a:r>
            <a:r>
              <a:rPr lang="fa-IR" dirty="0" smtClean="0">
                <a:cs typeface="B Lotus" panose="00000400000000000000" pitchFamily="2" charset="-78"/>
              </a:rPr>
              <a:t>می‌خورد.</a:t>
            </a:r>
            <a:endParaRPr lang="fa-IR" dirty="0">
              <a:cs typeface="B Lotus" panose="00000400000000000000" pitchFamily="2" charset="-78"/>
            </a:endParaRPr>
          </a:p>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هم‌چنین در سوال‌هایی </a:t>
            </a:r>
            <a:r>
              <a:rPr lang="fa-IR" dirty="0">
                <a:cs typeface="B Lotus" panose="00000400000000000000" pitchFamily="2" charset="-78"/>
              </a:rPr>
              <a:t>که آخرین </a:t>
            </a:r>
            <a:r>
              <a:rPr lang="fa-IR" dirty="0" smtClean="0">
                <a:cs typeface="B Lotus" panose="00000400000000000000" pitchFamily="2" charset="-78"/>
              </a:rPr>
              <a:t>گزینه‌های آن‌ها «همۀ </a:t>
            </a:r>
            <a:r>
              <a:rPr lang="fa-IR" dirty="0">
                <a:cs typeface="B Lotus" panose="00000400000000000000" pitchFamily="2" charset="-78"/>
              </a:rPr>
              <a:t>موارد </a:t>
            </a:r>
            <a:r>
              <a:rPr lang="fa-IR" dirty="0" smtClean="0">
                <a:cs typeface="B Lotus" panose="00000400000000000000" pitchFamily="2" charset="-78"/>
              </a:rPr>
              <a:t>بالا» </a:t>
            </a:r>
            <a:r>
              <a:rPr lang="fa-IR" dirty="0">
                <a:cs typeface="B Lotus" panose="00000400000000000000" pitchFamily="2" charset="-78"/>
              </a:rPr>
              <a:t>یا </a:t>
            </a:r>
            <a:r>
              <a:rPr lang="fa-IR" dirty="0" smtClean="0">
                <a:cs typeface="B Lotus" panose="00000400000000000000" pitchFamily="2" charset="-78"/>
              </a:rPr>
              <a:t>«هیچ </a:t>
            </a:r>
            <a:r>
              <a:rPr lang="fa-IR" dirty="0">
                <a:cs typeface="B Lotus" panose="00000400000000000000" pitchFamily="2" charset="-78"/>
              </a:rPr>
              <a:t>یک ازموارد </a:t>
            </a:r>
            <a:r>
              <a:rPr lang="fa-IR" dirty="0" smtClean="0">
                <a:cs typeface="B Lotus" panose="00000400000000000000" pitchFamily="2" charset="-78"/>
              </a:rPr>
              <a:t>بالا» است،  غالباً </a:t>
            </a:r>
            <a:r>
              <a:rPr lang="fa-IR" dirty="0">
                <a:cs typeface="B Lotus" panose="00000400000000000000" pitchFamily="2" charset="-78"/>
              </a:rPr>
              <a:t>این مشکل دیده </a:t>
            </a:r>
            <a:r>
              <a:rPr lang="fa-IR" dirty="0" smtClean="0">
                <a:cs typeface="B Lotus" panose="00000400000000000000" pitchFamily="2" charset="-78"/>
              </a:rPr>
              <a:t>می‌شود</a:t>
            </a:r>
            <a:r>
              <a:rPr lang="fa-IR" dirty="0">
                <a:cs typeface="B Lotus" panose="00000400000000000000" pitchFamily="2" charset="-78"/>
              </a:rPr>
              <a:t>.</a:t>
            </a:r>
          </a:p>
          <a:p>
            <a:pPr marL="0" indent="0" algn="just">
              <a:buNone/>
            </a:pPr>
            <a:r>
              <a:rPr lang="fa-IR" dirty="0" smtClean="0">
                <a:cs typeface="B Lotus" panose="00000400000000000000" pitchFamily="2" charset="-78"/>
              </a:rPr>
              <a:t>دقّت کنید که اگرعبارت ‍‍«هیچ </a:t>
            </a:r>
            <a:r>
              <a:rPr lang="fa-IR" dirty="0">
                <a:cs typeface="B Lotus" panose="00000400000000000000" pitchFamily="2" charset="-78"/>
              </a:rPr>
              <a:t>کدام درست </a:t>
            </a:r>
            <a:r>
              <a:rPr lang="fa-IR" dirty="0" smtClean="0">
                <a:cs typeface="B Lotus" panose="00000400000000000000" pitchFamily="2" charset="-78"/>
              </a:rPr>
              <a:t>نیست» </a:t>
            </a:r>
            <a:r>
              <a:rPr lang="fa-IR" dirty="0">
                <a:cs typeface="B Lotus" panose="00000400000000000000" pitchFamily="2" charset="-78"/>
              </a:rPr>
              <a:t>را </a:t>
            </a:r>
            <a:r>
              <a:rPr lang="fa-IR" dirty="0" smtClean="0">
                <a:cs typeface="B Lotus" panose="00000400000000000000" pitchFamily="2" charset="-78"/>
              </a:rPr>
              <a:t>در دنبالۀ تنۀ سؤال قرار دهید، یک </a:t>
            </a:r>
            <a:r>
              <a:rPr lang="fa-IR" dirty="0">
                <a:cs typeface="B Lotus" panose="00000400000000000000" pitchFamily="2" charset="-78"/>
              </a:rPr>
              <a:t>جمله درست </a:t>
            </a:r>
            <a:r>
              <a:rPr lang="fa-IR" dirty="0" smtClean="0">
                <a:cs typeface="B Lotus" panose="00000400000000000000" pitchFamily="2" charset="-78"/>
              </a:rPr>
              <a:t>و منطقی </a:t>
            </a:r>
            <a:r>
              <a:rPr lang="fa-IR" dirty="0">
                <a:cs typeface="B Lotus" panose="00000400000000000000" pitchFamily="2" charset="-78"/>
              </a:rPr>
              <a:t>به دست </a:t>
            </a:r>
            <a:r>
              <a:rPr lang="fa-IR" dirty="0" smtClean="0">
                <a:cs typeface="B Lotus" panose="00000400000000000000" pitchFamily="2" charset="-78"/>
              </a:rPr>
              <a:t>نمی‌آید.</a:t>
            </a:r>
            <a:endParaRPr lang="fa-IR" dirty="0">
              <a:cs typeface="B Lotus" panose="00000400000000000000" pitchFamily="2" charset="-78"/>
            </a:endParaRPr>
          </a:p>
        </p:txBody>
      </p:sp>
    </p:spTree>
    <p:extLst>
      <p:ext uri="{BB962C8B-B14F-4D97-AF65-F5344CB8AC3E}">
        <p14:creationId xmlns:p14="http://schemas.microsoft.com/office/powerpoint/2010/main" val="1324507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3" end="13"/>
                                            </p:txEl>
                                          </p:spTgt>
                                        </p:tgtEl>
                                        <p:attrNameLst>
                                          <p:attrName>style.visibility</p:attrName>
                                        </p:attrNameLst>
                                      </p:cBhvr>
                                      <p:to>
                                        <p:strVal val="visible"/>
                                      </p:to>
                                    </p:set>
                                    <p:anim calcmode="lin" valueType="num">
                                      <p:cBhvr additive="base">
                                        <p:cTn id="6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4" end="14"/>
                                            </p:txEl>
                                          </p:spTgt>
                                        </p:tgtEl>
                                        <p:attrNameLst>
                                          <p:attrName>style.visibility</p:attrName>
                                        </p:attrNameLst>
                                      </p:cBhvr>
                                      <p:to>
                                        <p:strVal val="visible"/>
                                      </p:to>
                                    </p:set>
                                    <p:anim calcmode="lin" valueType="num">
                                      <p:cBhvr additive="base">
                                        <p:cTn id="6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274042"/>
          </a:xfrm>
        </p:spPr>
        <p:txBody>
          <a:bodyPr>
            <a:normAutofit fontScale="90000"/>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88640"/>
            <a:ext cx="8784976" cy="6336704"/>
          </a:xfrm>
        </p:spPr>
        <p:txBody>
          <a:bodyPr>
            <a:normAutofit/>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11- از به کار بردن اشاره‌های دستوری نامربوط خودداری کنید.</a:t>
            </a:r>
          </a:p>
          <a:p>
            <a:pPr marL="0" indent="0" algn="just">
              <a:buNone/>
            </a:pPr>
            <a:r>
              <a:rPr lang="fa-IR" dirty="0" smtClean="0">
                <a:cs typeface="B Lotus" panose="00000400000000000000" pitchFamily="2" charset="-78"/>
              </a:rPr>
              <a:t>12- در سؤالات منفی، کلمات</a:t>
            </a:r>
            <a:r>
              <a:rPr lang="fa-IR" u="sng" dirty="0" smtClean="0">
                <a:cs typeface="B Lotus" panose="00000400000000000000" pitchFamily="2" charset="-78"/>
              </a:rPr>
              <a:t> </a:t>
            </a:r>
            <a:r>
              <a:rPr lang="fa-IR" b="1" u="sng" dirty="0" smtClean="0">
                <a:cs typeface="B Lotus" panose="00000400000000000000" pitchFamily="2" charset="-78"/>
              </a:rPr>
              <a:t>منفی</a:t>
            </a:r>
            <a:r>
              <a:rPr lang="fa-IR" u="sng" dirty="0" smtClean="0">
                <a:cs typeface="B Lotus" panose="00000400000000000000" pitchFamily="2" charset="-78"/>
              </a:rPr>
              <a:t> </a:t>
            </a:r>
            <a:r>
              <a:rPr lang="fa-IR" dirty="0" smtClean="0">
                <a:cs typeface="B Lotus" panose="00000400000000000000" pitchFamily="2" charset="-78"/>
              </a:rPr>
              <a:t>را برجسته جلوه دهید. </a:t>
            </a:r>
          </a:p>
          <a:p>
            <a:pPr marL="0" indent="0" algn="just">
              <a:buNone/>
            </a:pPr>
            <a:r>
              <a:rPr lang="fa-IR" dirty="0" smtClean="0">
                <a:cs typeface="B Lotus" panose="00000400000000000000" pitchFamily="2" charset="-78"/>
              </a:rPr>
              <a:t>13- از نوشتن سؤال‌هایی که در آن‌ها متن سؤال منفی و گزینه‌ها هم منفی هستند، یعنی منفی مضاعف، احترازکنید.</a:t>
            </a:r>
          </a:p>
          <a:p>
            <a:pPr marL="0" indent="0" algn="just">
              <a:buNone/>
            </a:pPr>
            <a:r>
              <a:rPr lang="fa-IR" dirty="0" smtClean="0">
                <a:cs typeface="B Lotus" panose="00000400000000000000" pitchFamily="2" charset="-78"/>
              </a:rPr>
              <a:t>14- از کاربرد عبارت‌هایی مانند «همۀ آن‌چه در بالا گفته شد»، «تمامی موارد بالا» و مانند این‌ها خودداری کنید.</a:t>
            </a:r>
          </a:p>
          <a:p>
            <a:pPr marL="0" indent="0" algn="just">
              <a:buNone/>
            </a:pPr>
            <a:r>
              <a:rPr lang="fa-IR" dirty="0" smtClean="0">
                <a:cs typeface="B Lotus" panose="00000400000000000000" pitchFamily="2" charset="-78"/>
              </a:rPr>
              <a:t>15- تا حدّ امکان از کاربرد گزینۀ «هیچ یک از موارد بالا» پرهیز کنید.</a:t>
            </a:r>
          </a:p>
          <a:p>
            <a:pPr marL="0" indent="0" algn="just">
              <a:buNone/>
            </a:pPr>
            <a:r>
              <a:rPr lang="fa-IR" dirty="0" smtClean="0">
                <a:cs typeface="B Lotus" panose="00000400000000000000" pitchFamily="2" charset="-78"/>
              </a:rPr>
              <a:t>16- سؤال‌ها را مستقل از یک‌دیگر انتخاب کنید.</a:t>
            </a:r>
          </a:p>
          <a:p>
            <a:pPr marL="0" indent="0" algn="just">
              <a:buNone/>
            </a:pPr>
            <a:r>
              <a:rPr lang="fa-IR" dirty="0" smtClean="0">
                <a:cs typeface="B Lotus" panose="00000400000000000000" pitchFamily="2" charset="-78"/>
              </a:rPr>
              <a:t>17- از طرح سؤال‌های گمراه کننده بپرهیزید.  </a:t>
            </a:r>
            <a:endParaRPr lang="fa-IR" dirty="0">
              <a:cs typeface="B Lotus" panose="00000400000000000000" pitchFamily="2" charset="-78"/>
            </a:endParaRPr>
          </a:p>
        </p:txBody>
      </p:sp>
    </p:spTree>
    <p:extLst>
      <p:ext uri="{BB962C8B-B14F-4D97-AF65-F5344CB8AC3E}">
        <p14:creationId xmlns:p14="http://schemas.microsoft.com/office/powerpoint/2010/main" val="3449377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418058"/>
          </a:xfrm>
        </p:spPr>
        <p:txBody>
          <a:bodyPr>
            <a:normAutofit/>
          </a:bodyPr>
          <a:lstStyle/>
          <a:p>
            <a:pPr algn="l"/>
            <a:r>
              <a:rPr lang="fa-IR" sz="1000" dirty="0" smtClean="0"/>
              <a:t>سنجش و اندازه‌گیری </a:t>
            </a:r>
            <a:endParaRPr lang="fa-IR" sz="1000" dirty="0"/>
          </a:p>
        </p:txBody>
      </p:sp>
      <p:sp>
        <p:nvSpPr>
          <p:cNvPr id="3" name="Content Placeholder 2"/>
          <p:cNvSpPr>
            <a:spLocks noGrp="1"/>
          </p:cNvSpPr>
          <p:nvPr>
            <p:ph idx="1"/>
          </p:nvPr>
        </p:nvSpPr>
        <p:spPr>
          <a:xfrm>
            <a:off x="179512" y="188640"/>
            <a:ext cx="8856984" cy="6480720"/>
          </a:xfrm>
        </p:spPr>
        <p:txBody>
          <a:bodyPr>
            <a:normAutofit fontScale="85000" lnSpcReduction="10000"/>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18- دو گزینۀ متضاد را که یکی از آن‌ها درست است به کار نبرید. چون سؤال‌ها مانند سؤال‌های صحیح و غلط عمل می‌کنند و توجّه آزمون شونده به سایر گزینه‌ها معطوف نمی‌شود.</a:t>
            </a:r>
          </a:p>
          <a:p>
            <a:pPr marL="0" indent="0" algn="just">
              <a:buNone/>
            </a:pPr>
            <a:r>
              <a:rPr lang="fa-IR" dirty="0" smtClean="0">
                <a:cs typeface="B Lotus" panose="00000400000000000000" pitchFamily="2" charset="-78"/>
              </a:rPr>
              <a:t>19- طول گزینۀ درست را در سؤال‌های مختلف تغییر دهید.</a:t>
            </a:r>
          </a:p>
          <a:p>
            <a:pPr marL="0" indent="0" algn="just">
              <a:buNone/>
            </a:pPr>
            <a:r>
              <a:rPr lang="fa-IR" dirty="0" smtClean="0">
                <a:cs typeface="B Lotus" panose="00000400000000000000" pitchFamily="2" charset="-78"/>
              </a:rPr>
              <a:t>20- محل گزینۀ درست را در میان گزینه‌های انحرافی به طور تصادفی انتخاب کنید.</a:t>
            </a:r>
          </a:p>
          <a:p>
            <a:pPr marL="0" indent="0" algn="just">
              <a:buNone/>
            </a:pPr>
            <a:r>
              <a:rPr lang="fa-IR" dirty="0" smtClean="0">
                <a:cs typeface="B Lotus" panose="00000400000000000000" pitchFamily="2" charset="-78"/>
              </a:rPr>
              <a:t>21- برای هر سؤال بین سه تا پنج گزینه در نظر بگیرید.</a:t>
            </a:r>
          </a:p>
          <a:p>
            <a:pPr marL="0" indent="0" algn="just">
              <a:buNone/>
            </a:pPr>
            <a:r>
              <a:rPr lang="fa-IR" dirty="0" smtClean="0">
                <a:cs typeface="B Lotus" panose="00000400000000000000" pitchFamily="2" charset="-78"/>
              </a:rPr>
              <a:t>البتّه </a:t>
            </a:r>
            <a:r>
              <a:rPr lang="fa-IR" dirty="0">
                <a:cs typeface="B Lotus" panose="00000400000000000000" pitchFamily="2" charset="-78"/>
              </a:rPr>
              <a:t>از لحاظ نظری هر چه تعداد گزینه‌ها </a:t>
            </a:r>
            <a:r>
              <a:rPr lang="fa-IR" dirty="0" smtClean="0">
                <a:cs typeface="B Lotus" panose="00000400000000000000" pitchFamily="2" charset="-78"/>
              </a:rPr>
              <a:t>بیش‌تر باشد، </a:t>
            </a:r>
            <a:r>
              <a:rPr lang="fa-IR" dirty="0">
                <a:cs typeface="B Lotus" panose="00000400000000000000" pitchFamily="2" charset="-78"/>
              </a:rPr>
              <a:t>احتمال حدس </a:t>
            </a:r>
            <a:r>
              <a:rPr lang="fa-IR" dirty="0" smtClean="0">
                <a:cs typeface="B Lotus" panose="00000400000000000000" pitchFamily="2" charset="-78"/>
              </a:rPr>
              <a:t>زدن پاسخ </a:t>
            </a:r>
            <a:r>
              <a:rPr lang="fa-IR" dirty="0">
                <a:cs typeface="B Lotus" panose="00000400000000000000" pitchFamily="2" charset="-78"/>
              </a:rPr>
              <a:t>سؤال </a:t>
            </a:r>
            <a:r>
              <a:rPr lang="fa-IR" dirty="0" smtClean="0">
                <a:cs typeface="B Lotus" panose="00000400000000000000" pitchFamily="2" charset="-78"/>
              </a:rPr>
              <a:t>کم‌‎تر </a:t>
            </a:r>
            <a:r>
              <a:rPr lang="fa-IR" dirty="0">
                <a:cs typeface="B Lotus" panose="00000400000000000000" pitchFamily="2" charset="-78"/>
              </a:rPr>
              <a:t>است. </a:t>
            </a:r>
            <a:r>
              <a:rPr lang="fa-IR" dirty="0" smtClean="0">
                <a:cs typeface="B Lotus" panose="00000400000000000000" pitchFamily="2" charset="-78"/>
              </a:rPr>
              <a:t>امّا </a:t>
            </a:r>
            <a:r>
              <a:rPr lang="fa-IR" dirty="0">
                <a:cs typeface="B Lotus" panose="00000400000000000000" pitchFamily="2" charset="-78"/>
              </a:rPr>
              <a:t>از </a:t>
            </a:r>
            <a:r>
              <a:rPr lang="fa-IR" dirty="0" smtClean="0">
                <a:cs typeface="B Lotus" panose="00000400000000000000" pitchFamily="2" charset="-78"/>
              </a:rPr>
              <a:t>آن‌جا </a:t>
            </a:r>
            <a:r>
              <a:rPr lang="fa-IR" dirty="0">
                <a:cs typeface="B Lotus" panose="00000400000000000000" pitchFamily="2" charset="-78"/>
              </a:rPr>
              <a:t>که نوشتن تعداد زیادی </a:t>
            </a:r>
            <a:r>
              <a:rPr lang="fa-IR" dirty="0" smtClean="0">
                <a:cs typeface="B Lotus" panose="00000400000000000000" pitchFamily="2" charset="-78"/>
              </a:rPr>
              <a:t>گزینۀ </a:t>
            </a:r>
            <a:r>
              <a:rPr lang="fa-IR" dirty="0">
                <a:cs typeface="B Lotus" panose="00000400000000000000" pitchFamily="2" charset="-78"/>
              </a:rPr>
              <a:t>انحرافی دشوار است، گاهی </a:t>
            </a:r>
            <a:r>
              <a:rPr lang="fa-IR" dirty="0" smtClean="0">
                <a:cs typeface="B Lotus" panose="00000400000000000000" pitchFamily="2" charset="-78"/>
              </a:rPr>
              <a:t>اوقات تعداد </a:t>
            </a:r>
            <a:r>
              <a:rPr lang="fa-IR" dirty="0">
                <a:cs typeface="B Lotus" panose="00000400000000000000" pitchFamily="2" charset="-78"/>
              </a:rPr>
              <a:t>گزینه‌های </a:t>
            </a:r>
            <a:r>
              <a:rPr lang="fa-IR" dirty="0" smtClean="0">
                <a:cs typeface="B Lotus" panose="00000400000000000000" pitchFamily="2" charset="-78"/>
              </a:rPr>
              <a:t>کم‌تر </a:t>
            </a:r>
            <a:r>
              <a:rPr lang="fa-IR" dirty="0">
                <a:cs typeface="B Lotus" panose="00000400000000000000" pitchFamily="2" charset="-78"/>
              </a:rPr>
              <a:t>یعنی </a:t>
            </a:r>
            <a:r>
              <a:rPr lang="fa-IR" dirty="0" smtClean="0">
                <a:cs typeface="B Lotus" panose="00000400000000000000" pitchFamily="2" charset="-78"/>
              </a:rPr>
              <a:t>سه تا  چهار </a:t>
            </a:r>
            <a:r>
              <a:rPr lang="fa-IR" dirty="0">
                <a:cs typeface="B Lotus" panose="00000400000000000000" pitchFamily="2" charset="-78"/>
              </a:rPr>
              <a:t>گزینه مناسب‌تر است</a:t>
            </a:r>
            <a:r>
              <a:rPr lang="fa-IR" dirty="0" smtClean="0">
                <a:cs typeface="B Lotus" panose="00000400000000000000" pitchFamily="2" charset="-78"/>
              </a:rPr>
              <a:t>.</a:t>
            </a:r>
          </a:p>
          <a:p>
            <a:pPr marL="0" indent="0" algn="just">
              <a:buNone/>
            </a:pPr>
            <a:r>
              <a:rPr lang="fa-IR" dirty="0">
                <a:cs typeface="B Lotus" panose="00000400000000000000" pitchFamily="2" charset="-78"/>
              </a:rPr>
              <a:t>بر اساس تجربه‌های مهرنز و </a:t>
            </a:r>
            <a:r>
              <a:rPr lang="fa-IR" dirty="0" smtClean="0">
                <a:cs typeface="B Lotus" panose="00000400000000000000" pitchFamily="2" charset="-78"/>
              </a:rPr>
              <a:t>لهمان، </a:t>
            </a:r>
            <a:r>
              <a:rPr lang="fa-IR" dirty="0">
                <a:cs typeface="B Lotus" panose="00000400000000000000" pitchFamily="2" charset="-78"/>
              </a:rPr>
              <a:t>دانش‌آموزان کلاس دوم از </a:t>
            </a:r>
            <a:r>
              <a:rPr lang="fa-IR" dirty="0" smtClean="0">
                <a:cs typeface="B Lotus" panose="00000400000000000000" pitchFamily="2" charset="-78"/>
              </a:rPr>
              <a:t>عهدۀ </a:t>
            </a:r>
            <a:r>
              <a:rPr lang="fa-IR" dirty="0">
                <a:cs typeface="B Lotus" panose="00000400000000000000" pitchFamily="2" charset="-78"/>
              </a:rPr>
              <a:t>پاسخ دادن به </a:t>
            </a:r>
            <a:r>
              <a:rPr lang="fa-IR" dirty="0" smtClean="0">
                <a:cs typeface="B Lotus" panose="00000400000000000000" pitchFamily="2" charset="-78"/>
              </a:rPr>
              <a:t>سؤال‌های </a:t>
            </a:r>
            <a:r>
              <a:rPr lang="fa-IR" dirty="0">
                <a:cs typeface="B Lotus" panose="00000400000000000000" pitchFamily="2" charset="-78"/>
              </a:rPr>
              <a:t>سه گزینه‌ای برمی‌آیند، دانش‌آموزان کلاس سوم و چهارم می‌توانند </a:t>
            </a:r>
            <a:r>
              <a:rPr lang="fa-IR" dirty="0" smtClean="0">
                <a:cs typeface="B Lotus" panose="00000400000000000000" pitchFamily="2" charset="-78"/>
              </a:rPr>
              <a:t>سؤال‌های سه تا چهار گزینه‌ای </a:t>
            </a:r>
            <a:r>
              <a:rPr lang="fa-IR" dirty="0">
                <a:cs typeface="B Lotus" panose="00000400000000000000" pitchFamily="2" charset="-78"/>
              </a:rPr>
              <a:t>را جواب </a:t>
            </a:r>
            <a:r>
              <a:rPr lang="fa-IR" dirty="0" smtClean="0">
                <a:cs typeface="B Lotus" panose="00000400000000000000" pitchFamily="2" charset="-78"/>
              </a:rPr>
              <a:t>دهند و سؤال‌های چهار </a:t>
            </a:r>
            <a:r>
              <a:rPr lang="fa-IR" dirty="0">
                <a:cs typeface="B Lotus" panose="00000400000000000000" pitchFamily="2" charset="-78"/>
              </a:rPr>
              <a:t>تا </a:t>
            </a:r>
            <a:r>
              <a:rPr lang="fa-IR" dirty="0" smtClean="0">
                <a:cs typeface="B Lotus" panose="00000400000000000000" pitchFamily="2" charset="-78"/>
              </a:rPr>
              <a:t>پنج </a:t>
            </a:r>
            <a:r>
              <a:rPr lang="fa-IR" dirty="0">
                <a:cs typeface="B Lotus" panose="00000400000000000000" pitchFamily="2" charset="-78"/>
              </a:rPr>
              <a:t>گزینه‌ای </a:t>
            </a:r>
            <a:r>
              <a:rPr lang="fa-IR" dirty="0" smtClean="0">
                <a:cs typeface="B Lotus" panose="00000400000000000000" pitchFamily="2" charset="-78"/>
              </a:rPr>
              <a:t>بیش‌تر </a:t>
            </a:r>
            <a:r>
              <a:rPr lang="fa-IR" dirty="0">
                <a:cs typeface="B Lotus" panose="00000400000000000000" pitchFamily="2" charset="-78"/>
              </a:rPr>
              <a:t>برای دانش‌آموزان کلاس ششم و بالاتر مناسب‌اند. </a:t>
            </a:r>
          </a:p>
          <a:p>
            <a:pPr marL="0" indent="0" algn="just">
              <a:buNone/>
            </a:pP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720320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1800200" cy="432048"/>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07504" y="188640"/>
            <a:ext cx="8856984" cy="6552728"/>
          </a:xfrm>
        </p:spPr>
        <p:txBody>
          <a:bodyPr>
            <a:normAutofit fontScale="92500" lnSpcReduction="20000"/>
          </a:bodyPr>
          <a:lstStyle/>
          <a:p>
            <a:pPr marL="0" indent="0" algn="just">
              <a:buNone/>
            </a:pPr>
            <a:r>
              <a:rPr lang="fa-IR" dirty="0" smtClean="0">
                <a:cs typeface="B Lotus" panose="00000400000000000000" pitchFamily="2" charset="-78"/>
              </a:rPr>
              <a:t>22- در آزمون‌های تکوینی، از گزینه‌ی «نمی‌دانم» استفاده کنید.</a:t>
            </a:r>
          </a:p>
          <a:p>
            <a:pPr marL="0" indent="0" algn="just">
              <a:buNone/>
            </a:pPr>
            <a:r>
              <a:rPr lang="fa-IR" dirty="0">
                <a:cs typeface="B Lotus" panose="00000400000000000000" pitchFamily="2" charset="-78"/>
              </a:rPr>
              <a:t>البته از لحاظ نظری هر چه تعداد گزینه‌ها </a:t>
            </a:r>
            <a:r>
              <a:rPr lang="fa-IR" dirty="0" smtClean="0">
                <a:cs typeface="B Lotus" panose="00000400000000000000" pitchFamily="2" charset="-78"/>
              </a:rPr>
              <a:t>بیش‌تر </a:t>
            </a:r>
            <a:r>
              <a:rPr lang="fa-IR" dirty="0">
                <a:cs typeface="B Lotus" panose="00000400000000000000" pitchFamily="2" charset="-78"/>
              </a:rPr>
              <a:t>باشد احتمال حدس </a:t>
            </a:r>
            <a:r>
              <a:rPr lang="fa-IR" dirty="0" smtClean="0">
                <a:cs typeface="B Lotus" panose="00000400000000000000" pitchFamily="2" charset="-78"/>
              </a:rPr>
              <a:t>زدن پاسخ </a:t>
            </a:r>
            <a:r>
              <a:rPr lang="fa-IR" dirty="0">
                <a:cs typeface="B Lotus" panose="00000400000000000000" pitchFamily="2" charset="-78"/>
              </a:rPr>
              <a:t>سؤال </a:t>
            </a:r>
            <a:r>
              <a:rPr lang="fa-IR" dirty="0" smtClean="0">
                <a:cs typeface="B Lotus" panose="00000400000000000000" pitchFamily="2" charset="-78"/>
              </a:rPr>
              <a:t>کم‌تر </a:t>
            </a:r>
            <a:r>
              <a:rPr lang="fa-IR" dirty="0">
                <a:cs typeface="B Lotus" panose="00000400000000000000" pitchFamily="2" charset="-78"/>
              </a:rPr>
              <a:t>است. </a:t>
            </a:r>
            <a:r>
              <a:rPr lang="fa-IR" dirty="0" smtClean="0">
                <a:cs typeface="B Lotus" panose="00000400000000000000" pitchFamily="2" charset="-78"/>
              </a:rPr>
              <a:t>امّا </a:t>
            </a:r>
            <a:r>
              <a:rPr lang="fa-IR" dirty="0">
                <a:cs typeface="B Lotus" panose="00000400000000000000" pitchFamily="2" charset="-78"/>
              </a:rPr>
              <a:t>از </a:t>
            </a:r>
            <a:r>
              <a:rPr lang="fa-IR" dirty="0" smtClean="0">
                <a:cs typeface="B Lotus" panose="00000400000000000000" pitchFamily="2" charset="-78"/>
              </a:rPr>
              <a:t>آن‌جا </a:t>
            </a:r>
            <a:r>
              <a:rPr lang="fa-IR" dirty="0">
                <a:cs typeface="B Lotus" panose="00000400000000000000" pitchFamily="2" charset="-78"/>
              </a:rPr>
              <a:t>که نوشتن تعداد زیادی </a:t>
            </a:r>
            <a:r>
              <a:rPr lang="fa-IR" dirty="0" smtClean="0">
                <a:cs typeface="B Lotus" panose="00000400000000000000" pitchFamily="2" charset="-78"/>
              </a:rPr>
              <a:t>گزینه‌ی </a:t>
            </a:r>
            <a:r>
              <a:rPr lang="fa-IR" dirty="0">
                <a:cs typeface="B Lotus" panose="00000400000000000000" pitchFamily="2" charset="-78"/>
              </a:rPr>
              <a:t>انحرافی دشوار است، گاهی </a:t>
            </a:r>
            <a:r>
              <a:rPr lang="fa-IR" dirty="0" smtClean="0">
                <a:cs typeface="B Lotus" panose="00000400000000000000" pitchFamily="2" charset="-78"/>
              </a:rPr>
              <a:t>اوقات تعداد </a:t>
            </a:r>
            <a:r>
              <a:rPr lang="fa-IR" dirty="0">
                <a:cs typeface="B Lotus" panose="00000400000000000000" pitchFamily="2" charset="-78"/>
              </a:rPr>
              <a:t>گزینه‌های </a:t>
            </a:r>
            <a:r>
              <a:rPr lang="fa-IR" dirty="0" smtClean="0">
                <a:cs typeface="B Lotus" panose="00000400000000000000" pitchFamily="2" charset="-78"/>
              </a:rPr>
              <a:t>کم‌تر </a:t>
            </a:r>
            <a:r>
              <a:rPr lang="fa-IR" dirty="0">
                <a:cs typeface="B Lotus" panose="00000400000000000000" pitchFamily="2" charset="-78"/>
              </a:rPr>
              <a:t>یعنی </a:t>
            </a:r>
            <a:r>
              <a:rPr lang="fa-IR" dirty="0" smtClean="0">
                <a:cs typeface="B Lotus" panose="00000400000000000000" pitchFamily="2" charset="-78"/>
              </a:rPr>
              <a:t>سه تا چهار </a:t>
            </a:r>
            <a:r>
              <a:rPr lang="fa-IR" dirty="0">
                <a:cs typeface="B Lotus" panose="00000400000000000000" pitchFamily="2" charset="-78"/>
              </a:rPr>
              <a:t>گزینه مناسب‌تر است.</a:t>
            </a:r>
          </a:p>
          <a:p>
            <a:pPr marL="0" indent="0" algn="just">
              <a:buNone/>
            </a:pPr>
            <a:r>
              <a:rPr lang="fa-IR" dirty="0">
                <a:cs typeface="B Lotus" panose="00000400000000000000" pitchFamily="2" charset="-78"/>
              </a:rPr>
              <a:t>هر چند که درباره کاربرد این گزینه میان صاحب‌نظران اختلاف عقیده وجود دارد، </a:t>
            </a:r>
            <a:r>
              <a:rPr lang="fa-IR" dirty="0" smtClean="0">
                <a:cs typeface="B Lotus" panose="00000400000000000000" pitchFamily="2" charset="-78"/>
              </a:rPr>
              <a:t>امّا </a:t>
            </a:r>
            <a:r>
              <a:rPr lang="fa-IR" dirty="0">
                <a:cs typeface="B Lotus" panose="00000400000000000000" pitchFamily="2" charset="-78"/>
              </a:rPr>
              <a:t>می‌توان از آن در </a:t>
            </a:r>
            <a:r>
              <a:rPr lang="fa-IR" dirty="0" smtClean="0">
                <a:cs typeface="B Lotus" panose="00000400000000000000" pitchFamily="2" charset="-78"/>
              </a:rPr>
              <a:t>سؤال‌های آزمون‌های </a:t>
            </a:r>
            <a:r>
              <a:rPr lang="fa-IR" dirty="0">
                <a:cs typeface="B Lotus" panose="00000400000000000000" pitchFamily="2" charset="-78"/>
              </a:rPr>
              <a:t>تکوینی که برای شناسایی </a:t>
            </a:r>
            <a:r>
              <a:rPr lang="fa-IR" b="1" dirty="0">
                <a:cs typeface="B Lotus" panose="00000400000000000000" pitchFamily="2" charset="-78"/>
              </a:rPr>
              <a:t>مشکلات یادگیری </a:t>
            </a:r>
            <a:r>
              <a:rPr lang="fa-IR" dirty="0">
                <a:cs typeface="B Lotus" panose="00000400000000000000" pitchFamily="2" charset="-78"/>
              </a:rPr>
              <a:t>و</a:t>
            </a:r>
            <a:r>
              <a:rPr lang="fa-IR" b="1" dirty="0">
                <a:cs typeface="B Lotus" panose="00000400000000000000" pitchFamily="2" charset="-78"/>
              </a:rPr>
              <a:t> آموزش </a:t>
            </a:r>
            <a:r>
              <a:rPr lang="fa-IR" dirty="0">
                <a:cs typeface="B Lotus" panose="00000400000000000000" pitchFamily="2" charset="-78"/>
              </a:rPr>
              <a:t>به کار می‌روند استفاده کرد. </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هدف از </a:t>
            </a:r>
            <a:r>
              <a:rPr lang="fa-IR" dirty="0" smtClean="0">
                <a:cs typeface="B Lotus" panose="00000400000000000000" pitchFamily="2" charset="-78"/>
              </a:rPr>
              <a:t>آزمون‌های تکوینی، </a:t>
            </a:r>
            <a:r>
              <a:rPr lang="fa-IR" dirty="0">
                <a:cs typeface="B Lotus" panose="00000400000000000000" pitchFamily="2" charset="-78"/>
              </a:rPr>
              <a:t>نمره دادن به دانش‌آموزان نیست. در چنین حالتی به نفع یادگیرنده است که اگر نمی‌تواند به سؤالی جواب دهد، به جای حدس زدن </a:t>
            </a:r>
            <a:r>
              <a:rPr lang="fa-IR" dirty="0" smtClean="0">
                <a:cs typeface="B Lotus" panose="00000400000000000000" pitchFamily="2" charset="-78"/>
              </a:rPr>
              <a:t>کورکورانه، </a:t>
            </a:r>
            <a:r>
              <a:rPr lang="fa-IR" dirty="0">
                <a:cs typeface="B Lotus" panose="00000400000000000000" pitchFamily="2" charset="-78"/>
              </a:rPr>
              <a:t>صادقانه عمل کند و </a:t>
            </a:r>
            <a:r>
              <a:rPr lang="fa-IR" dirty="0" smtClean="0">
                <a:cs typeface="B Lotus" panose="00000400000000000000" pitchFamily="2" charset="-78"/>
              </a:rPr>
              <a:t>گزینۀ </a:t>
            </a:r>
            <a:r>
              <a:rPr lang="fa-IR" dirty="0">
                <a:cs typeface="B Lotus" panose="00000400000000000000" pitchFamily="2" charset="-78"/>
              </a:rPr>
              <a:t>«نمی‌دانم» را انتخاب نماید. زیرا اگر حدس بزند و حدس او درست باشد، </a:t>
            </a:r>
            <a:r>
              <a:rPr lang="fa-IR" dirty="0" smtClean="0">
                <a:cs typeface="B Lotus" panose="00000400000000000000" pitchFamily="2" charset="-78"/>
              </a:rPr>
              <a:t>بی‌آن‌که </a:t>
            </a:r>
            <a:r>
              <a:rPr lang="fa-IR" dirty="0">
                <a:cs typeface="B Lotus" panose="00000400000000000000" pitchFamily="2" charset="-78"/>
              </a:rPr>
              <a:t>جواب سؤال را بداند، در </a:t>
            </a:r>
            <a:r>
              <a:rPr lang="fa-IR" dirty="0" smtClean="0">
                <a:cs typeface="B Lotus" panose="00000400000000000000" pitchFamily="2" charset="-78"/>
              </a:rPr>
              <a:t>مرحلۀ </a:t>
            </a:r>
            <a:r>
              <a:rPr lang="fa-IR" dirty="0">
                <a:cs typeface="B Lotus" panose="00000400000000000000" pitchFamily="2" charset="-78"/>
              </a:rPr>
              <a:t>بالاتری از آموزش قرار داده خواهد شد که ممکن است برای او مفید </a:t>
            </a:r>
            <a:r>
              <a:rPr lang="fa-IR" dirty="0" smtClean="0">
                <a:cs typeface="B Lotus" panose="00000400000000000000" pitchFamily="2" charset="-78"/>
              </a:rPr>
              <a:t>نباشد. </a:t>
            </a: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427935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666528" cy="346050"/>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16632"/>
            <a:ext cx="8784976" cy="6480720"/>
          </a:xfrm>
        </p:spPr>
        <p:txBody>
          <a:bodyPr>
            <a:normAutofit/>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23- در سوال‌هایی که تنۀ آن‌ها ناتمام است، جالی خالی را در قسمت آخر جمله قرار دهید.</a:t>
            </a:r>
          </a:p>
          <a:p>
            <a:pPr marL="0" indent="0" algn="just">
              <a:buNone/>
            </a:pPr>
            <a:r>
              <a:rPr lang="fa-IR" dirty="0" smtClean="0">
                <a:cs typeface="B Lotus" panose="00000400000000000000" pitchFamily="2" charset="-78"/>
              </a:rPr>
              <a:t>24- تا آن‌جا که ممکن است، در تنۀ سوال به جای جملۀ ناتمام از جمله‌ی پرسشی استفاده کنید.</a:t>
            </a:r>
          </a:p>
          <a:p>
            <a:pPr marL="0" indent="0" algn="just">
              <a:buNone/>
            </a:pPr>
            <a:r>
              <a:rPr lang="fa-IR" b="1" dirty="0" smtClean="0">
                <a:solidFill>
                  <a:srgbClr val="FF0000"/>
                </a:solidFill>
                <a:cs typeface="B Lotus" panose="00000400000000000000" pitchFamily="2" charset="-78"/>
              </a:rPr>
              <a:t>آزمون چندگزینه‌ای رایانه‌ای </a:t>
            </a:r>
            <a:r>
              <a:rPr lang="fa-IR" dirty="0" smtClean="0">
                <a:solidFill>
                  <a:srgbClr val="FF0000"/>
                </a:solidFill>
                <a:cs typeface="B Lotus" panose="00000400000000000000" pitchFamily="2" charset="-78"/>
              </a:rPr>
              <a:t>: </a:t>
            </a:r>
          </a:p>
          <a:p>
            <a:pPr marL="0" indent="0" algn="just">
              <a:buNone/>
            </a:pPr>
            <a:r>
              <a:rPr lang="fa-IR" dirty="0" smtClean="0">
                <a:cs typeface="B Lotus" panose="00000400000000000000" pitchFamily="2" charset="-78"/>
              </a:rPr>
              <a:t>یکی از کاربردهای ابتکاری سؤال‌های چند گزینه‌ای، استفاده از رایانه (کامپیوتر) است. برای این منظور، مجموعۀ متنوعی از سؤال‌های چند‌گزینه‌ای دارای درجه‌های دشواری از ساده تا دشوار و ضریب‌های تمیز خوب (سؤال‌هایی که گروه‌های قوی و ضعیف آزمون شونده را از هم جدا می‌کند) انتخاب و به دستگاه داده می‌شود.</a:t>
            </a:r>
          </a:p>
          <a:p>
            <a:pPr marL="0" indent="0" algn="just">
              <a:buNone/>
            </a:pPr>
            <a:endParaRPr lang="fa-IR" dirty="0" smtClean="0">
              <a:cs typeface="B Lotus" panose="00000400000000000000" pitchFamily="2" charset="-78"/>
            </a:endParaRPr>
          </a:p>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161590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62472" cy="418058"/>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0" y="116632"/>
            <a:ext cx="9144000" cy="6009531"/>
          </a:xfrm>
        </p:spPr>
        <p:txBody>
          <a:bodyPr>
            <a:normAutofit/>
          </a:bodyPr>
          <a:lstStyle/>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در </a:t>
            </a:r>
            <a:r>
              <a:rPr lang="fa-IR" dirty="0">
                <a:cs typeface="B Lotus" panose="00000400000000000000" pitchFamily="2" charset="-78"/>
              </a:rPr>
              <a:t>جریان اجرای آزمون، ابتدا آزمون شونده سؤالی از رایانه دریافت می‌کند. اگر توانست به سؤال </a:t>
            </a:r>
            <a:r>
              <a:rPr lang="fa-IR" dirty="0" smtClean="0">
                <a:cs typeface="B Lotus" panose="00000400000000000000" pitchFamily="2" charset="-78"/>
              </a:rPr>
              <a:t>پاسخ </a:t>
            </a:r>
            <a:r>
              <a:rPr lang="fa-IR" dirty="0">
                <a:cs typeface="B Lotus" panose="00000400000000000000" pitchFamily="2" charset="-78"/>
              </a:rPr>
              <a:t>دهد، سؤال </a:t>
            </a:r>
            <a:r>
              <a:rPr lang="fa-IR" dirty="0" smtClean="0">
                <a:cs typeface="B Lotus" panose="00000400000000000000" pitchFamily="2" charset="-78"/>
              </a:rPr>
              <a:t>نسبتاً </a:t>
            </a:r>
            <a:r>
              <a:rPr lang="fa-IR" dirty="0">
                <a:cs typeface="B Lotus" panose="00000400000000000000" pitchFamily="2" charset="-78"/>
              </a:rPr>
              <a:t>دشوارتری دریافت می‌کند و </a:t>
            </a:r>
            <a:r>
              <a:rPr lang="fa-IR" dirty="0" smtClean="0">
                <a:cs typeface="B Lotus" panose="00000400000000000000" pitchFamily="2" charset="-78"/>
              </a:rPr>
              <a:t>هم‌چنان </a:t>
            </a:r>
            <a:r>
              <a:rPr lang="fa-IR" dirty="0">
                <a:cs typeface="B Lotus" panose="00000400000000000000" pitchFamily="2" charset="-78"/>
              </a:rPr>
              <a:t>این جریان ادامه می‌یابد. </a:t>
            </a:r>
            <a:r>
              <a:rPr lang="fa-IR" dirty="0" smtClean="0">
                <a:cs typeface="B Lotus" panose="00000400000000000000" pitchFamily="2" charset="-78"/>
              </a:rPr>
              <a:t>امّا اگر </a:t>
            </a:r>
            <a:r>
              <a:rPr lang="fa-IR" dirty="0">
                <a:cs typeface="B Lotus" panose="00000400000000000000" pitchFamily="2" charset="-78"/>
              </a:rPr>
              <a:t>آزمون شونده </a:t>
            </a:r>
            <a:r>
              <a:rPr lang="fa-IR" dirty="0" smtClean="0">
                <a:cs typeface="B Lotus" panose="00000400000000000000" pitchFamily="2" charset="-78"/>
              </a:rPr>
              <a:t>به </a:t>
            </a:r>
            <a:r>
              <a:rPr lang="fa-IR" dirty="0">
                <a:cs typeface="B Lotus" panose="00000400000000000000" pitchFamily="2" charset="-78"/>
              </a:rPr>
              <a:t>سؤال </a:t>
            </a:r>
            <a:r>
              <a:rPr lang="fa-IR" dirty="0" smtClean="0">
                <a:cs typeface="B Lotus" panose="00000400000000000000" pitchFamily="2" charset="-78"/>
              </a:rPr>
              <a:t>اوّل </a:t>
            </a:r>
            <a:r>
              <a:rPr lang="fa-IR" dirty="0">
                <a:cs typeface="B Lotus" panose="00000400000000000000" pitchFamily="2" charset="-78"/>
              </a:rPr>
              <a:t>جواب غلط بدهد، سؤال بعدی او یک سؤال ساده‌تر خواهد </a:t>
            </a:r>
            <a:r>
              <a:rPr lang="fa-IR" dirty="0" smtClean="0">
                <a:cs typeface="B Lotus" panose="00000400000000000000" pitchFamily="2" charset="-78"/>
              </a:rPr>
              <a:t>بود. این </a:t>
            </a:r>
            <a:r>
              <a:rPr lang="fa-IR" dirty="0">
                <a:cs typeface="B Lotus" panose="00000400000000000000" pitchFamily="2" charset="-78"/>
              </a:rPr>
              <a:t>جریان نیز تا دادن جواب درست ادامه می‌یابد. </a:t>
            </a:r>
            <a:r>
              <a:rPr lang="fa-IR" dirty="0" smtClean="0">
                <a:cs typeface="B Lotus" panose="00000400000000000000" pitchFamily="2" charset="-78"/>
              </a:rPr>
              <a:t>بنابراین رایانه به شکلی برنامه‌ریزی </a:t>
            </a:r>
            <a:r>
              <a:rPr lang="fa-IR" dirty="0">
                <a:cs typeface="B Lotus" panose="00000400000000000000" pitchFamily="2" charset="-78"/>
              </a:rPr>
              <a:t>شده است که </a:t>
            </a:r>
            <a:r>
              <a:rPr lang="fa-IR" dirty="0" smtClean="0">
                <a:cs typeface="B Lotus" panose="00000400000000000000" pitchFamily="2" charset="-78"/>
              </a:rPr>
              <a:t>بتواند سطح </a:t>
            </a:r>
            <a:r>
              <a:rPr lang="fa-IR" dirty="0">
                <a:cs typeface="B Lotus" panose="00000400000000000000" pitchFamily="2" charset="-78"/>
              </a:rPr>
              <a:t>توانایی آزمون شونده را پیدا کند و تا </a:t>
            </a:r>
            <a:r>
              <a:rPr lang="fa-IR" dirty="0" smtClean="0">
                <a:cs typeface="B Lotus" panose="00000400000000000000" pitchFamily="2" charset="-78"/>
              </a:rPr>
              <a:t>رسیدن </a:t>
            </a:r>
            <a:r>
              <a:rPr lang="fa-IR" dirty="0">
                <a:cs typeface="B Lotus" panose="00000400000000000000" pitchFamily="2" charset="-78"/>
              </a:rPr>
              <a:t>به این سطح به سؤال پرسیدن ادامه می‌دهد.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408483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1224136" cy="432048"/>
          </a:xfrm>
        </p:spPr>
        <p:txBody>
          <a:bodyPr>
            <a:normAutofit/>
          </a:bodyPr>
          <a:lstStyle/>
          <a:p>
            <a:pPr algn="l"/>
            <a:r>
              <a:rPr lang="fa-IR" sz="1050" dirty="0" smtClean="0">
                <a:cs typeface="2  Lotus" panose="00000400000000000000" pitchFamily="2" charset="-78"/>
              </a:rPr>
              <a:t>سنجش و اندازه‌گیری </a:t>
            </a:r>
            <a:endParaRPr lang="fa-IR" sz="1050" dirty="0">
              <a:cs typeface="2  Lotus" panose="00000400000000000000" pitchFamily="2" charset="-78"/>
            </a:endParaRPr>
          </a:p>
        </p:txBody>
      </p:sp>
      <p:sp>
        <p:nvSpPr>
          <p:cNvPr id="3" name="Content Placeholder 2"/>
          <p:cNvSpPr>
            <a:spLocks noGrp="1"/>
          </p:cNvSpPr>
          <p:nvPr>
            <p:ph idx="1"/>
          </p:nvPr>
        </p:nvSpPr>
        <p:spPr>
          <a:xfrm>
            <a:off x="0" y="0"/>
            <a:ext cx="9144000" cy="6669360"/>
          </a:xfrm>
        </p:spPr>
        <p:txBody>
          <a:bodyPr>
            <a:normAutofit fontScale="92500" lnSpcReduction="20000"/>
          </a:bodyPr>
          <a:lstStyle/>
          <a:p>
            <a:pPr marL="0" indent="0" algn="just">
              <a:buNone/>
            </a:pPr>
            <a:r>
              <a:rPr lang="fa-IR" b="1" dirty="0">
                <a:solidFill>
                  <a:srgbClr val="FF0000"/>
                </a:solidFill>
                <a:cs typeface="B Lotus" panose="00000400000000000000" pitchFamily="2" charset="-78"/>
              </a:rPr>
              <a:t>امتیازهای </a:t>
            </a:r>
            <a:r>
              <a:rPr lang="fa-IR" b="1" dirty="0" smtClean="0">
                <a:solidFill>
                  <a:srgbClr val="FF0000"/>
                </a:solidFill>
                <a:cs typeface="B Lotus" panose="00000400000000000000" pitchFamily="2" charset="-78"/>
              </a:rPr>
              <a:t>آزمون‌های چند‌گزینه‌ای :</a:t>
            </a:r>
            <a:endParaRPr lang="fa-IR" b="1" dirty="0">
              <a:solidFill>
                <a:srgbClr val="FF0000"/>
              </a:solidFill>
              <a:cs typeface="B Lotus" panose="00000400000000000000" pitchFamily="2" charset="-78"/>
            </a:endParaRPr>
          </a:p>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1- این آزمون‌ها </a:t>
            </a:r>
            <a:r>
              <a:rPr lang="fa-IR" dirty="0">
                <a:cs typeface="B Lotus" panose="00000400000000000000" pitchFamily="2" charset="-78"/>
              </a:rPr>
              <a:t>از سایر </a:t>
            </a:r>
            <a:r>
              <a:rPr lang="fa-IR" dirty="0" smtClean="0">
                <a:cs typeface="B Lotus" panose="00000400000000000000" pitchFamily="2" charset="-78"/>
              </a:rPr>
              <a:t>آزمون‌های </a:t>
            </a:r>
            <a:r>
              <a:rPr lang="fa-IR" dirty="0">
                <a:cs typeface="B Lotus" panose="00000400000000000000" pitchFamily="2" charset="-78"/>
              </a:rPr>
              <a:t>عینی </a:t>
            </a:r>
            <a:r>
              <a:rPr lang="fa-IR" dirty="0" smtClean="0">
                <a:cs typeface="B Lotus" panose="00000400000000000000" pitchFamily="2" charset="-78"/>
              </a:rPr>
              <a:t>انعطاف‌ پذیرترند</a:t>
            </a:r>
            <a:r>
              <a:rPr lang="fa-IR" dirty="0">
                <a:cs typeface="B Lotus" panose="00000400000000000000" pitchFamily="2" charset="-78"/>
              </a:rPr>
              <a:t>. </a:t>
            </a:r>
            <a:r>
              <a:rPr lang="fa-IR" dirty="0" smtClean="0">
                <a:cs typeface="B Lotus" panose="00000400000000000000" pitchFamily="2" charset="-78"/>
              </a:rPr>
              <a:t>آن‌ها </a:t>
            </a:r>
            <a:r>
              <a:rPr lang="fa-IR" dirty="0">
                <a:cs typeface="B Lotus" panose="00000400000000000000" pitchFamily="2" charset="-78"/>
              </a:rPr>
              <a:t>علاوه بر دانش، </a:t>
            </a:r>
            <a:r>
              <a:rPr lang="fa-IR" dirty="0">
                <a:solidFill>
                  <a:srgbClr val="FF0000"/>
                </a:solidFill>
                <a:cs typeface="B Lotus" panose="00000400000000000000" pitchFamily="2" charset="-78"/>
              </a:rPr>
              <a:t>توانایی استدلال</a:t>
            </a:r>
            <a:r>
              <a:rPr lang="fa-IR" dirty="0">
                <a:cs typeface="B Lotus" panose="00000400000000000000" pitchFamily="2" charset="-78"/>
              </a:rPr>
              <a:t>، </a:t>
            </a:r>
            <a:r>
              <a:rPr lang="fa-IR" dirty="0">
                <a:solidFill>
                  <a:srgbClr val="FF0000"/>
                </a:solidFill>
                <a:cs typeface="B Lotus" panose="00000400000000000000" pitchFamily="2" charset="-78"/>
              </a:rPr>
              <a:t>قضاوت</a:t>
            </a:r>
            <a:r>
              <a:rPr lang="fa-IR" dirty="0">
                <a:cs typeface="B Lotus" panose="00000400000000000000" pitchFamily="2" charset="-78"/>
              </a:rPr>
              <a:t> و بسیاری بازده‌های مهم دیگر یادگیری را می‌سنجند. </a:t>
            </a:r>
          </a:p>
          <a:p>
            <a:pPr marL="0" indent="0" algn="just">
              <a:buNone/>
            </a:pPr>
            <a:r>
              <a:rPr lang="fa-IR" dirty="0" smtClean="0">
                <a:cs typeface="B Lotus" panose="00000400000000000000" pitchFamily="2" charset="-78"/>
              </a:rPr>
              <a:t>2- با </a:t>
            </a:r>
            <a:r>
              <a:rPr lang="fa-IR" dirty="0">
                <a:cs typeface="B Lotus" panose="00000400000000000000" pitchFamily="2" charset="-78"/>
              </a:rPr>
              <a:t>استفاده از </a:t>
            </a:r>
            <a:r>
              <a:rPr lang="fa-IR" dirty="0" smtClean="0">
                <a:cs typeface="B Lotus" panose="00000400000000000000" pitchFamily="2" charset="-78"/>
              </a:rPr>
              <a:t>سؤال‌های چند‌گزینه‌ای، </a:t>
            </a:r>
            <a:r>
              <a:rPr lang="fa-IR" dirty="0">
                <a:cs typeface="B Lotus" panose="00000400000000000000" pitchFamily="2" charset="-78"/>
              </a:rPr>
              <a:t>می‌توان در یک زمان محدود تعداد زیادی </a:t>
            </a:r>
            <a:r>
              <a:rPr lang="fa-IR" dirty="0" smtClean="0">
                <a:cs typeface="B Lotus" panose="00000400000000000000" pitchFamily="2" charset="-78"/>
              </a:rPr>
              <a:t>هدف‌های </a:t>
            </a:r>
            <a:r>
              <a:rPr lang="fa-IR" dirty="0">
                <a:cs typeface="B Lotus" panose="00000400000000000000" pitchFamily="2" charset="-78"/>
              </a:rPr>
              <a:t>آموزشی و بخش </a:t>
            </a:r>
            <a:r>
              <a:rPr lang="fa-IR" dirty="0" smtClean="0">
                <a:cs typeface="B Lotus" panose="00000400000000000000" pitchFamily="2" charset="-78"/>
              </a:rPr>
              <a:t>مهمّی </a:t>
            </a:r>
            <a:r>
              <a:rPr lang="fa-IR" dirty="0">
                <a:cs typeface="B Lotus" panose="00000400000000000000" pitchFamily="2" charset="-78"/>
              </a:rPr>
              <a:t>از محتوای درس را انداره‌گیری کرد.</a:t>
            </a:r>
          </a:p>
          <a:p>
            <a:pPr marL="0" indent="0" algn="just">
              <a:buNone/>
            </a:pPr>
            <a:r>
              <a:rPr lang="fa-IR" dirty="0" smtClean="0">
                <a:cs typeface="B Lotus" panose="00000400000000000000" pitchFamily="2" charset="-78"/>
              </a:rPr>
              <a:t>3- آزمون‌های </a:t>
            </a:r>
            <a:r>
              <a:rPr lang="fa-IR" dirty="0">
                <a:cs typeface="B Lotus" panose="00000400000000000000" pitchFamily="2" charset="-78"/>
              </a:rPr>
              <a:t>چند‌گزینه‌ای نسبت به </a:t>
            </a:r>
            <a:r>
              <a:rPr lang="fa-IR" dirty="0" smtClean="0">
                <a:cs typeface="B Lotus" panose="00000400000000000000" pitchFamily="2" charset="-78"/>
              </a:rPr>
              <a:t>آزمون‌های صحیح‌ ـ غلط، کم‌تر </a:t>
            </a:r>
            <a:r>
              <a:rPr lang="fa-IR" dirty="0">
                <a:cs typeface="B Lotus" panose="00000400000000000000" pitchFamily="2" charset="-78"/>
              </a:rPr>
              <a:t>امکان حدس زدن کورکورانه را به آزمون شونده می‌دهند. </a:t>
            </a:r>
          </a:p>
          <a:p>
            <a:pPr marL="0" indent="0" algn="just">
              <a:buNone/>
            </a:pPr>
            <a:r>
              <a:rPr lang="fa-IR" dirty="0" smtClean="0">
                <a:cs typeface="B Lotus" panose="00000400000000000000" pitchFamily="2" charset="-78"/>
              </a:rPr>
              <a:t>4- پاسخ‌های </a:t>
            </a:r>
            <a:r>
              <a:rPr lang="fa-IR" dirty="0">
                <a:cs typeface="B Lotus" panose="00000400000000000000" pitchFamily="2" charset="-78"/>
              </a:rPr>
              <a:t>این </a:t>
            </a:r>
            <a:r>
              <a:rPr lang="fa-IR" dirty="0" smtClean="0">
                <a:cs typeface="B Lotus" panose="00000400000000000000" pitchFamily="2" charset="-78"/>
              </a:rPr>
              <a:t>سؤال‌ها </a:t>
            </a:r>
            <a:r>
              <a:rPr lang="fa-IR" dirty="0">
                <a:cs typeface="B Lotus" panose="00000400000000000000" pitchFamily="2" charset="-78"/>
              </a:rPr>
              <a:t>به سادگی و با </a:t>
            </a:r>
            <a:r>
              <a:rPr lang="fa-IR" dirty="0" smtClean="0">
                <a:cs typeface="B Lotus" panose="00000400000000000000" pitchFamily="2" charset="-78"/>
              </a:rPr>
              <a:t>عینیّت </a:t>
            </a:r>
            <a:r>
              <a:rPr lang="fa-IR" dirty="0">
                <a:cs typeface="B Lotus" panose="00000400000000000000" pitchFamily="2" charset="-78"/>
              </a:rPr>
              <a:t>کامل قابل تصحیح هستند.</a:t>
            </a:r>
          </a:p>
          <a:p>
            <a:pPr marL="0" indent="0" algn="just">
              <a:buNone/>
            </a:pPr>
            <a:r>
              <a:rPr lang="fa-IR" dirty="0" smtClean="0">
                <a:cs typeface="B Lotus" panose="00000400000000000000" pitchFamily="2" charset="-78"/>
              </a:rPr>
              <a:t>5- دانش‌آموزان </a:t>
            </a:r>
            <a:r>
              <a:rPr lang="fa-IR" dirty="0">
                <a:cs typeface="B Lotus" panose="00000400000000000000" pitchFamily="2" charset="-78"/>
              </a:rPr>
              <a:t>و </a:t>
            </a:r>
            <a:r>
              <a:rPr lang="fa-IR" dirty="0" smtClean="0">
                <a:cs typeface="B Lotus" panose="00000400000000000000" pitchFamily="2" charset="-78"/>
              </a:rPr>
              <a:t>معلّمان </a:t>
            </a:r>
            <a:r>
              <a:rPr lang="fa-IR" dirty="0">
                <a:cs typeface="B Lotus" panose="00000400000000000000" pitchFamily="2" charset="-78"/>
              </a:rPr>
              <a:t>این نوع </a:t>
            </a:r>
            <a:r>
              <a:rPr lang="fa-IR" dirty="0" smtClean="0">
                <a:cs typeface="B Lotus" panose="00000400000000000000" pitchFamily="2" charset="-78"/>
              </a:rPr>
              <a:t>آزمون‌ها </a:t>
            </a:r>
            <a:r>
              <a:rPr lang="fa-IR" dirty="0">
                <a:cs typeface="B Lotus" panose="00000400000000000000" pitchFamily="2" charset="-78"/>
              </a:rPr>
              <a:t>را به سایر </a:t>
            </a:r>
            <a:r>
              <a:rPr lang="fa-IR" dirty="0" smtClean="0">
                <a:cs typeface="B Lotus" panose="00000400000000000000" pitchFamily="2" charset="-78"/>
              </a:rPr>
              <a:t>آزمون‌های </a:t>
            </a:r>
            <a:r>
              <a:rPr lang="fa-IR" dirty="0">
                <a:cs typeface="B Lotus" panose="00000400000000000000" pitchFamily="2" charset="-78"/>
              </a:rPr>
              <a:t>عینی ترجیح می‌دهند.</a:t>
            </a:r>
          </a:p>
          <a:p>
            <a:pPr marL="0" indent="0" algn="just">
              <a:buNone/>
            </a:pPr>
            <a:r>
              <a:rPr lang="fa-IR" dirty="0" smtClean="0">
                <a:cs typeface="B Lotus" panose="00000400000000000000" pitchFamily="2" charset="-78"/>
              </a:rPr>
              <a:t>6- اگر </a:t>
            </a:r>
            <a:r>
              <a:rPr lang="fa-IR" dirty="0">
                <a:cs typeface="B Lotus" panose="00000400000000000000" pitchFamily="2" charset="-78"/>
              </a:rPr>
              <a:t>گزینه‌های انحرافی این </a:t>
            </a:r>
            <a:r>
              <a:rPr lang="fa-IR" dirty="0" smtClean="0">
                <a:cs typeface="B Lotus" panose="00000400000000000000" pitchFamily="2" charset="-78"/>
              </a:rPr>
              <a:t>آزمون‌ها </a:t>
            </a:r>
            <a:r>
              <a:rPr lang="fa-IR" dirty="0">
                <a:cs typeface="B Lotus" panose="00000400000000000000" pitchFamily="2" charset="-78"/>
              </a:rPr>
              <a:t>با </a:t>
            </a:r>
            <a:r>
              <a:rPr lang="fa-IR" dirty="0" smtClean="0">
                <a:cs typeface="B Lotus" panose="00000400000000000000" pitchFamily="2" charset="-78"/>
              </a:rPr>
              <a:t>توجّه </a:t>
            </a:r>
            <a:r>
              <a:rPr lang="fa-IR" dirty="0">
                <a:cs typeface="B Lotus" panose="00000400000000000000" pitchFamily="2" charset="-78"/>
              </a:rPr>
              <a:t>به اشتباهات و کج فهمی‌های متداول دانش‌آموزان </a:t>
            </a:r>
            <a:r>
              <a:rPr lang="fa-IR" dirty="0" smtClean="0">
                <a:cs typeface="B Lotus" panose="00000400000000000000" pitchFamily="2" charset="-78"/>
              </a:rPr>
              <a:t>تهیّه شوند</a:t>
            </a:r>
            <a:r>
              <a:rPr lang="fa-IR" dirty="0">
                <a:cs typeface="B Lotus" panose="00000400000000000000" pitchFamily="2" charset="-78"/>
              </a:rPr>
              <a:t>، منبع بسیار مناسبی برای تشخیص مشکلات یادگیری دانش‌آموزان خواهند بود.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02889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34480" cy="490066"/>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88640"/>
            <a:ext cx="8856984" cy="6408712"/>
          </a:xfrm>
        </p:spPr>
        <p:txBody>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تعداد گزینه‌های سؤال‌های چند گزینه‌ای (گزینۀ درست و گزینه‌های انحرافی) از دو تا پنج تا تغییر می‌کند. از لحاظ نظری، هر چه تعداد گزینه‌ها بیش‌تر باشد، </a:t>
            </a:r>
            <a:r>
              <a:rPr lang="fa-IR" b="1" dirty="0" smtClean="0">
                <a:solidFill>
                  <a:srgbClr val="FF0000"/>
                </a:solidFill>
                <a:cs typeface="B Lotus" panose="00000400000000000000" pitchFamily="2" charset="-78"/>
              </a:rPr>
              <a:t>امکان حدس زدن کم‌تر </a:t>
            </a:r>
            <a:r>
              <a:rPr lang="fa-IR" dirty="0" smtClean="0">
                <a:cs typeface="B Lotus" panose="00000400000000000000" pitchFamily="2" charset="-78"/>
              </a:rPr>
              <a:t>است. امّا به سبب این‌که پیدا کردن بیش از سه گزینۀ انحرافی کار دشواری است، آزمون‌های چهار گزینه‌ای که در آن‌ها امکان حدس زدن جواب درست یک در چهار است، شهرت بیش‌تری کسب کرده‌اند. </a:t>
            </a:r>
            <a:endParaRPr lang="fa-IR" dirty="0">
              <a:cs typeface="B Lotus" panose="00000400000000000000" pitchFamily="2" charset="-78"/>
            </a:endParaRPr>
          </a:p>
        </p:txBody>
      </p:sp>
    </p:spTree>
    <p:extLst>
      <p:ext uri="{BB962C8B-B14F-4D97-AF65-F5344CB8AC3E}">
        <p14:creationId xmlns:p14="http://schemas.microsoft.com/office/powerpoint/2010/main" val="1527257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62472" cy="418058"/>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07504" y="116632"/>
            <a:ext cx="8928992" cy="6624736"/>
          </a:xfrm>
        </p:spPr>
        <p:txBody>
          <a:bodyPr>
            <a:normAutofit fontScale="85000" lnSpcReduction="10000"/>
          </a:bodyPr>
          <a:lstStyle/>
          <a:p>
            <a:pPr marL="0" indent="0" algn="just">
              <a:buNone/>
            </a:pPr>
            <a:r>
              <a:rPr lang="fa-IR" b="1" dirty="0">
                <a:solidFill>
                  <a:srgbClr val="FF0000"/>
                </a:solidFill>
                <a:cs typeface="B Lotus" panose="00000400000000000000" pitchFamily="2" charset="-78"/>
              </a:rPr>
              <a:t>انتقادهای </a:t>
            </a:r>
            <a:r>
              <a:rPr lang="fa-IR" b="1" dirty="0" smtClean="0">
                <a:solidFill>
                  <a:srgbClr val="FF0000"/>
                </a:solidFill>
                <a:cs typeface="B Lotus" panose="00000400000000000000" pitchFamily="2" charset="-78"/>
              </a:rPr>
              <a:t>آزمون‌های چند‌ گزینه‌ای :</a:t>
            </a:r>
            <a:endParaRPr lang="fa-IR" b="1" dirty="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1- ساختن </a:t>
            </a:r>
            <a:r>
              <a:rPr lang="fa-IR" dirty="0">
                <a:cs typeface="B Lotus" panose="00000400000000000000" pitchFamily="2" charset="-78"/>
              </a:rPr>
              <a:t>این </a:t>
            </a:r>
            <a:r>
              <a:rPr lang="fa-IR" dirty="0" smtClean="0">
                <a:cs typeface="B Lotus" panose="00000400000000000000" pitchFamily="2" charset="-78"/>
              </a:rPr>
              <a:t>آزمون‌ها </a:t>
            </a:r>
            <a:r>
              <a:rPr lang="fa-IR" dirty="0">
                <a:cs typeface="B Lotus" panose="00000400000000000000" pitchFamily="2" charset="-78"/>
              </a:rPr>
              <a:t>بسیار دشوار است. </a:t>
            </a:r>
            <a:r>
              <a:rPr lang="fa-IR" dirty="0" smtClean="0">
                <a:cs typeface="B Lotus" panose="00000400000000000000" pitchFamily="2" charset="-78"/>
              </a:rPr>
              <a:t>معلّمان غالباً </a:t>
            </a:r>
            <a:r>
              <a:rPr lang="fa-IR" dirty="0">
                <a:cs typeface="B Lotus" panose="00000400000000000000" pitchFamily="2" charset="-78"/>
              </a:rPr>
              <a:t>نمی‌توانند </a:t>
            </a:r>
            <a:r>
              <a:rPr lang="fa-IR" dirty="0" smtClean="0">
                <a:cs typeface="B Lotus" panose="00000400000000000000" pitchFamily="2" charset="-78"/>
              </a:rPr>
              <a:t>گزینۀ </a:t>
            </a:r>
            <a:r>
              <a:rPr lang="fa-IR" dirty="0">
                <a:cs typeface="B Lotus" panose="00000400000000000000" pitchFamily="2" charset="-78"/>
              </a:rPr>
              <a:t>انحرافی خوب برای </a:t>
            </a:r>
            <a:r>
              <a:rPr lang="fa-IR" dirty="0" smtClean="0">
                <a:cs typeface="B Lotus" panose="00000400000000000000" pitchFamily="2" charset="-78"/>
              </a:rPr>
              <a:t>سؤال‌های </a:t>
            </a:r>
            <a:r>
              <a:rPr lang="fa-IR" dirty="0">
                <a:cs typeface="B Lotus" panose="00000400000000000000" pitchFamily="2" charset="-78"/>
              </a:rPr>
              <a:t>چند‌گزینه‌ای انتخاب کند. </a:t>
            </a:r>
          </a:p>
          <a:p>
            <a:pPr marL="0" indent="0" algn="just">
              <a:buNone/>
            </a:pPr>
            <a:r>
              <a:rPr lang="fa-IR" dirty="0" smtClean="0">
                <a:cs typeface="B Lotus" panose="00000400000000000000" pitchFamily="2" charset="-78"/>
              </a:rPr>
              <a:t>2- معلّمان </a:t>
            </a:r>
            <a:r>
              <a:rPr lang="fa-IR" dirty="0">
                <a:cs typeface="B Lotus" panose="00000400000000000000" pitchFamily="2" charset="-78"/>
              </a:rPr>
              <a:t>اغلب </a:t>
            </a:r>
            <a:r>
              <a:rPr lang="fa-IR" dirty="0" smtClean="0">
                <a:cs typeface="B Lotus" panose="00000400000000000000" pitchFamily="2" charset="-78"/>
              </a:rPr>
              <a:t>سؤال‌های </a:t>
            </a:r>
            <a:r>
              <a:rPr lang="fa-IR" dirty="0">
                <a:cs typeface="B Lotus" panose="00000400000000000000" pitchFamily="2" charset="-78"/>
              </a:rPr>
              <a:t>چند‌گزینه‌ای را در </a:t>
            </a:r>
            <a:r>
              <a:rPr lang="fa-IR" dirty="0" smtClean="0">
                <a:cs typeface="B Lotus" panose="00000400000000000000" pitchFamily="2" charset="-78"/>
              </a:rPr>
              <a:t>حدّ </a:t>
            </a:r>
            <a:r>
              <a:rPr lang="fa-IR" dirty="0">
                <a:cs typeface="B Lotus" panose="00000400000000000000" pitchFamily="2" charset="-78"/>
              </a:rPr>
              <a:t>سنجش </a:t>
            </a:r>
            <a:r>
              <a:rPr lang="fa-IR" dirty="0" smtClean="0">
                <a:cs typeface="B Lotus" panose="00000400000000000000" pitchFamily="2" charset="-78"/>
              </a:rPr>
              <a:t>اطّلاعات </a:t>
            </a:r>
            <a:r>
              <a:rPr lang="fa-IR" dirty="0">
                <a:cs typeface="B Lotus" panose="00000400000000000000" pitchFamily="2" charset="-78"/>
              </a:rPr>
              <a:t>جزئی و کم </a:t>
            </a:r>
            <a:r>
              <a:rPr lang="fa-IR" dirty="0" smtClean="0">
                <a:cs typeface="B Lotus" panose="00000400000000000000" pitchFamily="2" charset="-78"/>
              </a:rPr>
              <a:t>اهمیّت </a:t>
            </a:r>
            <a:r>
              <a:rPr lang="fa-IR" dirty="0">
                <a:cs typeface="B Lotus" panose="00000400000000000000" pitchFamily="2" charset="-78"/>
              </a:rPr>
              <a:t>می‌نویسند.</a:t>
            </a:r>
          </a:p>
          <a:p>
            <a:pPr marL="0" indent="0" algn="just">
              <a:buNone/>
            </a:pPr>
            <a:r>
              <a:rPr lang="fa-IR" dirty="0" smtClean="0">
                <a:cs typeface="B Lotus" panose="00000400000000000000" pitchFamily="2" charset="-78"/>
              </a:rPr>
              <a:t>3- در </a:t>
            </a:r>
            <a:r>
              <a:rPr lang="fa-IR" dirty="0">
                <a:cs typeface="B Lotus" panose="00000400000000000000" pitchFamily="2" charset="-78"/>
              </a:rPr>
              <a:t>مقایسه با بعضی </a:t>
            </a:r>
            <a:r>
              <a:rPr lang="fa-IR" dirty="0" smtClean="0">
                <a:cs typeface="B Lotus" panose="00000400000000000000" pitchFamily="2" charset="-78"/>
              </a:rPr>
              <a:t>آزمون‌های </a:t>
            </a:r>
            <a:r>
              <a:rPr lang="fa-IR" dirty="0">
                <a:cs typeface="B Lotus" panose="00000400000000000000" pitchFamily="2" charset="-78"/>
              </a:rPr>
              <a:t>دیگر، خواندن این </a:t>
            </a:r>
            <a:r>
              <a:rPr lang="fa-IR" dirty="0" smtClean="0">
                <a:cs typeface="B Lotus" panose="00000400000000000000" pitchFamily="2" charset="-78"/>
              </a:rPr>
              <a:t>آزمون‌ها </a:t>
            </a:r>
            <a:r>
              <a:rPr lang="fa-IR" dirty="0">
                <a:cs typeface="B Lotus" panose="00000400000000000000" pitchFamily="2" charset="-78"/>
              </a:rPr>
              <a:t>و پیدا کردن </a:t>
            </a:r>
            <a:r>
              <a:rPr lang="fa-IR" dirty="0" smtClean="0">
                <a:cs typeface="B Lotus" panose="00000400000000000000" pitchFamily="2" charset="-78"/>
              </a:rPr>
              <a:t>گزینۀ </a:t>
            </a:r>
            <a:r>
              <a:rPr lang="fa-IR" dirty="0">
                <a:cs typeface="B Lotus" panose="00000400000000000000" pitchFamily="2" charset="-78"/>
              </a:rPr>
              <a:t>درست مستلزم صرف </a:t>
            </a:r>
            <a:r>
              <a:rPr lang="fa-IR" b="1" dirty="0">
                <a:cs typeface="B Lotus" panose="00000400000000000000" pitchFamily="2" charset="-78"/>
              </a:rPr>
              <a:t>وقت </a:t>
            </a:r>
            <a:r>
              <a:rPr lang="fa-IR" b="1" dirty="0" smtClean="0">
                <a:cs typeface="B Lotus" panose="00000400000000000000" pitchFamily="2" charset="-78"/>
              </a:rPr>
              <a:t>نسبتاً </a:t>
            </a:r>
            <a:r>
              <a:rPr lang="fa-IR" dirty="0">
                <a:cs typeface="B Lotus" panose="00000400000000000000" pitchFamily="2" charset="-78"/>
              </a:rPr>
              <a:t>زیادتری است، به ویژه اگر گزینه‌ها خیلی شبیه به هم باشند. </a:t>
            </a:r>
          </a:p>
          <a:p>
            <a:pPr marL="0" indent="0" algn="just">
              <a:buNone/>
            </a:pPr>
            <a:r>
              <a:rPr lang="fa-IR" dirty="0" smtClean="0">
                <a:cs typeface="B Lotus" panose="00000400000000000000" pitchFamily="2" charset="-78"/>
              </a:rPr>
              <a:t>4- زمانی </a:t>
            </a:r>
            <a:r>
              <a:rPr lang="fa-IR" dirty="0">
                <a:cs typeface="B Lotus" panose="00000400000000000000" pitchFamily="2" charset="-78"/>
              </a:rPr>
              <a:t>که به </a:t>
            </a:r>
            <a:r>
              <a:rPr lang="fa-IR" dirty="0" smtClean="0">
                <a:cs typeface="B Lotus" panose="00000400000000000000" pitchFamily="2" charset="-78"/>
              </a:rPr>
              <a:t>پاسخ‌های </a:t>
            </a:r>
            <a:r>
              <a:rPr lang="fa-IR" dirty="0">
                <a:cs typeface="B Lotus" panose="00000400000000000000" pitchFamily="2" charset="-78"/>
              </a:rPr>
              <a:t>غلط نمره منفی داده </a:t>
            </a:r>
            <a:r>
              <a:rPr lang="fa-IR" dirty="0" smtClean="0">
                <a:cs typeface="B Lotus" panose="00000400000000000000" pitchFamily="2" charset="-78"/>
              </a:rPr>
              <a:t>می‌شود، </a:t>
            </a:r>
            <a:r>
              <a:rPr lang="fa-IR" dirty="0">
                <a:cs typeface="B Lotus" panose="00000400000000000000" pitchFamily="2" charset="-78"/>
              </a:rPr>
              <a:t>دانش‌آموزانی که خطر می‌کنند از سایر دانش‌اموزان نمره‌های بهتری </a:t>
            </a:r>
            <a:r>
              <a:rPr lang="fa-IR" dirty="0" smtClean="0">
                <a:cs typeface="B Lotus" panose="00000400000000000000" pitchFamily="2" charset="-78"/>
              </a:rPr>
              <a:t>می‌گیرند. هم‌چنین </a:t>
            </a:r>
            <a:r>
              <a:rPr lang="fa-IR" dirty="0">
                <a:cs typeface="B Lotus" panose="00000400000000000000" pitchFamily="2" charset="-78"/>
              </a:rPr>
              <a:t>دانش‌آموزانی که به این گونه </a:t>
            </a:r>
            <a:r>
              <a:rPr lang="fa-IR" dirty="0" smtClean="0">
                <a:cs typeface="B Lotus" panose="00000400000000000000" pitchFamily="2" charset="-78"/>
              </a:rPr>
              <a:t>آزمون‌ها </a:t>
            </a:r>
            <a:r>
              <a:rPr lang="fa-IR" dirty="0">
                <a:cs typeface="B Lotus" panose="00000400000000000000" pitchFamily="2" charset="-78"/>
              </a:rPr>
              <a:t>آشنایی دارند، از دانش‌آموزان تازه کار نمره‌های بهتری می‌گیرند. </a:t>
            </a:r>
          </a:p>
          <a:p>
            <a:pPr marL="0" indent="0" algn="just">
              <a:buNone/>
            </a:pPr>
            <a:r>
              <a:rPr lang="fa-IR" dirty="0" smtClean="0">
                <a:cs typeface="B Lotus" panose="00000400000000000000" pitchFamily="2" charset="-78"/>
              </a:rPr>
              <a:t>5- دانش‌آموزان </a:t>
            </a:r>
            <a:r>
              <a:rPr lang="fa-IR" dirty="0">
                <a:cs typeface="B Lotus" panose="00000400000000000000" pitchFamily="2" charset="-78"/>
              </a:rPr>
              <a:t>قوی بیش از دانش‌آموزان معمولی قادر به پیدا کردن اشکالات و پیچیدگی در </a:t>
            </a:r>
            <a:r>
              <a:rPr lang="fa-IR" dirty="0" smtClean="0">
                <a:cs typeface="B Lotus" panose="00000400000000000000" pitchFamily="2" charset="-78"/>
              </a:rPr>
              <a:t>سؤال‌ها هستند؛ امّا </a:t>
            </a:r>
            <a:r>
              <a:rPr lang="fa-IR" dirty="0">
                <a:cs typeface="B Lotus" panose="00000400000000000000" pitchFamily="2" charset="-78"/>
              </a:rPr>
              <a:t>از </a:t>
            </a:r>
            <a:r>
              <a:rPr lang="fa-IR" dirty="0" smtClean="0">
                <a:cs typeface="B Lotus" panose="00000400000000000000" pitchFamily="2" charset="-78"/>
              </a:rPr>
              <a:t>آن‌جا که </a:t>
            </a:r>
            <a:r>
              <a:rPr lang="fa-IR" dirty="0">
                <a:cs typeface="B Lotus" panose="00000400000000000000" pitchFamily="2" charset="-78"/>
              </a:rPr>
              <a:t>تنها یک پاسخ صحیح در هر سؤال وجود </a:t>
            </a:r>
            <a:r>
              <a:rPr lang="fa-IR" dirty="0" smtClean="0">
                <a:cs typeface="B Lotus" panose="00000400000000000000" pitchFamily="2" charset="-78"/>
              </a:rPr>
              <a:t>دارد، </a:t>
            </a:r>
            <a:r>
              <a:rPr lang="fa-IR" dirty="0">
                <a:cs typeface="B Lotus" panose="00000400000000000000" pitchFamily="2" charset="-78"/>
              </a:rPr>
              <a:t>بابت این تیزبینی‌های خود نه تنها تشویق </a:t>
            </a:r>
            <a:r>
              <a:rPr lang="fa-IR" dirty="0" smtClean="0">
                <a:cs typeface="B Lotus" panose="00000400000000000000" pitchFamily="2" charset="-78"/>
              </a:rPr>
              <a:t>نمی‌شوند </a:t>
            </a:r>
            <a:r>
              <a:rPr lang="fa-IR" dirty="0">
                <a:cs typeface="B Lotus" panose="00000400000000000000" pitchFamily="2" charset="-78"/>
              </a:rPr>
              <a:t>بلکه با دادن جوابی که مورد نظر طراح سؤال </a:t>
            </a:r>
            <a:r>
              <a:rPr lang="fa-IR" dirty="0" smtClean="0">
                <a:cs typeface="B Lotus" panose="00000400000000000000" pitchFamily="2" charset="-78"/>
              </a:rPr>
              <a:t>نیست، </a:t>
            </a:r>
            <a:r>
              <a:rPr lang="fa-IR" dirty="0">
                <a:cs typeface="B Lotus" panose="00000400000000000000" pitchFamily="2" charset="-78"/>
              </a:rPr>
              <a:t>ممکن است تنبیه هم بشوند.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90086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418058"/>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88640"/>
            <a:ext cx="8784976" cy="6408712"/>
          </a:xfrm>
        </p:spPr>
        <p:txBody>
          <a:bodyPr/>
          <a:lstStyle/>
          <a:p>
            <a:pPr marL="0" indent="0">
              <a:buNone/>
            </a:pPr>
            <a:r>
              <a:rPr lang="fa-IR" b="1" dirty="0" smtClean="0">
                <a:solidFill>
                  <a:srgbClr val="FF0000"/>
                </a:solidFill>
                <a:cs typeface="B Lotus" panose="00000400000000000000" pitchFamily="2" charset="-78"/>
              </a:rPr>
              <a:t>انواع آزمون‌های چند گزینه‌ای :</a:t>
            </a:r>
          </a:p>
          <a:p>
            <a:pPr marL="0" indent="0">
              <a:buNone/>
            </a:pPr>
            <a:endParaRPr lang="fa-IR" b="1"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1- نوع پرسشی</a:t>
            </a:r>
          </a:p>
          <a:p>
            <a:pPr marL="0" indent="0">
              <a:buNone/>
            </a:pPr>
            <a:r>
              <a:rPr lang="fa-IR" dirty="0" smtClean="0">
                <a:cs typeface="B Lotus" panose="00000400000000000000" pitchFamily="2" charset="-78"/>
              </a:rPr>
              <a:t>2- نوع ناتمام</a:t>
            </a:r>
          </a:p>
          <a:p>
            <a:pPr marL="0" indent="0">
              <a:buNone/>
            </a:pPr>
            <a:r>
              <a:rPr lang="fa-IR" dirty="0" smtClean="0">
                <a:cs typeface="B Lotus" panose="00000400000000000000" pitchFamily="2" charset="-78"/>
              </a:rPr>
              <a:t>3- نوع تنها گزینۀ درست</a:t>
            </a:r>
          </a:p>
          <a:p>
            <a:pPr marL="0" indent="0">
              <a:buNone/>
            </a:pPr>
            <a:r>
              <a:rPr lang="fa-IR" dirty="0" smtClean="0">
                <a:cs typeface="B Lotus" panose="00000400000000000000" pitchFamily="2" charset="-78"/>
              </a:rPr>
              <a:t>4- نوع بهترین گزینه‌</a:t>
            </a:r>
          </a:p>
          <a:p>
            <a:pPr marL="0" indent="0">
              <a:buNone/>
            </a:pPr>
            <a:r>
              <a:rPr lang="fa-IR" dirty="0" smtClean="0">
                <a:cs typeface="B Lotus" panose="00000400000000000000" pitchFamily="2" charset="-78"/>
              </a:rPr>
              <a:t>5- نوع منفی</a:t>
            </a:r>
          </a:p>
          <a:p>
            <a:pPr marL="0" indent="0">
              <a:buNone/>
            </a:pPr>
            <a:r>
              <a:rPr lang="fa-IR" dirty="0" smtClean="0">
                <a:cs typeface="B Lotus" panose="00000400000000000000" pitchFamily="2" charset="-78"/>
              </a:rPr>
              <a:t>6- نوع جایگزینی </a:t>
            </a:r>
          </a:p>
          <a:p>
            <a:pPr marL="0" indent="0">
              <a:buNone/>
            </a:pPr>
            <a:r>
              <a:rPr lang="fa-IR" dirty="0" smtClean="0">
                <a:cs typeface="B Lotus" panose="00000400000000000000" pitchFamily="2" charset="-78"/>
              </a:rPr>
              <a:t>7- نوع ناتمام پیشنهادی</a:t>
            </a:r>
          </a:p>
          <a:p>
            <a:pPr marL="0" indent="0">
              <a:buNone/>
            </a:pPr>
            <a:r>
              <a:rPr lang="fa-IR" dirty="0" smtClean="0">
                <a:cs typeface="B Lotus" panose="00000400000000000000" pitchFamily="2" charset="-78"/>
              </a:rPr>
              <a:t>8- نوع پاسخ ترکیبی</a:t>
            </a:r>
          </a:p>
        </p:txBody>
      </p:sp>
    </p:spTree>
    <p:extLst>
      <p:ext uri="{BB962C8B-B14F-4D97-AF65-F5344CB8AC3E}">
        <p14:creationId xmlns:p14="http://schemas.microsoft.com/office/powerpoint/2010/main" val="710730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06488" cy="346050"/>
          </a:xfrm>
        </p:spPr>
        <p:txBody>
          <a:bodyPr>
            <a:normAutofit fontScale="90000"/>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16632"/>
            <a:ext cx="8856984" cy="6552728"/>
          </a:xfrm>
        </p:spPr>
        <p:txBody>
          <a:bodyPr>
            <a:normAutofit fontScale="92500" lnSpcReduction="20000"/>
          </a:bodyPr>
          <a:lstStyle/>
          <a:p>
            <a:pPr marL="0" indent="0" algn="just">
              <a:buNone/>
            </a:pPr>
            <a:r>
              <a:rPr lang="fa-IR" b="1" dirty="0">
                <a:solidFill>
                  <a:srgbClr val="FF0000"/>
                </a:solidFill>
                <a:cs typeface="B Lotus" panose="00000400000000000000" pitchFamily="2" charset="-78"/>
              </a:rPr>
              <a:t>نوع </a:t>
            </a:r>
            <a:r>
              <a:rPr lang="fa-IR" b="1" dirty="0" smtClean="0">
                <a:solidFill>
                  <a:srgbClr val="FF0000"/>
                </a:solidFill>
                <a:cs typeface="B Lotus" panose="00000400000000000000" pitchFamily="2" charset="-78"/>
              </a:rPr>
              <a:t>پرسشی : </a:t>
            </a:r>
          </a:p>
          <a:p>
            <a:pPr marL="0" indent="0" algn="just">
              <a:buNone/>
            </a:pPr>
            <a:r>
              <a:rPr lang="fa-IR" dirty="0" smtClean="0">
                <a:cs typeface="B Lotus" panose="00000400000000000000" pitchFamily="2" charset="-78"/>
              </a:rPr>
              <a:t>در سؤال‌های </a:t>
            </a:r>
            <a:r>
              <a:rPr lang="fa-IR" dirty="0">
                <a:cs typeface="B Lotus" panose="00000400000000000000" pitchFamily="2" charset="-78"/>
              </a:rPr>
              <a:t>نوع </a:t>
            </a:r>
            <a:r>
              <a:rPr lang="fa-IR" dirty="0" smtClean="0">
                <a:cs typeface="B Lotus" panose="00000400000000000000" pitchFamily="2" charset="-78"/>
              </a:rPr>
              <a:t>پرسشی آزمون‌های </a:t>
            </a:r>
            <a:r>
              <a:rPr lang="fa-IR" dirty="0">
                <a:cs typeface="B Lotus" panose="00000400000000000000" pitchFamily="2" charset="-78"/>
              </a:rPr>
              <a:t>چند </a:t>
            </a:r>
            <a:r>
              <a:rPr lang="fa-IR" dirty="0" smtClean="0">
                <a:cs typeface="B Lotus" panose="00000400000000000000" pitchFamily="2" charset="-78"/>
              </a:rPr>
              <a:t>گزینه‌ای، تنۀ سؤال </a:t>
            </a:r>
            <a:r>
              <a:rPr lang="fa-IR" dirty="0">
                <a:cs typeface="B Lotus" panose="00000400000000000000" pitchFamily="2" charset="-78"/>
              </a:rPr>
              <a:t>را یک جمله پرسشی تشکیل </a:t>
            </a:r>
            <a:r>
              <a:rPr lang="fa-IR" dirty="0" smtClean="0">
                <a:cs typeface="B Lotus" panose="00000400000000000000" pitchFamily="2" charset="-78"/>
              </a:rPr>
              <a:t>می‌دهد و تنها یکی از گزینه هم پاسخ </a:t>
            </a:r>
            <a:r>
              <a:rPr lang="fa-IR" dirty="0">
                <a:cs typeface="B Lotus" panose="00000400000000000000" pitchFamily="2" charset="-78"/>
              </a:rPr>
              <a:t>آن پرسش </a:t>
            </a:r>
            <a:r>
              <a:rPr lang="fa-IR" dirty="0" smtClean="0">
                <a:cs typeface="B Lotus" panose="00000400000000000000" pitchFamily="2" charset="-78"/>
              </a:rPr>
              <a:t>هست.</a:t>
            </a:r>
            <a:endParaRPr lang="fa-IR" dirty="0">
              <a:cs typeface="B Lotus" panose="00000400000000000000" pitchFamily="2" charset="-78"/>
            </a:endParaRPr>
          </a:p>
          <a:p>
            <a:pPr marL="0" indent="0" algn="just">
              <a:buNone/>
            </a:pPr>
            <a:r>
              <a:rPr lang="fa-IR" dirty="0" smtClean="0">
                <a:cs typeface="B Lotus" panose="00000400000000000000" pitchFamily="2" charset="-78"/>
              </a:rPr>
              <a:t>مثال : </a:t>
            </a:r>
            <a:r>
              <a:rPr lang="fa-IR" i="1" dirty="0">
                <a:cs typeface="B Lotus" panose="00000400000000000000" pitchFamily="2" charset="-78"/>
              </a:rPr>
              <a:t>قهرمان داستان بینوایان چه کسی بود؟</a:t>
            </a:r>
          </a:p>
          <a:p>
            <a:pPr marL="0" indent="0" algn="just">
              <a:buNone/>
            </a:pPr>
            <a:r>
              <a:rPr lang="fa-IR" dirty="0">
                <a:cs typeface="B Lotus" panose="00000400000000000000" pitchFamily="2" charset="-78"/>
              </a:rPr>
              <a:t>1</a:t>
            </a:r>
            <a:r>
              <a:rPr lang="fa-IR" dirty="0" smtClean="0">
                <a:cs typeface="B Lotus" panose="00000400000000000000" pitchFamily="2" charset="-78"/>
              </a:rPr>
              <a:t>: کوزت</a:t>
            </a:r>
            <a:endParaRPr lang="fa-IR" dirty="0">
              <a:cs typeface="B Lotus" panose="00000400000000000000" pitchFamily="2" charset="-78"/>
            </a:endParaRPr>
          </a:p>
          <a:p>
            <a:pPr marL="0" indent="0" algn="just">
              <a:buNone/>
            </a:pPr>
            <a:r>
              <a:rPr lang="fa-IR" dirty="0">
                <a:cs typeface="B Lotus" panose="00000400000000000000" pitchFamily="2" charset="-78"/>
              </a:rPr>
              <a:t>2</a:t>
            </a:r>
            <a:r>
              <a:rPr lang="fa-IR" dirty="0" smtClean="0">
                <a:cs typeface="B Lotus" panose="00000400000000000000" pitchFamily="2" charset="-78"/>
              </a:rPr>
              <a:t>: ژان والژان (×)</a:t>
            </a:r>
          </a:p>
          <a:p>
            <a:pPr marL="0" indent="0" algn="just">
              <a:buNone/>
            </a:pPr>
            <a:r>
              <a:rPr lang="fa-IR" b="1" dirty="0">
                <a:solidFill>
                  <a:srgbClr val="FF0000"/>
                </a:solidFill>
                <a:cs typeface="B Lotus" panose="00000400000000000000" pitchFamily="2" charset="-78"/>
              </a:rPr>
              <a:t>نوع </a:t>
            </a:r>
            <a:r>
              <a:rPr lang="fa-IR" b="1" dirty="0" smtClean="0">
                <a:solidFill>
                  <a:srgbClr val="FF0000"/>
                </a:solidFill>
                <a:cs typeface="B Lotus" panose="00000400000000000000" pitchFamily="2" charset="-78"/>
              </a:rPr>
              <a:t>ناتمام :</a:t>
            </a:r>
          </a:p>
          <a:p>
            <a:pPr marL="0" indent="0" algn="just">
              <a:buNone/>
            </a:pPr>
            <a:r>
              <a:rPr lang="fa-IR" dirty="0" smtClean="0">
                <a:cs typeface="B Lotus" panose="00000400000000000000" pitchFamily="2" charset="-78"/>
              </a:rPr>
              <a:t>در </a:t>
            </a:r>
            <a:r>
              <a:rPr lang="fa-IR" dirty="0">
                <a:cs typeface="B Lotus" panose="00000400000000000000" pitchFamily="2" charset="-78"/>
              </a:rPr>
              <a:t>این نوع </a:t>
            </a:r>
            <a:r>
              <a:rPr lang="fa-IR" dirty="0" smtClean="0">
                <a:cs typeface="B Lotus" panose="00000400000000000000" pitchFamily="2" charset="-78"/>
              </a:rPr>
              <a:t>سؤال‌ها، تنۀ سؤال </a:t>
            </a:r>
            <a:r>
              <a:rPr lang="fa-IR" dirty="0">
                <a:cs typeface="B Lotus" panose="00000400000000000000" pitchFamily="2" charset="-78"/>
              </a:rPr>
              <a:t>یک جمله </a:t>
            </a:r>
            <a:r>
              <a:rPr lang="fa-IR" dirty="0" smtClean="0">
                <a:cs typeface="B Lotus" panose="00000400000000000000" pitchFamily="2" charset="-78"/>
              </a:rPr>
              <a:t>ناتمام و هر گزینۀ پیشنهادی </a:t>
            </a:r>
            <a:r>
              <a:rPr lang="fa-IR" dirty="0">
                <a:cs typeface="B Lotus" panose="00000400000000000000" pitchFamily="2" charset="-78"/>
              </a:rPr>
              <a:t>و </a:t>
            </a:r>
            <a:r>
              <a:rPr lang="fa-IR" dirty="0" smtClean="0">
                <a:cs typeface="B Lotus" panose="00000400000000000000" pitchFamily="2" charset="-78"/>
              </a:rPr>
              <a:t>یا کلیدی، تکمیل کنندۀ آن سؤال ناتمام هست.</a:t>
            </a:r>
          </a:p>
          <a:p>
            <a:pPr marL="0" indent="0" algn="just">
              <a:buNone/>
            </a:pPr>
            <a:r>
              <a:rPr lang="fa-IR" dirty="0" smtClean="0">
                <a:cs typeface="B Lotus" panose="00000400000000000000" pitchFamily="2" charset="-78"/>
              </a:rPr>
              <a:t>مثال : </a:t>
            </a:r>
            <a:r>
              <a:rPr lang="fa-IR" i="1" dirty="0" smtClean="0">
                <a:cs typeface="B Lotus" panose="00000400000000000000" pitchFamily="2" charset="-78"/>
              </a:rPr>
              <a:t>مهمّ‌ترین ویژگی هدف‌های آموزشی رفتاری این است که ...... .</a:t>
            </a:r>
          </a:p>
          <a:p>
            <a:pPr marL="0" indent="0" algn="just">
              <a:buNone/>
            </a:pPr>
            <a:r>
              <a:rPr lang="fa-IR" u="sng" dirty="0" smtClean="0">
                <a:cs typeface="B Lotus" panose="00000400000000000000" pitchFamily="2" charset="-78"/>
              </a:rPr>
              <a:t>الف</a:t>
            </a:r>
            <a:r>
              <a:rPr lang="fa-IR" dirty="0" smtClean="0">
                <a:cs typeface="B Lotus" panose="00000400000000000000" pitchFamily="2" charset="-78"/>
              </a:rPr>
              <a:t>) بر حسب عملکرد قابل اندازه‌گیری نوشته می‌شوند. </a:t>
            </a:r>
          </a:p>
          <a:p>
            <a:pPr marL="0" indent="0" algn="just">
              <a:buNone/>
            </a:pPr>
            <a:r>
              <a:rPr lang="fa-IR" dirty="0" smtClean="0">
                <a:cs typeface="B Lotus" panose="00000400000000000000" pitchFamily="2" charset="-78"/>
              </a:rPr>
              <a:t>ب) مهارت‌های سطح بالای یادگیری را شامل می‌شوند.</a:t>
            </a:r>
          </a:p>
          <a:p>
            <a:pPr marL="0" indent="0" algn="just">
              <a:buNone/>
            </a:pPr>
            <a:r>
              <a:rPr lang="fa-IR" dirty="0" smtClean="0">
                <a:cs typeface="B Lotus" panose="00000400000000000000" pitchFamily="2" charset="-78"/>
              </a:rPr>
              <a:t>ج) مطالب </a:t>
            </a:r>
            <a:r>
              <a:rPr lang="fa-IR" dirty="0">
                <a:cs typeface="B Lotus" panose="00000400000000000000" pitchFamily="2" charset="-78"/>
              </a:rPr>
              <a:t>ج</a:t>
            </a:r>
            <a:r>
              <a:rPr lang="fa-IR" dirty="0" smtClean="0">
                <a:cs typeface="B Lotus" panose="00000400000000000000" pitchFamily="2" charset="-78"/>
              </a:rPr>
              <a:t>زئی محتوای درس را در بر می‌گیرند.</a:t>
            </a:r>
          </a:p>
          <a:p>
            <a:pPr marL="0" indent="0" algn="just">
              <a:buNone/>
            </a:pPr>
            <a:r>
              <a:rPr lang="fa-IR" dirty="0" smtClean="0">
                <a:cs typeface="B Lotus" panose="00000400000000000000" pitchFamily="2" charset="-78"/>
              </a:rPr>
              <a:t>د) دانش‌آموزان به راحتی آن‌ها را می‌آموزند. </a:t>
            </a: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737882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18456" cy="490066"/>
          </a:xfrm>
        </p:spPr>
        <p:txBody>
          <a:bodyPr>
            <a:normAutofit/>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858000"/>
          </a:xfrm>
        </p:spPr>
        <p:txBody>
          <a:bodyPr>
            <a:normAutofit fontScale="85000" lnSpcReduction="20000"/>
          </a:bodyPr>
          <a:lstStyle/>
          <a:p>
            <a:pPr marL="0" indent="0" algn="just">
              <a:buNone/>
            </a:pPr>
            <a:r>
              <a:rPr lang="fa-IR" b="1" dirty="0">
                <a:solidFill>
                  <a:srgbClr val="FF0000"/>
                </a:solidFill>
                <a:cs typeface="B Lotus" panose="00000400000000000000" pitchFamily="2" charset="-78"/>
              </a:rPr>
              <a:t>نوع تنها گزینه درست :</a:t>
            </a:r>
          </a:p>
          <a:p>
            <a:pPr marL="0" indent="0" algn="just">
              <a:buNone/>
            </a:pPr>
            <a:r>
              <a:rPr lang="fa-IR" dirty="0">
                <a:cs typeface="B Lotus" panose="00000400000000000000" pitchFamily="2" charset="-78"/>
              </a:rPr>
              <a:t>در این نوع </a:t>
            </a:r>
            <a:r>
              <a:rPr lang="fa-IR" dirty="0" smtClean="0">
                <a:cs typeface="B Lotus" panose="00000400000000000000" pitchFamily="2" charset="-78"/>
              </a:rPr>
              <a:t>سؤال‌ها</a:t>
            </a:r>
            <a:r>
              <a:rPr lang="fa-IR" dirty="0">
                <a:cs typeface="B Lotus" panose="00000400000000000000" pitchFamily="2" charset="-78"/>
              </a:rPr>
              <a:t>، </a:t>
            </a:r>
            <a:r>
              <a:rPr lang="fa-IR" dirty="0" smtClean="0">
                <a:cs typeface="B Lotus" panose="00000400000000000000" pitchFamily="2" charset="-78"/>
              </a:rPr>
              <a:t>همۀ </a:t>
            </a:r>
            <a:r>
              <a:rPr lang="fa-IR" dirty="0">
                <a:cs typeface="B Lotus" panose="00000400000000000000" pitchFamily="2" charset="-78"/>
              </a:rPr>
              <a:t>گزینه‌ها به جز پاسخ کلید، قطعاً غلط هستند. بنابراین، از این </a:t>
            </a:r>
            <a:r>
              <a:rPr lang="fa-IR" dirty="0" smtClean="0">
                <a:cs typeface="B Lotus" panose="00000400000000000000" pitchFamily="2" charset="-78"/>
              </a:rPr>
              <a:t>سؤال‌ها بیش‌تر </a:t>
            </a:r>
            <a:r>
              <a:rPr lang="fa-IR" dirty="0">
                <a:cs typeface="B Lotus" panose="00000400000000000000" pitchFamily="2" charset="-78"/>
              </a:rPr>
              <a:t>در </a:t>
            </a:r>
            <a:r>
              <a:rPr lang="fa-IR" dirty="0" smtClean="0">
                <a:cs typeface="B Lotus" panose="00000400000000000000" pitchFamily="2" charset="-78"/>
              </a:rPr>
              <a:t>دروس علوم </a:t>
            </a:r>
            <a:r>
              <a:rPr lang="fa-IR" dirty="0">
                <a:cs typeface="B Lotus" panose="00000400000000000000" pitchFamily="2" charset="-78"/>
              </a:rPr>
              <a:t>و </a:t>
            </a:r>
            <a:r>
              <a:rPr lang="fa-IR" dirty="0" smtClean="0">
                <a:cs typeface="B Lotus" panose="00000400000000000000" pitchFamily="2" charset="-78"/>
              </a:rPr>
              <a:t>ریاضیّات </a:t>
            </a:r>
            <a:r>
              <a:rPr lang="fa-IR" dirty="0">
                <a:cs typeface="B Lotus" panose="00000400000000000000" pitchFamily="2" charset="-78"/>
              </a:rPr>
              <a:t>استفاده می‌شود.</a:t>
            </a:r>
          </a:p>
          <a:p>
            <a:pPr marL="0" indent="0" algn="just">
              <a:buNone/>
            </a:pPr>
            <a:r>
              <a:rPr lang="fa-IR" dirty="0">
                <a:cs typeface="B Lotus" panose="00000400000000000000" pitchFamily="2" charset="-78"/>
              </a:rPr>
              <a:t>مثال : </a:t>
            </a:r>
            <a:r>
              <a:rPr lang="fa-IR" i="1" dirty="0">
                <a:cs typeface="B Lotus" panose="00000400000000000000" pitchFamily="2" charset="-78"/>
              </a:rPr>
              <a:t>کاشف پنی سلین چه کسی بود؟</a:t>
            </a:r>
          </a:p>
          <a:p>
            <a:pPr marL="0" indent="0" algn="just">
              <a:buNone/>
            </a:pPr>
            <a:r>
              <a:rPr lang="fa-IR" dirty="0" smtClean="0">
                <a:cs typeface="B Lotus" panose="00000400000000000000" pitchFamily="2" charset="-78"/>
              </a:rPr>
              <a:t>الف) </a:t>
            </a:r>
            <a:r>
              <a:rPr lang="fa-IR" dirty="0">
                <a:cs typeface="B Lotus" panose="00000400000000000000" pitchFamily="2" charset="-78"/>
              </a:rPr>
              <a:t>پاستور</a:t>
            </a:r>
          </a:p>
          <a:p>
            <a:pPr marL="0" indent="0" algn="just">
              <a:buNone/>
            </a:pPr>
            <a:r>
              <a:rPr lang="fa-IR" dirty="0" smtClean="0">
                <a:cs typeface="B Lotus" panose="00000400000000000000" pitchFamily="2" charset="-78"/>
              </a:rPr>
              <a:t>ب) رازی</a:t>
            </a:r>
            <a:endParaRPr lang="fa-IR" dirty="0">
              <a:cs typeface="B Lotus" panose="00000400000000000000" pitchFamily="2" charset="-78"/>
            </a:endParaRPr>
          </a:p>
          <a:p>
            <a:pPr marL="0" indent="0" algn="just">
              <a:buNone/>
            </a:pPr>
            <a:r>
              <a:rPr lang="fa-IR" dirty="0" smtClean="0">
                <a:cs typeface="B Lotus" panose="00000400000000000000" pitchFamily="2" charset="-78"/>
              </a:rPr>
              <a:t>ج) فلمینگ </a:t>
            </a:r>
            <a:r>
              <a:rPr lang="fa-IR" dirty="0">
                <a:cs typeface="B Lotus" panose="00000400000000000000" pitchFamily="2" charset="-78"/>
              </a:rPr>
              <a:t>(×)</a:t>
            </a:r>
          </a:p>
          <a:p>
            <a:pPr marL="0" indent="0" algn="just">
              <a:buNone/>
            </a:pPr>
            <a:r>
              <a:rPr lang="fa-IR" dirty="0" smtClean="0">
                <a:cs typeface="B Lotus" panose="00000400000000000000" pitchFamily="2" charset="-78"/>
              </a:rPr>
              <a:t>د) تئودور شوان</a:t>
            </a:r>
          </a:p>
          <a:p>
            <a:pPr marL="0" indent="0" algn="just">
              <a:buNone/>
            </a:pPr>
            <a:r>
              <a:rPr lang="fa-IR" b="1" dirty="0">
                <a:solidFill>
                  <a:srgbClr val="FF0000"/>
                </a:solidFill>
                <a:cs typeface="B Lotus" panose="00000400000000000000" pitchFamily="2" charset="-78"/>
              </a:rPr>
              <a:t> نوع بهترین </a:t>
            </a:r>
            <a:r>
              <a:rPr lang="fa-IR" b="1" dirty="0" smtClean="0">
                <a:solidFill>
                  <a:srgbClr val="FF0000"/>
                </a:solidFill>
                <a:cs typeface="B Lotus" panose="00000400000000000000" pitchFamily="2" charset="-78"/>
              </a:rPr>
              <a:t>گزینه :</a:t>
            </a:r>
            <a:endParaRPr lang="fa-IR" b="1" dirty="0">
              <a:solidFill>
                <a:srgbClr val="FF0000"/>
              </a:solidFill>
              <a:cs typeface="B Lotus" panose="00000400000000000000" pitchFamily="2" charset="-78"/>
            </a:endParaRPr>
          </a:p>
          <a:p>
            <a:pPr marL="0" indent="0" algn="just">
              <a:buNone/>
            </a:pPr>
            <a:r>
              <a:rPr lang="fa-IR" dirty="0">
                <a:cs typeface="B Lotus" panose="00000400000000000000" pitchFamily="2" charset="-78"/>
              </a:rPr>
              <a:t>در این نوع </a:t>
            </a:r>
            <a:r>
              <a:rPr lang="fa-IR" dirty="0" smtClean="0">
                <a:cs typeface="B Lotus" panose="00000400000000000000" pitchFamily="2" charset="-78"/>
              </a:rPr>
              <a:t>سؤال‌ها</a:t>
            </a:r>
            <a:r>
              <a:rPr lang="fa-IR" dirty="0">
                <a:cs typeface="B Lotus" panose="00000400000000000000" pitchFamily="2" charset="-78"/>
              </a:rPr>
              <a:t>، </a:t>
            </a:r>
            <a:r>
              <a:rPr lang="fa-IR" dirty="0" smtClean="0">
                <a:cs typeface="B Lotus" panose="00000400000000000000" pitchFamily="2" charset="-78"/>
              </a:rPr>
              <a:t>همۀ گزینه‌ها </a:t>
            </a:r>
            <a:r>
              <a:rPr lang="fa-IR" dirty="0">
                <a:cs typeface="B Lotus" panose="00000400000000000000" pitchFamily="2" charset="-78"/>
              </a:rPr>
              <a:t>به طریقی درست </a:t>
            </a:r>
            <a:r>
              <a:rPr lang="fa-IR" dirty="0" smtClean="0">
                <a:cs typeface="B Lotus" panose="00000400000000000000" pitchFamily="2" charset="-78"/>
              </a:rPr>
              <a:t>یا صحیح هستند امّا </a:t>
            </a:r>
            <a:r>
              <a:rPr lang="fa-IR" dirty="0">
                <a:cs typeface="B Lotus" panose="00000400000000000000" pitchFamily="2" charset="-78"/>
              </a:rPr>
              <a:t>یکی </a:t>
            </a:r>
            <a:r>
              <a:rPr lang="fa-IR" dirty="0" smtClean="0">
                <a:cs typeface="B Lotus" panose="00000400000000000000" pitchFamily="2" charset="-78"/>
              </a:rPr>
              <a:t>از آن‌ها </a:t>
            </a:r>
            <a:r>
              <a:rPr lang="fa-IR" dirty="0">
                <a:cs typeface="B Lotus" panose="00000400000000000000" pitchFamily="2" charset="-78"/>
              </a:rPr>
              <a:t>از همه </a:t>
            </a:r>
            <a:r>
              <a:rPr lang="fa-IR" dirty="0" smtClean="0">
                <a:cs typeface="B Lotus" panose="00000400000000000000" pitchFamily="2" charset="-78"/>
              </a:rPr>
              <a:t>صحیح‌تر </a:t>
            </a:r>
            <a:r>
              <a:rPr lang="fa-IR" dirty="0">
                <a:cs typeface="B Lotus" panose="00000400000000000000" pitchFamily="2" charset="-78"/>
              </a:rPr>
              <a:t>است</a:t>
            </a:r>
            <a:r>
              <a:rPr lang="fa-IR" dirty="0" smtClean="0">
                <a:cs typeface="B Lotus" panose="00000400000000000000" pitchFamily="2" charset="-78"/>
              </a:rPr>
              <a:t>. این </a:t>
            </a:r>
            <a:r>
              <a:rPr lang="fa-IR" dirty="0">
                <a:cs typeface="B Lotus" panose="00000400000000000000" pitchFamily="2" charset="-78"/>
              </a:rPr>
              <a:t>نوع </a:t>
            </a:r>
            <a:r>
              <a:rPr lang="fa-IR" dirty="0" smtClean="0">
                <a:cs typeface="B Lotus" panose="00000400000000000000" pitchFamily="2" charset="-78"/>
              </a:rPr>
              <a:t>سؤال‌ها </a:t>
            </a:r>
            <a:r>
              <a:rPr lang="fa-IR" dirty="0">
                <a:cs typeface="B Lotus" panose="00000400000000000000" pitchFamily="2" charset="-78"/>
              </a:rPr>
              <a:t>در </a:t>
            </a:r>
            <a:r>
              <a:rPr lang="fa-IR" b="1" dirty="0" smtClean="0">
                <a:cs typeface="B Lotus" panose="00000400000000000000" pitchFamily="2" charset="-78"/>
              </a:rPr>
              <a:t>علوم‌انسانی </a:t>
            </a:r>
            <a:r>
              <a:rPr lang="fa-IR" dirty="0">
                <a:cs typeface="B Lotus" panose="00000400000000000000" pitchFamily="2" charset="-78"/>
              </a:rPr>
              <a:t>و </a:t>
            </a:r>
            <a:r>
              <a:rPr lang="fa-IR" b="1" dirty="0" smtClean="0">
                <a:cs typeface="B Lotus" panose="00000400000000000000" pitchFamily="2" charset="-78"/>
              </a:rPr>
              <a:t>علوم</a:t>
            </a:r>
            <a:r>
              <a:rPr lang="fa-IR" dirty="0" smtClean="0">
                <a:cs typeface="B Lotus" panose="00000400000000000000" pitchFamily="2" charset="-78"/>
              </a:rPr>
              <a:t>‌</a:t>
            </a:r>
            <a:r>
              <a:rPr lang="fa-IR" b="1" dirty="0" smtClean="0">
                <a:cs typeface="B Lotus" panose="00000400000000000000" pitchFamily="2" charset="-78"/>
              </a:rPr>
              <a:t>اجتماعی</a:t>
            </a:r>
            <a:r>
              <a:rPr lang="fa-IR" dirty="0" smtClean="0">
                <a:cs typeface="B Lotus" panose="00000400000000000000" pitchFamily="2" charset="-78"/>
              </a:rPr>
              <a:t> </a:t>
            </a:r>
            <a:r>
              <a:rPr lang="fa-IR" dirty="0">
                <a:cs typeface="B Lotus" panose="00000400000000000000" pitchFamily="2" charset="-78"/>
              </a:rPr>
              <a:t>که برای </a:t>
            </a:r>
            <a:r>
              <a:rPr lang="fa-IR" dirty="0" smtClean="0">
                <a:cs typeface="B Lotus" panose="00000400000000000000" pitchFamily="2" charset="-78"/>
              </a:rPr>
              <a:t>سؤال‌ها </a:t>
            </a:r>
            <a:r>
              <a:rPr lang="fa-IR" dirty="0">
                <a:cs typeface="B Lotus" panose="00000400000000000000" pitchFamily="2" charset="-78"/>
              </a:rPr>
              <a:t>جواب قطعی یافت </a:t>
            </a:r>
            <a:r>
              <a:rPr lang="fa-IR" dirty="0" smtClean="0">
                <a:cs typeface="B Lotus" panose="00000400000000000000" pitchFamily="2" charset="-78"/>
              </a:rPr>
              <a:t>نمی‌شود، مفیدند. </a:t>
            </a:r>
          </a:p>
          <a:p>
            <a:pPr marL="0" indent="0" algn="just">
              <a:buNone/>
            </a:pPr>
            <a:r>
              <a:rPr lang="fa-IR" dirty="0" smtClean="0">
                <a:cs typeface="B Lotus" panose="00000400000000000000" pitchFamily="2" charset="-78"/>
              </a:rPr>
              <a:t>مثال : </a:t>
            </a:r>
            <a:r>
              <a:rPr lang="fa-IR" i="1" dirty="0" smtClean="0">
                <a:cs typeface="B Lotus" panose="00000400000000000000" pitchFamily="2" charset="-78"/>
              </a:rPr>
              <a:t>می‌توان </a:t>
            </a:r>
            <a:r>
              <a:rPr lang="fa-IR" i="1" dirty="0">
                <a:cs typeface="B Lotus" panose="00000400000000000000" pitchFamily="2" charset="-78"/>
              </a:rPr>
              <a:t>گفت که یادگیری عبارت است </a:t>
            </a:r>
            <a:r>
              <a:rPr lang="fa-IR" i="1" dirty="0" smtClean="0">
                <a:cs typeface="B Lotus" panose="00000400000000000000" pitchFamily="2" charset="-78"/>
              </a:rPr>
              <a:t>از ......</a:t>
            </a:r>
            <a:endParaRPr lang="fa-IR" i="1" dirty="0">
              <a:cs typeface="B Lotus" panose="00000400000000000000" pitchFamily="2" charset="-78"/>
            </a:endParaRPr>
          </a:p>
          <a:p>
            <a:pPr marL="0" indent="0" algn="just">
              <a:buNone/>
            </a:pPr>
            <a:r>
              <a:rPr lang="fa-IR" dirty="0" smtClean="0">
                <a:cs typeface="B Lotus" panose="00000400000000000000" pitchFamily="2" charset="-78"/>
              </a:rPr>
              <a:t>الف)کسب </a:t>
            </a:r>
            <a:r>
              <a:rPr lang="fa-IR" dirty="0">
                <a:cs typeface="B Lotus" panose="00000400000000000000" pitchFamily="2" charset="-78"/>
              </a:rPr>
              <a:t>اطلاعات تازه در </a:t>
            </a:r>
            <a:r>
              <a:rPr lang="fa-IR" dirty="0" smtClean="0">
                <a:cs typeface="B Lotus" panose="00000400000000000000" pitchFamily="2" charset="-78"/>
              </a:rPr>
              <a:t>نتیجۀ </a:t>
            </a:r>
            <a:r>
              <a:rPr lang="fa-IR" dirty="0">
                <a:cs typeface="B Lotus" panose="00000400000000000000" pitchFamily="2" charset="-78"/>
              </a:rPr>
              <a:t>آموزش</a:t>
            </a:r>
          </a:p>
          <a:p>
            <a:pPr marL="0" indent="0" algn="just">
              <a:buNone/>
            </a:pPr>
            <a:r>
              <a:rPr lang="fa-IR" dirty="0" smtClean="0">
                <a:cs typeface="B Lotus" panose="00000400000000000000" pitchFamily="2" charset="-78"/>
              </a:rPr>
              <a:t>ب) ایجاد </a:t>
            </a:r>
            <a:r>
              <a:rPr lang="fa-IR" dirty="0">
                <a:cs typeface="B Lotus" panose="00000400000000000000" pitchFamily="2" charset="-78"/>
              </a:rPr>
              <a:t>تغییرات </a:t>
            </a:r>
            <a:r>
              <a:rPr lang="fa-IR" dirty="0" smtClean="0">
                <a:cs typeface="B Lotus" panose="00000400000000000000" pitchFamily="2" charset="-78"/>
              </a:rPr>
              <a:t>نسبتاً پایدار در </a:t>
            </a:r>
            <a:r>
              <a:rPr lang="fa-IR" dirty="0">
                <a:cs typeface="B Lotus" panose="00000400000000000000" pitchFamily="2" charset="-78"/>
              </a:rPr>
              <a:t>توان رفتاری </a:t>
            </a:r>
            <a:r>
              <a:rPr lang="fa-IR" dirty="0" smtClean="0">
                <a:cs typeface="B Lotus" panose="00000400000000000000" pitchFamily="2" charset="-78"/>
              </a:rPr>
              <a:t>یادگیرنده </a:t>
            </a:r>
            <a:r>
              <a:rPr lang="fa-IR" b="1" dirty="0" smtClean="0">
                <a:cs typeface="B Lotus" panose="00000400000000000000" pitchFamily="2" charset="-78"/>
              </a:rPr>
              <a:t>(×)</a:t>
            </a:r>
            <a:endParaRPr lang="fa-IR" b="1" dirty="0">
              <a:cs typeface="B Lotus" panose="00000400000000000000" pitchFamily="2" charset="-78"/>
            </a:endParaRPr>
          </a:p>
          <a:p>
            <a:pPr marL="0" indent="0" algn="just">
              <a:buNone/>
            </a:pPr>
            <a:r>
              <a:rPr lang="fa-IR" dirty="0" smtClean="0">
                <a:cs typeface="B Lotus" panose="00000400000000000000" pitchFamily="2" charset="-78"/>
              </a:rPr>
              <a:t>ج) ایجاد </a:t>
            </a:r>
            <a:r>
              <a:rPr lang="fa-IR" dirty="0">
                <a:cs typeface="B Lotus" panose="00000400000000000000" pitchFamily="2" charset="-78"/>
              </a:rPr>
              <a:t>تغییرات مطلوب و مورد نظر در رفتار </a:t>
            </a:r>
            <a:r>
              <a:rPr lang="fa-IR" dirty="0" smtClean="0">
                <a:cs typeface="B Lotus" panose="00000400000000000000" pitchFamily="2" charset="-78"/>
              </a:rPr>
              <a:t>یادگیرنده</a:t>
            </a:r>
            <a:endParaRPr lang="fa-IR" dirty="0">
              <a:cs typeface="B Lotus" panose="00000400000000000000" pitchFamily="2" charset="-78"/>
            </a:endParaRPr>
          </a:p>
          <a:p>
            <a:pPr marL="0" indent="0" algn="just">
              <a:buNone/>
            </a:pP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26261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90066"/>
          </a:xfrm>
        </p:spPr>
        <p:txBody>
          <a:bodyPr>
            <a:normAutofit/>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669360"/>
          </a:xfrm>
        </p:spPr>
        <p:txBody>
          <a:bodyPr>
            <a:normAutofit/>
          </a:bodyPr>
          <a:lstStyle/>
          <a:p>
            <a:pPr marL="0" indent="0" algn="just">
              <a:buNone/>
            </a:pPr>
            <a:r>
              <a:rPr lang="fa-IR" b="1" dirty="0">
                <a:solidFill>
                  <a:srgbClr val="FF0000"/>
                </a:solidFill>
                <a:cs typeface="B Lotus" panose="00000400000000000000" pitchFamily="2" charset="-78"/>
              </a:rPr>
              <a:t>نوع </a:t>
            </a:r>
            <a:r>
              <a:rPr lang="fa-IR" b="1" dirty="0" smtClean="0">
                <a:solidFill>
                  <a:srgbClr val="FF0000"/>
                </a:solidFill>
                <a:cs typeface="B Lotus" panose="00000400000000000000" pitchFamily="2" charset="-78"/>
              </a:rPr>
              <a:t>منفی : </a:t>
            </a:r>
          </a:p>
          <a:p>
            <a:pPr marL="0" indent="0" algn="just">
              <a:buNone/>
            </a:pPr>
            <a:r>
              <a:rPr lang="fa-IR" dirty="0" smtClean="0">
                <a:cs typeface="B Lotus" panose="00000400000000000000" pitchFamily="2" charset="-78"/>
              </a:rPr>
              <a:t>در </a:t>
            </a:r>
            <a:r>
              <a:rPr lang="fa-IR" dirty="0">
                <a:cs typeface="B Lotus" panose="00000400000000000000" pitchFamily="2" charset="-78"/>
              </a:rPr>
              <a:t>این نوع </a:t>
            </a:r>
            <a:r>
              <a:rPr lang="fa-IR" dirty="0" smtClean="0">
                <a:cs typeface="B Lotus" panose="00000400000000000000" pitchFamily="2" charset="-78"/>
              </a:rPr>
              <a:t>سؤالات تنۀ سؤال </a:t>
            </a:r>
            <a:r>
              <a:rPr lang="fa-IR" dirty="0">
                <a:cs typeface="B Lotus" panose="00000400000000000000" pitchFamily="2" charset="-78"/>
              </a:rPr>
              <a:t>به صورت یک جمله </a:t>
            </a:r>
            <a:r>
              <a:rPr lang="fa-IR" dirty="0" smtClean="0">
                <a:cs typeface="B Lotus" panose="00000400000000000000" pitchFamily="2" charset="-78"/>
              </a:rPr>
              <a:t>منفی، و همۀ گزینه‌ها </a:t>
            </a:r>
            <a:r>
              <a:rPr lang="fa-IR" dirty="0">
                <a:cs typeface="B Lotus" panose="00000400000000000000" pitchFamily="2" charset="-78"/>
              </a:rPr>
              <a:t>به </a:t>
            </a:r>
            <a:r>
              <a:rPr lang="fa-IR" dirty="0" smtClean="0">
                <a:cs typeface="B Lotus" panose="00000400000000000000" pitchFamily="2" charset="-78"/>
              </a:rPr>
              <a:t>جز یکی </a:t>
            </a:r>
            <a:r>
              <a:rPr lang="fa-IR" dirty="0">
                <a:cs typeface="B Lotus" panose="00000400000000000000" pitchFamily="2" charset="-78"/>
              </a:rPr>
              <a:t>از </a:t>
            </a:r>
            <a:r>
              <a:rPr lang="fa-IR" dirty="0" smtClean="0">
                <a:cs typeface="B Lotus" panose="00000400000000000000" pitchFamily="2" charset="-78"/>
              </a:rPr>
              <a:t>آن‌ها </a:t>
            </a:r>
            <a:r>
              <a:rPr lang="fa-IR" dirty="0">
                <a:cs typeface="B Lotus" panose="00000400000000000000" pitchFamily="2" charset="-78"/>
              </a:rPr>
              <a:t>درست </a:t>
            </a:r>
            <a:r>
              <a:rPr lang="fa-IR" dirty="0" smtClean="0">
                <a:cs typeface="B Lotus" panose="00000400000000000000" pitchFamily="2" charset="-78"/>
              </a:rPr>
              <a:t>هستند.</a:t>
            </a:r>
            <a:endParaRPr lang="fa-IR" dirty="0">
              <a:cs typeface="B Lotus" panose="00000400000000000000" pitchFamily="2" charset="-78"/>
            </a:endParaRPr>
          </a:p>
          <a:p>
            <a:pPr marL="0" indent="0" algn="just">
              <a:buNone/>
            </a:pPr>
            <a:r>
              <a:rPr lang="fa-IR" dirty="0" smtClean="0">
                <a:cs typeface="B Lotus" panose="00000400000000000000" pitchFamily="2" charset="-78"/>
              </a:rPr>
              <a:t>مثال : کدام </a:t>
            </a:r>
            <a:r>
              <a:rPr lang="fa-IR" dirty="0">
                <a:cs typeface="B Lotus" panose="00000400000000000000" pitchFamily="2" charset="-78"/>
              </a:rPr>
              <a:t>یک از موارد </a:t>
            </a:r>
            <a:r>
              <a:rPr lang="fa-IR" dirty="0" smtClean="0">
                <a:cs typeface="B Lotus" panose="00000400000000000000" pitchFamily="2" charset="-78"/>
              </a:rPr>
              <a:t>زیر موجب </a:t>
            </a:r>
            <a:r>
              <a:rPr lang="fa-IR" dirty="0">
                <a:cs typeface="B Lotus" panose="00000400000000000000" pitchFamily="2" charset="-78"/>
              </a:rPr>
              <a:t>افزایش قیمت کالا </a:t>
            </a:r>
            <a:r>
              <a:rPr lang="fa-IR" dirty="0" smtClean="0">
                <a:cs typeface="B Lotus" panose="00000400000000000000" pitchFamily="2" charset="-78"/>
              </a:rPr>
              <a:t>نمی‌شود</a:t>
            </a:r>
            <a:r>
              <a:rPr lang="fa-IR" dirty="0">
                <a:cs typeface="B Lotus" panose="00000400000000000000" pitchFamily="2" charset="-78"/>
              </a:rPr>
              <a:t>؟</a:t>
            </a:r>
          </a:p>
          <a:p>
            <a:pPr marL="0" indent="0" algn="just">
              <a:buNone/>
            </a:pPr>
            <a:r>
              <a:rPr lang="fa-IR" dirty="0" smtClean="0">
                <a:cs typeface="B Lotus" panose="00000400000000000000" pitchFamily="2" charset="-78"/>
              </a:rPr>
              <a:t>الف) افزایش </a:t>
            </a:r>
            <a:r>
              <a:rPr lang="fa-IR" dirty="0">
                <a:cs typeface="B Lotus" panose="00000400000000000000" pitchFamily="2" charset="-78"/>
              </a:rPr>
              <a:t>تقاضا</a:t>
            </a:r>
          </a:p>
          <a:p>
            <a:pPr marL="0" indent="0" algn="just">
              <a:buNone/>
            </a:pPr>
            <a:r>
              <a:rPr lang="fa-IR" dirty="0" smtClean="0">
                <a:cs typeface="B Lotus" panose="00000400000000000000" pitchFamily="2" charset="-78"/>
              </a:rPr>
              <a:t>ب) افزایش عرضه </a:t>
            </a:r>
            <a:r>
              <a:rPr lang="fa-IR" b="1" dirty="0" smtClean="0">
                <a:cs typeface="B Lotus" panose="00000400000000000000" pitchFamily="2" charset="-78"/>
              </a:rPr>
              <a:t>(×)</a:t>
            </a:r>
            <a:endParaRPr lang="fa-IR" b="1" dirty="0">
              <a:cs typeface="B Lotus" panose="00000400000000000000" pitchFamily="2" charset="-78"/>
            </a:endParaRPr>
          </a:p>
          <a:p>
            <a:pPr marL="0" indent="0" algn="just">
              <a:buNone/>
            </a:pPr>
            <a:r>
              <a:rPr lang="fa-IR" dirty="0" smtClean="0">
                <a:cs typeface="B Lotus" panose="00000400000000000000" pitchFamily="2" charset="-78"/>
              </a:rPr>
              <a:t>ج) افزایش </a:t>
            </a:r>
            <a:r>
              <a:rPr lang="fa-IR" dirty="0">
                <a:cs typeface="B Lotus" panose="00000400000000000000" pitchFamily="2" charset="-78"/>
              </a:rPr>
              <a:t>قیمت کالای جایگزین </a:t>
            </a: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نوع جایگزینی :</a:t>
            </a:r>
          </a:p>
          <a:p>
            <a:pPr marL="0" indent="0" algn="just">
              <a:buNone/>
            </a:pPr>
            <a:r>
              <a:rPr lang="fa-IR" dirty="0" smtClean="0">
                <a:cs typeface="B Lotus" panose="00000400000000000000" pitchFamily="2" charset="-78"/>
              </a:rPr>
              <a:t>در این </a:t>
            </a:r>
            <a:r>
              <a:rPr lang="fa-IR" dirty="0">
                <a:cs typeface="B Lotus" panose="00000400000000000000" pitchFamily="2" charset="-78"/>
              </a:rPr>
              <a:t>نوع </a:t>
            </a:r>
            <a:r>
              <a:rPr lang="fa-IR" dirty="0" smtClean="0">
                <a:cs typeface="B Lotus" panose="00000400000000000000" pitchFamily="2" charset="-78"/>
              </a:rPr>
              <a:t>سؤالات </a:t>
            </a:r>
            <a:r>
              <a:rPr lang="fa-IR" dirty="0">
                <a:cs typeface="B Lotus" panose="00000400000000000000" pitchFamily="2" charset="-78"/>
              </a:rPr>
              <a:t>در متن </a:t>
            </a:r>
            <a:r>
              <a:rPr lang="fa-IR" dirty="0" smtClean="0">
                <a:cs typeface="B Lotus" panose="00000400000000000000" pitchFamily="2" charset="-78"/>
              </a:rPr>
              <a:t>سؤال غلط‌هایی گنجانده شده </a:t>
            </a:r>
            <a:r>
              <a:rPr lang="fa-IR" dirty="0">
                <a:cs typeface="B Lotus" panose="00000400000000000000" pitchFamily="2" charset="-78"/>
              </a:rPr>
              <a:t>و </a:t>
            </a:r>
            <a:r>
              <a:rPr lang="fa-IR" dirty="0" smtClean="0">
                <a:cs typeface="B Lotus" panose="00000400000000000000" pitchFamily="2" charset="-78"/>
              </a:rPr>
              <a:t>از آزمون </a:t>
            </a:r>
            <a:r>
              <a:rPr lang="fa-IR" dirty="0">
                <a:cs typeface="B Lotus" panose="00000400000000000000" pitchFamily="2" charset="-78"/>
              </a:rPr>
              <a:t>شونده </a:t>
            </a:r>
            <a:r>
              <a:rPr lang="fa-IR" dirty="0" smtClean="0">
                <a:cs typeface="B Lotus" panose="00000400000000000000" pitchFamily="2" charset="-78"/>
              </a:rPr>
              <a:t>خواسته می‌شود، آن‌ها </a:t>
            </a:r>
            <a:r>
              <a:rPr lang="fa-IR" dirty="0">
                <a:cs typeface="B Lotus" panose="00000400000000000000" pitchFamily="2" charset="-78"/>
              </a:rPr>
              <a:t>را با </a:t>
            </a:r>
            <a:r>
              <a:rPr lang="fa-IR" dirty="0" smtClean="0">
                <a:cs typeface="B Lotus" panose="00000400000000000000" pitchFamily="2" charset="-78"/>
              </a:rPr>
              <a:t>گزینه‌های </a:t>
            </a:r>
            <a:r>
              <a:rPr lang="fa-IR" dirty="0">
                <a:cs typeface="B Lotus" panose="00000400000000000000" pitchFamily="2" charset="-78"/>
              </a:rPr>
              <a:t>پیشنهادی جایگزین </a:t>
            </a:r>
            <a:r>
              <a:rPr lang="fa-IR" dirty="0" smtClean="0">
                <a:cs typeface="B Lotus" panose="00000400000000000000" pitchFamily="2" charset="-78"/>
              </a:rPr>
              <a:t>کنند</a:t>
            </a:r>
            <a:r>
              <a:rPr lang="fa-IR" dirty="0">
                <a:cs typeface="B Lotus" panose="00000400000000000000" pitchFamily="2" charset="-78"/>
              </a:rPr>
              <a:t>.</a:t>
            </a:r>
          </a:p>
          <a:p>
            <a:pPr marL="0" indent="0" algn="just">
              <a:buNone/>
            </a:pP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8713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90066"/>
          </a:xfrm>
        </p:spPr>
        <p:txBody>
          <a:bodyPr>
            <a:normAutofit/>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858000"/>
          </a:xfrm>
        </p:spPr>
        <p:txBody>
          <a:bodyPr>
            <a:normAutofit/>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مثال : به درستی که از نیروهای آموزش و پرورش باید به طور کامل استفاده شود تا جوانان از ماهیّت واقعی خطراتی که دمکراسی را تهدید می‌کنند، آگاه شوند؛ زیرا، هیچ جای دیگری به جز آموزشگاه نمی‌تواند </a:t>
            </a:r>
            <a:r>
              <a:rPr lang="fa-IR" b="1" u="sng" dirty="0" smtClean="0">
                <a:cs typeface="B Lotus" panose="00000400000000000000" pitchFamily="2" charset="-78"/>
              </a:rPr>
              <a:t>فرصت‌های خوب یا بهتری </a:t>
            </a:r>
            <a:r>
              <a:rPr lang="fa-IR" dirty="0" smtClean="0">
                <a:cs typeface="B Lotus" panose="00000400000000000000" pitchFamily="2" charset="-78"/>
              </a:rPr>
              <a:t>در اختیار جوانان قرار دهد تا </a:t>
            </a:r>
            <a:r>
              <a:rPr lang="fa-IR" b="1" u="sng" dirty="0" smtClean="0">
                <a:cs typeface="B Lotus" panose="00000400000000000000" pitchFamily="2" charset="-78"/>
              </a:rPr>
              <a:t>به طور واقعی</a:t>
            </a:r>
            <a:r>
              <a:rPr lang="fa-IR" dirty="0" smtClean="0">
                <a:cs typeface="B Lotus" panose="00000400000000000000" pitchFamily="2" charset="-78"/>
              </a:rPr>
              <a:t> به کُنه مسائل پی ببرند. </a:t>
            </a:r>
          </a:p>
          <a:p>
            <a:pPr marL="0" indent="0" algn="just">
              <a:buNone/>
            </a:pPr>
            <a:r>
              <a:rPr lang="fa-IR" dirty="0" smtClean="0">
                <a:cs typeface="B Lotus" panose="00000400000000000000" pitchFamily="2" charset="-78"/>
              </a:rPr>
              <a:t>مطلب بالا را بخوانید و با توجّه به سوال‌هایی که در زیر آمده برای قسمت‌هایی که با شماره مشخّص شده‌اند، جایگزین تعیین کنید.</a:t>
            </a:r>
          </a:p>
          <a:p>
            <a:pPr marL="0" indent="0" algn="just">
              <a:buNone/>
            </a:pPr>
            <a:r>
              <a:rPr lang="fa-IR" dirty="0" smtClean="0">
                <a:cs typeface="B Lotus" panose="00000400000000000000" pitchFamily="2" charset="-78"/>
              </a:rPr>
              <a:t>1- </a:t>
            </a:r>
            <a:r>
              <a:rPr lang="fa-IR" sz="2400" dirty="0" smtClean="0">
                <a:solidFill>
                  <a:srgbClr val="FF0000"/>
                </a:solidFill>
                <a:cs typeface="B Lotus" panose="00000400000000000000" pitchFamily="2" charset="-78"/>
              </a:rPr>
              <a:t>الف)  </a:t>
            </a:r>
            <a:r>
              <a:rPr lang="fa-IR" sz="2400" dirty="0" smtClean="0">
                <a:cs typeface="B Lotus" panose="00000400000000000000" pitchFamily="2" charset="-78"/>
              </a:rPr>
              <a:t>، زیرا      </a:t>
            </a:r>
            <a:r>
              <a:rPr lang="fa-IR" sz="2400" dirty="0" smtClean="0">
                <a:solidFill>
                  <a:srgbClr val="FF0000"/>
                </a:solidFill>
                <a:cs typeface="B Lotus" panose="00000400000000000000" pitchFamily="2" charset="-78"/>
              </a:rPr>
              <a:t>ب) </a:t>
            </a:r>
            <a:r>
              <a:rPr lang="fa-IR" sz="2400" dirty="0" smtClean="0">
                <a:cs typeface="B Lotus" panose="00000400000000000000" pitchFamily="2" charset="-78"/>
              </a:rPr>
              <a:t>؛ زیرا      </a:t>
            </a:r>
            <a:r>
              <a:rPr lang="fa-IR" sz="2400" dirty="0" smtClean="0">
                <a:solidFill>
                  <a:srgbClr val="FF0000"/>
                </a:solidFill>
                <a:cs typeface="B Lotus" panose="00000400000000000000" pitchFamily="2" charset="-78"/>
              </a:rPr>
              <a:t>ج) </a:t>
            </a:r>
            <a:r>
              <a:rPr lang="fa-IR" sz="2400" dirty="0" smtClean="0">
                <a:cs typeface="B Lotus" panose="00000400000000000000" pitchFamily="2" charset="-78"/>
              </a:rPr>
              <a:t>- - زیرا     </a:t>
            </a:r>
            <a:r>
              <a:rPr lang="fa-IR" sz="2400" dirty="0" smtClean="0">
                <a:solidFill>
                  <a:srgbClr val="FF0000"/>
                </a:solidFill>
                <a:cs typeface="B Lotus" panose="00000400000000000000" pitchFamily="2" charset="-78"/>
              </a:rPr>
              <a:t> د) </a:t>
            </a:r>
            <a:r>
              <a:rPr lang="fa-IR" sz="2400" dirty="0" smtClean="0">
                <a:cs typeface="B Lotus" panose="00000400000000000000" pitchFamily="2" charset="-78"/>
              </a:rPr>
              <a:t>هیچ علامتی قبل از زیرا، لازم نیست</a:t>
            </a:r>
            <a:r>
              <a:rPr lang="fa-IR" dirty="0" smtClean="0">
                <a:cs typeface="B Lotus" panose="00000400000000000000" pitchFamily="2" charset="-78"/>
              </a:rPr>
              <a:t>.</a:t>
            </a:r>
          </a:p>
          <a:p>
            <a:pPr marL="0" indent="0" algn="just">
              <a:buNone/>
            </a:pPr>
            <a:endParaRPr lang="fa-IR" dirty="0" smtClean="0">
              <a:cs typeface="B Lotus" panose="00000400000000000000" pitchFamily="2" charset="-78"/>
            </a:endParaRPr>
          </a:p>
          <a:p>
            <a:pPr marL="0" indent="0" algn="just">
              <a:buNone/>
            </a:pPr>
            <a:r>
              <a:rPr lang="fa-IR" sz="2400" dirty="0" smtClean="0">
                <a:cs typeface="B Lotus" panose="00000400000000000000" pitchFamily="2" charset="-78"/>
              </a:rPr>
              <a:t>2- </a:t>
            </a:r>
            <a:r>
              <a:rPr lang="fa-IR" sz="2400" dirty="0" smtClean="0">
                <a:solidFill>
                  <a:srgbClr val="FF0000"/>
                </a:solidFill>
                <a:cs typeface="B Lotus" panose="00000400000000000000" pitchFamily="2" charset="-78"/>
              </a:rPr>
              <a:t>الف) </a:t>
            </a:r>
            <a:r>
              <a:rPr lang="fa-IR" sz="2400" dirty="0" smtClean="0">
                <a:cs typeface="B Lotus" panose="00000400000000000000" pitchFamily="2" charset="-78"/>
              </a:rPr>
              <a:t>فرصت‌های خوب یا خوب‌تری  </a:t>
            </a:r>
            <a:r>
              <a:rPr lang="fa-IR" sz="2400" dirty="0" smtClean="0">
                <a:solidFill>
                  <a:srgbClr val="FF0000"/>
                </a:solidFill>
                <a:cs typeface="B Lotus" panose="00000400000000000000" pitchFamily="2" charset="-78"/>
              </a:rPr>
              <a:t>ب) </a:t>
            </a:r>
            <a:r>
              <a:rPr lang="fa-IR" sz="2400" dirty="0" smtClean="0">
                <a:cs typeface="B Lotus" panose="00000400000000000000" pitchFamily="2" charset="-78"/>
              </a:rPr>
              <a:t>فرصت‌های بهتر یا بهتری </a:t>
            </a:r>
          </a:p>
          <a:p>
            <a:pPr marL="0" indent="0" algn="just">
              <a:buNone/>
            </a:pPr>
            <a:r>
              <a:rPr lang="fa-IR" sz="2400" dirty="0" smtClean="0">
                <a:solidFill>
                  <a:srgbClr val="FF0000"/>
                </a:solidFill>
                <a:cs typeface="B Lotus" panose="00000400000000000000" pitchFamily="2" charset="-78"/>
              </a:rPr>
              <a:t>ج) </a:t>
            </a:r>
            <a:r>
              <a:rPr lang="fa-IR" sz="2400" dirty="0" smtClean="0">
                <a:cs typeface="B Lotus" panose="00000400000000000000" pitchFamily="2" charset="-78"/>
              </a:rPr>
              <a:t>فرصت‌های بهتر یا بدتری     </a:t>
            </a:r>
            <a:r>
              <a:rPr lang="fa-IR" sz="2400" dirty="0" smtClean="0">
                <a:solidFill>
                  <a:srgbClr val="FF0000"/>
                </a:solidFill>
                <a:cs typeface="B Lotus" panose="00000400000000000000" pitchFamily="2" charset="-78"/>
              </a:rPr>
              <a:t>د) </a:t>
            </a:r>
            <a:r>
              <a:rPr lang="fa-IR" sz="2400" dirty="0" smtClean="0">
                <a:cs typeface="B Lotus" panose="00000400000000000000" pitchFamily="2" charset="-78"/>
              </a:rPr>
              <a:t>فرصت‌های بهتری</a:t>
            </a:r>
            <a:endParaRPr lang="fa-IR" sz="2400" dirty="0">
              <a:cs typeface="B Lotus" panose="00000400000000000000" pitchFamily="2" charset="-78"/>
            </a:endParaRPr>
          </a:p>
        </p:txBody>
      </p:sp>
    </p:spTree>
    <p:extLst>
      <p:ext uri="{BB962C8B-B14F-4D97-AF65-F5344CB8AC3E}">
        <p14:creationId xmlns:p14="http://schemas.microsoft.com/office/powerpoint/2010/main" val="1956368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06488" cy="490066"/>
          </a:xfrm>
        </p:spPr>
        <p:txBody>
          <a:bodyPr>
            <a:normAutofit/>
          </a:bodyPr>
          <a:lstStyle/>
          <a:p>
            <a:pPr algn="l"/>
            <a:r>
              <a:rPr lang="fa-IR" sz="1000" dirty="0" smtClean="0">
                <a:solidFill>
                  <a:srgbClr val="FF0000"/>
                </a:solidFill>
              </a:rPr>
              <a:t>سنجش و اندازه‌گیری</a:t>
            </a:r>
            <a:endParaRPr lang="fa-IR" sz="1000" dirty="0">
              <a:solidFill>
                <a:srgbClr val="FF0000"/>
              </a:solidFill>
            </a:endParaRPr>
          </a:p>
        </p:txBody>
      </p:sp>
      <p:sp>
        <p:nvSpPr>
          <p:cNvPr id="3" name="Content Placeholder 2"/>
          <p:cNvSpPr>
            <a:spLocks noGrp="1"/>
          </p:cNvSpPr>
          <p:nvPr>
            <p:ph idx="1"/>
          </p:nvPr>
        </p:nvSpPr>
        <p:spPr>
          <a:xfrm>
            <a:off x="0" y="0"/>
            <a:ext cx="9144000" cy="6858000"/>
          </a:xfrm>
        </p:spPr>
        <p:txBody>
          <a:bodyPr>
            <a:normAutofit/>
          </a:bodyPr>
          <a:lstStyle/>
          <a:p>
            <a:pPr marL="0" indent="0" algn="just">
              <a:buNone/>
            </a:pPr>
            <a:r>
              <a:rPr lang="fa-IR" b="1" dirty="0" smtClean="0">
                <a:solidFill>
                  <a:srgbClr val="FF0000"/>
                </a:solidFill>
                <a:cs typeface="B Lotus" panose="00000400000000000000" pitchFamily="2" charset="-78"/>
              </a:rPr>
              <a:t> نوع ناتمام پیشنهادی :</a:t>
            </a:r>
          </a:p>
          <a:p>
            <a:pPr marL="0" indent="0" algn="just">
              <a:buNone/>
            </a:pPr>
            <a:r>
              <a:rPr lang="fa-IR" dirty="0" smtClean="0">
                <a:cs typeface="B Lotus" panose="00000400000000000000" pitchFamily="2" charset="-78"/>
              </a:rPr>
              <a:t>در </a:t>
            </a:r>
            <a:r>
              <a:rPr lang="fa-IR" dirty="0">
                <a:cs typeface="B Lotus" panose="00000400000000000000" pitchFamily="2" charset="-78"/>
              </a:rPr>
              <a:t>این نوع </a:t>
            </a:r>
            <a:r>
              <a:rPr lang="fa-IR" dirty="0" smtClean="0">
                <a:cs typeface="B Lotus" panose="00000400000000000000" pitchFamily="2" charset="-78"/>
              </a:rPr>
              <a:t>سؤال‌ها </a:t>
            </a:r>
            <a:r>
              <a:rPr lang="fa-IR" dirty="0">
                <a:cs typeface="B Lotus" panose="00000400000000000000" pitchFamily="2" charset="-78"/>
              </a:rPr>
              <a:t>آزمون شونده با توضیحاتی که در متن </a:t>
            </a:r>
            <a:r>
              <a:rPr lang="fa-IR" dirty="0" smtClean="0">
                <a:cs typeface="B Lotus" panose="00000400000000000000" pitchFamily="2" charset="-78"/>
              </a:rPr>
              <a:t>سؤال می‌آید، باید </a:t>
            </a:r>
            <a:r>
              <a:rPr lang="fa-IR" dirty="0">
                <a:cs typeface="B Lotus" panose="00000400000000000000" pitchFamily="2" charset="-78"/>
              </a:rPr>
              <a:t>با </a:t>
            </a:r>
            <a:r>
              <a:rPr lang="fa-IR" dirty="0" smtClean="0">
                <a:cs typeface="B Lotus" panose="00000400000000000000" pitchFamily="2" charset="-78"/>
              </a:rPr>
              <a:t>توجّه </a:t>
            </a:r>
            <a:r>
              <a:rPr lang="fa-IR" dirty="0">
                <a:cs typeface="B Lotus" panose="00000400000000000000" pitchFamily="2" charset="-78"/>
              </a:rPr>
              <a:t>به آن </a:t>
            </a:r>
            <a:r>
              <a:rPr lang="fa-IR" dirty="0" smtClean="0">
                <a:cs typeface="B Lotus" panose="00000400000000000000" pitchFamily="2" charset="-78"/>
              </a:rPr>
              <a:t>راهنمایی‌ها، </a:t>
            </a:r>
            <a:r>
              <a:rPr lang="fa-IR" dirty="0">
                <a:cs typeface="B Lotus" panose="00000400000000000000" pitchFamily="2" charset="-78"/>
              </a:rPr>
              <a:t>جواب درست </a:t>
            </a:r>
            <a:r>
              <a:rPr lang="fa-IR" dirty="0" smtClean="0">
                <a:cs typeface="B Lotus" panose="00000400000000000000" pitchFamily="2" charset="-78"/>
              </a:rPr>
              <a:t>سؤال </a:t>
            </a:r>
            <a:r>
              <a:rPr lang="fa-IR" dirty="0">
                <a:cs typeface="B Lotus" panose="00000400000000000000" pitchFamily="2" charset="-78"/>
              </a:rPr>
              <a:t>را پیدا کند.</a:t>
            </a:r>
          </a:p>
          <a:p>
            <a:pPr marL="0" indent="0" algn="just">
              <a:buNone/>
            </a:pPr>
            <a:r>
              <a:rPr lang="fa-IR" dirty="0" smtClean="0">
                <a:cs typeface="B Lotus" panose="00000400000000000000" pitchFamily="2" charset="-78"/>
              </a:rPr>
              <a:t>مثال : </a:t>
            </a:r>
          </a:p>
          <a:p>
            <a:pPr marL="0" indent="0" algn="just">
              <a:buNone/>
            </a:pPr>
            <a:r>
              <a:rPr lang="fa-IR" dirty="0" smtClean="0">
                <a:cs typeface="B Lotus" panose="00000400000000000000" pitchFamily="2" charset="-78"/>
              </a:rPr>
              <a:t>به سیبی که مز‌ه‌اش ترش و شیرین است چه نوع سیبی گفته می‌شود؟ (جواب یک کلمه‌ی سه حرفی است) کدام گزینۀ زیر، حرف اوّل آن کلمه است؟</a:t>
            </a:r>
          </a:p>
          <a:p>
            <a:pPr marL="0" indent="0" algn="just">
              <a:buNone/>
            </a:pPr>
            <a:r>
              <a:rPr lang="fa-IR" dirty="0" smtClean="0">
                <a:cs typeface="B Lotus" panose="00000400000000000000" pitchFamily="2" charset="-78"/>
              </a:rPr>
              <a:t>الف) ت</a:t>
            </a:r>
          </a:p>
          <a:p>
            <a:pPr marL="0" indent="0" algn="just">
              <a:buNone/>
            </a:pPr>
            <a:r>
              <a:rPr lang="fa-IR" dirty="0" smtClean="0">
                <a:cs typeface="B Lotus" panose="00000400000000000000" pitchFamily="2" charset="-78"/>
              </a:rPr>
              <a:t>ب) م</a:t>
            </a:r>
          </a:p>
          <a:p>
            <a:pPr marL="0" indent="0" algn="just">
              <a:buNone/>
            </a:pPr>
            <a:r>
              <a:rPr lang="fa-IR" dirty="0" smtClean="0">
                <a:cs typeface="B Lotus" panose="00000400000000000000" pitchFamily="2" charset="-78"/>
              </a:rPr>
              <a:t>ج) ش</a:t>
            </a:r>
          </a:p>
          <a:p>
            <a:pPr marL="0" indent="0" algn="just">
              <a:buNone/>
            </a:pPr>
            <a:r>
              <a:rPr lang="fa-IR" dirty="0" smtClean="0">
                <a:cs typeface="B Lotus" panose="00000400000000000000" pitchFamily="2" charset="-78"/>
              </a:rPr>
              <a:t>د) گ</a:t>
            </a: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423971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18058"/>
          </a:xfrm>
        </p:spPr>
        <p:txBody>
          <a:bodyPr>
            <a:normAutofit/>
          </a:bodyPr>
          <a:lstStyle/>
          <a:p>
            <a:pPr algn="l"/>
            <a:r>
              <a:rPr lang="fa-IR" sz="1000" dirty="0" smtClean="0">
                <a:solidFill>
                  <a:srgbClr val="FF0000"/>
                </a:solidFill>
                <a:cs typeface="2  Lotus" panose="00000400000000000000" pitchFamily="2" charset="-78"/>
              </a:rPr>
              <a:t>سنجش و اندازه‌گیری </a:t>
            </a:r>
            <a:endParaRPr lang="fa-IR" sz="10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669360"/>
          </a:xfrm>
        </p:spPr>
        <p:txBody>
          <a:bodyPr>
            <a:normAutofit fontScale="85000" lnSpcReduction="10000"/>
          </a:bodyPr>
          <a:lstStyle/>
          <a:p>
            <a:pPr marL="0" indent="0" algn="just">
              <a:buNone/>
            </a:pPr>
            <a:r>
              <a:rPr lang="fa-IR" b="1" dirty="0" smtClean="0">
                <a:solidFill>
                  <a:srgbClr val="FF0000"/>
                </a:solidFill>
                <a:cs typeface="B Lotus" panose="00000400000000000000" pitchFamily="2" charset="-78"/>
              </a:rPr>
              <a:t>نوع پاسخ ترکیبی : </a:t>
            </a:r>
          </a:p>
          <a:p>
            <a:pPr marL="0" indent="0" algn="just">
              <a:buNone/>
            </a:pPr>
            <a:r>
              <a:rPr lang="fa-IR" dirty="0" smtClean="0">
                <a:cs typeface="B Lotus" panose="00000400000000000000" pitchFamily="2" charset="-78"/>
              </a:rPr>
              <a:t>در </a:t>
            </a:r>
            <a:r>
              <a:rPr lang="fa-IR" dirty="0">
                <a:cs typeface="B Lotus" panose="00000400000000000000" pitchFamily="2" charset="-78"/>
              </a:rPr>
              <a:t>این نوع </a:t>
            </a:r>
            <a:r>
              <a:rPr lang="fa-IR" dirty="0" smtClean="0">
                <a:cs typeface="B Lotus" panose="00000400000000000000" pitchFamily="2" charset="-78"/>
              </a:rPr>
              <a:t>سؤال‌ها از جمله‌های </a:t>
            </a:r>
            <a:r>
              <a:rPr lang="fa-IR" dirty="0">
                <a:cs typeface="B Lotus" panose="00000400000000000000" pitchFamily="2" charset="-78"/>
              </a:rPr>
              <a:t>یک پاراگراف به هم </a:t>
            </a:r>
            <a:r>
              <a:rPr lang="fa-IR" dirty="0" smtClean="0">
                <a:cs typeface="B Lotus" panose="00000400000000000000" pitchFamily="2" charset="-78"/>
              </a:rPr>
              <a:t>ریخته استفاده می‌شود. آزمون شونده هم موظف است آن‌ها را پشت </a:t>
            </a:r>
            <a:r>
              <a:rPr lang="fa-IR" dirty="0">
                <a:cs typeface="B Lotus" panose="00000400000000000000" pitchFamily="2" charset="-78"/>
              </a:rPr>
              <a:t>سر هم </a:t>
            </a:r>
            <a:r>
              <a:rPr lang="fa-IR" dirty="0" smtClean="0">
                <a:cs typeface="B Lotus" panose="00000400000000000000" pitchFamily="2" charset="-78"/>
              </a:rPr>
              <a:t>مرتّب </a:t>
            </a:r>
            <a:r>
              <a:rPr lang="fa-IR" dirty="0">
                <a:cs typeface="B Lotus" panose="00000400000000000000" pitchFamily="2" charset="-78"/>
              </a:rPr>
              <a:t>کند.</a:t>
            </a:r>
          </a:p>
          <a:p>
            <a:pPr marL="0" indent="0" algn="just">
              <a:buNone/>
            </a:pPr>
            <a:r>
              <a:rPr lang="fa-IR" dirty="0">
                <a:cs typeface="B Lotus" panose="00000400000000000000" pitchFamily="2" charset="-78"/>
              </a:rPr>
              <a:t>مثال: </a:t>
            </a:r>
            <a:r>
              <a:rPr lang="fa-IR" dirty="0" smtClean="0">
                <a:cs typeface="B Lotus" panose="00000400000000000000" pitchFamily="2" charset="-78"/>
              </a:rPr>
              <a:t>جمله‌های </a:t>
            </a:r>
            <a:r>
              <a:rPr lang="fa-IR" dirty="0">
                <a:cs typeface="B Lotus" panose="00000400000000000000" pitchFamily="2" charset="-78"/>
              </a:rPr>
              <a:t>زیر را با چه ترتیبی پشت سرهم </a:t>
            </a:r>
            <a:r>
              <a:rPr lang="fa-IR" dirty="0" smtClean="0">
                <a:cs typeface="B Lotus" panose="00000400000000000000" pitchFamily="2" charset="-78"/>
              </a:rPr>
              <a:t>قرار دهیم </a:t>
            </a:r>
            <a:r>
              <a:rPr lang="fa-IR" dirty="0">
                <a:cs typeface="B Lotus" panose="00000400000000000000" pitchFamily="2" charset="-78"/>
              </a:rPr>
              <a:t>تا یک پاراگراف </a:t>
            </a:r>
            <a:r>
              <a:rPr lang="fa-IR" dirty="0" smtClean="0">
                <a:cs typeface="B Lotus" panose="00000400000000000000" pitchFamily="2" charset="-78"/>
              </a:rPr>
              <a:t>معنی‌دار </a:t>
            </a:r>
            <a:r>
              <a:rPr lang="fa-IR" dirty="0">
                <a:cs typeface="B Lotus" panose="00000400000000000000" pitchFamily="2" charset="-78"/>
              </a:rPr>
              <a:t>به دست آید. </a:t>
            </a:r>
          </a:p>
          <a:p>
            <a:pPr marL="0" indent="0" algn="just">
              <a:buNone/>
            </a:pPr>
            <a:r>
              <a:rPr lang="fa-IR" dirty="0" smtClean="0">
                <a:cs typeface="B Lotus" panose="00000400000000000000" pitchFamily="2" charset="-78"/>
              </a:rPr>
              <a:t>جمله‌ها :</a:t>
            </a:r>
          </a:p>
          <a:p>
            <a:pPr marL="0" indent="0" algn="just">
              <a:buNone/>
            </a:pPr>
            <a:r>
              <a:rPr lang="fa-IR" dirty="0" smtClean="0">
                <a:cs typeface="B Lotus" panose="00000400000000000000" pitchFamily="2" charset="-78"/>
              </a:rPr>
              <a:t>1</a:t>
            </a:r>
            <a:r>
              <a:rPr lang="fa-IR" dirty="0">
                <a:cs typeface="B Lotus" panose="00000400000000000000" pitchFamily="2" charset="-78"/>
              </a:rPr>
              <a:t>.....</a:t>
            </a:r>
          </a:p>
          <a:p>
            <a:pPr marL="0" indent="0" algn="just">
              <a:buNone/>
            </a:pPr>
            <a:r>
              <a:rPr lang="fa-IR" dirty="0" smtClean="0">
                <a:cs typeface="B Lotus" panose="00000400000000000000" pitchFamily="2" charset="-78"/>
              </a:rPr>
              <a:t>2......</a:t>
            </a:r>
          </a:p>
          <a:p>
            <a:pPr marL="0" indent="0" algn="just">
              <a:buNone/>
            </a:pPr>
            <a:r>
              <a:rPr lang="fa-IR" dirty="0" smtClean="0">
                <a:cs typeface="B Lotus" panose="00000400000000000000" pitchFamily="2" charset="-78"/>
              </a:rPr>
              <a:t>3.....</a:t>
            </a:r>
          </a:p>
          <a:p>
            <a:pPr marL="0" indent="0" algn="just">
              <a:buNone/>
            </a:pPr>
            <a:r>
              <a:rPr lang="fa-IR" dirty="0" smtClean="0">
                <a:cs typeface="B Lotus" panose="00000400000000000000" pitchFamily="2" charset="-78"/>
              </a:rPr>
              <a:t>4</a:t>
            </a:r>
            <a:r>
              <a:rPr lang="fa-IR" dirty="0">
                <a:cs typeface="B Lotus" panose="00000400000000000000" pitchFamily="2" charset="-78"/>
              </a:rPr>
              <a:t>......</a:t>
            </a:r>
          </a:p>
          <a:p>
            <a:pPr marL="0" indent="0" algn="just">
              <a:buNone/>
            </a:pPr>
            <a:r>
              <a:rPr lang="fa-IR" dirty="0" smtClean="0">
                <a:cs typeface="B Lotus" panose="00000400000000000000" pitchFamily="2" charset="-78"/>
              </a:rPr>
              <a:t>گزینه‌ها : </a:t>
            </a:r>
            <a:endParaRPr lang="fa-IR" dirty="0">
              <a:cs typeface="B Lotus" panose="00000400000000000000" pitchFamily="2" charset="-78"/>
            </a:endParaRPr>
          </a:p>
          <a:p>
            <a:pPr marL="0" indent="0" algn="just">
              <a:buNone/>
            </a:pPr>
            <a:r>
              <a:rPr lang="fa-IR" dirty="0">
                <a:cs typeface="B Lotus" panose="00000400000000000000" pitchFamily="2" charset="-78"/>
              </a:rPr>
              <a:t>الف- 4،3،1،2</a:t>
            </a:r>
          </a:p>
          <a:p>
            <a:pPr marL="0" indent="0" algn="just">
              <a:buNone/>
            </a:pPr>
            <a:r>
              <a:rPr lang="fa-IR" dirty="0" smtClean="0">
                <a:cs typeface="B Lotus" panose="00000400000000000000" pitchFamily="2" charset="-78"/>
              </a:rPr>
              <a:t>ب- 3،2،1،4 </a:t>
            </a:r>
            <a:endParaRPr lang="fa-IR" dirty="0">
              <a:cs typeface="B Lotus" panose="00000400000000000000" pitchFamily="2" charset="-78"/>
            </a:endParaRPr>
          </a:p>
          <a:p>
            <a:pPr marL="0" indent="0" algn="just">
              <a:buNone/>
            </a:pPr>
            <a:r>
              <a:rPr lang="fa-IR" dirty="0" smtClean="0">
                <a:cs typeface="B Lotus" panose="00000400000000000000" pitchFamily="2" charset="-78"/>
              </a:rPr>
              <a:t>ج- 3،1،2،4</a:t>
            </a:r>
            <a:endParaRPr lang="fa-IR" dirty="0">
              <a:cs typeface="B Lotus" panose="00000400000000000000" pitchFamily="2" charset="-78"/>
            </a:endParaRPr>
          </a:p>
          <a:p>
            <a:pPr marL="0" indent="0" algn="just">
              <a:buNone/>
            </a:pPr>
            <a:r>
              <a:rPr lang="fa-IR" dirty="0" smtClean="0">
                <a:cs typeface="B Lotus" panose="00000400000000000000" pitchFamily="2" charset="-78"/>
              </a:rPr>
              <a:t>د- 1،2،3،4  </a:t>
            </a: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8781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4770</TotalTime>
  <Words>2471</Words>
  <Application>Microsoft Office PowerPoint</Application>
  <PresentationFormat>On-screen Show (4:3)</PresentationFormat>
  <Paragraphs>209</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2  Lotus</vt:lpstr>
      <vt:lpstr>Arial</vt:lpstr>
      <vt:lpstr>B Lotus</vt:lpstr>
      <vt:lpstr>Calibri</vt:lpstr>
      <vt:lpstr>Times New Roman</vt:lpstr>
      <vt:lpstr>Office Theme</vt:lpstr>
      <vt:lpstr>سنجش و اندازه‌گیری</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اندازه‌گیری :  در اندازه‌گیری، ویژگی‌ها یا صفات اشیاء و افراد تعیین می‌شوند و مقدار آن ویژگی‌ها یا صفات به صورت عدد و رقم گزارش می‌شود.   اندازه‌گیری، عبارت است از فرایندی که تعیین می‌کند یک شخص یا یک شیء چه مقدار از یک ویژگی برخوردار است.  اندازه‌گیری، فرایندی دقیق و دربرگیرنده قواعدی است که این قواعد اندازه‌گیری، خط‌مشی‌هایی هستند برای نشان دادن مقدار شیء مورد اندازه‌گیری.  قواعد اندازه‌گیری از جنبه‌های مهم استاندارد کردن آزمون‌های روانی و تربیتی است که نتیجه‌اش به‌دست آوردن نتایج یکسان توسط افراد مختلف در آزمون‌های گوناگون است.</dc:title>
  <dc:creator>user</dc:creator>
  <cp:lastModifiedBy>ca</cp:lastModifiedBy>
  <cp:revision>344</cp:revision>
  <dcterms:created xsi:type="dcterms:W3CDTF">2015-07-25T06:36:25Z</dcterms:created>
  <dcterms:modified xsi:type="dcterms:W3CDTF">2020-06-12T19:41:05Z</dcterms:modified>
</cp:coreProperties>
</file>