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6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956" autoAdjust="0"/>
    <p:restoredTop sz="94660"/>
  </p:normalViewPr>
  <p:slideViewPr>
    <p:cSldViewPr snapToGrid="0">
      <p:cViewPr varScale="1">
        <p:scale>
          <a:sx n="80" d="100"/>
          <a:sy n="80" d="100"/>
        </p:scale>
        <p:origin x="3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39409C20-EA2C-4CF4-94B6-D95A523876B2}" type="datetimeFigureOut">
              <a:rPr lang="fa-IR" smtClean="0"/>
              <a:t>1441/10/11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BB6AE4A-0287-4B6E-B39E-5A2B98C9A411}" type="slidenum">
              <a:rPr lang="fa-IR" smtClean="0"/>
              <a:t>‹#›</a:t>
            </a:fld>
            <a:endParaRPr lang="fa-IR"/>
          </a:p>
        </p:txBody>
      </p:sp>
    </p:spTree>
    <p:extLst>
      <p:ext uri="{BB962C8B-B14F-4D97-AF65-F5344CB8AC3E}">
        <p14:creationId xmlns:p14="http://schemas.microsoft.com/office/powerpoint/2010/main" val="1489574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9409C20-EA2C-4CF4-94B6-D95A523876B2}" type="datetimeFigureOut">
              <a:rPr lang="fa-IR" smtClean="0"/>
              <a:t>1441/10/11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BB6AE4A-0287-4B6E-B39E-5A2B98C9A411}" type="slidenum">
              <a:rPr lang="fa-IR" smtClean="0"/>
              <a:t>‹#›</a:t>
            </a:fld>
            <a:endParaRPr lang="fa-IR"/>
          </a:p>
        </p:txBody>
      </p:sp>
    </p:spTree>
    <p:extLst>
      <p:ext uri="{BB962C8B-B14F-4D97-AF65-F5344CB8AC3E}">
        <p14:creationId xmlns:p14="http://schemas.microsoft.com/office/powerpoint/2010/main" val="3528403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9409C20-EA2C-4CF4-94B6-D95A523876B2}" type="datetimeFigureOut">
              <a:rPr lang="fa-IR" smtClean="0"/>
              <a:t>1441/10/11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BB6AE4A-0287-4B6E-B39E-5A2B98C9A411}" type="slidenum">
              <a:rPr lang="fa-IR" smtClean="0"/>
              <a:t>‹#›</a:t>
            </a:fld>
            <a:endParaRPr lang="fa-IR"/>
          </a:p>
        </p:txBody>
      </p:sp>
    </p:spTree>
    <p:extLst>
      <p:ext uri="{BB962C8B-B14F-4D97-AF65-F5344CB8AC3E}">
        <p14:creationId xmlns:p14="http://schemas.microsoft.com/office/powerpoint/2010/main" val="409695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9409C20-EA2C-4CF4-94B6-D95A523876B2}" type="datetimeFigureOut">
              <a:rPr lang="fa-IR" smtClean="0"/>
              <a:t>1441/10/11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BB6AE4A-0287-4B6E-B39E-5A2B98C9A411}" type="slidenum">
              <a:rPr lang="fa-IR" smtClean="0"/>
              <a:t>‹#›</a:t>
            </a:fld>
            <a:endParaRPr lang="fa-IR"/>
          </a:p>
        </p:txBody>
      </p:sp>
    </p:spTree>
    <p:extLst>
      <p:ext uri="{BB962C8B-B14F-4D97-AF65-F5344CB8AC3E}">
        <p14:creationId xmlns:p14="http://schemas.microsoft.com/office/powerpoint/2010/main" val="115492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409C20-EA2C-4CF4-94B6-D95A523876B2}" type="datetimeFigureOut">
              <a:rPr lang="fa-IR" smtClean="0"/>
              <a:t>1441/10/11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BB6AE4A-0287-4B6E-B39E-5A2B98C9A411}" type="slidenum">
              <a:rPr lang="fa-IR" smtClean="0"/>
              <a:t>‹#›</a:t>
            </a:fld>
            <a:endParaRPr lang="fa-IR"/>
          </a:p>
        </p:txBody>
      </p:sp>
    </p:spTree>
    <p:extLst>
      <p:ext uri="{BB962C8B-B14F-4D97-AF65-F5344CB8AC3E}">
        <p14:creationId xmlns:p14="http://schemas.microsoft.com/office/powerpoint/2010/main" val="4198482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39409C20-EA2C-4CF4-94B6-D95A523876B2}" type="datetimeFigureOut">
              <a:rPr lang="fa-IR" smtClean="0"/>
              <a:t>1441/10/11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BB6AE4A-0287-4B6E-B39E-5A2B98C9A411}" type="slidenum">
              <a:rPr lang="fa-IR" smtClean="0"/>
              <a:t>‹#›</a:t>
            </a:fld>
            <a:endParaRPr lang="fa-IR"/>
          </a:p>
        </p:txBody>
      </p:sp>
    </p:spTree>
    <p:extLst>
      <p:ext uri="{BB962C8B-B14F-4D97-AF65-F5344CB8AC3E}">
        <p14:creationId xmlns:p14="http://schemas.microsoft.com/office/powerpoint/2010/main" val="486671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39409C20-EA2C-4CF4-94B6-D95A523876B2}" type="datetimeFigureOut">
              <a:rPr lang="fa-IR" smtClean="0"/>
              <a:t>1441/10/11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BB6AE4A-0287-4B6E-B39E-5A2B98C9A411}" type="slidenum">
              <a:rPr lang="fa-IR" smtClean="0"/>
              <a:t>‹#›</a:t>
            </a:fld>
            <a:endParaRPr lang="fa-IR"/>
          </a:p>
        </p:txBody>
      </p:sp>
    </p:spTree>
    <p:extLst>
      <p:ext uri="{BB962C8B-B14F-4D97-AF65-F5344CB8AC3E}">
        <p14:creationId xmlns:p14="http://schemas.microsoft.com/office/powerpoint/2010/main" val="2209121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39409C20-EA2C-4CF4-94B6-D95A523876B2}" type="datetimeFigureOut">
              <a:rPr lang="fa-IR" smtClean="0"/>
              <a:t>1441/10/11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BB6AE4A-0287-4B6E-B39E-5A2B98C9A411}" type="slidenum">
              <a:rPr lang="fa-IR" smtClean="0"/>
              <a:t>‹#›</a:t>
            </a:fld>
            <a:endParaRPr lang="fa-IR"/>
          </a:p>
        </p:txBody>
      </p:sp>
    </p:spTree>
    <p:extLst>
      <p:ext uri="{BB962C8B-B14F-4D97-AF65-F5344CB8AC3E}">
        <p14:creationId xmlns:p14="http://schemas.microsoft.com/office/powerpoint/2010/main" val="4270563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409C20-EA2C-4CF4-94B6-D95A523876B2}" type="datetimeFigureOut">
              <a:rPr lang="fa-IR" smtClean="0"/>
              <a:t>1441/10/11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BB6AE4A-0287-4B6E-B39E-5A2B98C9A411}" type="slidenum">
              <a:rPr lang="fa-IR" smtClean="0"/>
              <a:t>‹#›</a:t>
            </a:fld>
            <a:endParaRPr lang="fa-IR"/>
          </a:p>
        </p:txBody>
      </p:sp>
    </p:spTree>
    <p:extLst>
      <p:ext uri="{BB962C8B-B14F-4D97-AF65-F5344CB8AC3E}">
        <p14:creationId xmlns:p14="http://schemas.microsoft.com/office/powerpoint/2010/main" val="320913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409C20-EA2C-4CF4-94B6-D95A523876B2}" type="datetimeFigureOut">
              <a:rPr lang="fa-IR" smtClean="0"/>
              <a:t>1441/10/11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BB6AE4A-0287-4B6E-B39E-5A2B98C9A411}" type="slidenum">
              <a:rPr lang="fa-IR" smtClean="0"/>
              <a:t>‹#›</a:t>
            </a:fld>
            <a:endParaRPr lang="fa-IR"/>
          </a:p>
        </p:txBody>
      </p:sp>
    </p:spTree>
    <p:extLst>
      <p:ext uri="{BB962C8B-B14F-4D97-AF65-F5344CB8AC3E}">
        <p14:creationId xmlns:p14="http://schemas.microsoft.com/office/powerpoint/2010/main" val="4097897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409C20-EA2C-4CF4-94B6-D95A523876B2}" type="datetimeFigureOut">
              <a:rPr lang="fa-IR" smtClean="0"/>
              <a:t>1441/10/11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BB6AE4A-0287-4B6E-B39E-5A2B98C9A411}" type="slidenum">
              <a:rPr lang="fa-IR" smtClean="0"/>
              <a:t>‹#›</a:t>
            </a:fld>
            <a:endParaRPr lang="fa-IR"/>
          </a:p>
        </p:txBody>
      </p:sp>
    </p:spTree>
    <p:extLst>
      <p:ext uri="{BB962C8B-B14F-4D97-AF65-F5344CB8AC3E}">
        <p14:creationId xmlns:p14="http://schemas.microsoft.com/office/powerpoint/2010/main" val="2395498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9409C20-EA2C-4CF4-94B6-D95A523876B2}" type="datetimeFigureOut">
              <a:rPr lang="fa-IR" smtClean="0"/>
              <a:t>1441/10/11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BB6AE4A-0287-4B6E-B39E-5A2B98C9A411}" type="slidenum">
              <a:rPr lang="fa-IR" smtClean="0"/>
              <a:t>‹#›</a:t>
            </a:fld>
            <a:endParaRPr lang="fa-IR"/>
          </a:p>
        </p:txBody>
      </p:sp>
    </p:spTree>
    <p:extLst>
      <p:ext uri="{BB962C8B-B14F-4D97-AF65-F5344CB8AC3E}">
        <p14:creationId xmlns:p14="http://schemas.microsoft.com/office/powerpoint/2010/main" val="2362828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958" y="292936"/>
            <a:ext cx="10515600" cy="1325563"/>
          </a:xfrm>
        </p:spPr>
        <p:txBody>
          <a:bodyPr/>
          <a:lstStyle/>
          <a:p>
            <a:r>
              <a:rPr lang="fa-IR" dirty="0" smtClean="0"/>
              <a:t>بسم الله الرحمن الرحیم</a:t>
            </a:r>
            <a:endParaRPr lang="fa-IR" dirty="0"/>
          </a:p>
        </p:txBody>
      </p:sp>
      <p:sp>
        <p:nvSpPr>
          <p:cNvPr id="3" name="Content Placeholder 2"/>
          <p:cNvSpPr>
            <a:spLocks noGrp="1"/>
          </p:cNvSpPr>
          <p:nvPr>
            <p:ph idx="1"/>
          </p:nvPr>
        </p:nvSpPr>
        <p:spPr/>
        <p:txBody>
          <a:bodyPr>
            <a:normAutofit/>
          </a:bodyPr>
          <a:lstStyle/>
          <a:p>
            <a:r>
              <a:rPr lang="fa-IR" dirty="0" smtClean="0"/>
              <a:t>نگارش خلاق </a:t>
            </a:r>
          </a:p>
          <a:p>
            <a:r>
              <a:rPr lang="fa-IR" dirty="0" smtClean="0"/>
              <a:t>حاجی قاسملو</a:t>
            </a:r>
          </a:p>
          <a:p>
            <a:r>
              <a:rPr lang="fa-IR" smtClean="0"/>
              <a:t>جلسه سوم</a:t>
            </a:r>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0676748"/>
      </p:ext>
    </p:extLst>
  </p:cSld>
  <p:clrMapOvr>
    <a:masterClrMapping/>
  </p:clrMapOvr>
  <mc:AlternateContent xmlns:mc="http://schemas.openxmlformats.org/markup-compatibility/2006">
    <mc:Choice xmlns:p14="http://schemas.microsoft.com/office/powerpoint/2010/main" Requires="p14">
      <p:transition spd="slow" p14:dur="2000" advTm="9603"/>
    </mc:Choice>
    <mc:Fallback>
      <p:transition spd="slow" advTm="9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درون مایه</a:t>
            </a:r>
            <a:r>
              <a:rPr lang="en-US" dirty="0" smtClean="0"/>
              <a:t/>
            </a:r>
            <a:br>
              <a:rPr lang="en-US" dirty="0" smtClean="0"/>
            </a:br>
            <a:endParaRPr lang="fa-IR" dirty="0"/>
          </a:p>
        </p:txBody>
      </p:sp>
      <p:sp>
        <p:nvSpPr>
          <p:cNvPr id="3" name="Content Placeholder 2"/>
          <p:cNvSpPr>
            <a:spLocks noGrp="1"/>
          </p:cNvSpPr>
          <p:nvPr>
            <p:ph idx="1"/>
          </p:nvPr>
        </p:nvSpPr>
        <p:spPr/>
        <p:txBody>
          <a:bodyPr/>
          <a:lstStyle/>
          <a:p>
            <a:r>
              <a:rPr lang="fa-IR" dirty="0" smtClean="0"/>
              <a:t>درون </a:t>
            </a:r>
            <a:r>
              <a:rPr lang="fa-IR" dirty="0"/>
              <a:t>مایه، فکر اصلی و مسلط در هر داستان است، که جهت فکری و ادراکی نویسنده را نشان می­دهد. </a:t>
            </a:r>
            <a:r>
              <a:rPr lang="fa-IR" dirty="0" smtClean="0"/>
              <a:t>درون­مایه </a:t>
            </a:r>
            <a:r>
              <a:rPr lang="fa-IR" dirty="0"/>
              <a:t>در یک جمله خلاصه می­شود و در واقع نگاه نویسنده به یک موضوع است. به همین دلیل است که به تعداد نویسندگان در باره یک موضوع خاص، درون مایه وجود دارد. چرا که درون مایه در واقع، دریافت و تجربه شخصی نویسنده به یک موضوع است.</a:t>
            </a:r>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11143091"/>
      </p:ext>
    </p:extLst>
  </p:cSld>
  <p:clrMapOvr>
    <a:masterClrMapping/>
  </p:clrMapOvr>
  <mc:AlternateContent xmlns:mc="http://schemas.openxmlformats.org/markup-compatibility/2006">
    <mc:Choice xmlns:p14="http://schemas.microsoft.com/office/powerpoint/2010/main" Requires="p14">
      <p:transition spd="slow" p14:dur="2000" advTm="40185"/>
    </mc:Choice>
    <mc:Fallback>
      <p:transition spd="slow" advTm="40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لحن</a:t>
            </a:r>
            <a:r>
              <a:rPr lang="en-US" dirty="0" smtClean="0"/>
              <a:t/>
            </a:r>
            <a:br>
              <a:rPr lang="en-US" dirty="0" smtClean="0"/>
            </a:br>
            <a:endParaRPr lang="fa-IR" dirty="0"/>
          </a:p>
        </p:txBody>
      </p:sp>
      <p:sp>
        <p:nvSpPr>
          <p:cNvPr id="3" name="Content Placeholder 2"/>
          <p:cNvSpPr>
            <a:spLocks noGrp="1"/>
          </p:cNvSpPr>
          <p:nvPr>
            <p:ph idx="1"/>
          </p:nvPr>
        </p:nvSpPr>
        <p:spPr/>
        <p:txBody>
          <a:bodyPr>
            <a:normAutofit/>
          </a:bodyPr>
          <a:lstStyle/>
          <a:p>
            <a:r>
              <a:rPr lang="fa-IR" dirty="0" smtClean="0"/>
              <a:t>در </a:t>
            </a:r>
            <a:r>
              <a:rPr lang="fa-IR" dirty="0"/>
              <a:t>داستان نویسی منظور از لحن داستان، طرز برخورد نویسنده نسبت به موضوع داستان است. لحن شگردهایی است که داستان نویس به کار می­برد تا در داستانش حال و هوای خاصی پدید آورده به مثَل حال و هوای تراژیک یا کمیک یا رمانتیک. عنصری که در شکل دادن به لحن نقش تعیین کننده­ای دارد زبان نوشتاری است. لحن در داستان می­تواند خنده­دار، غم­انگیز، نگران، بی­تفاوت، صمیمی و یا موقرانه </a:t>
            </a:r>
            <a:r>
              <a:rPr lang="fa-IR" dirty="0" smtClean="0"/>
              <a:t>باشد</a:t>
            </a: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4698014"/>
      </p:ext>
    </p:extLst>
  </p:cSld>
  <p:clrMapOvr>
    <a:masterClrMapping/>
  </p:clrMapOvr>
  <mc:AlternateContent xmlns:mc="http://schemas.openxmlformats.org/markup-compatibility/2006">
    <mc:Choice xmlns:p14="http://schemas.microsoft.com/office/powerpoint/2010/main" Requires="p14">
      <p:transition spd="slow" p14:dur="2000" advTm="55697"/>
    </mc:Choice>
    <mc:Fallback>
      <p:transition spd="slow" advTm="55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مقدمه ای بر نگارش خلاق: تعریف و انواع آن</a:t>
            </a:r>
            <a:r>
              <a:rPr lang="en-US" dirty="0"/>
              <a:t/>
            </a:r>
            <a:br>
              <a:rPr lang="en-US" dirty="0"/>
            </a:br>
            <a:endParaRPr lang="fa-IR" dirty="0"/>
          </a:p>
        </p:txBody>
      </p:sp>
      <p:sp>
        <p:nvSpPr>
          <p:cNvPr id="3" name="Content Placeholder 2"/>
          <p:cNvSpPr>
            <a:spLocks noGrp="1"/>
          </p:cNvSpPr>
          <p:nvPr>
            <p:ph idx="1"/>
          </p:nvPr>
        </p:nvSpPr>
        <p:spPr/>
        <p:txBody>
          <a:bodyPr>
            <a:normAutofit/>
          </a:bodyPr>
          <a:lstStyle/>
          <a:p>
            <a:r>
              <a:rPr lang="fa-IR" dirty="0"/>
              <a:t>نگارش خلاق شکلی از بیان هنری است که از طریق تخيلات با استفاده از تصویرها و روایت ها رخ می­دهد. نگارش تخیلی شامل شعر، داستان بلند و داستان کوتاه نمایشنامه است و نگارش </a:t>
            </a:r>
            <a:r>
              <a:rPr lang="fa-IR" dirty="0" smtClean="0"/>
              <a:t>غیرتخیلی </a:t>
            </a:r>
            <a:r>
              <a:rPr lang="fa-IR" dirty="0"/>
              <a:t>شامل اتوبیوگرافی، بیوگرافی، مقاله، خاطرات </a:t>
            </a:r>
            <a:r>
              <a:rPr lang="fa-IR" dirty="0" smtClean="0"/>
              <a:t>روزانه </a:t>
            </a:r>
            <a:r>
              <a:rPr lang="fa-IR" dirty="0"/>
              <a:t>و داستان­های روزنامه است. بعضی مواقع تمایز میان ادبیات تخیلی و غیرتخیلی مشکل است. </a:t>
            </a:r>
            <a:endParaRPr lang="fa-IR" dirty="0" smtClean="0"/>
          </a:p>
          <a:p>
            <a:r>
              <a:rPr lang="fa-IR" dirty="0" smtClean="0"/>
              <a:t>ادبیات </a:t>
            </a:r>
            <a:r>
              <a:rPr lang="fa-IR" dirty="0"/>
              <a:t>تخیلي مرتبط با پیرنگ، صحنه و شخصیت­هایی است که آفریده شده­اند، در حالی که نگارش غیر­تخیلی داستان­های واقعی هستند که از وقایع واقعی و مردم واقعی صحبت می­کنند.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3355447"/>
      </p:ext>
    </p:extLst>
  </p:cSld>
  <p:clrMapOvr>
    <a:masterClrMapping/>
  </p:clrMapOvr>
  <mc:AlternateContent xmlns:mc="http://schemas.openxmlformats.org/markup-compatibility/2006">
    <mc:Choice xmlns:p14="http://schemas.microsoft.com/office/powerpoint/2010/main" Requires="p14">
      <p:transition spd="slow" p14:dur="2000" advTm="67982"/>
    </mc:Choice>
    <mc:Fallback>
      <p:transition spd="slow" advTm="6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t>تفاوت ویژگیهای ادبیات تخیلی یا غیر تخیلی</a:t>
            </a:r>
            <a:r>
              <a:rPr lang="en-US" dirty="0"/>
              <a:t/>
            </a:r>
            <a:br>
              <a:rPr lang="en-US" dirty="0"/>
            </a:br>
            <a:endParaRPr lang="fa-I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0048330"/>
              </p:ext>
            </p:extLst>
          </p:nvPr>
        </p:nvGraphicFramePr>
        <p:xfrm>
          <a:off x="3233420" y="2721134"/>
          <a:ext cx="5725160" cy="2880360"/>
        </p:xfrm>
        <a:graphic>
          <a:graphicData uri="http://schemas.openxmlformats.org/drawingml/2006/table">
            <a:tbl>
              <a:tblPr rtl="1" firstRow="1" firstCol="1" bandRow="1">
                <a:tableStyleId>{5C22544A-7EE6-4342-B048-85BDC9FD1C3A}</a:tableStyleId>
              </a:tblPr>
              <a:tblGrid>
                <a:gridCol w="2862580"/>
                <a:gridCol w="2862580"/>
              </a:tblGrid>
              <a:tr h="0">
                <a:tc>
                  <a:txBody>
                    <a:bodyPr/>
                    <a:lstStyle/>
                    <a:p>
                      <a:pPr algn="ctr" rtl="1">
                        <a:lnSpc>
                          <a:spcPct val="150000"/>
                        </a:lnSpc>
                        <a:spcAft>
                          <a:spcPts val="0"/>
                        </a:spcAft>
                      </a:pPr>
                      <a:r>
                        <a:rPr lang="fa-IR" sz="1400" dirty="0">
                          <a:effectLst/>
                        </a:rPr>
                        <a:t>ادبیات تخیلی</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50000"/>
                        </a:lnSpc>
                        <a:spcAft>
                          <a:spcPts val="0"/>
                        </a:spcAft>
                      </a:pPr>
                      <a:r>
                        <a:rPr lang="fa-IR" sz="1400">
                          <a:effectLst/>
                        </a:rPr>
                        <a:t>ادبیات غیر تخیلی</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rtl="1">
                        <a:lnSpc>
                          <a:spcPct val="150000"/>
                        </a:lnSpc>
                        <a:spcAft>
                          <a:spcPts val="0"/>
                        </a:spcAft>
                      </a:pPr>
                      <a:r>
                        <a:rPr lang="fa-IR" sz="1400">
                          <a:effectLst/>
                        </a:rPr>
                        <a:t>ادبیات تخیلی حاصل تصورات نویسنده است.</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50000"/>
                        </a:lnSpc>
                        <a:spcAft>
                          <a:spcPts val="0"/>
                        </a:spcAft>
                      </a:pPr>
                      <a:r>
                        <a:rPr lang="fa-IR" sz="1400">
                          <a:effectLst/>
                        </a:rPr>
                        <a:t>ادبیات غیر تخیلی بر پایه واقعیت است.</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rtl="1">
                        <a:lnSpc>
                          <a:spcPct val="150000"/>
                        </a:lnSpc>
                        <a:spcAft>
                          <a:spcPts val="0"/>
                        </a:spcAft>
                      </a:pPr>
                      <a:r>
                        <a:rPr lang="fa-IR" sz="1400" dirty="0">
                          <a:effectLst/>
                        </a:rPr>
                        <a:t>اغلب بر اساس وقایع </a:t>
                      </a:r>
                      <a:r>
                        <a:rPr lang="fa-IR" sz="1400" dirty="0" smtClean="0">
                          <a:effectLst/>
                        </a:rPr>
                        <a:t>غیر واقعی </a:t>
                      </a:r>
                      <a:r>
                        <a:rPr lang="fa-IR" sz="1400" dirty="0">
                          <a:effectLst/>
                        </a:rPr>
                        <a:t>است.</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50000"/>
                        </a:lnSpc>
                        <a:spcAft>
                          <a:spcPts val="0"/>
                        </a:spcAft>
                      </a:pPr>
                      <a:r>
                        <a:rPr lang="fa-IR" sz="1400">
                          <a:effectLst/>
                        </a:rPr>
                        <a:t>اگر ساختگی باشد اعتبار خود را از دست میدهد.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rtl="1">
                        <a:lnSpc>
                          <a:spcPct val="150000"/>
                        </a:lnSpc>
                        <a:spcAft>
                          <a:spcPts val="0"/>
                        </a:spcAft>
                      </a:pPr>
                      <a:r>
                        <a:rPr lang="fa-IR" sz="1400">
                          <a:effectLst/>
                        </a:rPr>
                        <a:t>ذهنی هستند.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50000"/>
                        </a:lnSpc>
                        <a:spcAft>
                          <a:spcPts val="0"/>
                        </a:spcAft>
                      </a:pPr>
                      <a:r>
                        <a:rPr lang="fa-IR" sz="1400">
                          <a:effectLst/>
                        </a:rPr>
                        <a:t>عینی هستند.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rtl="1">
                        <a:lnSpc>
                          <a:spcPct val="150000"/>
                        </a:lnSpc>
                        <a:spcAft>
                          <a:spcPts val="0"/>
                        </a:spcAft>
                      </a:pPr>
                      <a:r>
                        <a:rPr lang="fa-IR" sz="14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50000"/>
                        </a:lnSpc>
                        <a:spcAft>
                          <a:spcPts val="0"/>
                        </a:spcAft>
                      </a:pPr>
                      <a:r>
                        <a:rPr lang="fa-IR" sz="14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rtl="1">
                        <a:lnSpc>
                          <a:spcPct val="150000"/>
                        </a:lnSpc>
                        <a:spcAft>
                          <a:spcPts val="0"/>
                        </a:spcAft>
                      </a:pPr>
                      <a:r>
                        <a:rPr lang="fa-IR" sz="1400">
                          <a:effectLst/>
                        </a:rPr>
                        <a:t>از زاویه دید متفاوتی میتوان در این نوع ادبیات استفاده کرد.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50000"/>
                        </a:lnSpc>
                        <a:spcAft>
                          <a:spcPts val="0"/>
                        </a:spcAft>
                      </a:pPr>
                      <a:r>
                        <a:rPr lang="fa-IR" sz="1400">
                          <a:effectLst/>
                        </a:rPr>
                        <a:t>زاویه دید نویسنده استفاده کرد.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rtl="1">
                        <a:lnSpc>
                          <a:spcPct val="150000"/>
                        </a:lnSpc>
                        <a:spcAft>
                          <a:spcPts val="0"/>
                        </a:spcAft>
                      </a:pPr>
                      <a:r>
                        <a:rPr lang="fa-IR" sz="1400">
                          <a:effectLst/>
                        </a:rPr>
                        <a:t>بر وقایع درونی متمرکز می­شود.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50000"/>
                        </a:lnSpc>
                        <a:spcAft>
                          <a:spcPts val="0"/>
                        </a:spcAft>
                      </a:pPr>
                      <a:r>
                        <a:rPr lang="fa-IR" sz="1400" dirty="0">
                          <a:effectLst/>
                        </a:rPr>
                        <a:t>بر وقایع بیرونی متمرکز می­شود.</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0813176"/>
      </p:ext>
    </p:extLst>
  </p:cSld>
  <p:clrMapOvr>
    <a:masterClrMapping/>
  </p:clrMapOvr>
  <mc:AlternateContent xmlns:mc="http://schemas.openxmlformats.org/markup-compatibility/2006">
    <mc:Choice xmlns:p14="http://schemas.microsoft.com/office/powerpoint/2010/main" Requires="p14">
      <p:transition spd="slow" p14:dur="2000" advTm="97394"/>
    </mc:Choice>
    <mc:Fallback>
      <p:transition spd="slow" advTm="97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a:t>در دایره المعارف بریتانیکا، داستان­های تخیلی از نظر طول به داستان بلند داستان کوتاه و داستانک تقسیم شده­اند. </a:t>
            </a:r>
            <a:endParaRPr lang="en-US" dirty="0"/>
          </a:p>
          <a:p>
            <a:pPr marL="0" indent="0">
              <a:buNone/>
            </a:pPr>
            <a:r>
              <a:rPr lang="fa-IR" dirty="0" smtClean="0"/>
              <a:t>*** داستان بلند</a:t>
            </a:r>
          </a:p>
          <a:p>
            <a:r>
              <a:rPr lang="fa-IR" dirty="0"/>
              <a:t>داستان بلند یک روایت فصيح با طول قابل توجه است که دارای پیچیدگی خاصی مرتبط با تجربیات تخیلی انسانها است. داستان بلند را می­توان هنر طرح ریزی از طریق کلمه دانست. این نوع داستان شامل توالی وقایع مرتبط به هم در گروهی از مردم و در یک موقعیت خاص است.</a:t>
            </a:r>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0321144"/>
      </p:ext>
    </p:extLst>
  </p:cSld>
  <p:clrMapOvr>
    <a:masterClrMapping/>
  </p:clrMapOvr>
  <mc:AlternateContent xmlns:mc="http://schemas.openxmlformats.org/markup-compatibility/2006">
    <mc:Choice xmlns:p14="http://schemas.microsoft.com/office/powerpoint/2010/main" Requires="p14">
      <p:transition spd="slow" p14:dur="2000" advTm="139908"/>
    </mc:Choice>
    <mc:Fallback>
      <p:transition spd="slow" advTm="139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عناصر داستان</a:t>
            </a:r>
            <a:endParaRPr lang="fa-IR" dirty="0"/>
          </a:p>
        </p:txBody>
      </p:sp>
      <p:sp>
        <p:nvSpPr>
          <p:cNvPr id="3" name="Content Placeholder 2"/>
          <p:cNvSpPr>
            <a:spLocks noGrp="1"/>
          </p:cNvSpPr>
          <p:nvPr>
            <p:ph idx="1"/>
          </p:nvPr>
        </p:nvSpPr>
        <p:spPr/>
        <p:txBody>
          <a:bodyPr/>
          <a:lstStyle/>
          <a:p>
            <a:r>
              <a:rPr lang="fa-IR" dirty="0"/>
              <a:t>عناصر برجسته داستانی که نقش محوری در ایجاد داستان دارند عبارتند از: شخصیت، زاویه دید، صحنه و صحنه­پردازی، پیرنگ، لحن، درون مایه که محور فکری حاکم، بر داستان­ها اعم از داستان کوتاه و بلند را بیان می­کند، به همین دلیل جای دارد که در این بخش به شرح این عناصر پرداخت.</a:t>
            </a:r>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9552329"/>
      </p:ext>
    </p:extLst>
  </p:cSld>
  <p:clrMapOvr>
    <a:masterClrMapping/>
  </p:clrMapOvr>
  <mc:AlternateContent xmlns:mc="http://schemas.openxmlformats.org/markup-compatibility/2006">
    <mc:Choice xmlns:p14="http://schemas.microsoft.com/office/powerpoint/2010/main" Requires="p14">
      <p:transition spd="slow" p14:dur="2000" advTm="31397"/>
    </mc:Choice>
    <mc:Fallback>
      <p:transition spd="slow" advTm="31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شخصیت</a:t>
            </a:r>
            <a:r>
              <a:rPr lang="en-US" dirty="0" smtClean="0"/>
              <a:t/>
            </a:r>
            <a:br>
              <a:rPr lang="en-US" dirty="0" smtClean="0"/>
            </a:br>
            <a:endParaRPr lang="fa-IR" dirty="0"/>
          </a:p>
        </p:txBody>
      </p:sp>
      <p:sp>
        <p:nvSpPr>
          <p:cNvPr id="3" name="Content Placeholder 2"/>
          <p:cNvSpPr>
            <a:spLocks noGrp="1"/>
          </p:cNvSpPr>
          <p:nvPr>
            <p:ph idx="1"/>
          </p:nvPr>
        </p:nvSpPr>
        <p:spPr/>
        <p:txBody>
          <a:bodyPr/>
          <a:lstStyle/>
          <a:p>
            <a:r>
              <a:rPr lang="fa-IR" dirty="0" smtClean="0"/>
              <a:t>شخصیت </a:t>
            </a:r>
            <a:r>
              <a:rPr lang="fa-IR" dirty="0"/>
              <a:t>و قهرمان، به افرادی گفته می­شود که در ذهن نویسنده آفریده و در فضای داستان هستند، به عبارت دیگر، حوادث و ماجرای هر داستانی را گروهی از افراد پیش می­برند که شخصیت داستان نامیده می­شوند.</a:t>
            </a:r>
            <a:endParaRPr lang="en-US" dirty="0"/>
          </a:p>
          <a:p>
            <a:r>
              <a:rPr lang="fa-IR" dirty="0"/>
              <a:t>مهم­ترین عنصر منتقل کننده تم داستان و عامل مهم طرح داستان، شخصیت داستانی است.</a:t>
            </a:r>
            <a:endParaRPr lang="en-US" dirty="0"/>
          </a:p>
          <a:p>
            <a:r>
              <a:rPr lang="fa-IR" dirty="0"/>
              <a:t>شخصیتهای در داستان گاه به صورت نمایشی و گاه به صورت گزارشی به خواننده معرفی می­شوند.</a:t>
            </a:r>
            <a:endParaRPr lang="en-US" dirty="0"/>
          </a:p>
          <a:p>
            <a:r>
              <a:rPr lang="fa-IR" dirty="0"/>
              <a:t>اگر شخصیتها از زبان </a:t>
            </a:r>
            <a:r>
              <a:rPr lang="fa-IR" dirty="0" smtClean="0"/>
              <a:t>راوی </a:t>
            </a:r>
            <a:r>
              <a:rPr lang="fa-IR" dirty="0"/>
              <a:t>شناسانده شوند شیوه نگارش گزارشی است اما اگر در خلال داستان، از طریق گفتگو، حرکات و رفتار شناسانده شوند، شیوه نگارش نمایشی است.</a:t>
            </a:r>
            <a:endParaRPr lang="en-US" dirty="0"/>
          </a:p>
          <a:p>
            <a:endParaRPr lang="fa-IR" dirty="0" smtClean="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82822780"/>
      </p:ext>
    </p:extLst>
  </p:cSld>
  <p:clrMapOvr>
    <a:masterClrMapping/>
  </p:clrMapOvr>
  <mc:AlternateContent xmlns:mc="http://schemas.openxmlformats.org/markup-compatibility/2006">
    <mc:Choice xmlns:p14="http://schemas.microsoft.com/office/powerpoint/2010/main" Requires="p14">
      <p:transition spd="slow" p14:dur="2000" advTm="71340"/>
    </mc:Choice>
    <mc:Fallback>
      <p:transition spd="slow" advTm="71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طرح یا پیرنگ</a:t>
            </a:r>
            <a:r>
              <a:rPr lang="en-US" dirty="0" smtClean="0"/>
              <a:t/>
            </a:r>
            <a:br>
              <a:rPr lang="en-US" dirty="0" smtClean="0"/>
            </a:br>
            <a:endParaRPr lang="fa-IR" dirty="0"/>
          </a:p>
        </p:txBody>
      </p:sp>
      <p:sp>
        <p:nvSpPr>
          <p:cNvPr id="3" name="Content Placeholder 2"/>
          <p:cNvSpPr>
            <a:spLocks noGrp="1"/>
          </p:cNvSpPr>
          <p:nvPr>
            <p:ph idx="1"/>
          </p:nvPr>
        </p:nvSpPr>
        <p:spPr/>
        <p:txBody>
          <a:bodyPr>
            <a:normAutofit/>
          </a:bodyPr>
          <a:lstStyle/>
          <a:p>
            <a:r>
              <a:rPr lang="fa-IR" dirty="0" smtClean="0"/>
              <a:t>پیرنگ</a:t>
            </a:r>
            <a:r>
              <a:rPr lang="fa-IR" dirty="0"/>
              <a:t>، تلفیقی از دو کلمه پی و رنگ است. «پی» به معنای شالوده و پایه است و «رنگ» به معنای طرح و نقش، بنابراین «پیرنگ» به معنای «بنیاد نقش» و ه «شالوده طرح» است. از نظر فورستر (۱۳۶۹) پیرنگ طرح نقل حوادث است با تکیه بر موجبیت و روابط علت و معلول است. این تعریف دومؤلفه اصلی را در بر دارد که شامل تسلل حوادث و علیّت است. به این معنا که حوادث و رویدادهای داستانی به دنبال هم می­آیند و با هم رابطه علی و معلولی دارند. پیرنگ، وابستگی موجود میان حوادث را به طور عقلانی تنظیم می­کند. از تقابل شخصیتها در پیرنگ داستان «کشمکش» به وجود می­آید. کشمکش درواقع، حاصل برخورد شخصیت یا شخصیت­های اصلی داستان با کنش­های مخالف است. </a:t>
            </a:r>
            <a:r>
              <a:rPr lang="fa-IR" dirty="0" smtClean="0"/>
              <a:t>کشمکش </a:t>
            </a:r>
            <a:r>
              <a:rPr lang="fa-IR" dirty="0"/>
              <a:t>می­تواند جسمانی، ذهنی و یا عاطفی باشد.</a:t>
            </a:r>
            <a:endParaRPr lang="en-US" dirty="0"/>
          </a:p>
          <a:p>
            <a:endParaRPr lang="fa-IR" dirty="0" smtClean="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05786728"/>
      </p:ext>
    </p:extLst>
  </p:cSld>
  <p:clrMapOvr>
    <a:masterClrMapping/>
  </p:clrMapOvr>
  <mc:AlternateContent xmlns:mc="http://schemas.openxmlformats.org/markup-compatibility/2006">
    <mc:Choice xmlns:p14="http://schemas.microsoft.com/office/powerpoint/2010/main" Requires="p14">
      <p:transition spd="slow" p14:dur="2000" advTm="93334"/>
    </mc:Choice>
    <mc:Fallback>
      <p:transition spd="slow" advTm="93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زاویه دید</a:t>
            </a:r>
            <a:r>
              <a:rPr lang="en-US" dirty="0" smtClean="0"/>
              <a:t/>
            </a:r>
            <a:br>
              <a:rPr lang="en-US" dirty="0" smtClean="0"/>
            </a:br>
            <a:endParaRPr lang="fa-IR" dirty="0"/>
          </a:p>
        </p:txBody>
      </p:sp>
      <p:sp>
        <p:nvSpPr>
          <p:cNvPr id="3" name="Content Placeholder 2"/>
          <p:cNvSpPr>
            <a:spLocks noGrp="1"/>
          </p:cNvSpPr>
          <p:nvPr>
            <p:ph idx="1"/>
          </p:nvPr>
        </p:nvSpPr>
        <p:spPr/>
        <p:txBody>
          <a:bodyPr/>
          <a:lstStyle/>
          <a:p>
            <a:r>
              <a:rPr lang="fa-IR" dirty="0" smtClean="0"/>
              <a:t>زاویه </a:t>
            </a:r>
            <a:r>
              <a:rPr lang="fa-IR" dirty="0"/>
              <a:t>دید به معنای شیوه نقل داستان است. نویسنده به وسیله زاویه دید مطالب داستان را به خواننده ارائه کرده و رابطه نویسنده با داستان مشخص می کند. دو شیوه برای گفتن داستان وجود دارد که شامل شیوه </a:t>
            </a:r>
            <a:r>
              <a:rPr lang="fa-IR" u="sng" dirty="0"/>
              <a:t>سوم شخص مفرد </a:t>
            </a:r>
            <a:r>
              <a:rPr lang="fa-IR" dirty="0"/>
              <a:t>و </a:t>
            </a:r>
            <a:r>
              <a:rPr lang="fa-IR" u="sng" dirty="0"/>
              <a:t>شیوه اول شخص مفرد </a:t>
            </a:r>
            <a:r>
              <a:rPr lang="fa-IR" dirty="0"/>
              <a:t>است. در شیوه سوم شخص، نویسنده خود را بیرون از داستان قرار داده و اتفاقاتی را که بر اشخاص داستان می­گذرد، می­گوید. در شیوه اول شخص مفرد، نویسنده یکی از شخصیت­های داستان است و وقایع داستان را به صورتی که خودش ناظر است و در آن شرکت می­کند، برای خواننده بیان می­کند.</a:t>
            </a:r>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7160618"/>
      </p:ext>
    </p:extLst>
  </p:cSld>
  <p:clrMapOvr>
    <a:masterClrMapping/>
  </p:clrMapOvr>
  <mc:AlternateContent xmlns:mc="http://schemas.openxmlformats.org/markup-compatibility/2006">
    <mc:Choice xmlns:p14="http://schemas.microsoft.com/office/powerpoint/2010/main" Requires="p14">
      <p:transition spd="slow" p14:dur="2000" advTm="50881"/>
    </mc:Choice>
    <mc:Fallback>
      <p:transition spd="slow" advTm="50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صحنه و صحنه پردازی</a:t>
            </a:r>
            <a:r>
              <a:rPr lang="en-US" dirty="0" smtClean="0"/>
              <a:t/>
            </a:r>
            <a:br>
              <a:rPr lang="en-US" dirty="0" smtClean="0"/>
            </a:br>
            <a:endParaRPr lang="fa-IR" dirty="0"/>
          </a:p>
        </p:txBody>
      </p:sp>
      <p:sp>
        <p:nvSpPr>
          <p:cNvPr id="3" name="Content Placeholder 2"/>
          <p:cNvSpPr>
            <a:spLocks noGrp="1"/>
          </p:cNvSpPr>
          <p:nvPr>
            <p:ph idx="1"/>
          </p:nvPr>
        </p:nvSpPr>
        <p:spPr/>
        <p:txBody>
          <a:bodyPr/>
          <a:lstStyle/>
          <a:p>
            <a:r>
              <a:rPr lang="fa-IR" dirty="0" smtClean="0"/>
              <a:t>زمان </a:t>
            </a:r>
            <a:r>
              <a:rPr lang="fa-IR" dirty="0"/>
              <a:t>و محل وقوع داستان، صحنه داستان نامیده می­شود. در واقع منظور از صحنه، زمینه و موقعیت مکانی و زمانی است که شخصیت­های داستان نقش خود را در آن بازی می­کنند.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0312317"/>
      </p:ext>
    </p:extLst>
  </p:cSld>
  <p:clrMapOvr>
    <a:masterClrMapping/>
  </p:clrMapOvr>
  <mc:AlternateContent xmlns:mc="http://schemas.openxmlformats.org/markup-compatibility/2006">
    <mc:Choice xmlns:p14="http://schemas.microsoft.com/office/powerpoint/2010/main" Requires="p14">
      <p:transition spd="slow" p14:dur="2000" advTm="66436"/>
    </mc:Choice>
    <mc:Fallback>
      <p:transition spd="slow" advTm="6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902</Words>
  <Application>Microsoft Office PowerPoint</Application>
  <PresentationFormat>Widescreen</PresentationFormat>
  <Paragraphs>42</Paragraphs>
  <Slides>11</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بسم الله الرحمن الرحیم</vt:lpstr>
      <vt:lpstr>مقدمه ای بر نگارش خلاق: تعریف و انواع آن </vt:lpstr>
      <vt:lpstr>تفاوت ویژگیهای ادبیات تخیلی یا غیر تخیلی </vt:lpstr>
      <vt:lpstr>PowerPoint Presentation</vt:lpstr>
      <vt:lpstr>عناصر داستان</vt:lpstr>
      <vt:lpstr>شخصیت </vt:lpstr>
      <vt:lpstr>طرح یا پیرنگ </vt:lpstr>
      <vt:lpstr>زاویه دید </vt:lpstr>
      <vt:lpstr>صحنه و صحنه پردازی </vt:lpstr>
      <vt:lpstr>درون مایه </vt:lpstr>
      <vt:lpstr>لحن </vt:lpstr>
    </vt:vector>
  </TitlesOfParts>
  <Company>Moorche 30 DVDs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مقدمه ای بر نگارش خلاق: تعریف و انواع آن </dc:title>
  <dc:creator>MRT www.Win2Farsi.com</dc:creator>
  <cp:lastModifiedBy>MRT www.Win2Farsi.com</cp:lastModifiedBy>
  <cp:revision>4</cp:revision>
  <dcterms:created xsi:type="dcterms:W3CDTF">2020-06-02T06:51:27Z</dcterms:created>
  <dcterms:modified xsi:type="dcterms:W3CDTF">2020-06-02T19:46:03Z</dcterms:modified>
</cp:coreProperties>
</file>