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72" r:id="rId4"/>
    <p:sldId id="276" r:id="rId5"/>
    <p:sldId id="257" r:id="rId6"/>
    <p:sldId id="261" r:id="rId7"/>
    <p:sldId id="273" r:id="rId8"/>
    <p:sldId id="274" r:id="rId9"/>
    <p:sldId id="262" r:id="rId10"/>
    <p:sldId id="263" r:id="rId11"/>
    <p:sldId id="264" r:id="rId12"/>
    <p:sldId id="275" r:id="rId13"/>
    <p:sldId id="265" r:id="rId14"/>
    <p:sldId id="267" r:id="rId15"/>
    <p:sldId id="266" r:id="rId16"/>
    <p:sldId id="268" r:id="rId17"/>
    <p:sldId id="269" r:id="rId18"/>
    <p:sldId id="270"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6" d="100"/>
          <a:sy n="116" d="100"/>
        </p:scale>
        <p:origin x="39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86E85D-8E14-49E7-84E2-4374091E1E22}"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76EF7-F854-472B-940F-4B757E0A9E2D}" type="slidenum">
              <a:rPr lang="en-US" smtClean="0"/>
              <a:t>‹#›</a:t>
            </a:fld>
            <a:endParaRPr lang="en-US"/>
          </a:p>
        </p:txBody>
      </p:sp>
    </p:spTree>
    <p:extLst>
      <p:ext uri="{BB962C8B-B14F-4D97-AF65-F5344CB8AC3E}">
        <p14:creationId xmlns:p14="http://schemas.microsoft.com/office/powerpoint/2010/main" val="78868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86E85D-8E14-49E7-84E2-4374091E1E22}"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76EF7-F854-472B-940F-4B757E0A9E2D}" type="slidenum">
              <a:rPr lang="en-US" smtClean="0"/>
              <a:t>‹#›</a:t>
            </a:fld>
            <a:endParaRPr lang="en-US"/>
          </a:p>
        </p:txBody>
      </p:sp>
    </p:spTree>
    <p:extLst>
      <p:ext uri="{BB962C8B-B14F-4D97-AF65-F5344CB8AC3E}">
        <p14:creationId xmlns:p14="http://schemas.microsoft.com/office/powerpoint/2010/main" val="324827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86E85D-8E14-49E7-84E2-4374091E1E22}"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76EF7-F854-472B-940F-4B757E0A9E2D}" type="slidenum">
              <a:rPr lang="en-US" smtClean="0"/>
              <a:t>‹#›</a:t>
            </a:fld>
            <a:endParaRPr lang="en-US"/>
          </a:p>
        </p:txBody>
      </p:sp>
    </p:spTree>
    <p:extLst>
      <p:ext uri="{BB962C8B-B14F-4D97-AF65-F5344CB8AC3E}">
        <p14:creationId xmlns:p14="http://schemas.microsoft.com/office/powerpoint/2010/main" val="147075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86E85D-8E14-49E7-84E2-4374091E1E22}"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76EF7-F854-472B-940F-4B757E0A9E2D}" type="slidenum">
              <a:rPr lang="en-US" smtClean="0"/>
              <a:t>‹#›</a:t>
            </a:fld>
            <a:endParaRPr lang="en-US"/>
          </a:p>
        </p:txBody>
      </p:sp>
    </p:spTree>
    <p:extLst>
      <p:ext uri="{BB962C8B-B14F-4D97-AF65-F5344CB8AC3E}">
        <p14:creationId xmlns:p14="http://schemas.microsoft.com/office/powerpoint/2010/main" val="23707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86E85D-8E14-49E7-84E2-4374091E1E22}"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76EF7-F854-472B-940F-4B757E0A9E2D}" type="slidenum">
              <a:rPr lang="en-US" smtClean="0"/>
              <a:t>‹#›</a:t>
            </a:fld>
            <a:endParaRPr lang="en-US"/>
          </a:p>
        </p:txBody>
      </p:sp>
    </p:spTree>
    <p:extLst>
      <p:ext uri="{BB962C8B-B14F-4D97-AF65-F5344CB8AC3E}">
        <p14:creationId xmlns:p14="http://schemas.microsoft.com/office/powerpoint/2010/main" val="346099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86E85D-8E14-49E7-84E2-4374091E1E22}" type="datetimeFigureOut">
              <a:rPr lang="en-US" smtClean="0"/>
              <a:t>6/13/2020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A76EF7-F854-472B-940F-4B757E0A9E2D}" type="slidenum">
              <a:rPr lang="en-US" smtClean="0"/>
              <a:t>‹#›</a:t>
            </a:fld>
            <a:endParaRPr lang="en-US"/>
          </a:p>
        </p:txBody>
      </p:sp>
    </p:spTree>
    <p:extLst>
      <p:ext uri="{BB962C8B-B14F-4D97-AF65-F5344CB8AC3E}">
        <p14:creationId xmlns:p14="http://schemas.microsoft.com/office/powerpoint/2010/main" val="381834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86E85D-8E14-49E7-84E2-4374091E1E22}" type="datetimeFigureOut">
              <a:rPr lang="en-US" smtClean="0"/>
              <a:t>6/13/2020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A76EF7-F854-472B-940F-4B757E0A9E2D}" type="slidenum">
              <a:rPr lang="en-US" smtClean="0"/>
              <a:t>‹#›</a:t>
            </a:fld>
            <a:endParaRPr lang="en-US"/>
          </a:p>
        </p:txBody>
      </p:sp>
    </p:spTree>
    <p:extLst>
      <p:ext uri="{BB962C8B-B14F-4D97-AF65-F5344CB8AC3E}">
        <p14:creationId xmlns:p14="http://schemas.microsoft.com/office/powerpoint/2010/main" val="440433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86E85D-8E14-49E7-84E2-4374091E1E22}" type="datetimeFigureOut">
              <a:rPr lang="en-US" smtClean="0"/>
              <a:t>6/13/2020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A76EF7-F854-472B-940F-4B757E0A9E2D}" type="slidenum">
              <a:rPr lang="en-US" smtClean="0"/>
              <a:t>‹#›</a:t>
            </a:fld>
            <a:endParaRPr lang="en-US"/>
          </a:p>
        </p:txBody>
      </p:sp>
    </p:spTree>
    <p:extLst>
      <p:ext uri="{BB962C8B-B14F-4D97-AF65-F5344CB8AC3E}">
        <p14:creationId xmlns:p14="http://schemas.microsoft.com/office/powerpoint/2010/main" val="2938694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6E85D-8E14-49E7-84E2-4374091E1E22}" type="datetimeFigureOut">
              <a:rPr lang="en-US" smtClean="0"/>
              <a:t>6/13/2020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A76EF7-F854-472B-940F-4B757E0A9E2D}" type="slidenum">
              <a:rPr lang="en-US" smtClean="0"/>
              <a:t>‹#›</a:t>
            </a:fld>
            <a:endParaRPr lang="en-US"/>
          </a:p>
        </p:txBody>
      </p:sp>
    </p:spTree>
    <p:extLst>
      <p:ext uri="{BB962C8B-B14F-4D97-AF65-F5344CB8AC3E}">
        <p14:creationId xmlns:p14="http://schemas.microsoft.com/office/powerpoint/2010/main" val="739331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86E85D-8E14-49E7-84E2-4374091E1E22}" type="datetimeFigureOut">
              <a:rPr lang="en-US" smtClean="0"/>
              <a:t>6/13/2020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A76EF7-F854-472B-940F-4B757E0A9E2D}" type="slidenum">
              <a:rPr lang="en-US" smtClean="0"/>
              <a:t>‹#›</a:t>
            </a:fld>
            <a:endParaRPr lang="en-US"/>
          </a:p>
        </p:txBody>
      </p:sp>
    </p:spTree>
    <p:extLst>
      <p:ext uri="{BB962C8B-B14F-4D97-AF65-F5344CB8AC3E}">
        <p14:creationId xmlns:p14="http://schemas.microsoft.com/office/powerpoint/2010/main" val="254729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86E85D-8E14-49E7-84E2-4374091E1E22}" type="datetimeFigureOut">
              <a:rPr lang="en-US" smtClean="0"/>
              <a:t>6/13/2020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A76EF7-F854-472B-940F-4B757E0A9E2D}" type="slidenum">
              <a:rPr lang="en-US" smtClean="0"/>
              <a:t>‹#›</a:t>
            </a:fld>
            <a:endParaRPr lang="en-US"/>
          </a:p>
        </p:txBody>
      </p:sp>
    </p:spTree>
    <p:extLst>
      <p:ext uri="{BB962C8B-B14F-4D97-AF65-F5344CB8AC3E}">
        <p14:creationId xmlns:p14="http://schemas.microsoft.com/office/powerpoint/2010/main" val="412881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6E85D-8E14-49E7-84E2-4374091E1E22}" type="datetimeFigureOut">
              <a:rPr lang="en-US" smtClean="0"/>
              <a:t>6/13/2020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A76EF7-F854-472B-940F-4B757E0A9E2D}" type="slidenum">
              <a:rPr lang="en-US" smtClean="0"/>
              <a:t>‹#›</a:t>
            </a:fld>
            <a:endParaRPr lang="en-US"/>
          </a:p>
        </p:txBody>
      </p:sp>
    </p:spTree>
    <p:extLst>
      <p:ext uri="{BB962C8B-B14F-4D97-AF65-F5344CB8AC3E}">
        <p14:creationId xmlns:p14="http://schemas.microsoft.com/office/powerpoint/2010/main" val="2546016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56735" y="230659"/>
            <a:ext cx="11079892" cy="6458465"/>
          </a:xfrm>
        </p:spPr>
        <p:txBody>
          <a:bodyPr/>
          <a:lstStyle/>
          <a:p>
            <a:pPr rtl="1"/>
            <a:r>
              <a:rPr lang="en-US" b="1" dirty="0"/>
              <a:t> </a:t>
            </a:r>
            <a:r>
              <a:rPr lang="fa-IR" b="1" dirty="0">
                <a:cs typeface="2  Lotus" panose="00000400000000000000" pitchFamily="2" charset="-78"/>
              </a:rPr>
              <a:t>به نام خدا  </a:t>
            </a:r>
          </a:p>
          <a:p>
            <a:pPr rtl="1"/>
            <a:endParaRPr lang="fa-IR" b="1" dirty="0">
              <a:cs typeface="2  Lotus" panose="00000400000000000000" pitchFamily="2" charset="-78"/>
            </a:endParaRPr>
          </a:p>
          <a:p>
            <a:pPr rtl="1"/>
            <a:endParaRPr lang="fa-IR" b="1" dirty="0">
              <a:cs typeface="2  Lotus" panose="00000400000000000000" pitchFamily="2" charset="-78"/>
            </a:endParaRPr>
          </a:p>
          <a:p>
            <a:pPr rtl="1"/>
            <a:endParaRPr lang="fa-IR" b="1" dirty="0">
              <a:cs typeface="2  Lotus" panose="00000400000000000000" pitchFamily="2" charset="-78"/>
            </a:endParaRPr>
          </a:p>
          <a:p>
            <a:pPr rtl="1"/>
            <a:endParaRPr lang="fa-IR" b="1" dirty="0">
              <a:cs typeface="2  Lotus" panose="00000400000000000000" pitchFamily="2" charset="-78"/>
            </a:endParaRPr>
          </a:p>
          <a:p>
            <a:pPr rtl="1"/>
            <a:r>
              <a:rPr lang="fa-IR" b="1" dirty="0">
                <a:cs typeface="2  Lotus" panose="00000400000000000000" pitchFamily="2" charset="-78"/>
              </a:rPr>
              <a:t> </a:t>
            </a:r>
            <a:r>
              <a:rPr lang="fa-IR" b="1" dirty="0">
                <a:solidFill>
                  <a:srgbClr val="FF0000"/>
                </a:solidFill>
                <a:cs typeface="2  Lotus" panose="00000400000000000000" pitchFamily="2" charset="-78"/>
              </a:rPr>
              <a:t>بررسی درس </a:t>
            </a:r>
            <a:r>
              <a:rPr lang="fa-IR" b="1" dirty="0" smtClean="0">
                <a:solidFill>
                  <a:srgbClr val="FF0000"/>
                </a:solidFill>
                <a:cs typeface="2  Lotus" panose="00000400000000000000" pitchFamily="2" charset="-78"/>
              </a:rPr>
              <a:t>سوم </a:t>
            </a:r>
            <a:r>
              <a:rPr lang="fa-IR" b="1" dirty="0">
                <a:solidFill>
                  <a:srgbClr val="FF0000"/>
                </a:solidFill>
                <a:cs typeface="2  Lotus" panose="00000400000000000000" pitchFamily="2" charset="-78"/>
              </a:rPr>
              <a:t>کتاب علوم پنجم ابتدایی </a:t>
            </a:r>
          </a:p>
          <a:p>
            <a:pPr rtl="1"/>
            <a:endParaRPr lang="fa-IR" dirty="0">
              <a:cs typeface="2  Lotus" panose="00000400000000000000" pitchFamily="2" charset="-78"/>
            </a:endParaRPr>
          </a:p>
          <a:p>
            <a:pPr rtl="1"/>
            <a:r>
              <a:rPr lang="fa-IR" b="1" dirty="0" smtClean="0">
                <a:solidFill>
                  <a:srgbClr val="FF0000"/>
                </a:solidFill>
                <a:cs typeface="2  Lotus" panose="00000400000000000000" pitchFamily="2" charset="-78"/>
              </a:rPr>
              <a:t>رنگین کمان</a:t>
            </a:r>
            <a:endParaRPr lang="fa-IR" b="1" dirty="0">
              <a:solidFill>
                <a:srgbClr val="FF0000"/>
              </a:solidFill>
              <a:cs typeface="2  Lotus" panose="00000400000000000000" pitchFamily="2" charset="-78"/>
            </a:endParaRPr>
          </a:p>
          <a:p>
            <a:pPr rtl="1"/>
            <a:endParaRPr lang="fa-IR" dirty="0">
              <a:cs typeface="2  Lotus" panose="00000400000000000000" pitchFamily="2" charset="-78"/>
            </a:endParaRPr>
          </a:p>
          <a:p>
            <a:pPr rtl="1"/>
            <a:endParaRPr lang="fa-IR" dirty="0">
              <a:cs typeface="2  Lotus" panose="00000400000000000000" pitchFamily="2" charset="-78"/>
            </a:endParaRPr>
          </a:p>
          <a:p>
            <a:pPr rtl="1"/>
            <a:endParaRPr lang="fa-IR" dirty="0">
              <a:cs typeface="2  Lotus" panose="00000400000000000000" pitchFamily="2" charset="-78"/>
            </a:endParaRPr>
          </a:p>
          <a:p>
            <a:pPr rtl="1"/>
            <a:endParaRPr lang="fa-IR" dirty="0">
              <a:cs typeface="2  Lotus" panose="00000400000000000000" pitchFamily="2" charset="-78"/>
            </a:endParaRPr>
          </a:p>
          <a:p>
            <a:pPr rtl="1"/>
            <a:endParaRPr lang="fa-IR" dirty="0">
              <a:cs typeface="2  Lotus" panose="00000400000000000000" pitchFamily="2" charset="-78"/>
            </a:endParaRPr>
          </a:p>
          <a:p>
            <a:pPr rtl="1"/>
            <a:r>
              <a:rPr lang="fa-IR" dirty="0">
                <a:cs typeface="2  Lotus" panose="00000400000000000000" pitchFamily="2" charset="-78"/>
              </a:rPr>
              <a:t>مدرس : دریادل </a:t>
            </a:r>
            <a:endParaRPr lang="en-US" dirty="0">
              <a:cs typeface="2  Lotus" panose="00000400000000000000" pitchFamily="2" charset="-78"/>
            </a:endParaRP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2547362"/>
      </p:ext>
    </p:extLst>
  </p:cSld>
  <p:clrMapOvr>
    <a:masterClrMapping/>
  </p:clrMapOvr>
  <mc:AlternateContent xmlns:mc="http://schemas.openxmlformats.org/markup-compatibility/2006" xmlns:p14="http://schemas.microsoft.com/office/powerpoint/2010/main">
    <mc:Choice Requires="p14">
      <p:transition spd="slow" p14:dur="2000" advTm="12746"/>
    </mc:Choice>
    <mc:Fallback xmlns="">
      <p:transition spd="slow" advTm="12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946" y="98854"/>
            <a:ext cx="11804822" cy="6631460"/>
          </a:xfrm>
        </p:spPr>
        <p:txBody>
          <a:bodyPr/>
          <a:lstStyle/>
          <a:p>
            <a:pPr marL="0" indent="0" algn="r" rtl="1">
              <a:buNone/>
            </a:pPr>
            <a:r>
              <a:rPr lang="ar-SA" sz="2000" dirty="0">
                <a:cs typeface="2  Nazanin" panose="00000400000000000000" pitchFamily="2" charset="-78"/>
              </a:rPr>
              <a:t>دانش آموزان در فعالیت پایین این صفحه که </a:t>
            </a:r>
            <a:r>
              <a:rPr lang="ar-SA" sz="2000" dirty="0" smtClean="0">
                <a:cs typeface="2  Nazanin" panose="00000400000000000000" pitchFamily="2" charset="-78"/>
              </a:rPr>
              <a:t>تجزیه </a:t>
            </a:r>
            <a:r>
              <a:rPr lang="ar-SA" sz="2000" dirty="0">
                <a:cs typeface="2  Nazanin" panose="00000400000000000000" pitchFamily="2" charset="-78"/>
              </a:rPr>
              <a:t>نور در روز آفتابی به </a:t>
            </a:r>
            <a:r>
              <a:rPr lang="ar-SA" sz="2000" dirty="0" smtClean="0">
                <a:cs typeface="2  Nazanin" panose="00000400000000000000" pitchFamily="2" charset="-78"/>
              </a:rPr>
              <a:t>وسیله</a:t>
            </a:r>
            <a:r>
              <a:rPr lang="fa-IR" sz="2000" dirty="0" smtClean="0">
                <a:cs typeface="2  Nazanin" panose="00000400000000000000" pitchFamily="2" charset="-78"/>
              </a:rPr>
              <a:t> </a:t>
            </a:r>
            <a:r>
              <a:rPr lang="ar-SA" sz="2000" dirty="0" smtClean="0">
                <a:cs typeface="2  Nazanin" panose="00000400000000000000" pitchFamily="2" charset="-78"/>
              </a:rPr>
              <a:t>خودکار </a:t>
            </a:r>
            <a:r>
              <a:rPr lang="ar-SA" sz="2000" dirty="0">
                <a:cs typeface="2  Nazanin" panose="00000400000000000000" pitchFamily="2" charset="-78"/>
              </a:rPr>
              <a:t>است، از خودکار چند وجهی و شفاف استفاده </a:t>
            </a:r>
            <a:r>
              <a:rPr lang="ar-SA" sz="2000" dirty="0" smtClean="0">
                <a:cs typeface="2  Nazanin" panose="00000400000000000000" pitchFamily="2" charset="-78"/>
              </a:rPr>
              <a:t>کنند</a:t>
            </a:r>
            <a:r>
              <a:rPr lang="fa-IR" sz="2000" dirty="0" smtClean="0">
                <a:cs typeface="2  Nazanin" panose="00000400000000000000" pitchFamily="2" charset="-78"/>
              </a:rPr>
              <a:t>.</a:t>
            </a: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marL="0" indent="0" algn="r" rtl="1">
              <a:buNone/>
            </a:pPr>
            <a:r>
              <a:rPr lang="fa-IR" sz="2000" dirty="0" smtClean="0">
                <a:cs typeface="2  Nazanin" panose="00000400000000000000" pitchFamily="2" charset="-78"/>
              </a:rPr>
              <a:t>در آزمایشگاه نور را به وسیله </a:t>
            </a:r>
            <a:r>
              <a:rPr lang="fa-IR" sz="2000" dirty="0" smtClean="0">
                <a:solidFill>
                  <a:srgbClr val="C00000"/>
                </a:solidFill>
                <a:cs typeface="2  Nazanin" panose="00000400000000000000" pitchFamily="2" charset="-78"/>
              </a:rPr>
              <a:t>منشور</a:t>
            </a:r>
            <a:r>
              <a:rPr lang="fa-IR" sz="2000" dirty="0" smtClean="0">
                <a:cs typeface="2  Nazanin" panose="00000400000000000000" pitchFamily="2" charset="-78"/>
              </a:rPr>
              <a:t> تجزیه می کنند یعنی رنگ های گوناگون آن را جدا می کنند.</a:t>
            </a:r>
            <a:endParaRPr lang="en-US" sz="2000" dirty="0">
              <a:cs typeface="2  Nazanin" panose="00000400000000000000" pitchFamily="2" charset="-78"/>
            </a:endParaRPr>
          </a:p>
          <a:p>
            <a:endParaRPr lang="en-US" dirty="0"/>
          </a:p>
        </p:txBody>
      </p:sp>
      <p:pic>
        <p:nvPicPr>
          <p:cNvPr id="4" name="Picture 3"/>
          <p:cNvPicPr>
            <a:picLocks noChangeAspect="1"/>
          </p:cNvPicPr>
          <p:nvPr/>
        </p:nvPicPr>
        <p:blipFill>
          <a:blip r:embed="rId4"/>
          <a:stretch>
            <a:fillRect/>
          </a:stretch>
        </p:blipFill>
        <p:spPr>
          <a:xfrm>
            <a:off x="378940" y="585180"/>
            <a:ext cx="10948086" cy="528487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5514661"/>
      </p:ext>
    </p:extLst>
  </p:cSld>
  <p:clrMapOvr>
    <a:masterClrMapping/>
  </p:clrMapOvr>
  <mc:AlternateContent xmlns:mc="http://schemas.openxmlformats.org/markup-compatibility/2006" xmlns:p14="http://schemas.microsoft.com/office/powerpoint/2010/main">
    <mc:Choice Requires="p14">
      <p:transition spd="slow" p14:dur="2000" advTm="40270"/>
    </mc:Choice>
    <mc:Fallback xmlns="">
      <p:transition spd="slow" advTm="40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757" y="156518"/>
            <a:ext cx="11911913" cy="6557319"/>
          </a:xfrm>
        </p:spPr>
        <p:txBody>
          <a:bodyPr>
            <a:normAutofit/>
          </a:bodyPr>
          <a:lstStyle/>
          <a:p>
            <a:pPr marL="0" indent="0" algn="r" rtl="1">
              <a:buNone/>
            </a:pPr>
            <a:r>
              <a:rPr lang="fa-IR" sz="2000" dirty="0" smtClean="0">
                <a:cs typeface="2  Nazanin" panose="00000400000000000000" pitchFamily="2" charset="-78"/>
              </a:rPr>
              <a:t>د</a:t>
            </a:r>
            <a:r>
              <a:rPr lang="ar-SA" sz="2000" dirty="0" smtClean="0">
                <a:cs typeface="2  Nazanin" panose="00000400000000000000" pitchFamily="2" charset="-78"/>
              </a:rPr>
              <a:t>ر </a:t>
            </a:r>
            <a:r>
              <a:rPr lang="ar-SA" sz="2000" dirty="0">
                <a:cs typeface="2  Nazanin" panose="00000400000000000000" pitchFamily="2" charset="-78"/>
              </a:rPr>
              <a:t>بالای این صفحه دانش آموزان در گروه خود،تجزیه نور خورشید را با منشور تجربه می </a:t>
            </a:r>
            <a:r>
              <a:rPr lang="ar-SA" sz="2000" dirty="0" smtClean="0">
                <a:cs typeface="2  Nazanin" panose="00000400000000000000" pitchFamily="2" charset="-78"/>
              </a:rPr>
              <a:t>کنند</a:t>
            </a:r>
            <a:r>
              <a:rPr lang="fa-IR" sz="2000" dirty="0" smtClean="0">
                <a:cs typeface="2  Nazanin" panose="00000400000000000000" pitchFamily="2" charset="-78"/>
              </a:rPr>
              <a:t>.</a:t>
            </a:r>
            <a:endParaRPr lang="en-US" sz="2000" dirty="0">
              <a:cs typeface="2  Nazanin" panose="00000400000000000000" pitchFamily="2" charset="-78"/>
            </a:endParaRPr>
          </a:p>
          <a:p>
            <a:pPr marL="0" indent="0" algn="r" rtl="1">
              <a:buNone/>
            </a:pPr>
            <a:r>
              <a:rPr lang="fa-IR" sz="2000" dirty="0" smtClean="0">
                <a:cs typeface="2  Nazanin" panose="00000400000000000000" pitchFamily="2" charset="-78"/>
              </a:rPr>
              <a:t>ب</a:t>
            </a:r>
            <a:r>
              <a:rPr lang="ar-SA" sz="2000" dirty="0" smtClean="0">
                <a:cs typeface="2  Nazanin" panose="00000400000000000000" pitchFamily="2" charset="-78"/>
              </a:rPr>
              <a:t>رای </a:t>
            </a:r>
            <a:r>
              <a:rPr lang="ar-SA" sz="2000" dirty="0">
                <a:cs typeface="2  Nazanin" panose="00000400000000000000" pitchFamily="2" charset="-78"/>
              </a:rPr>
              <a:t>آنکه دانش آموزان پی ببرند فقط نور خورشید نیست که به رنگ های مختلف تجزیه می شود، باید </a:t>
            </a:r>
            <a:r>
              <a:rPr lang="ar-SA" sz="2000" dirty="0" smtClean="0">
                <a:cs typeface="2  Nazanin" panose="00000400000000000000" pitchFamily="2" charset="-78"/>
              </a:rPr>
              <a:t>یک</a:t>
            </a:r>
            <a:r>
              <a:rPr lang="fa-IR" sz="2000" dirty="0" smtClean="0">
                <a:cs typeface="2  Nazanin" panose="00000400000000000000" pitchFamily="2" charset="-78"/>
              </a:rPr>
              <a:t> </a:t>
            </a:r>
            <a:r>
              <a:rPr lang="ar-SA" sz="2000" dirty="0" smtClean="0">
                <a:cs typeface="2  Nazanin" panose="00000400000000000000" pitchFamily="2" charset="-78"/>
              </a:rPr>
              <a:t>باریکه </a:t>
            </a:r>
            <a:r>
              <a:rPr lang="ar-SA" sz="2000" dirty="0">
                <a:cs typeface="2  Nazanin" panose="00000400000000000000" pitchFamily="2" charset="-78"/>
              </a:rPr>
              <a:t>نور را هم به </a:t>
            </a:r>
            <a:r>
              <a:rPr lang="ar-SA" sz="2000" dirty="0" smtClean="0">
                <a:cs typeface="2  Nazanin" panose="00000400000000000000" pitchFamily="2" charset="-78"/>
              </a:rPr>
              <a:t>وسیله </a:t>
            </a:r>
            <a:r>
              <a:rPr lang="ar-SA" sz="2000" dirty="0">
                <a:cs typeface="2  Nazanin" panose="00000400000000000000" pitchFamily="2" charset="-78"/>
              </a:rPr>
              <a:t>منشور تجزیه </a:t>
            </a:r>
            <a:r>
              <a:rPr lang="ar-SA" sz="2000" dirty="0" smtClean="0">
                <a:cs typeface="2  Nazanin" panose="00000400000000000000" pitchFamily="2" charset="-78"/>
              </a:rPr>
              <a:t>کنند</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این </a:t>
            </a:r>
            <a:r>
              <a:rPr lang="ar-SA" sz="2000" dirty="0">
                <a:cs typeface="2  Nazanin" panose="00000400000000000000" pitchFamily="2" charset="-78"/>
              </a:rPr>
              <a:t>آزمایش باید در اتاق نسبتاً تاریک انجام گیرد و نور باریک باشد</a:t>
            </a:r>
            <a:r>
              <a:rPr lang="en-US" sz="2000" dirty="0">
                <a:cs typeface="2  Nazanin" panose="00000400000000000000" pitchFamily="2" charset="-78"/>
              </a:rPr>
              <a:t>.</a:t>
            </a:r>
          </a:p>
          <a:p>
            <a:pPr marL="0" indent="0" algn="r" rtl="1">
              <a:buNone/>
            </a:pPr>
            <a:r>
              <a:rPr lang="ar-SA" sz="2000" dirty="0">
                <a:cs typeface="2  Nazanin" panose="00000400000000000000" pitchFamily="2" charset="-78"/>
              </a:rPr>
              <a:t>از چراغ قوه های لیزری که نور سفید تولید می کنند می توان استفاده </a:t>
            </a:r>
            <a:r>
              <a:rPr lang="ar-SA" sz="2000" dirty="0" smtClean="0">
                <a:cs typeface="2  Nazanin" panose="00000400000000000000" pitchFamily="2" charset="-78"/>
              </a:rPr>
              <a:t>کرد</a:t>
            </a:r>
            <a:r>
              <a:rPr lang="fa-IR" sz="2000" dirty="0" smtClean="0">
                <a:cs typeface="2  Nazanin" panose="00000400000000000000" pitchFamily="2" charset="-78"/>
              </a:rPr>
              <a:t>.</a:t>
            </a:r>
            <a:endParaRPr lang="en-US" sz="2000" dirty="0">
              <a:cs typeface="2  Nazanin" panose="00000400000000000000" pitchFamily="2" charset="-78"/>
            </a:endParaRPr>
          </a:p>
        </p:txBody>
      </p:sp>
      <p:pic>
        <p:nvPicPr>
          <p:cNvPr id="4" name="Picture 3"/>
          <p:cNvPicPr>
            <a:picLocks noChangeAspect="1"/>
          </p:cNvPicPr>
          <p:nvPr/>
        </p:nvPicPr>
        <p:blipFill>
          <a:blip r:embed="rId4"/>
          <a:stretch>
            <a:fillRect/>
          </a:stretch>
        </p:blipFill>
        <p:spPr>
          <a:xfrm>
            <a:off x="160735" y="2265406"/>
            <a:ext cx="11281622" cy="404244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90833"/>
      </p:ext>
    </p:extLst>
  </p:cSld>
  <p:clrMapOvr>
    <a:masterClrMapping/>
  </p:clrMapOvr>
  <mc:AlternateContent xmlns:mc="http://schemas.openxmlformats.org/markup-compatibility/2006" xmlns:p14="http://schemas.microsoft.com/office/powerpoint/2010/main">
    <mc:Choice Requires="p14">
      <p:transition spd="slow" p14:dur="2000" advTm="45455"/>
    </mc:Choice>
    <mc:Fallback xmlns="">
      <p:transition spd="slow" advTm="45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177" y="362464"/>
            <a:ext cx="11640065" cy="6013621"/>
          </a:xfrm>
        </p:spPr>
        <p:txBody>
          <a:bodyPr>
            <a:normAutofit/>
          </a:bodyPr>
          <a:lstStyle/>
          <a:p>
            <a:pPr marL="0" indent="0" algn="r" rtl="1">
              <a:buNone/>
            </a:pPr>
            <a:r>
              <a:rPr lang="fa-IR" sz="2400" dirty="0" smtClean="0">
                <a:solidFill>
                  <a:srgbClr val="002060"/>
                </a:solidFill>
                <a:cs typeface="2  Nazanin" panose="00000400000000000000" pitchFamily="2" charset="-78"/>
              </a:rPr>
              <a:t>ذره بین</a:t>
            </a:r>
          </a:p>
          <a:p>
            <a:pPr algn="r" rtl="1"/>
            <a:endParaRPr lang="fa-IR" sz="2400" dirty="0">
              <a:solidFill>
                <a:srgbClr val="002060"/>
              </a:solidFill>
              <a:cs typeface="2  Nazanin" panose="00000400000000000000" pitchFamily="2" charset="-78"/>
            </a:endParaRPr>
          </a:p>
          <a:p>
            <a:pPr marL="0" indent="0" algn="r" rtl="1">
              <a:buNone/>
            </a:pPr>
            <a:r>
              <a:rPr lang="ar-SA" sz="2000" dirty="0">
                <a:cs typeface="2  Nazanin" panose="00000400000000000000" pitchFamily="2" charset="-78"/>
              </a:rPr>
              <a:t>همه ی اجسام را نمی توان به راحتی با چشم دید. برای مثال، خواندن نوشته های ریز روزنامه ها و کتاب ها برای بعضی از افراد سخت است. برخی افراد سالمند حتّی نمی توانند نوشته های معمولی روزنامه ها را بخوانند</a:t>
            </a:r>
            <a:r>
              <a:rPr lang="en-US" sz="2000" dirty="0" smtClean="0">
                <a:cs typeface="2  Nazanin" panose="00000400000000000000" pitchFamily="2" charset="-78"/>
              </a:rPr>
              <a:t>.</a:t>
            </a:r>
            <a:endParaRPr lang="fa-IR" sz="2000" dirty="0" smtClean="0">
              <a:cs typeface="2  Nazanin" panose="00000400000000000000" pitchFamily="2" charset="-78"/>
            </a:endParaRPr>
          </a:p>
          <a:p>
            <a:pPr marL="0" indent="0" algn="r" rtl="1">
              <a:buNone/>
            </a:pP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به </a:t>
            </a:r>
            <a:r>
              <a:rPr lang="ar-SA" sz="2000" dirty="0">
                <a:cs typeface="2  Nazanin" panose="00000400000000000000" pitchFamily="2" charset="-78"/>
              </a:rPr>
              <a:t>نظر شما، چگونه می توانیم اجسام، نوشته ها و تصویرهای ریز را که به راحتی دیده نمی شوند، ببینیم؟</a:t>
            </a:r>
            <a:endParaRPr lang="en-US" sz="2000" dirty="0">
              <a:solidFill>
                <a:srgbClr val="002060"/>
              </a:solidFill>
              <a:cs typeface="2  Nazanin"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9343155"/>
      </p:ext>
    </p:extLst>
  </p:cSld>
  <p:clrMapOvr>
    <a:masterClrMapping/>
  </p:clrMapOvr>
  <mc:AlternateContent xmlns:mc="http://schemas.openxmlformats.org/markup-compatibility/2006" xmlns:p14="http://schemas.microsoft.com/office/powerpoint/2010/main">
    <mc:Choice Requires="p14">
      <p:transition spd="slow" p14:dur="2000" advTm="29816"/>
    </mc:Choice>
    <mc:Fallback xmlns="">
      <p:transition spd="slow" advTm="2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329" y="90616"/>
            <a:ext cx="11697729" cy="6767384"/>
          </a:xfrm>
        </p:spPr>
        <p:txBody>
          <a:bodyPr>
            <a:normAutofit/>
          </a:bodyPr>
          <a:lstStyle/>
          <a:p>
            <a:pPr marL="0" indent="0" algn="r" rtl="1">
              <a:buNone/>
            </a:pPr>
            <a:r>
              <a:rPr lang="ar-SA" sz="2000" dirty="0">
                <a:cs typeface="2  Nazanin" panose="00000400000000000000" pitchFamily="2" charset="-78"/>
              </a:rPr>
              <a:t>در کاوشگری پایین </a:t>
            </a:r>
            <a:r>
              <a:rPr lang="ar-SA" sz="2000" dirty="0" smtClean="0">
                <a:cs typeface="2  Nazanin" panose="00000400000000000000" pitchFamily="2" charset="-78"/>
              </a:rPr>
              <a:t>صفحه </a:t>
            </a:r>
            <a:r>
              <a:rPr lang="fa-IR" sz="2000" dirty="0">
                <a:cs typeface="2  Nazanin" panose="00000400000000000000" pitchFamily="2" charset="-78"/>
              </a:rPr>
              <a:t>۲۰</a:t>
            </a:r>
            <a:r>
              <a:rPr lang="ar-SA" sz="2000" dirty="0">
                <a:cs typeface="2  Nazanin" panose="00000400000000000000" pitchFamily="2" charset="-78"/>
              </a:rPr>
              <a:t> دانش آموزان با ذره بین که یک نوع عدسی است آشنا می شوند</a:t>
            </a:r>
            <a:r>
              <a:rPr lang="en-US" sz="2000" dirty="0">
                <a:cs typeface="2  Nazanin" panose="00000400000000000000" pitchFamily="2" charset="-78"/>
              </a:rPr>
              <a:t>.</a:t>
            </a:r>
            <a:br>
              <a:rPr lang="en-US" sz="2000" dirty="0">
                <a:cs typeface="2  Nazanin" panose="00000400000000000000" pitchFamily="2" charset="-78"/>
              </a:rPr>
            </a:br>
            <a:r>
              <a:rPr lang="ar-SA" sz="2000" dirty="0">
                <a:cs typeface="2  Nazanin" panose="00000400000000000000" pitchFamily="2" charset="-78"/>
              </a:rPr>
              <a:t>نور بعد از عبور از ذره بین تصویر تشکیل می دهد</a:t>
            </a:r>
            <a:r>
              <a:rPr lang="en-US" sz="2000" dirty="0">
                <a:cs typeface="2  Nazanin" panose="00000400000000000000" pitchFamily="2" charset="-78"/>
              </a:rPr>
              <a:t>.</a:t>
            </a:r>
          </a:p>
          <a:p>
            <a:pPr marL="0" indent="0" algn="r" rtl="1">
              <a:buNone/>
            </a:pPr>
            <a:r>
              <a:rPr lang="ar-SA" sz="2000" dirty="0">
                <a:cs typeface="2  Nazanin" panose="00000400000000000000" pitchFamily="2" charset="-78"/>
              </a:rPr>
              <a:t>در فعالیت پایین این صفحه لیوان آب مانند ذر </a:t>
            </a:r>
            <a:r>
              <a:rPr lang="ar-SA" sz="2000" dirty="0" smtClean="0">
                <a:cs typeface="2  Nazanin" panose="00000400000000000000" pitchFamily="2" charset="-78"/>
              </a:rPr>
              <a:t>ه</a:t>
            </a:r>
            <a:r>
              <a:rPr lang="fa-IR" sz="2000" dirty="0" smtClean="0">
                <a:cs typeface="2  Nazanin" panose="00000400000000000000" pitchFamily="2" charset="-78"/>
              </a:rPr>
              <a:t> </a:t>
            </a:r>
            <a:r>
              <a:rPr lang="ar-SA" sz="2000" dirty="0" smtClean="0">
                <a:cs typeface="2  Nazanin" panose="00000400000000000000" pitchFamily="2" charset="-78"/>
              </a:rPr>
              <a:t>بین </a:t>
            </a:r>
            <a:r>
              <a:rPr lang="ar-SA" sz="2000" dirty="0">
                <a:cs typeface="2  Nazanin" panose="00000400000000000000" pitchFamily="2" charset="-78"/>
              </a:rPr>
              <a:t>عمل می کند</a:t>
            </a:r>
            <a:r>
              <a:rPr lang="en-US" sz="2000" dirty="0">
                <a:cs typeface="2  Nazanin" panose="00000400000000000000" pitchFamily="2" charset="-78"/>
              </a:rPr>
              <a:t>.</a:t>
            </a:r>
          </a:p>
          <a:p>
            <a:pPr marL="0" indent="0" algn="r" rtl="1">
              <a:buNone/>
            </a:pPr>
            <a:r>
              <a:rPr lang="ar-SA" sz="2000" dirty="0">
                <a:cs typeface="2  Nazanin" panose="00000400000000000000" pitchFamily="2" charset="-78"/>
              </a:rPr>
              <a:t>وقتی لیوان آب خالی را مجاور نوشته ها قرار می دهند نوشته ها درشتتر دیده می شوند</a:t>
            </a:r>
            <a:r>
              <a:rPr lang="en-US" sz="2000" dirty="0">
                <a:cs typeface="2  Nazanin" panose="00000400000000000000" pitchFamily="2" charset="-78"/>
              </a:rPr>
              <a:t>.</a:t>
            </a:r>
          </a:p>
          <a:p>
            <a:pPr marL="0" indent="0" algn="r" rtl="1">
              <a:buNone/>
            </a:pPr>
            <a:r>
              <a:rPr lang="ar-SA" sz="2000" dirty="0">
                <a:cs typeface="2  Nazanin" panose="00000400000000000000" pitchFamily="2" charset="-78"/>
              </a:rPr>
              <a:t>اگر لیوان محتوی آب باشد نوشته ها درشتتر از لیوان خالی مشاهده می شوند و با ذره بین نوشته ها </a:t>
            </a:r>
            <a:r>
              <a:rPr lang="ar-SA" sz="2000" dirty="0" smtClean="0">
                <a:cs typeface="2  Nazanin" panose="00000400000000000000" pitchFamily="2" charset="-78"/>
              </a:rPr>
              <a:t>درشت</a:t>
            </a:r>
            <a:r>
              <a:rPr lang="fa-IR" sz="2000" dirty="0" smtClean="0">
                <a:cs typeface="2  Nazanin" panose="00000400000000000000" pitchFamily="2" charset="-78"/>
              </a:rPr>
              <a:t> </a:t>
            </a:r>
            <a:r>
              <a:rPr lang="ar-SA" sz="2000" dirty="0" smtClean="0">
                <a:cs typeface="2  Nazanin" panose="00000400000000000000" pitchFamily="2" charset="-78"/>
              </a:rPr>
              <a:t>تر </a:t>
            </a:r>
            <a:r>
              <a:rPr lang="ar-SA" sz="2000" dirty="0">
                <a:cs typeface="2  Nazanin" panose="00000400000000000000" pitchFamily="2" charset="-78"/>
              </a:rPr>
              <a:t>از لیوان محتوی آب و لیوان خالی مشاهده می گردد</a:t>
            </a:r>
            <a:r>
              <a:rPr lang="en-US" sz="2000" dirty="0">
                <a:cs typeface="2  Nazanin" panose="00000400000000000000" pitchFamily="2" charset="-78"/>
              </a:rPr>
              <a:t>.</a:t>
            </a:r>
          </a:p>
          <a:p>
            <a:pPr marL="0" indent="0" algn="r" rtl="1">
              <a:buNone/>
            </a:pPr>
            <a:r>
              <a:rPr lang="ar-SA" sz="2000" dirty="0">
                <a:cs typeface="2  Nazanin" panose="00000400000000000000" pitchFamily="2" charset="-78"/>
              </a:rPr>
              <a:t>به جای لیوان می توانید از ظرف های شیش های دردار استفاده کنید. بعد از ریختن آب داخل آن، در آن را محکم ببندید</a:t>
            </a:r>
            <a:endParaRPr lang="en-US" sz="2000" dirty="0">
              <a:cs typeface="2  Nazanin" panose="00000400000000000000" pitchFamily="2" charset="-78"/>
            </a:endParaRPr>
          </a:p>
        </p:txBody>
      </p:sp>
      <p:pic>
        <p:nvPicPr>
          <p:cNvPr id="4" name="Picture 3"/>
          <p:cNvPicPr>
            <a:picLocks noChangeAspect="1"/>
          </p:cNvPicPr>
          <p:nvPr/>
        </p:nvPicPr>
        <p:blipFill>
          <a:blip r:embed="rId4"/>
          <a:stretch>
            <a:fillRect/>
          </a:stretch>
        </p:blipFill>
        <p:spPr>
          <a:xfrm>
            <a:off x="341929" y="2611395"/>
            <a:ext cx="10606406" cy="404635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1679520"/>
      </p:ext>
    </p:extLst>
  </p:cSld>
  <p:clrMapOvr>
    <a:masterClrMapping/>
  </p:clrMapOvr>
  <mc:AlternateContent xmlns:mc="http://schemas.openxmlformats.org/markup-compatibility/2006" xmlns:p14="http://schemas.microsoft.com/office/powerpoint/2010/main">
    <mc:Choice Requires="p14">
      <p:transition spd="slow" p14:dur="2000" advTm="58676"/>
    </mc:Choice>
    <mc:Fallback xmlns="">
      <p:transition spd="slow" advTm="58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805" y="230658"/>
            <a:ext cx="11738919" cy="6293709"/>
          </a:xfrm>
        </p:spPr>
        <p:txBody>
          <a:bodyPr>
            <a:normAutofit/>
          </a:bodyPr>
          <a:lstStyle/>
          <a:p>
            <a:pPr marL="0" indent="0" algn="r" rtl="1">
              <a:buNone/>
            </a:pPr>
            <a:r>
              <a:rPr lang="ar-SA" sz="2000" b="1" dirty="0">
                <a:solidFill>
                  <a:srgbClr val="C00000"/>
                </a:solidFill>
                <a:latin typeface="IRANSans"/>
                <a:ea typeface="Times New Roman" panose="02020603050405020304" pitchFamily="18" charset="0"/>
                <a:cs typeface="2  Nazanin" panose="00000400000000000000" pitchFamily="2" charset="-78"/>
              </a:rPr>
              <a:t>ذرّه بین</a:t>
            </a:r>
            <a:r>
              <a:rPr lang="ar-SA" sz="2000" dirty="0">
                <a:ea typeface="Times New Roman" panose="02020603050405020304" pitchFamily="18" charset="0"/>
                <a:cs typeface="2  Nazanin" panose="00000400000000000000" pitchFamily="2" charset="-78"/>
              </a:rPr>
              <a:t> </a:t>
            </a:r>
            <a:r>
              <a:rPr lang="fa-IR" sz="2000" dirty="0" smtClean="0">
                <a:ea typeface="Times New Roman" panose="02020603050405020304" pitchFamily="18" charset="0"/>
                <a:cs typeface="2  Nazanin" panose="00000400000000000000" pitchFamily="2" charset="-78"/>
              </a:rPr>
              <a:t>: ابزاری </a:t>
            </a:r>
            <a:r>
              <a:rPr lang="fa-IR" sz="2000" dirty="0" smtClean="0">
                <a:ea typeface="Times New Roman" panose="02020603050405020304" pitchFamily="18" charset="0"/>
                <a:cs typeface="2  Nazanin" panose="00000400000000000000" pitchFamily="2" charset="-78"/>
              </a:rPr>
              <a:t>است که از آن برای دیدن اشیای ریز استفاده می شود که </a:t>
            </a:r>
            <a:r>
              <a:rPr lang="ar-SA" sz="2000" dirty="0" smtClean="0">
                <a:latin typeface="IRANSans"/>
                <a:ea typeface="Times New Roman" panose="02020603050405020304" pitchFamily="18" charset="0"/>
                <a:cs typeface="2  Nazanin" panose="00000400000000000000" pitchFamily="2" charset="-78"/>
              </a:rPr>
              <a:t>معمولاً </a:t>
            </a:r>
            <a:r>
              <a:rPr lang="ar-SA" sz="2000" dirty="0">
                <a:latin typeface="IRANSans"/>
                <a:ea typeface="Times New Roman" panose="02020603050405020304" pitchFamily="18" charset="0"/>
                <a:cs typeface="2  Nazanin" panose="00000400000000000000" pitchFamily="2" charset="-78"/>
              </a:rPr>
              <a:t>از شیشه یا پلاستیک شفّاف و به شکل </a:t>
            </a:r>
            <a:r>
              <a:rPr lang="ar-SA" sz="2000" dirty="0" smtClean="0">
                <a:latin typeface="IRANSans"/>
                <a:ea typeface="Times New Roman" panose="02020603050405020304" pitchFamily="18" charset="0"/>
                <a:cs typeface="2  Nazanin" panose="00000400000000000000" pitchFamily="2" charset="-78"/>
              </a:rPr>
              <a:t>عدس</a:t>
            </a:r>
            <a:r>
              <a:rPr lang="fa-IR" sz="2000" dirty="0" smtClean="0">
                <a:latin typeface="IRANSans"/>
                <a:ea typeface="Times New Roman" panose="02020603050405020304" pitchFamily="18" charset="0"/>
                <a:cs typeface="2  Nazanin" panose="00000400000000000000" pitchFamily="2" charset="-78"/>
              </a:rPr>
              <a:t>ی</a:t>
            </a:r>
            <a:r>
              <a:rPr lang="ar-SA" sz="2000" dirty="0" smtClean="0">
                <a:latin typeface="IRANSans"/>
                <a:ea typeface="Times New Roman" panose="02020603050405020304" pitchFamily="18" charset="0"/>
                <a:cs typeface="2  Nazanin" panose="00000400000000000000" pitchFamily="2" charset="-78"/>
              </a:rPr>
              <a:t> </a:t>
            </a:r>
            <a:r>
              <a:rPr lang="ar-SA" sz="2000" dirty="0">
                <a:latin typeface="IRANSans"/>
                <a:ea typeface="Times New Roman" panose="02020603050405020304" pitchFamily="18" charset="0"/>
                <a:cs typeface="2  Nazanin" panose="00000400000000000000" pitchFamily="2" charset="-78"/>
              </a:rPr>
              <a:t>می سازند و به همین دلیل به آن عدسی نیز می گویند</a:t>
            </a:r>
            <a:r>
              <a:rPr lang="ar-SA" sz="2000" dirty="0" smtClean="0">
                <a:latin typeface="IRANSans"/>
                <a:ea typeface="Times New Roman" panose="02020603050405020304" pitchFamily="18" charset="0"/>
                <a:cs typeface="2  Nazanin" panose="00000400000000000000" pitchFamily="2" charset="-78"/>
              </a:rPr>
              <a:t>.</a:t>
            </a:r>
            <a:endParaRPr lang="fa-IR" sz="2000" dirty="0" smtClean="0">
              <a:latin typeface="IRANSans"/>
              <a:ea typeface="Times New Roman" panose="02020603050405020304" pitchFamily="18" charset="0"/>
              <a:cs typeface="2  Nazanin" panose="00000400000000000000" pitchFamily="2" charset="-78"/>
            </a:endParaRPr>
          </a:p>
          <a:p>
            <a:pPr marL="0" indent="0" algn="r" rtl="1">
              <a:buNone/>
            </a:pPr>
            <a:r>
              <a:rPr lang="ar-SA" sz="2000" dirty="0" smtClean="0">
                <a:latin typeface="IRANSans"/>
                <a:ea typeface="Times New Roman" panose="02020603050405020304" pitchFamily="18" charset="0"/>
                <a:cs typeface="2  Nazanin" panose="00000400000000000000" pitchFamily="2" charset="-78"/>
              </a:rPr>
              <a:t>وقتی </a:t>
            </a:r>
            <a:r>
              <a:rPr lang="ar-SA" sz="2000" dirty="0">
                <a:latin typeface="IRANSans"/>
                <a:ea typeface="Times New Roman" panose="02020603050405020304" pitchFamily="18" charset="0"/>
                <a:cs typeface="2  Nazanin" panose="00000400000000000000" pitchFamily="2" charset="-78"/>
              </a:rPr>
              <a:t>آب را درون لیوان می ریزیم، آب و لیوان با هم مانند ذرّه بین عمل می کنند. ذرّه بین نور را جمع می کند</a:t>
            </a:r>
            <a:r>
              <a:rPr lang="en-US" sz="2000" dirty="0" smtClean="0">
                <a:latin typeface="IRANSans"/>
                <a:ea typeface="Times New Roman" panose="02020603050405020304" pitchFamily="18" charset="0"/>
                <a:cs typeface="2  Nazanin" panose="00000400000000000000" pitchFamily="2" charset="-78"/>
              </a:rPr>
              <a:t>.</a:t>
            </a:r>
            <a:endParaRPr lang="fa-IR" sz="2000" dirty="0" smtClean="0">
              <a:latin typeface="IRANSans"/>
              <a:ea typeface="Times New Roman" panose="02020603050405020304" pitchFamily="18" charset="0"/>
              <a:cs typeface="2  Nazanin" panose="00000400000000000000" pitchFamily="2" charset="-78"/>
            </a:endParaRPr>
          </a:p>
          <a:p>
            <a:pPr marL="0" indent="0" algn="r" rtl="1">
              <a:buNone/>
            </a:pPr>
            <a:r>
              <a:rPr lang="ar-SA" sz="2000" dirty="0" smtClean="0">
                <a:latin typeface="IRANSans"/>
                <a:ea typeface="Times New Roman" panose="02020603050405020304" pitchFamily="18" charset="0"/>
                <a:cs typeface="2  Nazanin" panose="00000400000000000000" pitchFamily="2" charset="-78"/>
              </a:rPr>
              <a:t>وقتی </a:t>
            </a:r>
            <a:r>
              <a:rPr lang="ar-SA" sz="2000" dirty="0">
                <a:latin typeface="IRANSans"/>
                <a:ea typeface="Times New Roman" panose="02020603050405020304" pitchFamily="18" charset="0"/>
                <a:cs typeface="2  Nazanin" panose="00000400000000000000" pitchFamily="2" charset="-78"/>
              </a:rPr>
              <a:t>نور خورشید به ذرّه بین می تابد، چه اتّفاقی برای آن می افتد</a:t>
            </a:r>
            <a:r>
              <a:rPr lang="ar-SA" sz="2000" dirty="0" smtClean="0">
                <a:latin typeface="IRANSans"/>
                <a:ea typeface="Times New Roman" panose="02020603050405020304" pitchFamily="18" charset="0"/>
                <a:cs typeface="2  Nazanin" panose="00000400000000000000" pitchFamily="2" charset="-78"/>
              </a:rPr>
              <a:t>؟</a:t>
            </a:r>
            <a:endParaRPr lang="fa-IR" sz="2000" dirty="0" smtClean="0">
              <a:latin typeface="IRANSans"/>
              <a:ea typeface="Times New Roman" panose="02020603050405020304" pitchFamily="18" charset="0"/>
              <a:cs typeface="2  Nazanin" panose="00000400000000000000" pitchFamily="2" charset="-78"/>
            </a:endParaRPr>
          </a:p>
          <a:p>
            <a:pPr algn="r" rtl="1"/>
            <a:endParaRPr lang="en-US" sz="2000" dirty="0">
              <a:cs typeface="2  Nazanin" panose="00000400000000000000" pitchFamily="2" charset="-78"/>
            </a:endParaRPr>
          </a:p>
        </p:txBody>
      </p:sp>
      <p:pic>
        <p:nvPicPr>
          <p:cNvPr id="5" name="Picture 4"/>
          <p:cNvPicPr>
            <a:picLocks noChangeAspect="1"/>
          </p:cNvPicPr>
          <p:nvPr/>
        </p:nvPicPr>
        <p:blipFill>
          <a:blip r:embed="rId4"/>
          <a:stretch>
            <a:fillRect/>
          </a:stretch>
        </p:blipFill>
        <p:spPr>
          <a:xfrm>
            <a:off x="799823" y="2090844"/>
            <a:ext cx="5189398" cy="299190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8034587"/>
      </p:ext>
    </p:extLst>
  </p:cSld>
  <p:clrMapOvr>
    <a:masterClrMapping/>
  </p:clrMapOvr>
  <mc:AlternateContent xmlns:mc="http://schemas.openxmlformats.org/markup-compatibility/2006" xmlns:p14="http://schemas.microsoft.com/office/powerpoint/2010/main">
    <mc:Choice Requires="p14">
      <p:transition spd="slow" p14:dur="2000" advTm="31785"/>
    </mc:Choice>
    <mc:Fallback xmlns="">
      <p:transition spd="slow" advTm="31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323" y="148280"/>
            <a:ext cx="11763633" cy="6441989"/>
          </a:xfrm>
        </p:spPr>
        <p:txBody>
          <a:bodyPr>
            <a:normAutofit/>
          </a:bodyPr>
          <a:lstStyle/>
          <a:p>
            <a:pPr marL="0" indent="0" algn="r" rtl="1">
              <a:buNone/>
            </a:pPr>
            <a:r>
              <a:rPr lang="fa-IR" sz="1800" b="1" dirty="0" smtClean="0">
                <a:cs typeface="2  Nazanin" panose="00000400000000000000" pitchFamily="2" charset="-78"/>
              </a:rPr>
              <a:t>د</a:t>
            </a:r>
            <a:r>
              <a:rPr lang="ar-SA" sz="1800" b="1" dirty="0" smtClean="0">
                <a:cs typeface="2  Nazanin" panose="00000400000000000000" pitchFamily="2" charset="-78"/>
              </a:rPr>
              <a:t>ر </a:t>
            </a:r>
            <a:r>
              <a:rPr lang="ar-SA" sz="1800" b="1" dirty="0">
                <a:cs typeface="2  Nazanin" panose="00000400000000000000" pitchFamily="2" charset="-78"/>
              </a:rPr>
              <a:t>فعالیت این صفحه هدف تعیین کانون ذره بین است</a:t>
            </a:r>
            <a:r>
              <a:rPr lang="ar-SA" sz="1800" b="1" dirty="0" smtClean="0">
                <a:cs typeface="2  Nazanin" panose="00000400000000000000" pitchFamily="2" charset="-78"/>
              </a:rPr>
              <a:t>.</a:t>
            </a:r>
            <a:endParaRPr lang="fa-IR" sz="1800" b="1" dirty="0" smtClean="0">
              <a:cs typeface="2  Nazanin" panose="00000400000000000000" pitchFamily="2" charset="-78"/>
            </a:endParaRPr>
          </a:p>
          <a:p>
            <a:pPr marL="0" indent="0" algn="r" rtl="1">
              <a:buNone/>
            </a:pPr>
            <a:r>
              <a:rPr lang="ar-SA" sz="2000" dirty="0" smtClean="0">
                <a:cs typeface="2  Nazanin" panose="00000400000000000000" pitchFamily="2" charset="-78"/>
              </a:rPr>
              <a:t>نور </a:t>
            </a:r>
            <a:r>
              <a:rPr lang="ar-SA" sz="2000" dirty="0">
                <a:cs typeface="2  Nazanin" panose="00000400000000000000" pitchFamily="2" charset="-78"/>
              </a:rPr>
              <a:t>بعد از عبور از عدسی در نقطه ای روشن به نام </a:t>
            </a:r>
            <a:r>
              <a:rPr lang="ar-SA" sz="2000" u="sng" dirty="0">
                <a:solidFill>
                  <a:srgbClr val="FF0000"/>
                </a:solidFill>
                <a:cs typeface="2  Nazanin" panose="00000400000000000000" pitchFamily="2" charset="-78"/>
              </a:rPr>
              <a:t>کانون</a:t>
            </a:r>
            <a:r>
              <a:rPr lang="ar-SA" sz="2000" dirty="0">
                <a:solidFill>
                  <a:srgbClr val="FF0000"/>
                </a:solidFill>
                <a:cs typeface="2  Nazanin" panose="00000400000000000000" pitchFamily="2" charset="-78"/>
              </a:rPr>
              <a:t> </a:t>
            </a:r>
            <a:r>
              <a:rPr lang="ar-SA" sz="2000" dirty="0">
                <a:cs typeface="2  Nazanin" panose="00000400000000000000" pitchFamily="2" charset="-78"/>
              </a:rPr>
              <a:t>جمع می </a:t>
            </a:r>
            <a:r>
              <a:rPr lang="ar-SA" sz="2000" dirty="0" smtClean="0">
                <a:cs typeface="2  Nazanin" panose="00000400000000000000" pitchFamily="2" charset="-78"/>
              </a:rPr>
              <a:t>شود</a:t>
            </a:r>
            <a:endParaRPr lang="en-US" sz="2000" dirty="0">
              <a:solidFill>
                <a:srgbClr val="FF0000"/>
              </a:solidFill>
              <a:cs typeface="2  Nazanin" panose="00000400000000000000" pitchFamily="2" charset="-78"/>
            </a:endParaRPr>
          </a:p>
          <a:p>
            <a:pPr marL="0" indent="0" algn="r" rtl="1">
              <a:buNone/>
            </a:pPr>
            <a:r>
              <a:rPr lang="ar-SA" sz="1800" b="1" dirty="0" smtClean="0">
                <a:cs typeface="2  Nazanin" panose="00000400000000000000" pitchFamily="2" charset="-78"/>
              </a:rPr>
              <a:t>با حرکت دادن ذره بین می توان این نقطه نورانی را پیدا کرد</a:t>
            </a:r>
            <a:endParaRPr lang="fa-IR" sz="1800" b="1" dirty="0" smtClean="0">
              <a:cs typeface="2  Nazanin" panose="00000400000000000000" pitchFamily="2" charset="-78"/>
            </a:endParaRPr>
          </a:p>
          <a:p>
            <a:pPr marL="0" indent="0" algn="r" rtl="1">
              <a:buNone/>
            </a:pPr>
            <a:r>
              <a:rPr lang="ar-SA" sz="1800" b="1" dirty="0" smtClean="0">
                <a:cs typeface="2  Nazanin" panose="00000400000000000000" pitchFamily="2" charset="-78"/>
              </a:rPr>
              <a:t>فاصله </a:t>
            </a:r>
            <a:r>
              <a:rPr lang="ar-SA" sz="1800" b="1" dirty="0">
                <a:cs typeface="2  Nazanin" panose="00000400000000000000" pitchFamily="2" charset="-78"/>
              </a:rPr>
              <a:t>کانون تا ذره بین را </a:t>
            </a:r>
            <a:r>
              <a:rPr lang="ar-SA" sz="1800" b="1" u="sng" dirty="0" smtClean="0">
                <a:solidFill>
                  <a:srgbClr val="FF0000"/>
                </a:solidFill>
                <a:cs typeface="2  Nazanin" panose="00000400000000000000" pitchFamily="2" charset="-78"/>
              </a:rPr>
              <a:t>فاصله </a:t>
            </a:r>
            <a:r>
              <a:rPr lang="ar-SA" sz="1800" b="1" u="sng" dirty="0">
                <a:solidFill>
                  <a:srgbClr val="FF0000"/>
                </a:solidFill>
                <a:cs typeface="2  Nazanin" panose="00000400000000000000" pitchFamily="2" charset="-78"/>
              </a:rPr>
              <a:t>کانونی </a:t>
            </a:r>
            <a:r>
              <a:rPr lang="ar-SA" sz="1800" b="1" dirty="0">
                <a:cs typeface="2  Nazanin" panose="00000400000000000000" pitchFamily="2" charset="-78"/>
              </a:rPr>
              <a:t>می نامند که برای ذره بین های مختلف یکسان نیست</a:t>
            </a:r>
            <a:r>
              <a:rPr lang="en-US" sz="1800" dirty="0">
                <a:cs typeface="2  Nazanin" panose="00000400000000000000" pitchFamily="2" charset="-78"/>
              </a:rPr>
              <a:t>.</a:t>
            </a:r>
          </a:p>
          <a:p>
            <a:pPr marL="0" indent="0" algn="r" rtl="1">
              <a:buNone/>
            </a:pPr>
            <a:r>
              <a:rPr lang="ar-SA" sz="1800" b="1" dirty="0" smtClean="0">
                <a:cs typeface="2  Nazanin" panose="00000400000000000000" pitchFamily="2" charset="-78"/>
              </a:rPr>
              <a:t>توجه </a:t>
            </a:r>
            <a:r>
              <a:rPr lang="ar-SA" sz="1800" b="1" dirty="0">
                <a:cs typeface="2  Nazanin" panose="00000400000000000000" pitchFamily="2" charset="-78"/>
              </a:rPr>
              <a:t>کنید کانون ذره بین بسیار گرم است و اگر روی کاغذ تشکیل شود باعث سوختن کاغذ </a:t>
            </a:r>
            <a:r>
              <a:rPr lang="ar-SA" sz="1800" b="1" dirty="0" smtClean="0">
                <a:cs typeface="2  Nazanin" panose="00000400000000000000" pitchFamily="2" charset="-78"/>
              </a:rPr>
              <a:t>می</a:t>
            </a:r>
            <a:r>
              <a:rPr lang="fa-IR" sz="1800" b="1" dirty="0" smtClean="0">
                <a:cs typeface="2  Nazanin" panose="00000400000000000000" pitchFamily="2" charset="-78"/>
              </a:rPr>
              <a:t> شود</a:t>
            </a:r>
            <a:r>
              <a:rPr lang="en-US" sz="2000" b="1" dirty="0" smtClean="0"/>
              <a:t>.</a:t>
            </a:r>
            <a:endParaRPr lang="en-US" sz="2000" b="1" dirty="0"/>
          </a:p>
          <a:p>
            <a:pPr algn="r"/>
            <a:endParaRPr lang="en-US" sz="2000" b="1" dirty="0">
              <a:cs typeface="2  Nazanin" panose="00000400000000000000" pitchFamily="2" charset="-78"/>
            </a:endParaRPr>
          </a:p>
        </p:txBody>
      </p:sp>
      <p:pic>
        <p:nvPicPr>
          <p:cNvPr id="4" name="Picture 3"/>
          <p:cNvPicPr>
            <a:picLocks noChangeAspect="1"/>
          </p:cNvPicPr>
          <p:nvPr/>
        </p:nvPicPr>
        <p:blipFill>
          <a:blip r:embed="rId4"/>
          <a:stretch>
            <a:fillRect/>
          </a:stretch>
        </p:blipFill>
        <p:spPr>
          <a:xfrm>
            <a:off x="164848" y="2166552"/>
            <a:ext cx="8218696" cy="430427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2221971"/>
      </p:ext>
    </p:extLst>
  </p:cSld>
  <p:clrMapOvr>
    <a:masterClrMapping/>
  </p:clrMapOvr>
  <mc:AlternateContent xmlns:mc="http://schemas.openxmlformats.org/markup-compatibility/2006" xmlns:p14="http://schemas.microsoft.com/office/powerpoint/2010/main">
    <mc:Choice Requires="p14">
      <p:transition spd="slow" p14:dur="2000" advTm="77162"/>
    </mc:Choice>
    <mc:Fallback xmlns="">
      <p:transition spd="slow" advTm="77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757" y="164757"/>
            <a:ext cx="11205519" cy="6573794"/>
          </a:xfrm>
        </p:spPr>
        <p:txBody>
          <a:bodyPr>
            <a:normAutofit/>
          </a:bodyPr>
          <a:lstStyle/>
          <a:p>
            <a:pPr marL="0" indent="0" algn="r" rtl="1">
              <a:buNone/>
            </a:pPr>
            <a:r>
              <a:rPr lang="ar-SA" sz="2000" dirty="0">
                <a:cs typeface="2  Nazanin" panose="00000400000000000000" pitchFamily="2" charset="-78"/>
              </a:rPr>
              <a:t>دانش آموزان در فعالیت این صفحه تصویرهای مختلف شعله های شمع را مشاهده می کنند</a:t>
            </a:r>
            <a:r>
              <a:rPr lang="en-US" sz="2000" dirty="0" smtClean="0">
                <a:cs typeface="2  Nazanin" panose="00000400000000000000" pitchFamily="2" charset="-78"/>
              </a:rPr>
              <a:t>.</a:t>
            </a:r>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marL="0" indent="0" algn="r" rtl="1">
              <a:buNone/>
            </a:pPr>
            <a:r>
              <a:rPr lang="fa-IR" sz="2000" dirty="0" smtClean="0">
                <a:cs typeface="2  Nazanin" panose="00000400000000000000" pitchFamily="2" charset="-78"/>
              </a:rPr>
              <a:t>ا</a:t>
            </a:r>
            <a:r>
              <a:rPr lang="ar-SA" sz="2000" dirty="0" smtClean="0">
                <a:cs typeface="2  Nazanin" panose="00000400000000000000" pitchFamily="2" charset="-78"/>
              </a:rPr>
              <a:t>گر </a:t>
            </a:r>
            <a:r>
              <a:rPr lang="ar-SA" sz="2000" dirty="0">
                <a:cs typeface="2  Nazanin" panose="00000400000000000000" pitchFamily="2" charset="-78"/>
              </a:rPr>
              <a:t>شمع دورتر از کانون عدسی قرار بگیرد تصویر شعله </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به </a:t>
            </a:r>
            <a:r>
              <a:rPr lang="ar-SA" sz="2000" dirty="0">
                <a:cs typeface="2  Nazanin" panose="00000400000000000000" pitchFamily="2" charset="-78"/>
              </a:rPr>
              <a:t>صورت وارونه، روی صفحه تشکیل می شود</a:t>
            </a:r>
            <a:r>
              <a:rPr lang="en-US" sz="2000" dirty="0" smtClean="0">
                <a:cs typeface="2  Nazanin" panose="00000400000000000000" pitchFamily="2" charset="-78"/>
              </a:rPr>
              <a:t>.</a:t>
            </a:r>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با حرکت دادن ذره بین که بین شمع و صفحه قرار دارد</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طول تصویر شکل کوچکتر یا بزر گتر از طول شعله شمع</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 </a:t>
            </a:r>
            <a:r>
              <a:rPr lang="ar-SA" sz="2000" dirty="0">
                <a:cs typeface="2  Nazanin" panose="00000400000000000000" pitchFamily="2" charset="-78"/>
              </a:rPr>
              <a:t>می شود و همچنین در صورتی که شمع </a:t>
            </a:r>
            <a:r>
              <a:rPr lang="ar-SA" sz="2000" dirty="0" smtClean="0">
                <a:cs typeface="2  Nazanin" panose="00000400000000000000" pitchFamily="2" charset="-78"/>
              </a:rPr>
              <a:t>در </a:t>
            </a:r>
            <a:r>
              <a:rPr lang="ar-SA" sz="2000" dirty="0">
                <a:cs typeface="2  Nazanin" panose="00000400000000000000" pitchFamily="2" charset="-78"/>
              </a:rPr>
              <a:t>فاصله </a:t>
            </a:r>
            <a:r>
              <a:rPr lang="ar-SA" sz="2000" dirty="0" smtClean="0">
                <a:cs typeface="2  Nazanin" panose="00000400000000000000" pitchFamily="2" charset="-78"/>
              </a:rPr>
              <a:t>ای</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بزرگ </a:t>
            </a:r>
            <a:r>
              <a:rPr lang="ar-SA" sz="2000" dirty="0">
                <a:cs typeface="2  Nazanin" panose="00000400000000000000" pitchFamily="2" charset="-78"/>
              </a:rPr>
              <a:t>تر از </a:t>
            </a:r>
            <a:r>
              <a:rPr lang="ar-SA" sz="2000" dirty="0" smtClean="0">
                <a:cs typeface="2  Nazanin" panose="00000400000000000000" pitchFamily="2" charset="-78"/>
              </a:rPr>
              <a:t>فاصله </a:t>
            </a:r>
            <a:r>
              <a:rPr lang="ar-SA" sz="2000" dirty="0">
                <a:cs typeface="2  Nazanin" panose="00000400000000000000" pitchFamily="2" charset="-78"/>
              </a:rPr>
              <a:t>کانونی قرار داشته باشد،تصویر </a:t>
            </a:r>
            <a:r>
              <a:rPr lang="ar-SA" sz="2000" dirty="0" smtClean="0">
                <a:cs typeface="2  Nazanin" panose="00000400000000000000" pitchFamily="2" charset="-78"/>
              </a:rPr>
              <a:t>شعله </a:t>
            </a:r>
            <a:r>
              <a:rPr lang="ar-SA" sz="2000" dirty="0">
                <a:cs typeface="2  Nazanin" panose="00000400000000000000" pitchFamily="2" charset="-78"/>
              </a:rPr>
              <a:t>شمع وارونه خواهد </a:t>
            </a:r>
            <a:r>
              <a:rPr lang="ar-SA" sz="2000" dirty="0" smtClean="0">
                <a:cs typeface="2  Nazanin" panose="00000400000000000000" pitchFamily="2" charset="-78"/>
              </a:rPr>
              <a:t>بود</a:t>
            </a:r>
            <a:r>
              <a:rPr lang="fa-IR" sz="2000" dirty="0" smtClean="0">
                <a:cs typeface="2  Nazanin" panose="00000400000000000000" pitchFamily="2" charset="-78"/>
              </a:rPr>
              <a:t>.</a:t>
            </a:r>
            <a:endParaRPr lang="en-US" sz="2000" dirty="0">
              <a:cs typeface="2  Nazanin" panose="00000400000000000000" pitchFamily="2" charset="-78"/>
            </a:endParaRPr>
          </a:p>
        </p:txBody>
      </p:sp>
      <p:pic>
        <p:nvPicPr>
          <p:cNvPr id="4" name="Picture 3"/>
          <p:cNvPicPr>
            <a:picLocks noChangeAspect="1"/>
          </p:cNvPicPr>
          <p:nvPr/>
        </p:nvPicPr>
        <p:blipFill>
          <a:blip r:embed="rId4"/>
          <a:stretch>
            <a:fillRect/>
          </a:stretch>
        </p:blipFill>
        <p:spPr>
          <a:xfrm>
            <a:off x="0" y="626075"/>
            <a:ext cx="6520165" cy="492622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8850923"/>
      </p:ext>
    </p:extLst>
  </p:cSld>
  <p:clrMapOvr>
    <a:masterClrMapping/>
  </p:clrMapOvr>
  <mc:AlternateContent xmlns:mc="http://schemas.openxmlformats.org/markup-compatibility/2006" xmlns:p14="http://schemas.microsoft.com/office/powerpoint/2010/main">
    <mc:Choice Requires="p14">
      <p:transition spd="slow" p14:dur="2000" advTm="73343"/>
    </mc:Choice>
    <mc:Fallback xmlns="">
      <p:transition spd="slow" advTm="73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41" y="82379"/>
            <a:ext cx="11936627" cy="6565556"/>
          </a:xfrm>
        </p:spPr>
        <p:txBody>
          <a:bodyPr/>
          <a:lstStyle/>
          <a:p>
            <a:pPr marL="0" indent="0" algn="r" rtl="1">
              <a:buNone/>
            </a:pPr>
            <a:r>
              <a:rPr lang="ar-SA" sz="2000" dirty="0">
                <a:cs typeface="2  Nazanin" panose="00000400000000000000" pitchFamily="2" charset="-78"/>
              </a:rPr>
              <a:t>در کاوشگری این صفحه دانش آموزان تصویر یک پیکان را روی یک </a:t>
            </a:r>
            <a:r>
              <a:rPr lang="ar-SA" sz="2000" dirty="0" smtClean="0">
                <a:cs typeface="2  Nazanin" panose="00000400000000000000" pitchFamily="2" charset="-78"/>
              </a:rPr>
              <a:t>صفحه سفید</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 </a:t>
            </a:r>
            <a:r>
              <a:rPr lang="ar-SA" sz="2000" dirty="0">
                <a:cs typeface="2  Nazanin" panose="00000400000000000000" pitchFamily="2" charset="-78"/>
              </a:rPr>
              <a:t>می کشند</a:t>
            </a:r>
            <a:r>
              <a:rPr lang="en-US" dirty="0"/>
              <a:t>.</a:t>
            </a:r>
          </a:p>
          <a:p>
            <a:pPr marL="0" indent="0" algn="r" rtl="1">
              <a:buNone/>
            </a:pPr>
            <a:r>
              <a:rPr lang="ar-SA" sz="2000" dirty="0">
                <a:cs typeface="2  Nazanin" panose="00000400000000000000" pitchFamily="2" charset="-78"/>
              </a:rPr>
              <a:t>با لیوان خالی آن را مشاهده می کنند و به آرامی داخل لیوان آب می ریزند، </a:t>
            </a:r>
            <a:r>
              <a:rPr lang="ar-SA" sz="2000" dirty="0" smtClean="0">
                <a:cs typeface="2  Nazanin" panose="00000400000000000000" pitchFamily="2" charset="-78"/>
              </a:rPr>
              <a:t>پیکان</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را </a:t>
            </a:r>
            <a:r>
              <a:rPr lang="ar-SA" sz="2000" dirty="0">
                <a:cs typeface="2  Nazanin" panose="00000400000000000000" pitchFamily="2" charset="-78"/>
              </a:rPr>
              <a:t>مشاهده می کنند</a:t>
            </a:r>
            <a:r>
              <a:rPr lang="en-US" sz="2000" dirty="0">
                <a:cs typeface="2  Nazanin" panose="00000400000000000000" pitchFamily="2" charset="-78"/>
              </a:rPr>
              <a:t>.</a:t>
            </a:r>
          </a:p>
          <a:p>
            <a:pPr marL="0" indent="0" algn="r" rtl="1">
              <a:buNone/>
            </a:pPr>
            <a:r>
              <a:rPr lang="ar-SA" sz="2000" dirty="0">
                <a:cs typeface="2  Nazanin" panose="00000400000000000000" pitchFamily="2" charset="-78"/>
              </a:rPr>
              <a:t>اگر </a:t>
            </a:r>
            <a:r>
              <a:rPr lang="ar-SA" sz="2000" dirty="0" smtClean="0">
                <a:cs typeface="2  Nazanin" panose="00000400000000000000" pitchFamily="2" charset="-78"/>
              </a:rPr>
              <a:t>فاصله لیوان</a:t>
            </a:r>
            <a:r>
              <a:rPr lang="fa-IR" sz="2000" dirty="0" smtClean="0">
                <a:cs typeface="2  Nazanin" panose="00000400000000000000" pitchFamily="2" charset="-78"/>
              </a:rPr>
              <a:t> </a:t>
            </a:r>
            <a:r>
              <a:rPr lang="ar-SA" sz="2000" dirty="0" smtClean="0">
                <a:cs typeface="2  Nazanin" panose="00000400000000000000" pitchFamily="2" charset="-78"/>
              </a:rPr>
              <a:t>آب </a:t>
            </a:r>
            <a:r>
              <a:rPr lang="ar-SA" sz="2000" dirty="0">
                <a:cs typeface="2  Nazanin" panose="00000400000000000000" pitchFamily="2" charset="-78"/>
              </a:rPr>
              <a:t>تا شکلی که کشیده اند را تغییر دهند، تصویرهای مختلفی از </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آن </a:t>
            </a:r>
            <a:r>
              <a:rPr lang="ar-SA" sz="2000" dirty="0">
                <a:cs typeface="2  Nazanin" panose="00000400000000000000" pitchFamily="2" charset="-78"/>
              </a:rPr>
              <a:t>را مشاهده می کنند</a:t>
            </a:r>
            <a:r>
              <a:rPr lang="en-US" sz="2000" dirty="0">
                <a:cs typeface="2  Nazanin" panose="00000400000000000000" pitchFamily="2" charset="-78"/>
              </a:rPr>
              <a:t>:</a:t>
            </a:r>
          </a:p>
          <a:p>
            <a:pPr marL="0" indent="0" algn="r" rtl="1">
              <a:buNone/>
            </a:pPr>
            <a:r>
              <a:rPr lang="ar-SA" sz="2000" dirty="0">
                <a:cs typeface="2  Nazanin" panose="00000400000000000000" pitchFamily="2" charset="-78"/>
              </a:rPr>
              <a:t>تصویر مستقیم، تصویر </a:t>
            </a:r>
            <a:r>
              <a:rPr lang="ar-SA" sz="2000" dirty="0" smtClean="0">
                <a:cs typeface="2  Nazanin" panose="00000400000000000000" pitchFamily="2" charset="-78"/>
              </a:rPr>
              <a:t>وارونه </a:t>
            </a:r>
            <a:r>
              <a:rPr lang="ar-SA" sz="2000" dirty="0">
                <a:cs typeface="2  Nazanin" panose="00000400000000000000" pitchFamily="2" charset="-78"/>
              </a:rPr>
              <a:t>بزر گتر و تصویر </a:t>
            </a:r>
            <a:r>
              <a:rPr lang="ar-SA" sz="2000" dirty="0" smtClean="0">
                <a:cs typeface="2  Nazanin" panose="00000400000000000000" pitchFamily="2" charset="-78"/>
              </a:rPr>
              <a:t>وارونه </a:t>
            </a:r>
            <a:r>
              <a:rPr lang="ar-SA" sz="2000" dirty="0">
                <a:cs typeface="2  Nazanin" panose="00000400000000000000" pitchFamily="2" charset="-78"/>
              </a:rPr>
              <a:t>کوچکتر مشاهده می شود</a:t>
            </a:r>
            <a:r>
              <a:rPr lang="en-US" sz="2000" dirty="0">
                <a:cs typeface="2  Nazanin" panose="00000400000000000000" pitchFamily="2" charset="-78"/>
              </a:rPr>
              <a:t>.</a:t>
            </a:r>
          </a:p>
          <a:p>
            <a:pPr marL="0" indent="0" algn="r" rtl="1">
              <a:buNone/>
            </a:pPr>
            <a:r>
              <a:rPr lang="ar-SA" sz="2000" dirty="0">
                <a:cs typeface="2  Nazanin" panose="00000400000000000000" pitchFamily="2" charset="-78"/>
              </a:rPr>
              <a:t>هر چه لیوان را از شکل کشیده شده، دورتر ببرند تصویر وارونه کوچک تر خواهد </a:t>
            </a:r>
            <a:r>
              <a:rPr lang="ar-SA" sz="2000" dirty="0" smtClean="0">
                <a:cs typeface="2  Nazanin" panose="00000400000000000000" pitchFamily="2" charset="-78"/>
              </a:rPr>
              <a:t>شد</a:t>
            </a:r>
            <a:r>
              <a:rPr lang="fa-IR" sz="2000" dirty="0" smtClean="0">
                <a:cs typeface="2  Nazanin" panose="00000400000000000000" pitchFamily="2" charset="-78"/>
              </a:rPr>
              <a:t>.</a:t>
            </a:r>
            <a:endParaRPr lang="en-US" sz="2000" dirty="0">
              <a:cs typeface="2  Nazanin" panose="00000400000000000000" pitchFamily="2" charset="-78"/>
            </a:endParaRPr>
          </a:p>
        </p:txBody>
      </p:sp>
      <p:pic>
        <p:nvPicPr>
          <p:cNvPr id="4" name="Picture 3"/>
          <p:cNvPicPr>
            <a:picLocks noChangeAspect="1"/>
          </p:cNvPicPr>
          <p:nvPr/>
        </p:nvPicPr>
        <p:blipFill>
          <a:blip r:embed="rId4"/>
          <a:stretch>
            <a:fillRect/>
          </a:stretch>
        </p:blipFill>
        <p:spPr>
          <a:xfrm>
            <a:off x="0" y="35010"/>
            <a:ext cx="5336234" cy="666029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6889395"/>
      </p:ext>
    </p:extLst>
  </p:cSld>
  <p:clrMapOvr>
    <a:masterClrMapping/>
  </p:clrMapOvr>
  <mc:AlternateContent xmlns:mc="http://schemas.openxmlformats.org/markup-compatibility/2006" xmlns:p14="http://schemas.microsoft.com/office/powerpoint/2010/main">
    <mc:Choice Requires="p14">
      <p:transition spd="slow" p14:dur="2000" advTm="34430"/>
    </mc:Choice>
    <mc:Fallback xmlns="">
      <p:transition spd="slow" advTm="3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9" y="112155"/>
            <a:ext cx="11790405" cy="6560494"/>
          </a:xfrm>
        </p:spPr>
        <p:txBody>
          <a:bodyPr>
            <a:normAutofit/>
          </a:bodyPr>
          <a:lstStyle/>
          <a:p>
            <a:pPr marL="0" indent="0" algn="r" rtl="1">
              <a:buNone/>
            </a:pPr>
            <a:r>
              <a:rPr lang="fa-IR" sz="2400" b="1" dirty="0" smtClean="0">
                <a:solidFill>
                  <a:srgbClr val="002060"/>
                </a:solidFill>
                <a:cs typeface="2  Nazanin" panose="00000400000000000000" pitchFamily="2" charset="-78"/>
              </a:rPr>
              <a:t>کاربرد عدسی</a:t>
            </a:r>
          </a:p>
          <a:p>
            <a:pPr marL="0" indent="0" algn="r" rtl="1">
              <a:buNone/>
            </a:pPr>
            <a:r>
              <a:rPr lang="ar-SA" sz="2000" dirty="0" smtClean="0">
                <a:cs typeface="2  Nazanin" panose="00000400000000000000" pitchFamily="2" charset="-78"/>
              </a:rPr>
              <a:t>در </a:t>
            </a:r>
            <a:r>
              <a:rPr lang="ar-SA" sz="2000" dirty="0">
                <a:cs typeface="2  Nazanin" panose="00000400000000000000" pitchFamily="2" charset="-78"/>
              </a:rPr>
              <a:t>این فعالیت دانش آموزان را در یک بحث عمومی </a:t>
            </a:r>
            <a:r>
              <a:rPr lang="ar-SA" sz="2000" dirty="0" smtClean="0">
                <a:cs typeface="2  Nazanin" panose="00000400000000000000" pitchFamily="2" charset="-78"/>
              </a:rPr>
              <a:t>درباره </a:t>
            </a:r>
            <a:r>
              <a:rPr lang="ar-SA" sz="2000" dirty="0">
                <a:cs typeface="2  Nazanin" panose="00000400000000000000" pitchFamily="2" charset="-78"/>
              </a:rPr>
              <a:t>کاربردهای عدسی شرکت دهید</a:t>
            </a:r>
            <a:r>
              <a:rPr lang="en-US" sz="2000" dirty="0" smtClean="0">
                <a:cs typeface="2  Nazanin" panose="00000400000000000000" pitchFamily="2" charset="-78"/>
              </a:rPr>
              <a:t>.</a:t>
            </a:r>
            <a:endParaRPr lang="en-US" sz="2000" dirty="0">
              <a:cs typeface="2  Nazanin" panose="00000400000000000000" pitchFamily="2" charset="-78"/>
            </a:endParaRPr>
          </a:p>
          <a:p>
            <a:pPr marL="0" indent="0" algn="r" rtl="1">
              <a:buNone/>
            </a:pPr>
            <a:r>
              <a:rPr lang="ar-SA" sz="2000" dirty="0" smtClean="0">
                <a:cs typeface="2  Nazanin" panose="00000400000000000000" pitchFamily="2" charset="-78"/>
              </a:rPr>
              <a:t>دانش </a:t>
            </a:r>
            <a:r>
              <a:rPr lang="ar-SA" sz="2000" dirty="0">
                <a:cs typeface="2  Nazanin" panose="00000400000000000000" pitchFamily="2" charset="-78"/>
              </a:rPr>
              <a:t>آموزان با وسایلی آشنا می شوند که در آنها عدسی محدب که همان عدسی به کار رفته در ذره بین است به کار رفته </a:t>
            </a:r>
            <a:r>
              <a:rPr lang="ar-SA" sz="2000" dirty="0" smtClean="0">
                <a:cs typeface="2  Nazanin" panose="00000400000000000000" pitchFamily="2" charset="-78"/>
              </a:rPr>
              <a:t>است</a:t>
            </a:r>
            <a:r>
              <a:rPr lang="fa-IR" sz="2000" smtClean="0">
                <a:cs typeface="2  Nazanin" panose="00000400000000000000" pitchFamily="2" charset="-78"/>
              </a:rPr>
              <a:t>.</a:t>
            </a:r>
            <a:endParaRPr lang="en-US" sz="2000" dirty="0">
              <a:cs typeface="2  Nazanin" panose="00000400000000000000" pitchFamily="2" charset="-78"/>
            </a:endParaRPr>
          </a:p>
        </p:txBody>
      </p:sp>
      <p:pic>
        <p:nvPicPr>
          <p:cNvPr id="4" name="Picture 3"/>
          <p:cNvPicPr>
            <a:picLocks noChangeAspect="1"/>
          </p:cNvPicPr>
          <p:nvPr/>
        </p:nvPicPr>
        <p:blipFill>
          <a:blip r:embed="rId4"/>
          <a:stretch>
            <a:fillRect/>
          </a:stretch>
        </p:blipFill>
        <p:spPr>
          <a:xfrm>
            <a:off x="821896" y="1738184"/>
            <a:ext cx="9310293" cy="484384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2009845"/>
      </p:ext>
    </p:extLst>
  </p:cSld>
  <p:clrMapOvr>
    <a:masterClrMapping/>
  </p:clrMapOvr>
  <mc:AlternateContent xmlns:mc="http://schemas.openxmlformats.org/markup-compatibility/2006" xmlns:p14="http://schemas.microsoft.com/office/powerpoint/2010/main">
    <mc:Choice Requires="p14">
      <p:transition spd="slow" p14:dur="2000" advTm="27201"/>
    </mc:Choice>
    <mc:Fallback xmlns="">
      <p:transition spd="slow" advTm="27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1849" y="214184"/>
            <a:ext cx="11524735" cy="6318421"/>
          </a:xfrm>
        </p:spPr>
        <p:txBody>
          <a:bodyPr/>
          <a:lstStyle/>
          <a:p>
            <a:pPr marL="0" indent="0" algn="r" rtl="1">
              <a:buNone/>
            </a:pPr>
            <a:r>
              <a:rPr lang="ar-SA" sz="2000" dirty="0" smtClean="0">
                <a:cs typeface="2  Nazanin" panose="00000400000000000000" pitchFamily="2" charset="-78"/>
              </a:rPr>
              <a:t>درباره </a:t>
            </a:r>
            <a:r>
              <a:rPr lang="ar-SA" sz="2000" dirty="0">
                <a:cs typeface="2  Nazanin" panose="00000400000000000000" pitchFamily="2" charset="-78"/>
              </a:rPr>
              <a:t>کاربرد عدسی در ساعت سازی ها و طلافروشی ها اطّلاعات جمع آوری کرده و به کلاس ارائه دهند در جمع آوری اطلاعات پایین صفحه دانش آموزان می توانند به طور گروهی عمل کرده و </a:t>
            </a:r>
            <a:r>
              <a:rPr lang="ar-SA" sz="2000" dirty="0" smtClean="0">
                <a:cs typeface="2  Nazanin" panose="00000400000000000000" pitchFamily="2" charset="-78"/>
              </a:rPr>
              <a:t>نتیجه </a:t>
            </a:r>
            <a:r>
              <a:rPr lang="ar-SA" sz="2000" dirty="0">
                <a:cs typeface="2  Nazanin" panose="00000400000000000000" pitchFamily="2" charset="-78"/>
              </a:rPr>
              <a:t>کار را در اختیار کلاس قرار </a:t>
            </a:r>
            <a:r>
              <a:rPr lang="ar-SA" sz="2000" dirty="0" smtClean="0">
                <a:cs typeface="2  Nazanin" panose="00000400000000000000" pitchFamily="2" charset="-78"/>
              </a:rPr>
              <a:t>دهند</a:t>
            </a:r>
            <a:r>
              <a:rPr lang="fa-IR" sz="2000" dirty="0" smtClean="0">
                <a:cs typeface="2  Nazanin" panose="00000400000000000000" pitchFamily="2" charset="-78"/>
              </a:rPr>
              <a:t>.</a:t>
            </a:r>
            <a:r>
              <a:rPr lang="en-US" sz="2000" dirty="0" smtClean="0">
                <a:cs typeface="2  Nazanin" panose="00000400000000000000" pitchFamily="2" charset="-78"/>
              </a:rPr>
              <a:t>.</a:t>
            </a:r>
            <a:endParaRPr lang="en-US" sz="2000" dirty="0">
              <a:cs typeface="2  Nazanin" panose="00000400000000000000" pitchFamily="2" charset="-78"/>
            </a:endParaRPr>
          </a:p>
          <a:p>
            <a:pPr marL="0" indent="0" algn="r" rtl="1">
              <a:buNone/>
            </a:pPr>
            <a:r>
              <a:rPr lang="ar-SA" sz="2000" dirty="0">
                <a:cs typeface="2  Nazanin" panose="00000400000000000000" pitchFamily="2" charset="-78"/>
              </a:rPr>
              <a:t>در ارزیابی این فعالیت استفاده از منابع مناسب و مرتبط از آنها در ثبت اطلاعات را می توانید مورد نظر قرار دهید</a:t>
            </a:r>
            <a:r>
              <a:rPr lang="en-US" sz="2000" dirty="0">
                <a:cs typeface="2  Nazanin" panose="00000400000000000000" pitchFamily="2" charset="-78"/>
              </a:rPr>
              <a:t>.</a:t>
            </a:r>
          </a:p>
          <a:p>
            <a:pPr algn="r"/>
            <a:endParaRPr lang="en-US" dirty="0"/>
          </a:p>
        </p:txBody>
      </p:sp>
      <p:pic>
        <p:nvPicPr>
          <p:cNvPr id="2" name="Picture 1"/>
          <p:cNvPicPr>
            <a:picLocks noChangeAspect="1"/>
          </p:cNvPicPr>
          <p:nvPr/>
        </p:nvPicPr>
        <p:blipFill>
          <a:blip r:embed="rId4"/>
          <a:stretch>
            <a:fillRect/>
          </a:stretch>
        </p:blipFill>
        <p:spPr>
          <a:xfrm>
            <a:off x="398505" y="1539894"/>
            <a:ext cx="11220995" cy="209299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8174903"/>
      </p:ext>
    </p:extLst>
  </p:cSld>
  <p:clrMapOvr>
    <a:masterClrMapping/>
  </p:clrMapOvr>
  <mc:AlternateContent xmlns:mc="http://schemas.openxmlformats.org/markup-compatibility/2006" xmlns:p14="http://schemas.microsoft.com/office/powerpoint/2010/main">
    <mc:Choice Requires="p14">
      <p:transition spd="slow" p14:dur="2000" advTm="31623"/>
    </mc:Choice>
    <mc:Fallback xmlns="">
      <p:transition spd="slow" advTm="31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0"/>
            <a:ext cx="11172569" cy="6664411"/>
          </a:xfrm>
        </p:spPr>
        <p:txBody>
          <a:bodyPr>
            <a:normAutofit/>
          </a:bodyPr>
          <a:lstStyle/>
          <a:p>
            <a:pPr marL="0" indent="0" algn="r" rtl="1">
              <a:buNone/>
            </a:pPr>
            <a:r>
              <a:rPr lang="fa-IR" sz="2400" b="1" dirty="0" smtClean="0">
                <a:solidFill>
                  <a:srgbClr val="002060"/>
                </a:solidFill>
                <a:cs typeface="2  Nazanin" panose="00000400000000000000" pitchFamily="2" charset="-78"/>
              </a:rPr>
              <a:t>اهداف یادگیری</a:t>
            </a:r>
          </a:p>
          <a:p>
            <a:pPr marL="0" indent="0" algn="r" rtl="1">
              <a:buNone/>
            </a:pPr>
            <a:r>
              <a:rPr lang="fa-IR" sz="2000" dirty="0">
                <a:cs typeface="2  Nazanin" panose="00000400000000000000" pitchFamily="2" charset="-78"/>
              </a:rPr>
              <a:t>ا</a:t>
            </a:r>
            <a:r>
              <a:rPr lang="fa-IR" sz="2000" dirty="0" smtClean="0">
                <a:cs typeface="2  Nazanin" panose="00000400000000000000" pitchFamily="2" charset="-78"/>
              </a:rPr>
              <a:t>زدانش آموز انتظار می رود در فرایند آموزش این درس بتوانند با انجام فعالیت های گوناگون (آزمایش کنید – کاوشگری – جمع آوری اطلاعات و...) بتوانند:</a:t>
            </a:r>
          </a:p>
          <a:p>
            <a:pPr algn="r" rtl="1"/>
            <a:endParaRPr lang="fa-IR" sz="2000" dirty="0" smtClean="0">
              <a:cs typeface="2  Nazanin" panose="00000400000000000000" pitchFamily="2" charset="-78"/>
            </a:endParaRPr>
          </a:p>
          <a:p>
            <a:pPr marL="0" indent="0" algn="r" rtl="1">
              <a:buNone/>
            </a:pPr>
            <a:r>
              <a:rPr lang="fa-IR" sz="2000" dirty="0" smtClean="0">
                <a:cs typeface="2  Nazanin" panose="00000400000000000000" pitchFamily="2" charset="-78"/>
              </a:rPr>
              <a:t>شرایط تشکیل رنگین کمان را شناسایی کنند و نمونه ای از آن را تشکیل دهند.</a:t>
            </a:r>
          </a:p>
          <a:p>
            <a:pPr algn="r" rtl="1"/>
            <a:endParaRPr lang="fa-IR" sz="2000" dirty="0" smtClean="0">
              <a:cs typeface="2  Nazanin" panose="00000400000000000000" pitchFamily="2" charset="-78"/>
            </a:endParaRPr>
          </a:p>
          <a:p>
            <a:pPr marL="0" indent="0" algn="r" rtl="1">
              <a:buNone/>
            </a:pPr>
            <a:r>
              <a:rPr lang="fa-IR" sz="2000" dirty="0" smtClean="0">
                <a:cs typeface="2  Nazanin" panose="00000400000000000000" pitchFamily="2" charset="-78"/>
              </a:rPr>
              <a:t>با رفتار نور پس از عبور از منشور و وسایل شبیه آن آشنا شوند.</a:t>
            </a:r>
          </a:p>
          <a:p>
            <a:pPr algn="r" rtl="1"/>
            <a:endParaRPr lang="fa-IR" sz="2000" dirty="0">
              <a:cs typeface="2  Nazanin" panose="00000400000000000000" pitchFamily="2" charset="-78"/>
            </a:endParaRPr>
          </a:p>
          <a:p>
            <a:pPr marL="0" indent="0" algn="r" rtl="1">
              <a:buNone/>
            </a:pPr>
            <a:r>
              <a:rPr lang="fa-IR" sz="2000" dirty="0" smtClean="0">
                <a:cs typeface="2  Nazanin" panose="00000400000000000000" pitchFamily="2" charset="-78"/>
              </a:rPr>
              <a:t>تجزیه نور را با اجسام آشنا تجربه کنند و با ذره بین یک تصویر تشکیل دهند</a:t>
            </a:r>
            <a:r>
              <a:rPr lang="fa-IR" sz="2000" dirty="0" smtClean="0">
                <a:cs typeface="2  Nazanin" panose="00000400000000000000" pitchFamily="2" charset="-78"/>
              </a:rPr>
              <a:t>.</a:t>
            </a:r>
          </a:p>
          <a:p>
            <a:pPr marL="0" indent="0" algn="r" rtl="1">
              <a:buNone/>
            </a:pPr>
            <a:endParaRPr lang="fa-IR" sz="2000" dirty="0" smtClean="0">
              <a:cs typeface="2  Nazanin" panose="00000400000000000000" pitchFamily="2" charset="-78"/>
            </a:endParaRPr>
          </a:p>
          <a:p>
            <a:pPr marL="0" indent="0" algn="r" rtl="1">
              <a:buNone/>
            </a:pPr>
            <a:r>
              <a:rPr lang="fa-IR" sz="2000" dirty="0">
                <a:cs typeface="2  Nazanin" panose="00000400000000000000" pitchFamily="2" charset="-78"/>
              </a:rPr>
              <a:t>تجزیه نور را با </a:t>
            </a:r>
            <a:r>
              <a:rPr lang="fa-IR" sz="2000" dirty="0" smtClean="0">
                <a:cs typeface="2  Nazanin" panose="00000400000000000000" pitchFamily="2" charset="-78"/>
              </a:rPr>
              <a:t>اجسام  غیر </a:t>
            </a:r>
            <a:r>
              <a:rPr lang="fa-IR" sz="2000" dirty="0">
                <a:cs typeface="2  Nazanin" panose="00000400000000000000" pitchFamily="2" charset="-78"/>
              </a:rPr>
              <a:t>آشنا تجربه کنند و با ذره بین </a:t>
            </a:r>
            <a:r>
              <a:rPr lang="fa-IR" sz="2000" dirty="0" smtClean="0">
                <a:cs typeface="2  Nazanin" panose="00000400000000000000" pitchFamily="2" charset="-78"/>
              </a:rPr>
              <a:t>دو </a:t>
            </a:r>
            <a:r>
              <a:rPr lang="fa-IR" sz="2000" dirty="0">
                <a:cs typeface="2  Nazanin" panose="00000400000000000000" pitchFamily="2" charset="-78"/>
              </a:rPr>
              <a:t>تصویر تشکیل دهند.</a:t>
            </a:r>
          </a:p>
          <a:p>
            <a:pPr algn="r" rtl="1"/>
            <a:endParaRPr lang="fa-IR" sz="2000" dirty="0">
              <a:cs typeface="2  Nazanin" panose="00000400000000000000" pitchFamily="2" charset="-78"/>
            </a:endParaRPr>
          </a:p>
          <a:p>
            <a:pPr marL="0" indent="0" algn="r" rtl="1">
              <a:buNone/>
            </a:pPr>
            <a:r>
              <a:rPr lang="fa-IR" sz="2000" dirty="0">
                <a:cs typeface="2  Nazanin" panose="00000400000000000000" pitchFamily="2" charset="-78"/>
              </a:rPr>
              <a:t>تجزیه نور را با اجسام  غیر </a:t>
            </a:r>
            <a:r>
              <a:rPr lang="fa-IR" sz="2000" dirty="0" smtClean="0">
                <a:cs typeface="2  Nazanin" panose="00000400000000000000" pitchFamily="2" charset="-78"/>
              </a:rPr>
              <a:t>معمول </a:t>
            </a:r>
            <a:r>
              <a:rPr lang="fa-IR" sz="2000" dirty="0">
                <a:cs typeface="2  Nazanin" panose="00000400000000000000" pitchFamily="2" charset="-78"/>
              </a:rPr>
              <a:t>تجربه کنند و با ذره بین </a:t>
            </a:r>
            <a:r>
              <a:rPr lang="fa-IR" sz="2000" dirty="0" smtClean="0">
                <a:cs typeface="2  Nazanin" panose="00000400000000000000" pitchFamily="2" charset="-78"/>
              </a:rPr>
              <a:t>همه تصاویررا </a:t>
            </a:r>
            <a:r>
              <a:rPr lang="fa-IR" sz="2000" dirty="0">
                <a:cs typeface="2  Nazanin" panose="00000400000000000000" pitchFamily="2" charset="-78"/>
              </a:rPr>
              <a:t>تشکیل دهند.</a:t>
            </a:r>
          </a:p>
          <a:p>
            <a:pPr algn="r" rtl="1"/>
            <a:endParaRPr lang="fa-IR" sz="2000" dirty="0" smtClean="0">
              <a:cs typeface="2  Nazanin" panose="00000400000000000000" pitchFamily="2" charset="-78"/>
            </a:endParaRPr>
          </a:p>
          <a:p>
            <a:pPr marL="0" indent="0" algn="r" rtl="1">
              <a:buNone/>
            </a:pPr>
            <a:r>
              <a:rPr lang="fa-IR" sz="2000" dirty="0" smtClean="0">
                <a:cs typeface="2  Nazanin" panose="00000400000000000000" pitchFamily="2" charset="-78"/>
              </a:rPr>
              <a:t>با تغییر فاصله جسم نسبت به ذره بین، تصویر های مختلفی تشکیل دهند و با کاربرد ذره بین آشنا شوند.</a:t>
            </a:r>
            <a:endParaRPr lang="en-US" sz="2000" dirty="0">
              <a:cs typeface="2  Nazanin"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49575171"/>
      </p:ext>
    </p:extLst>
  </p:cSld>
  <p:clrMapOvr>
    <a:masterClrMapping/>
  </p:clrMapOvr>
  <mc:AlternateContent xmlns:mc="http://schemas.openxmlformats.org/markup-compatibility/2006" xmlns:p14="http://schemas.microsoft.com/office/powerpoint/2010/main">
    <mc:Choice Requires="p14">
      <p:transition spd="slow" p14:dur="2000" advTm="57474"/>
    </mc:Choice>
    <mc:Fallback xmlns="">
      <p:transition spd="slow" advTm="57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9202"/>
            <a:ext cx="11928389" cy="6601683"/>
          </a:xfrm>
        </p:spPr>
        <p:txBody>
          <a:bodyPr>
            <a:normAutofit/>
          </a:bodyPr>
          <a:lstStyle/>
          <a:p>
            <a:pPr marL="0" indent="0" algn="just" rtl="1">
              <a:buNone/>
            </a:pPr>
            <a:r>
              <a:rPr lang="fa-IR" sz="2400" b="1" dirty="0" smtClean="0">
                <a:solidFill>
                  <a:srgbClr val="002060"/>
                </a:solidFill>
              </a:rPr>
              <a:t>آمادگی قبل از تدریس</a:t>
            </a:r>
          </a:p>
          <a:p>
            <a:pPr marL="0" indent="0" algn="just" rtl="1">
              <a:buNone/>
            </a:pPr>
            <a:r>
              <a:rPr lang="fa-IR" sz="2000" dirty="0" smtClean="0">
                <a:cs typeface="2  Nazanin" panose="00000400000000000000" pitchFamily="2" charset="-78"/>
              </a:rPr>
              <a:t>یک جلسه قبل از دانش آموزان بخواهید تصویرهایی از رنگین کمان و تجزیه نور از اجسام شفاف تهیه کنند و در قسمت های مختلف کلاس نصب کنند.</a:t>
            </a:r>
          </a:p>
          <a:p>
            <a:pPr marL="0" indent="0" algn="just" rtl="1">
              <a:buNone/>
            </a:pPr>
            <a:endParaRPr lang="fa-IR" sz="2000" dirty="0" smtClean="0">
              <a:cs typeface="2  Nazanin" panose="00000400000000000000" pitchFamily="2" charset="-78"/>
            </a:endParaRPr>
          </a:p>
          <a:p>
            <a:pPr marL="0" indent="0" algn="just" rtl="1">
              <a:buNone/>
            </a:pPr>
            <a:r>
              <a:rPr lang="fa-IR" sz="2400" b="1" dirty="0" smtClean="0">
                <a:solidFill>
                  <a:srgbClr val="002060"/>
                </a:solidFill>
                <a:cs typeface="2  Nazanin" panose="00000400000000000000" pitchFamily="2" charset="-78"/>
              </a:rPr>
              <a:t>دانستنیهای معلم</a:t>
            </a:r>
          </a:p>
          <a:p>
            <a:pPr marL="0" indent="0" algn="just" rtl="1">
              <a:buNone/>
            </a:pPr>
            <a:r>
              <a:rPr lang="fa-IR" sz="2000" dirty="0" smtClean="0">
                <a:latin typeface="YekanNumbers"/>
                <a:cs typeface="2  Nazanin" panose="00000400000000000000" pitchFamily="2" charset="-78"/>
              </a:rPr>
              <a:t>رنگین کمان ها نور هستند</a:t>
            </a:r>
            <a:r>
              <a:rPr lang="fa-IR" sz="2000" dirty="0" smtClean="0">
                <a:solidFill>
                  <a:srgbClr val="303F50"/>
                </a:solidFill>
                <a:latin typeface="YekanNumbers"/>
                <a:cs typeface="2  Nazanin" panose="00000400000000000000" pitchFamily="2" charset="-78"/>
              </a:rPr>
              <a:t>.</a:t>
            </a:r>
            <a:r>
              <a:rPr lang="fa-IR" sz="2000" dirty="0">
                <a:latin typeface="YekanNumbers"/>
                <a:cs typeface="2  Nazanin" panose="00000400000000000000" pitchFamily="2" charset="-78"/>
              </a:rPr>
              <a:t> نور یا به ویژه نور قابل مشاهده، همه رنگ هایی که ما می توانیم ببینیم را دارد. رنگ های بنفش و آبی در یک انتهای طیف و نارنجی ها و قرمزها در انتهای دیگر طیف هستند. یک رنگین کمان نور قابل مشاهده ای است که به هفت رنگی که ما می بینیم </a:t>
            </a:r>
            <a:r>
              <a:rPr lang="fa-IR" sz="2000" dirty="0" smtClean="0">
                <a:latin typeface="YekanNumbers"/>
                <a:cs typeface="2  Nazanin" panose="00000400000000000000" pitchFamily="2" charset="-78"/>
              </a:rPr>
              <a:t>تجزیه شده که این </a:t>
            </a:r>
            <a:r>
              <a:rPr lang="fa-IR" sz="2000" dirty="0">
                <a:latin typeface="YekanNumbers"/>
                <a:cs typeface="2  Nazanin" panose="00000400000000000000" pitchFamily="2" charset="-78"/>
              </a:rPr>
              <a:t>هفت رنگ عبارتند از: قرمز، نارنجی، زرد، سبز، آبی، </a:t>
            </a:r>
            <a:r>
              <a:rPr lang="fa-IR" sz="2000" dirty="0" smtClean="0">
                <a:latin typeface="YekanNumbers"/>
                <a:cs typeface="2  Nazanin" panose="00000400000000000000" pitchFamily="2" charset="-78"/>
              </a:rPr>
              <a:t>نیلی </a:t>
            </a:r>
            <a:r>
              <a:rPr lang="fa-IR" sz="2000" dirty="0">
                <a:latin typeface="YekanNumbers"/>
                <a:cs typeface="2  Nazanin" panose="00000400000000000000" pitchFamily="2" charset="-78"/>
              </a:rPr>
              <a:t>و بنفش.</a:t>
            </a:r>
          </a:p>
          <a:p>
            <a:pPr marL="0" indent="0" algn="just" rtl="1">
              <a:buNone/>
            </a:pPr>
            <a:r>
              <a:rPr lang="fa-IR" sz="2000" dirty="0">
                <a:latin typeface="YekanNumbers"/>
                <a:cs typeface="2  Nazanin" panose="00000400000000000000" pitchFamily="2" charset="-78"/>
              </a:rPr>
              <a:t>باید سه چیز اتفاق بیفتد تا ما رنگ های یک رنگین کمان را ببینیم. اول این که خورشید باید بدرخشد. دوم </a:t>
            </a:r>
            <a:r>
              <a:rPr lang="fa-IR" sz="2000" u="sng" dirty="0">
                <a:solidFill>
                  <a:srgbClr val="FF0000"/>
                </a:solidFill>
                <a:latin typeface="YekanNumbers"/>
                <a:cs typeface="2  Nazanin" panose="00000400000000000000" pitchFamily="2" charset="-78"/>
              </a:rPr>
              <a:t>خورشید </a:t>
            </a:r>
            <a:r>
              <a:rPr lang="fa-IR" sz="2000" dirty="0">
                <a:latin typeface="YekanNumbers"/>
                <a:cs typeface="2  Nazanin" panose="00000400000000000000" pitchFamily="2" charset="-78"/>
              </a:rPr>
              <a:t>پشت سر ما باشد و سوم این که باید قطرات آب در هوا، در جلوی ما باشد</a:t>
            </a:r>
            <a:r>
              <a:rPr lang="fa-IR" sz="2000" dirty="0" smtClean="0">
                <a:latin typeface="YekanNumbers"/>
                <a:cs typeface="2  Nazanin" panose="00000400000000000000" pitchFamily="2" charset="-78"/>
              </a:rPr>
              <a:t>.</a:t>
            </a:r>
            <a:r>
              <a:rPr lang="fa-IR" sz="2000" dirty="0">
                <a:solidFill>
                  <a:srgbClr val="303F50"/>
                </a:solidFill>
                <a:latin typeface="YekanNumbers"/>
                <a:cs typeface="2  Nazanin" panose="00000400000000000000" pitchFamily="2" charset="-78"/>
              </a:rPr>
              <a:t> </a:t>
            </a:r>
            <a:r>
              <a:rPr lang="fa-IR" sz="2000" dirty="0">
                <a:latin typeface="YekanNumbers"/>
                <a:cs typeface="2  Nazanin" panose="00000400000000000000" pitchFamily="2" charset="-78"/>
              </a:rPr>
              <a:t>به این ترتیب نور خورشید به قطرات آب می تابد، قطرات آب که مثل منشور ریزی عمل می کنند نور را خم می کنند یا می شکنند و به رنگ هایش تجزیه می </a:t>
            </a:r>
            <a:r>
              <a:rPr lang="fa-IR" sz="2000" dirty="0" smtClean="0">
                <a:latin typeface="YekanNumbers"/>
                <a:cs typeface="2  Nazanin" panose="00000400000000000000" pitchFamily="2" charset="-78"/>
              </a:rPr>
              <a:t>کنند.در </a:t>
            </a:r>
            <a:r>
              <a:rPr lang="fa-IR" sz="2000" dirty="0">
                <a:latin typeface="YekanNumbers"/>
                <a:cs typeface="2  Nazanin" panose="00000400000000000000" pitchFamily="2" charset="-78"/>
              </a:rPr>
              <a:t>واقع شعاع های نور دو بار خم می شود. یک بار هنگامی که شعاع های نور وارد قطرات آب می شوند خم می شوند. سپس در پشت قطرات منعکس می شوند و دوباره خم می </a:t>
            </a:r>
            <a:r>
              <a:rPr lang="fa-IR" sz="2000" dirty="0" smtClean="0">
                <a:latin typeface="YekanNumbers"/>
                <a:cs typeface="2  Nazanin" panose="00000400000000000000" pitchFamily="2" charset="-78"/>
              </a:rPr>
              <a:t>شوند.این </a:t>
            </a:r>
            <a:r>
              <a:rPr lang="fa-IR" sz="2000" dirty="0">
                <a:latin typeface="YekanNumbers"/>
                <a:cs typeface="2  Nazanin" panose="00000400000000000000" pitchFamily="2" charset="-78"/>
              </a:rPr>
              <a:t>در شرایطی است که قطرات آب وجود دارد.</a:t>
            </a:r>
          </a:p>
          <a:p>
            <a:pPr algn="just" rtl="1"/>
            <a:endParaRPr lang="fa-IR" sz="2000" dirty="0">
              <a:latin typeface="YekanNumbers"/>
              <a:cs typeface="2  Nazanin" panose="00000400000000000000" pitchFamily="2" charset="-78"/>
            </a:endParaRPr>
          </a:p>
          <a:p>
            <a:pPr marL="0" lvl="0" indent="0" algn="just" rtl="1" eaLnBrk="0" fontAlgn="base" hangingPunct="0">
              <a:spcBef>
                <a:spcPct val="0"/>
              </a:spcBef>
              <a:spcAft>
                <a:spcPct val="0"/>
              </a:spcAft>
              <a:buNone/>
            </a:pPr>
            <a:r>
              <a:rPr lang="ar-SA" sz="2000" dirty="0" smtClean="0">
                <a:latin typeface="YekanNumbers"/>
                <a:cs typeface="2  Nazanin" panose="00000400000000000000" pitchFamily="2" charset="-78"/>
              </a:rPr>
              <a:t>هر </a:t>
            </a:r>
            <a:r>
              <a:rPr lang="ar-SA" sz="2000" dirty="0">
                <a:latin typeface="YekanNumbers"/>
                <a:cs typeface="2  Nazanin" panose="00000400000000000000" pitchFamily="2" charset="-78"/>
              </a:rPr>
              <a:t>قطره تنها یک رنگ نور را منعکس می کند. بنابراین باید قطرات آب خیلی زیادی وجود داشته باشد تا یک رنگین کمان کامل تشکیل شود. شما واضح ترین رنگین کمان ها را موقعی می بینید که قطرات آب بزرگ هستند که معمولاً درست بعد از یک رگبار باران است</a:t>
            </a:r>
            <a:r>
              <a:rPr lang="fa-IR" sz="2000" dirty="0">
                <a:latin typeface="YekanNumbers"/>
                <a:cs typeface="2  Nazanin" panose="00000400000000000000" pitchFamily="2" charset="-78"/>
              </a:rPr>
              <a:t>.</a:t>
            </a:r>
            <a:endParaRPr lang="fa-IR" sz="2000" dirty="0">
              <a:cs typeface="2  Nazanin" panose="00000400000000000000" pitchFamily="2" charset="-78"/>
            </a:endParaRPr>
          </a:p>
          <a:p>
            <a:pPr marL="0" lvl="0" indent="0" algn="just" rtl="1" eaLnBrk="0" fontAlgn="base" hangingPunct="0">
              <a:spcBef>
                <a:spcPct val="0"/>
              </a:spcBef>
              <a:spcAft>
                <a:spcPct val="0"/>
              </a:spcAft>
              <a:buNone/>
            </a:pPr>
            <a:endParaRPr lang="fa-IR" sz="2000" dirty="0">
              <a:cs typeface="2  Nazanin" panose="00000400000000000000" pitchFamily="2" charset="-78"/>
            </a:endParaRPr>
          </a:p>
          <a:p>
            <a:pPr algn="just" rtl="1"/>
            <a:endParaRPr lang="en-US" sz="2000" dirty="0">
              <a:cs typeface="2  Nazanin"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9003407"/>
      </p:ext>
    </p:extLst>
  </p:cSld>
  <p:clrMapOvr>
    <a:masterClrMapping/>
  </p:clrMapOvr>
  <mc:AlternateContent xmlns:mc="http://schemas.openxmlformats.org/markup-compatibility/2006" xmlns:p14="http://schemas.microsoft.com/office/powerpoint/2010/main">
    <mc:Choice Requires="p14">
      <p:transition spd="slow" p14:dur="2000" advTm="115621"/>
    </mc:Choice>
    <mc:Fallback xmlns="">
      <p:transition spd="slow" advTm="11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091" y="65903"/>
            <a:ext cx="12027243" cy="6499654"/>
          </a:xfrm>
        </p:spPr>
        <p:txBody>
          <a:bodyPr/>
          <a:lstStyle/>
          <a:p>
            <a:pPr marL="0" lvl="0" indent="0" algn="r" rtl="1" eaLnBrk="0" fontAlgn="base" hangingPunct="0">
              <a:spcBef>
                <a:spcPct val="0"/>
              </a:spcBef>
              <a:spcAft>
                <a:spcPct val="0"/>
              </a:spcAft>
              <a:buNone/>
            </a:pPr>
            <a:r>
              <a:rPr lang="ar-SA" b="1" dirty="0">
                <a:solidFill>
                  <a:srgbClr val="002060"/>
                </a:solidFill>
                <a:latin typeface="YekanNumbers"/>
              </a:rPr>
              <a:t>چرا رنگین کمان ها گرد هستند</a:t>
            </a:r>
            <a:r>
              <a:rPr lang="ar-SA" b="1" dirty="0" smtClean="0">
                <a:solidFill>
                  <a:srgbClr val="002060"/>
                </a:solidFill>
                <a:latin typeface="YekanNumbers"/>
              </a:rPr>
              <a:t>؟</a:t>
            </a:r>
            <a:endParaRPr lang="fa-IR" b="1" dirty="0" smtClean="0">
              <a:solidFill>
                <a:srgbClr val="002060"/>
              </a:solidFill>
              <a:latin typeface="YekanNumbers"/>
            </a:endParaRPr>
          </a:p>
          <a:p>
            <a:pPr marL="0" lvl="0" indent="0" algn="r" rtl="1" eaLnBrk="0" fontAlgn="base" hangingPunct="0">
              <a:spcBef>
                <a:spcPct val="0"/>
              </a:spcBef>
              <a:spcAft>
                <a:spcPct val="0"/>
              </a:spcAft>
              <a:buNone/>
            </a:pPr>
            <a:endParaRPr lang="fa-IR" dirty="0">
              <a:solidFill>
                <a:srgbClr val="002060"/>
              </a:solidFill>
            </a:endParaRPr>
          </a:p>
          <a:p>
            <a:pPr marL="0" lvl="0" indent="0" algn="r" rtl="1" eaLnBrk="0" fontAlgn="base" hangingPunct="0">
              <a:spcBef>
                <a:spcPct val="0"/>
              </a:spcBef>
              <a:spcAft>
                <a:spcPct val="0"/>
              </a:spcAft>
              <a:buNone/>
            </a:pPr>
            <a:r>
              <a:rPr lang="fa-IR" sz="1000" dirty="0">
                <a:latin typeface="YekanNumbers"/>
              </a:rPr>
              <a:t>  </a:t>
            </a:r>
            <a:r>
              <a:rPr lang="ar-SA" sz="2000" dirty="0">
                <a:latin typeface="YekanNumbers"/>
                <a:cs typeface="2  Nazanin" panose="00000400000000000000" pitchFamily="2" charset="-78"/>
              </a:rPr>
              <a:t>هر قطره تنها یک رنگ نور را منعکس می کند. بنابراین باید قطرات آب خیلی زیادی وجود داشته باشد تا یک رنگین کمان کامل تشکیل شود. شما واضح ترین رنگین کمان ها را موقعی می بینید که قطرات آب بزرگ هستند که معمولاً درست بعد از یک رگبار باران است</a:t>
            </a:r>
            <a:r>
              <a:rPr lang="fa-IR" sz="2000" dirty="0">
                <a:latin typeface="YekanNumbers"/>
                <a:cs typeface="2  Nazanin" panose="00000400000000000000" pitchFamily="2" charset="-78"/>
              </a:rPr>
              <a:t>.</a:t>
            </a:r>
            <a:endParaRPr lang="fa-IR" sz="2000" dirty="0">
              <a:cs typeface="2  Nazanin" panose="00000400000000000000" pitchFamily="2" charset="-78"/>
            </a:endParaRPr>
          </a:p>
          <a:p>
            <a:pPr marL="0" lvl="0" indent="0" algn="r" rtl="1" eaLnBrk="0" fontAlgn="base" hangingPunct="0">
              <a:spcBef>
                <a:spcPct val="0"/>
              </a:spcBef>
              <a:spcAft>
                <a:spcPct val="0"/>
              </a:spcAft>
              <a:buNone/>
            </a:pPr>
            <a:r>
              <a:rPr lang="fa-IR" sz="2000" dirty="0" smtClean="0">
                <a:latin typeface="YekanNumbers"/>
                <a:cs typeface="2  Nazanin" panose="00000400000000000000" pitchFamily="2" charset="-78"/>
              </a:rPr>
              <a:t>ر</a:t>
            </a:r>
            <a:r>
              <a:rPr lang="ar-SA" sz="2000" dirty="0">
                <a:latin typeface="YekanNumbers"/>
                <a:cs typeface="2  Nazanin" panose="00000400000000000000" pitchFamily="2" charset="-78"/>
              </a:rPr>
              <a:t>نگین کمان ها گرد هستند. چون موقعی که یک قطره باران نور را خم می کند، نور از قطره باران در زاویه 40 تا 42 درجه نسبت به زاویه ای که وارد قطره باران شده، خارج می شود</a:t>
            </a:r>
            <a:r>
              <a:rPr lang="fa-IR" sz="2000" dirty="0">
                <a:latin typeface="YekanNumbers"/>
                <a:cs typeface="2  Nazanin" panose="00000400000000000000" pitchFamily="2" charset="-78"/>
              </a:rPr>
              <a:t>.</a:t>
            </a:r>
          </a:p>
          <a:p>
            <a:pPr marL="0" lvl="0" indent="0" algn="r" rtl="1" eaLnBrk="0" fontAlgn="base" hangingPunct="0">
              <a:spcBef>
                <a:spcPct val="0"/>
              </a:spcBef>
              <a:spcAft>
                <a:spcPct val="0"/>
              </a:spcAft>
              <a:buNone/>
            </a:pPr>
            <a:endParaRPr lang="fa-IR" sz="2000" dirty="0">
              <a:cs typeface="2  Nazanin" panose="00000400000000000000" pitchFamily="2" charset="-78"/>
            </a:endParaRPr>
          </a:p>
        </p:txBody>
      </p:sp>
      <p:pic>
        <p:nvPicPr>
          <p:cNvPr id="4" name="Picture 3" descr="http://020.ir/images/stories/geography/rainbow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604" y="3315730"/>
            <a:ext cx="2416904" cy="153635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8423873"/>
      </p:ext>
    </p:extLst>
  </p:cSld>
  <p:clrMapOvr>
    <a:masterClrMapping/>
  </p:clrMapOvr>
  <mc:AlternateContent xmlns:mc="http://schemas.openxmlformats.org/markup-compatibility/2006" xmlns:p14="http://schemas.microsoft.com/office/powerpoint/2010/main">
    <mc:Choice Requires="p14">
      <p:transition spd="slow" p14:dur="2000" advTm="18126"/>
    </mc:Choice>
    <mc:Fallback xmlns="">
      <p:transition spd="slow" advTm="18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8" y="31536"/>
            <a:ext cx="12189941" cy="6826464"/>
          </a:xfrm>
        </p:spPr>
        <p:txBody>
          <a:bodyPr>
            <a:normAutofit/>
          </a:bodyPr>
          <a:lstStyle/>
          <a:p>
            <a:pPr marL="0" indent="0" algn="r" rtl="1">
              <a:buNone/>
            </a:pPr>
            <a:r>
              <a:rPr lang="ar-SA" sz="2000" dirty="0" smtClean="0">
                <a:cs typeface="2  Nazanin" panose="00000400000000000000" pitchFamily="2" charset="-78"/>
              </a:rPr>
              <a:t>هدف تصویر عنوانی ایجاد انگیزه و آمادگی در</a:t>
            </a:r>
            <a:r>
              <a:rPr lang="fa-IR" sz="2000" dirty="0" smtClean="0">
                <a:cs typeface="2  Nazanin" panose="00000400000000000000" pitchFamily="2" charset="-78"/>
              </a:rPr>
              <a:t> </a:t>
            </a:r>
            <a:r>
              <a:rPr lang="ar-SA" sz="2000" dirty="0" smtClean="0">
                <a:cs typeface="2  Nazanin" panose="00000400000000000000" pitchFamily="2" charset="-78"/>
              </a:rPr>
              <a:t>دان</a:t>
            </a:r>
            <a:r>
              <a:rPr lang="fa-IR" sz="2000" dirty="0" smtClean="0">
                <a:cs typeface="2  Nazanin" panose="00000400000000000000" pitchFamily="2" charset="-78"/>
              </a:rPr>
              <a:t>ش</a:t>
            </a:r>
            <a:r>
              <a:rPr lang="ar-SA" sz="2000" dirty="0" smtClean="0">
                <a:cs typeface="2  Nazanin" panose="00000400000000000000" pitchFamily="2" charset="-78"/>
              </a:rPr>
              <a:t> آموزان برای کسب اطلاعات</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 بیشتر درباره</a:t>
            </a:r>
            <a:r>
              <a:rPr lang="fa-IR" sz="2000" dirty="0" smtClean="0">
                <a:cs typeface="2  Nazanin" panose="00000400000000000000" pitchFamily="2" charset="-78"/>
              </a:rPr>
              <a:t> </a:t>
            </a:r>
            <a:r>
              <a:rPr lang="ar-SA" sz="2000" dirty="0" smtClean="0">
                <a:cs typeface="2  Nazanin" panose="00000400000000000000" pitchFamily="2" charset="-78"/>
              </a:rPr>
              <a:t>نور و رنگ است</a:t>
            </a:r>
            <a:r>
              <a:rPr lang="en-US" sz="2000" dirty="0" smtClean="0">
                <a:cs typeface="2  Nazanin" panose="00000400000000000000" pitchFamily="2" charset="-78"/>
              </a:rPr>
              <a:t>.</a:t>
            </a:r>
            <a:endParaRPr lang="fa-IR" sz="2000" dirty="0" smtClean="0">
              <a:cs typeface="2  Nazanin" panose="00000400000000000000" pitchFamily="2" charset="-78"/>
            </a:endParaRPr>
          </a:p>
          <a:p>
            <a:pPr marL="0" indent="0" algn="r" rtl="1">
              <a:buNone/>
            </a:pP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از </a:t>
            </a:r>
            <a:r>
              <a:rPr lang="ar-SA" sz="2000" dirty="0">
                <a:cs typeface="2  Nazanin" panose="00000400000000000000" pitchFamily="2" charset="-78"/>
              </a:rPr>
              <a:t>دانش آموزان بپرسید تاکنون رنگین کمان دیده اند</a:t>
            </a:r>
            <a:r>
              <a:rPr lang="ar-SA" sz="2000" dirty="0" smtClean="0">
                <a:cs typeface="2  Nazanin" panose="00000400000000000000" pitchFamily="2" charset="-78"/>
              </a:rPr>
              <a:t>؟</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چه </a:t>
            </a:r>
            <a:r>
              <a:rPr lang="ar-SA" sz="2000" dirty="0">
                <a:cs typeface="2  Nazanin" panose="00000400000000000000" pitchFamily="2" charset="-78"/>
              </a:rPr>
              <a:t>خاطره ای از رنگین کمان دارند</a:t>
            </a:r>
            <a:r>
              <a:rPr lang="ar-SA" sz="2000" dirty="0" smtClean="0">
                <a:cs typeface="2  Nazanin" panose="00000400000000000000" pitchFamily="2" charset="-78"/>
              </a:rPr>
              <a:t>؟</a:t>
            </a:r>
            <a:endParaRPr lang="fa-IR" sz="2000" dirty="0" smtClean="0">
              <a:cs typeface="2  Nazanin" panose="00000400000000000000" pitchFamily="2" charset="-78"/>
            </a:endParaRPr>
          </a:p>
          <a:p>
            <a:pPr marL="0" indent="0" algn="r" rtl="1">
              <a:buNone/>
            </a:pP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نورهای </a:t>
            </a:r>
            <a:r>
              <a:rPr lang="ar-SA" sz="2000" dirty="0">
                <a:cs typeface="2  Nazanin" panose="00000400000000000000" pitchFamily="2" charset="-78"/>
              </a:rPr>
              <a:t>رنگی پشت سر هم را در کجاها دیده اند</a:t>
            </a:r>
            <a:r>
              <a:rPr lang="ar-SA" sz="2000" dirty="0" smtClean="0">
                <a:cs typeface="2  Nazanin" panose="00000400000000000000" pitchFamily="2" charset="-78"/>
              </a:rPr>
              <a:t>؟</a:t>
            </a:r>
            <a:endParaRPr lang="fa-IR" sz="2000" dirty="0" smtClean="0">
              <a:cs typeface="2  Nazanin" panose="00000400000000000000" pitchFamily="2" charset="-78"/>
            </a:endParaRPr>
          </a:p>
          <a:p>
            <a:pPr marL="0" indent="0" algn="r" rtl="1">
              <a:buNone/>
            </a:pP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چه </a:t>
            </a:r>
            <a:r>
              <a:rPr lang="ar-SA" sz="2000" dirty="0">
                <a:cs typeface="2  Nazanin" panose="00000400000000000000" pitchFamily="2" charset="-78"/>
              </a:rPr>
              <a:t>پرسش هایی </a:t>
            </a:r>
            <a:r>
              <a:rPr lang="ar-SA" sz="2000" dirty="0" smtClean="0">
                <a:cs typeface="2  Nazanin" panose="00000400000000000000" pitchFamily="2" charset="-78"/>
              </a:rPr>
              <a:t>درباره </a:t>
            </a:r>
            <a:r>
              <a:rPr lang="ar-SA" sz="2000" dirty="0">
                <a:cs typeface="2  Nazanin" panose="00000400000000000000" pitchFamily="2" charset="-78"/>
              </a:rPr>
              <a:t>رنگین کمان دارند؟</a:t>
            </a:r>
            <a:endParaRPr lang="en-US" sz="2000" dirty="0">
              <a:cs typeface="2  Nazanin" panose="00000400000000000000" pitchFamily="2" charset="-78"/>
            </a:endParaRPr>
          </a:p>
        </p:txBody>
      </p:sp>
      <p:pic>
        <p:nvPicPr>
          <p:cNvPr id="4" name="Picture 3"/>
          <p:cNvPicPr>
            <a:picLocks noChangeAspect="1"/>
          </p:cNvPicPr>
          <p:nvPr/>
        </p:nvPicPr>
        <p:blipFill>
          <a:blip r:embed="rId4"/>
          <a:stretch>
            <a:fillRect/>
          </a:stretch>
        </p:blipFill>
        <p:spPr>
          <a:xfrm>
            <a:off x="4114" y="31536"/>
            <a:ext cx="5984794" cy="666582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8143988"/>
      </p:ext>
    </p:extLst>
  </p:cSld>
  <p:clrMapOvr>
    <a:masterClrMapping/>
  </p:clrMapOvr>
  <mc:AlternateContent xmlns:mc="http://schemas.openxmlformats.org/markup-compatibility/2006" xmlns:p14="http://schemas.microsoft.com/office/powerpoint/2010/main">
    <mc:Choice Requires="p14">
      <p:transition spd="slow" p14:dur="2000" advTm="31234"/>
    </mc:Choice>
    <mc:Fallback xmlns="">
      <p:transition spd="slow" advTm="31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5031" y="87440"/>
            <a:ext cx="11922211" cy="6428689"/>
          </a:xfrm>
        </p:spPr>
        <p:txBody>
          <a:bodyPr>
            <a:normAutofit/>
          </a:bodyPr>
          <a:lstStyle/>
          <a:p>
            <a:pPr marL="0" indent="0" algn="r">
              <a:buNone/>
            </a:pP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در </a:t>
            </a:r>
            <a:r>
              <a:rPr lang="ar-SA" sz="2000" dirty="0">
                <a:cs typeface="2  Nazanin" panose="00000400000000000000" pitchFamily="2" charset="-78"/>
              </a:rPr>
              <a:t>این صفحه پرسش هایی </a:t>
            </a:r>
            <a:r>
              <a:rPr lang="ar-SA" sz="2000" dirty="0" smtClean="0">
                <a:cs typeface="2  Nazanin" panose="00000400000000000000" pitchFamily="2" charset="-78"/>
              </a:rPr>
              <a:t>درباره </a:t>
            </a:r>
            <a:r>
              <a:rPr lang="ar-SA" sz="2000" dirty="0">
                <a:cs typeface="2  Nazanin" panose="00000400000000000000" pitchFamily="2" charset="-78"/>
              </a:rPr>
              <a:t>رنگین کمان </a:t>
            </a:r>
            <a:r>
              <a:rPr lang="ar-SA" sz="2000" dirty="0" smtClean="0">
                <a:cs typeface="2  Nazanin" panose="00000400000000000000" pitchFamily="2" charset="-78"/>
              </a:rPr>
              <a:t>در </a:t>
            </a:r>
            <a:r>
              <a:rPr lang="ar-SA" sz="2000" dirty="0">
                <a:cs typeface="2  Nazanin" panose="00000400000000000000" pitchFamily="2" charset="-78"/>
              </a:rPr>
              <a:t>کلاس مطرح کنید و پاسخ ها را روی تخته </a:t>
            </a:r>
            <a:r>
              <a:rPr lang="fa-IR" sz="2000" dirty="0" smtClean="0">
                <a:cs typeface="2  Nazanin" panose="00000400000000000000" pitchFamily="2" charset="-78"/>
              </a:rPr>
              <a:t>ب</a:t>
            </a:r>
            <a:r>
              <a:rPr lang="ar-SA" sz="2000" dirty="0" smtClean="0">
                <a:cs typeface="2  Nazanin" panose="00000400000000000000" pitchFamily="2" charset="-78"/>
              </a:rPr>
              <a:t>نویسید</a:t>
            </a:r>
            <a:r>
              <a:rPr lang="fa-IR" sz="2000" dirty="0" smtClean="0">
                <a:cs typeface="2  Nazanin" panose="00000400000000000000" pitchFamily="2" charset="-78"/>
              </a:rPr>
              <a:t>.</a:t>
            </a:r>
          </a:p>
          <a:p>
            <a:pPr marL="0" indent="0" algn="r" rtl="1">
              <a:buNone/>
            </a:pPr>
            <a:r>
              <a:rPr lang="ar-SA" sz="2000" dirty="0">
                <a:cs typeface="2  Nazanin" panose="00000400000000000000" pitchFamily="2" charset="-78"/>
              </a:rPr>
              <a:t>در یک روز بارانی بعد از نمایان شدن خورشید، رنگین کمان </a:t>
            </a:r>
            <a:r>
              <a:rPr lang="ar-SA" sz="2000" dirty="0" smtClean="0">
                <a:cs typeface="2  Nazanin" panose="00000400000000000000" pitchFamily="2" charset="-78"/>
              </a:rPr>
              <a:t>زیبایی</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 </a:t>
            </a:r>
            <a:r>
              <a:rPr lang="ar-SA" sz="2000" dirty="0">
                <a:cs typeface="2  Nazanin" panose="00000400000000000000" pitchFamily="2" charset="-78"/>
              </a:rPr>
              <a:t>در آسمان تشکیل شد</a:t>
            </a:r>
            <a:r>
              <a:rPr lang="en-US" sz="2000" dirty="0" smtClean="0">
                <a:cs typeface="2  Nazanin" panose="00000400000000000000" pitchFamily="2" charset="-78"/>
              </a:rPr>
              <a:t>.</a:t>
            </a:r>
            <a:r>
              <a:rPr lang="ar-SA" sz="2000" dirty="0" smtClean="0">
                <a:cs typeface="2  Nazanin" panose="00000400000000000000" pitchFamily="2" charset="-78"/>
              </a:rPr>
              <a:t>دانش </a:t>
            </a:r>
            <a:r>
              <a:rPr lang="ar-SA" sz="2000" dirty="0">
                <a:cs typeface="2  Nazanin" panose="00000400000000000000" pitchFamily="2" charset="-78"/>
              </a:rPr>
              <a:t>آموزان که از دیدن رنگین کمان </a:t>
            </a:r>
            <a:r>
              <a:rPr lang="ar-SA" sz="2000" dirty="0" smtClean="0">
                <a:cs typeface="2  Nazanin" panose="00000400000000000000" pitchFamily="2" charset="-78"/>
              </a:rPr>
              <a:t>خوشحال</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شده بودند،آن </a:t>
            </a:r>
            <a:r>
              <a:rPr lang="ar-SA" sz="2000" dirty="0">
                <a:cs typeface="2  Nazanin" panose="00000400000000000000" pitchFamily="2" charset="-78"/>
              </a:rPr>
              <a:t>را به یکدیگر نشان می دادند و درباره ی آن صحبت </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می </a:t>
            </a:r>
            <a:r>
              <a:rPr lang="ar-SA" sz="2000" dirty="0">
                <a:cs typeface="2  Nazanin" panose="00000400000000000000" pitchFamily="2" charset="-78"/>
              </a:rPr>
              <a:t>کردند</a:t>
            </a:r>
            <a:r>
              <a:rPr lang="en-US" sz="2000" dirty="0" smtClean="0">
                <a:cs typeface="2  Nazanin" panose="00000400000000000000" pitchFamily="2" charset="-78"/>
              </a:rPr>
              <a:t>.</a:t>
            </a:r>
            <a:r>
              <a:rPr lang="ar-SA" sz="2000" dirty="0" smtClean="0">
                <a:cs typeface="2  Nazanin" panose="00000400000000000000" pitchFamily="2" charset="-78"/>
              </a:rPr>
              <a:t>بعضی </a:t>
            </a:r>
            <a:r>
              <a:rPr lang="ar-SA" sz="2000" dirty="0">
                <a:cs typeface="2  Nazanin" panose="00000400000000000000" pitchFamily="2" charset="-78"/>
              </a:rPr>
              <a:t>از آنها هم درباره ی رنگین کمان سؤال هایی می </a:t>
            </a:r>
            <a:r>
              <a:rPr lang="ar-SA" sz="2000" dirty="0" smtClean="0">
                <a:cs typeface="2  Nazanin" panose="00000400000000000000" pitchFamily="2" charset="-78"/>
              </a:rPr>
              <a:t>کردند؛</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مثلاً</a:t>
            </a:r>
            <a:r>
              <a:rPr lang="en-US" sz="2000" dirty="0" smtClean="0">
                <a:cs typeface="2  Nazanin" panose="00000400000000000000" pitchFamily="2" charset="-78"/>
              </a:rPr>
              <a:t>:</a:t>
            </a:r>
            <a:endParaRPr lang="fa-IR" sz="2000" dirty="0" smtClean="0">
              <a:cs typeface="2  Nazanin" panose="00000400000000000000" pitchFamily="2" charset="-78"/>
            </a:endParaRPr>
          </a:p>
          <a:p>
            <a:pPr marL="0" indent="0" algn="r" rtl="1">
              <a:buNone/>
            </a:pPr>
            <a:r>
              <a:rPr lang="ar-SA" sz="2000" b="1" dirty="0" smtClean="0">
                <a:cs typeface="2  Nazanin" panose="00000400000000000000" pitchFamily="2" charset="-78"/>
              </a:rPr>
              <a:t>رنگین </a:t>
            </a:r>
            <a:r>
              <a:rPr lang="ar-SA" sz="2000" b="1" dirty="0">
                <a:cs typeface="2  Nazanin" panose="00000400000000000000" pitchFamily="2" charset="-78"/>
              </a:rPr>
              <a:t>کمان چگونه تشکیل می شود</a:t>
            </a:r>
            <a:r>
              <a:rPr lang="ar-SA" sz="2000" b="1" dirty="0" smtClean="0">
                <a:cs typeface="2  Nazanin" panose="00000400000000000000" pitchFamily="2" charset="-78"/>
              </a:rPr>
              <a:t>؟</a:t>
            </a:r>
            <a:endParaRPr lang="fa-IR" sz="2000" b="1" dirty="0" smtClean="0">
              <a:cs typeface="2  Nazanin" panose="00000400000000000000" pitchFamily="2" charset="-78"/>
            </a:endParaRPr>
          </a:p>
          <a:p>
            <a:pPr marL="0" indent="0" algn="r" rtl="1">
              <a:buNone/>
            </a:pPr>
            <a:r>
              <a:rPr lang="ar-SA" sz="2000" b="1" dirty="0" smtClean="0">
                <a:cs typeface="2  Nazanin" panose="00000400000000000000" pitchFamily="2" charset="-78"/>
              </a:rPr>
              <a:t>چرا </a:t>
            </a:r>
            <a:r>
              <a:rPr lang="ar-SA" sz="2000" b="1" dirty="0">
                <a:cs typeface="2  Nazanin" panose="00000400000000000000" pitchFamily="2" charset="-78"/>
              </a:rPr>
              <a:t>رنگین کمان همیشه در آسمان نیست</a:t>
            </a:r>
            <a:r>
              <a:rPr lang="ar-SA" sz="2000" b="1" dirty="0" smtClean="0">
                <a:cs typeface="2  Nazanin" panose="00000400000000000000" pitchFamily="2" charset="-78"/>
              </a:rPr>
              <a:t>؟</a:t>
            </a:r>
            <a:endParaRPr lang="fa-IR" sz="2000" b="1" dirty="0" smtClean="0">
              <a:cs typeface="2  Nazanin" panose="00000400000000000000" pitchFamily="2" charset="-78"/>
            </a:endParaRPr>
          </a:p>
          <a:p>
            <a:pPr marL="0" indent="0" algn="r" rtl="1">
              <a:buNone/>
            </a:pPr>
            <a:r>
              <a:rPr lang="ar-SA" sz="2000" b="1" dirty="0" smtClean="0">
                <a:cs typeface="2  Nazanin" panose="00000400000000000000" pitchFamily="2" charset="-78"/>
              </a:rPr>
              <a:t>چگونه </a:t>
            </a:r>
            <a:r>
              <a:rPr lang="ar-SA" sz="2000" b="1" dirty="0">
                <a:cs typeface="2  Nazanin" panose="00000400000000000000" pitchFamily="2" charset="-78"/>
              </a:rPr>
              <a:t>می توان رنگین کمان درست کرد</a:t>
            </a:r>
            <a:r>
              <a:rPr lang="ar-SA" sz="2000" b="1" dirty="0" smtClean="0">
                <a:cs typeface="2  Nazanin" panose="00000400000000000000" pitchFamily="2" charset="-78"/>
              </a:rPr>
              <a:t>؟</a:t>
            </a:r>
            <a:endParaRPr lang="fa-IR" sz="2000" b="1" dirty="0" smtClean="0">
              <a:cs typeface="2  Nazanin" panose="00000400000000000000" pitchFamily="2" charset="-78"/>
            </a:endParaRPr>
          </a:p>
          <a:p>
            <a:pPr algn="r" rtl="1"/>
            <a:endParaRPr lang="en-US" sz="2000" dirty="0">
              <a:cs typeface="2  Nazanin" panose="00000400000000000000" pitchFamily="2" charset="-78"/>
            </a:endParaRPr>
          </a:p>
        </p:txBody>
      </p:sp>
      <p:pic>
        <p:nvPicPr>
          <p:cNvPr id="3" name="Picture 2"/>
          <p:cNvPicPr>
            <a:picLocks noChangeAspect="1"/>
          </p:cNvPicPr>
          <p:nvPr/>
        </p:nvPicPr>
        <p:blipFill>
          <a:blip r:embed="rId4"/>
          <a:stretch>
            <a:fillRect/>
          </a:stretch>
        </p:blipFill>
        <p:spPr>
          <a:xfrm>
            <a:off x="0" y="876655"/>
            <a:ext cx="6170141" cy="563947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4925411"/>
      </p:ext>
    </p:extLst>
  </p:cSld>
  <p:clrMapOvr>
    <a:masterClrMapping/>
  </p:clrMapOvr>
  <mc:AlternateContent xmlns:mc="http://schemas.openxmlformats.org/markup-compatibility/2006" xmlns:p14="http://schemas.microsoft.com/office/powerpoint/2010/main">
    <mc:Choice Requires="p14">
      <p:transition spd="slow" p14:dur="2000" advTm="31441"/>
    </mc:Choice>
    <mc:Fallback xmlns="">
      <p:transition spd="slow" advTm="31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377" y="82378"/>
            <a:ext cx="11747157" cy="6466703"/>
          </a:xfrm>
        </p:spPr>
        <p:txBody>
          <a:bodyPr/>
          <a:lstStyle/>
          <a:p>
            <a:pPr marL="0" indent="0" algn="r" rtl="1">
              <a:buNone/>
            </a:pPr>
            <a:r>
              <a:rPr lang="ar-SA" sz="2000" dirty="0">
                <a:cs typeface="2  Nazanin" panose="00000400000000000000" pitchFamily="2" charset="-78"/>
              </a:rPr>
              <a:t>از دانش آموزان بخواهید برای پی بردن به درستی پاسخ ها فعالیت این صفحه را به طور گروهی انجام دهند</a:t>
            </a:r>
            <a:r>
              <a:rPr lang="fa-IR" sz="2000" dirty="0">
                <a:cs typeface="2  Nazanin" panose="00000400000000000000" pitchFamily="2" charset="-78"/>
              </a:rPr>
              <a:t>. </a:t>
            </a:r>
            <a:r>
              <a:rPr lang="ar-SA" sz="2000" dirty="0">
                <a:cs typeface="2  Nazanin" panose="00000400000000000000" pitchFamily="2" charset="-78"/>
              </a:rPr>
              <a:t>در انجام فعالیت این صفحه دانش </a:t>
            </a:r>
            <a:r>
              <a:rPr lang="ar-SA" sz="2000" dirty="0" smtClean="0">
                <a:cs typeface="2  Nazanin" panose="00000400000000000000" pitchFamily="2" charset="-78"/>
              </a:rPr>
              <a:t>آموزا</a:t>
            </a:r>
            <a:r>
              <a:rPr lang="fa-IR" sz="2000" dirty="0" smtClean="0">
                <a:cs typeface="2  Nazanin" panose="00000400000000000000" pitchFamily="2" charset="-78"/>
              </a:rPr>
              <a:t>ن</a:t>
            </a:r>
            <a:r>
              <a:rPr lang="ar-SA" sz="2000" dirty="0" smtClean="0">
                <a:cs typeface="2  Nazanin" panose="00000400000000000000" pitchFamily="2" charset="-78"/>
              </a:rPr>
              <a:t> </a:t>
            </a:r>
            <a:r>
              <a:rPr lang="ar-SA" sz="2000" dirty="0">
                <a:cs typeface="2  Nazanin" panose="00000400000000000000" pitchFamily="2" charset="-78"/>
              </a:rPr>
              <a:t>پی می برند برای تشکیل نورهای رنگی وجود آفتاب و قطره های آب در هوا لازم است</a:t>
            </a:r>
            <a:r>
              <a:rPr lang="fa-IR" sz="2000" dirty="0">
                <a:cs typeface="2  Nazanin" panose="00000400000000000000" pitchFamily="2" charset="-78"/>
              </a:rPr>
              <a:t> </a:t>
            </a:r>
            <a:r>
              <a:rPr lang="ar-SA" sz="2000" dirty="0">
                <a:cs typeface="2  Nazanin" panose="00000400000000000000" pitchFamily="2" charset="-78"/>
              </a:rPr>
              <a:t>توجه کنید اگر قطره های آب که از آبفشان خارج می شود به صورت معلق در هوا باقی نمانند و پشت به آفتاب نباشند، رنگین کمان تشکیل نمی شود</a:t>
            </a:r>
            <a:r>
              <a:rPr lang="fa-IR" sz="2000" dirty="0">
                <a:cs typeface="2  Nazanin" panose="00000400000000000000" pitchFamily="2" charset="-78"/>
              </a:rPr>
              <a:t> </a:t>
            </a:r>
            <a:r>
              <a:rPr lang="ar-SA" sz="2000" dirty="0">
                <a:cs typeface="2  Nazanin" panose="00000400000000000000" pitchFamily="2" charset="-78"/>
              </a:rPr>
              <a:t>برای ایجاد رنگین کمان باید وزش باد نباشد تا ذره های آب در هوا معلق بمانند</a:t>
            </a:r>
            <a:r>
              <a:rPr lang="fa-IR" sz="2000" dirty="0">
                <a:cs typeface="2  Nazanin" panose="00000400000000000000" pitchFamily="2" charset="-78"/>
              </a:rPr>
              <a:t> </a:t>
            </a:r>
            <a:r>
              <a:rPr lang="ar-SA" sz="2000" dirty="0">
                <a:cs typeface="2  Nazanin" panose="00000400000000000000" pitchFamily="2" charset="-78"/>
              </a:rPr>
              <a:t>گروه ها را هنگام انجام دادن فعالیت«مشاهده کنید»و کار دو یا سه گروه را به دقت ارزیابی کنید</a:t>
            </a:r>
            <a:r>
              <a:rPr lang="fa-IR" sz="2000" dirty="0">
                <a:cs typeface="2  Nazanin" panose="00000400000000000000" pitchFamily="2" charset="-78"/>
              </a:rPr>
              <a:t> </a:t>
            </a:r>
            <a:r>
              <a:rPr lang="ar-SA" sz="2000" dirty="0">
                <a:cs typeface="2  Nazanin" panose="00000400000000000000" pitchFamily="2" charset="-78"/>
              </a:rPr>
              <a:t>ببینید آیا فعالیت را مطابق مراحل کتاب انجام می دهند و توانایی تشکیل مدلی از رنگین کمان طبیعی را دارند؟</a:t>
            </a:r>
            <a:endParaRPr lang="en-US" sz="2000" dirty="0">
              <a:cs typeface="2  Nazanin" panose="00000400000000000000" pitchFamily="2" charset="-78"/>
            </a:endParaRPr>
          </a:p>
        </p:txBody>
      </p:sp>
      <p:pic>
        <p:nvPicPr>
          <p:cNvPr id="4" name="Picture 3"/>
          <p:cNvPicPr>
            <a:picLocks noChangeAspect="1"/>
          </p:cNvPicPr>
          <p:nvPr/>
        </p:nvPicPr>
        <p:blipFill>
          <a:blip r:embed="rId4"/>
          <a:stretch>
            <a:fillRect/>
          </a:stretch>
        </p:blipFill>
        <p:spPr>
          <a:xfrm>
            <a:off x="389497" y="1861750"/>
            <a:ext cx="9084001" cy="484796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528303"/>
      </p:ext>
    </p:extLst>
  </p:cSld>
  <p:clrMapOvr>
    <a:masterClrMapping/>
  </p:clrMapOvr>
  <mc:AlternateContent xmlns:mc="http://schemas.openxmlformats.org/markup-compatibility/2006" xmlns:p14="http://schemas.microsoft.com/office/powerpoint/2010/main">
    <mc:Choice Requires="p14">
      <p:transition spd="slow" p14:dur="2000" advTm="62911"/>
    </mc:Choice>
    <mc:Fallback xmlns="">
      <p:transition spd="slow" advTm="62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373" y="271848"/>
            <a:ext cx="11631827" cy="6236043"/>
          </a:xfrm>
        </p:spPr>
        <p:txBody>
          <a:bodyPr/>
          <a:lstStyle/>
          <a:p>
            <a:pPr marL="0" indent="0" algn="r" rtl="1">
              <a:buNone/>
            </a:pPr>
            <a:r>
              <a:rPr lang="en-US" dirty="0"/>
              <a:t/>
            </a:r>
            <a:br>
              <a:rPr lang="en-US" dirty="0"/>
            </a:br>
            <a:endParaRPr lang="fa-IR" dirty="0" smtClean="0"/>
          </a:p>
          <a:p>
            <a:pPr algn="r" rtl="1"/>
            <a:endParaRPr lang="fa-IR" sz="2000" dirty="0">
              <a:cs typeface="2  Nazanin" panose="00000400000000000000" pitchFamily="2" charset="-78"/>
            </a:endParaRPr>
          </a:p>
          <a:p>
            <a:pPr marL="0" indent="0" algn="r" rtl="1">
              <a:buNone/>
            </a:pPr>
            <a:r>
              <a:rPr lang="ar-SA" sz="2000" dirty="0" smtClean="0">
                <a:cs typeface="2  Nazanin" panose="00000400000000000000" pitchFamily="2" charset="-78"/>
              </a:rPr>
              <a:t>اگر </a:t>
            </a:r>
            <a:r>
              <a:rPr lang="ar-SA" sz="2000" dirty="0">
                <a:cs typeface="2  Nazanin" panose="00000400000000000000" pitchFamily="2" charset="-78"/>
              </a:rPr>
              <a:t>پس از باران بلافاصله خورشید نمایان شود، نور آن به ذرّه های آب که هنوز در هوا وجود </a:t>
            </a:r>
            <a:r>
              <a:rPr lang="ar-SA" sz="2000" dirty="0" smtClean="0">
                <a:cs typeface="2  Nazanin" panose="00000400000000000000" pitchFamily="2" charset="-78"/>
              </a:rPr>
              <a:t>دارند،می </a:t>
            </a:r>
            <a:r>
              <a:rPr lang="ar-SA" sz="2000" dirty="0">
                <a:cs typeface="2  Nazanin" panose="00000400000000000000" pitchFamily="2" charset="-78"/>
              </a:rPr>
              <a:t>تابد. ذرّه های ریز آب، نور خورشید را به رنگ های سازنده ی آن تجزیه می </a:t>
            </a:r>
            <a:r>
              <a:rPr lang="ar-SA" sz="2000" dirty="0" smtClean="0">
                <a:cs typeface="2  Nazanin" panose="00000400000000000000" pitchFamily="2" charset="-78"/>
              </a:rPr>
              <a:t>کنند؛یعنی </a:t>
            </a:r>
            <a:r>
              <a:rPr lang="ar-SA" sz="2000" dirty="0">
                <a:cs typeface="2  Nazanin" panose="00000400000000000000" pitchFamily="2" charset="-78"/>
              </a:rPr>
              <a:t>رنگ های گوناگون نور خورشید را از هم جدا می </a:t>
            </a:r>
            <a:r>
              <a:rPr lang="ar-SA" sz="2000" dirty="0" smtClean="0">
                <a:cs typeface="2  Nazanin" panose="00000400000000000000" pitchFamily="2" charset="-78"/>
              </a:rPr>
              <a:t>کنند</a:t>
            </a:r>
            <a:r>
              <a:rPr lang="ar-SA" sz="2000" dirty="0">
                <a:cs typeface="2  Nazanin" panose="00000400000000000000" pitchFamily="2" charset="-78"/>
              </a:rPr>
              <a:t>در نتیجه، رنگین کمان به وجود می </a:t>
            </a:r>
            <a:r>
              <a:rPr lang="ar-SA" sz="2000" dirty="0" smtClean="0">
                <a:cs typeface="2  Nazanin" panose="00000400000000000000" pitchFamily="2" charset="-78"/>
              </a:rPr>
              <a:t>آید</a:t>
            </a:r>
            <a:r>
              <a:rPr lang="fa-IR" sz="2000" dirty="0" smtClean="0">
                <a:cs typeface="2  Nazanin" panose="00000400000000000000" pitchFamily="2" charset="-78"/>
              </a:rPr>
              <a:t>.</a:t>
            </a:r>
            <a:endParaRPr lang="en-US" sz="2000" dirty="0">
              <a:cs typeface="2  Nazanin" panose="00000400000000000000" pitchFamily="2" charset="-78"/>
            </a:endParaRPr>
          </a:p>
          <a:p>
            <a:pPr marL="0" indent="0" algn="r" rtl="1">
              <a:buNone/>
            </a:pPr>
            <a:r>
              <a:rPr lang="fa-IR" sz="2000" dirty="0" smtClean="0">
                <a:solidFill>
                  <a:srgbClr val="FF0000"/>
                </a:solidFill>
                <a:cs typeface="2  Nazanin" panose="00000400000000000000" pitchFamily="2" charset="-78"/>
              </a:rPr>
              <a:t>رنگین کمان زمانی تشکیل می شود که هم خورشید بتابد و هم باران باریده باشد.</a:t>
            </a:r>
          </a:p>
          <a:p>
            <a:pPr algn="r" rtl="1"/>
            <a:endParaRPr lang="fa-IR" sz="2000" dirty="0">
              <a:cs typeface="2  Nazanin" panose="00000400000000000000" pitchFamily="2" charset="-78"/>
            </a:endParaRPr>
          </a:p>
          <a:p>
            <a:pPr marL="0" indent="0" algn="r" rtl="1">
              <a:buNone/>
            </a:pPr>
            <a:r>
              <a:rPr lang="ar-SA" sz="2000" dirty="0"/>
              <a:t>آیا می توانیم به روش های دیگر رنگین کمان درست کنیم؟</a:t>
            </a:r>
            <a:endParaRPr lang="en-US" sz="2000" dirty="0"/>
          </a:p>
          <a:p>
            <a:pPr algn="r" rtl="1"/>
            <a:endParaRPr lang="en-US" sz="2000" dirty="0">
              <a:cs typeface="2  Nazanin"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8720161"/>
      </p:ext>
    </p:extLst>
  </p:cSld>
  <p:clrMapOvr>
    <a:masterClrMapping/>
  </p:clrMapOvr>
  <mc:AlternateContent xmlns:mc="http://schemas.openxmlformats.org/markup-compatibility/2006" xmlns:p14="http://schemas.microsoft.com/office/powerpoint/2010/main">
    <mc:Choice Requires="p14">
      <p:transition spd="slow" p14:dur="2000" advTm="38139"/>
    </mc:Choice>
    <mc:Fallback xmlns="">
      <p:transition spd="slow" advTm="38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2035481" cy="6771503"/>
          </a:xfrm>
        </p:spPr>
        <p:txBody>
          <a:bodyPr>
            <a:normAutofit/>
          </a:bodyPr>
          <a:lstStyle/>
          <a:p>
            <a:pPr marL="0" indent="0" algn="r" rtl="1">
              <a:buNone/>
            </a:pPr>
            <a:r>
              <a:rPr lang="ar-SA" sz="2000" dirty="0">
                <a:cs typeface="2  Nazanin" panose="00000400000000000000" pitchFamily="2" charset="-78"/>
              </a:rPr>
              <a:t>در این صفحه دانش آموزان به طور گروهی با انجام دادن دو فعالیت می توانند نورهای رنگی تشکیل دهند و پی ببرند نور خورشید از رنگ های </a:t>
            </a:r>
            <a:r>
              <a:rPr lang="ar-SA" sz="2000" dirty="0" smtClean="0">
                <a:cs typeface="2  Nazanin" panose="00000400000000000000" pitchFamily="2" charset="-78"/>
              </a:rPr>
              <a:t>مختلف</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تشکیل </a:t>
            </a:r>
            <a:r>
              <a:rPr lang="ar-SA" sz="2000" dirty="0">
                <a:cs typeface="2  Nazanin" panose="00000400000000000000" pitchFamily="2" charset="-78"/>
              </a:rPr>
              <a:t>شده است و در شرایطی می توان نور را به رنگ های مختلف (قرمز نارنجی زرد سبز آبی نیلی </a:t>
            </a:r>
            <a:r>
              <a:rPr lang="ar-SA" sz="2000" dirty="0" smtClean="0">
                <a:cs typeface="2  Nazanin" panose="00000400000000000000" pitchFamily="2" charset="-78"/>
              </a:rPr>
              <a:t>بنفش) </a:t>
            </a:r>
            <a:r>
              <a:rPr lang="ar-SA" sz="2000" dirty="0">
                <a:cs typeface="2  Nazanin" panose="00000400000000000000" pitchFamily="2" charset="-78"/>
              </a:rPr>
              <a:t>تجزیه </a:t>
            </a:r>
            <a:r>
              <a:rPr lang="ar-SA" sz="2000" dirty="0" smtClean="0">
                <a:cs typeface="2  Nazanin" panose="00000400000000000000" pitchFamily="2" charset="-78"/>
              </a:rPr>
              <a:t>کرد</a:t>
            </a:r>
            <a:r>
              <a:rPr lang="fa-IR" sz="2000" dirty="0" smtClean="0">
                <a:cs typeface="2  Nazanin" panose="00000400000000000000" pitchFamily="2" charset="-78"/>
              </a:rPr>
              <a:t>.</a:t>
            </a:r>
            <a:endParaRPr lang="fa-IR" sz="2000" dirty="0" smtClean="0">
              <a:cs typeface="2  Nazanin" panose="00000400000000000000" pitchFamily="2" charset="-78"/>
            </a:endParaRPr>
          </a:p>
          <a:p>
            <a:pPr algn="r" rtl="1"/>
            <a:endParaRPr lang="fa-IR" sz="2000" dirty="0">
              <a:cs typeface="2  Nazanin" panose="00000400000000000000" pitchFamily="2" charset="-78"/>
            </a:endParaRPr>
          </a:p>
        </p:txBody>
      </p:sp>
      <p:pic>
        <p:nvPicPr>
          <p:cNvPr id="4" name="Picture 3"/>
          <p:cNvPicPr>
            <a:picLocks noChangeAspect="1"/>
          </p:cNvPicPr>
          <p:nvPr/>
        </p:nvPicPr>
        <p:blipFill>
          <a:blip r:embed="rId4"/>
          <a:stretch>
            <a:fillRect/>
          </a:stretch>
        </p:blipFill>
        <p:spPr>
          <a:xfrm>
            <a:off x="193963" y="807307"/>
            <a:ext cx="10647032" cy="539139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992071"/>
      </p:ext>
    </p:extLst>
  </p:cSld>
  <p:clrMapOvr>
    <a:masterClrMapping/>
  </p:clrMapOvr>
  <mc:AlternateContent xmlns:mc="http://schemas.openxmlformats.org/markup-compatibility/2006" xmlns:p14="http://schemas.microsoft.com/office/powerpoint/2010/main">
    <mc:Choice Requires="p14">
      <p:transition spd="slow" p14:dur="2000" advTm="48400"/>
    </mc:Choice>
    <mc:Fallback xmlns="">
      <p:transition spd="slow" advTm="4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1339</Words>
  <Application>Microsoft Office PowerPoint</Application>
  <PresentationFormat>Widescreen</PresentationFormat>
  <Paragraphs>134</Paragraphs>
  <Slides>19</Slides>
  <Notes>0</Notes>
  <HiddenSlides>0</HiddenSlides>
  <MMClips>19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2  Lotus</vt:lpstr>
      <vt:lpstr>2  Nazanin</vt:lpstr>
      <vt:lpstr>Arial</vt:lpstr>
      <vt:lpstr>Calibri</vt:lpstr>
      <vt:lpstr>Calibri Light</vt:lpstr>
      <vt:lpstr>IRANSans</vt:lpstr>
      <vt:lpstr>Times New Roman</vt:lpstr>
      <vt:lpstr>YekanNumbers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32</cp:revision>
  <dcterms:created xsi:type="dcterms:W3CDTF">2020-05-26T10:30:34Z</dcterms:created>
  <dcterms:modified xsi:type="dcterms:W3CDTF">2020-06-13T03:59:09Z</dcterms:modified>
</cp:coreProperties>
</file>