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71" r:id="rId2"/>
    <p:sldId id="273" r:id="rId3"/>
    <p:sldId id="274" r:id="rId4"/>
    <p:sldId id="275" r:id="rId5"/>
    <p:sldId id="256" r:id="rId6"/>
    <p:sldId id="257" r:id="rId7"/>
    <p:sldId id="258" r:id="rId8"/>
    <p:sldId id="265" r:id="rId9"/>
    <p:sldId id="259" r:id="rId10"/>
    <p:sldId id="260" r:id="rId11"/>
    <p:sldId id="261" r:id="rId12"/>
    <p:sldId id="262" r:id="rId13"/>
    <p:sldId id="263" r:id="rId14"/>
    <p:sldId id="268" r:id="rId15"/>
    <p:sldId id="269" r:id="rId16"/>
    <p:sldId id="267" r:id="rId17"/>
    <p:sldId id="264" r:id="rId18"/>
    <p:sldId id="266" r:id="rId19"/>
    <p:sldId id="270" r:id="rId20"/>
    <p:sldId id="2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5FA952A-D564-425B-8656-059A09E9F559}">
          <p14:sldIdLst>
            <p14:sldId id="271"/>
            <p14:sldId id="273"/>
            <p14:sldId id="274"/>
            <p14:sldId id="275"/>
            <p14:sldId id="256"/>
            <p14:sldId id="257"/>
            <p14:sldId id="258"/>
            <p14:sldId id="265"/>
          </p14:sldIdLst>
        </p14:section>
        <p14:section name="Untitled Section" id="{75DDB473-75CF-430C-ABE5-AA2E0F859B90}">
          <p14:sldIdLst>
            <p14:sldId id="259"/>
            <p14:sldId id="260"/>
            <p14:sldId id="261"/>
            <p14:sldId id="262"/>
            <p14:sldId id="263"/>
            <p14:sldId id="268"/>
            <p14:sldId id="269"/>
            <p14:sldId id="267"/>
            <p14:sldId id="264"/>
            <p14:sldId id="266"/>
            <p14:sldId id="270"/>
            <p14:sldId id="272"/>
          </p14:sldIdLst>
        </p14:section>
        <p14:section name="Untitled Section" id="{9317AB41-E6D7-4465-9316-8036DD16121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8" autoAdjust="0"/>
    <p:restoredTop sz="94660"/>
  </p:normalViewPr>
  <p:slideViewPr>
    <p:cSldViewPr snapToGrid="0">
      <p:cViewPr varScale="1">
        <p:scale>
          <a:sx n="86" d="100"/>
          <a:sy n="86" d="100"/>
        </p:scale>
        <p:origin x="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6DFF08F-DC6B-4601-B491-B0F83F6DD2DA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870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150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114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582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979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881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145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894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149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812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0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35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770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922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90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713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213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6DFF08F-DC6B-4601-B491-B0F83F6DD2DA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51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hyperlink" Target="http://www.imam-khomeini.ir/fa/c78_117720/%DA%A9%D8%AA%D8%A7%D8%A8/%DB%8C%DA%A9_%D8%B3%D8%A7%D8%BA%D8%B1_%D8%A7%D8%B2_%D9%87%D8%B2%D8%A7%D8%B1_%D8%B3%DB%8C%D8%B1%DB%8C_%D8%AF%D8%B1_%D8%B9%D8%B1%D9%81%D8%A7%D9%86_%D8%A7%D9%85%D8%A7%D9%85_%D8%AE%D9%85%DB%8C%D9%86%DB%8C_%D8%B3_/%D8%AF%D8%B1%D8%AC%D8%A7%D8%AA_%D8%AA%D9%88%D8%A8%D9%87#footnote8" TargetMode="External"/><Relationship Id="rId5" Type="http://schemas.openxmlformats.org/officeDocument/2006/relationships/hyperlink" Target="http://www.imam-khomeini.ir/fa/c78_117720/%DA%A9%D8%AA%D8%A7%D8%A8/%DB%8C%DA%A9_%D8%B3%D8%A7%D8%BA%D8%B1_%D8%A7%D8%B2_%D9%87%D8%B2%D8%A7%D8%B1_%D8%B3%DB%8C%D8%B1%DB%8C_%D8%AF%D8%B1_%D8%B9%D8%B1%D9%81%D8%A7%D9%86_%D8%A7%D9%85%D8%A7%D9%85_%D8%AE%D9%85%DB%8C%D9%86%DB%8C_%D8%B3_/%D8%AF%D8%B1%D8%AC%D8%A7%D8%AA_%D8%AA%D9%88%D8%A8%D9%87#footnote7" TargetMode="External"/><Relationship Id="rId4" Type="http://schemas.openxmlformats.org/officeDocument/2006/relationships/hyperlink" Target="http://www.imam-khomeini.ir/fa/c78_117720/%DA%A9%D8%AA%D8%A7%D8%A8/%DB%8C%DA%A9_%D8%B3%D8%A7%D8%BA%D8%B1_%D8%A7%D8%B2_%D9%87%D8%B2%D8%A7%D8%B1_%D8%B3%DB%8C%D8%B1%DB%8C_%D8%AF%D8%B1_%D8%B9%D8%B1%D9%81%D8%A7%D9%86_%D8%A7%D9%85%D8%A7%D9%85_%D8%AE%D9%85%DB%8C%D9%86%DB%8C_%D8%B3_/%D8%AF%D8%B1%D8%AC%D8%A7%D8%AA_%D8%AA%D9%88%D8%A8%D9%87#footnote6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9181" y="959818"/>
            <a:ext cx="8290589" cy="6052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7323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a-IR" sz="11500" dirty="0" smtClean="0">
                <a:cs typeface="B Zar" panose="00000400000000000000" pitchFamily="2" charset="-78"/>
              </a:rPr>
              <a:t>مقام اول : توبه </a:t>
            </a:r>
            <a:endParaRPr lang="en-US" sz="11500" dirty="0">
              <a:cs typeface="B Zar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7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32090" y="1862920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fa-IR" sz="4400" dirty="0" smtClean="0">
                <a:cs typeface="B Zar" panose="00000400000000000000" pitchFamily="2" charset="-78"/>
              </a:rPr>
              <a:t>توبه </a:t>
            </a:r>
            <a:r>
              <a:rPr lang="fa-IR" sz="4400" dirty="0">
                <a:cs typeface="B Zar" panose="00000400000000000000" pitchFamily="2" charset="-78"/>
              </a:rPr>
              <a:t>نخستين مقام عرفاني است. توبه اصطلاحي قرآني است؛ از اين رو اين موضوع مانند ديگر موضوعات و مباحث عرفاني در متون متصوفه با بيان آيات قرآني و احاديث تبيين مي </a:t>
            </a:r>
            <a:r>
              <a:rPr lang="fa-IR" sz="4400" dirty="0" smtClean="0">
                <a:cs typeface="B Zar" panose="00000400000000000000" pitchFamily="2" charset="-78"/>
              </a:rPr>
              <a:t>شود.</a:t>
            </a:r>
            <a:endParaRPr lang="en-US" sz="4400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2392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5237" y="2241848"/>
            <a:ext cx="756966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3600" dirty="0" smtClean="0">
                <a:solidFill>
                  <a:srgbClr val="FF0000"/>
                </a:solidFill>
                <a:cs typeface="B Roya" panose="00000400000000000000" pitchFamily="2" charset="-78"/>
              </a:rPr>
              <a:t>ا</a:t>
            </a:r>
            <a:r>
              <a:rPr lang="en-US" sz="3600" dirty="0" smtClean="0">
                <a:solidFill>
                  <a:srgbClr val="FF0000"/>
                </a:solidFill>
                <a:cs typeface="B Roya" panose="00000400000000000000" pitchFamily="2" charset="-78"/>
              </a:rPr>
              <a:t>ز </a:t>
            </a:r>
            <a:r>
              <a:rPr lang="en-US" sz="3600" dirty="0" err="1">
                <a:solidFill>
                  <a:srgbClr val="FF0000"/>
                </a:solidFill>
                <a:cs typeface="B Roya" panose="00000400000000000000" pitchFamily="2" charset="-78"/>
              </a:rPr>
              <a:t>جمله</a:t>
            </a:r>
            <a:r>
              <a:rPr lang="en-US" sz="3600" dirty="0">
                <a:solidFill>
                  <a:srgbClr val="FF0000"/>
                </a:solidFill>
                <a:cs typeface="B Roya" panose="00000400000000000000" pitchFamily="2" charset="-78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B Roya" panose="00000400000000000000" pitchFamily="2" charset="-78"/>
              </a:rPr>
              <a:t>آياتي</a:t>
            </a:r>
            <a:r>
              <a:rPr lang="en-US" sz="3600" dirty="0">
                <a:solidFill>
                  <a:srgbClr val="FF0000"/>
                </a:solidFill>
                <a:cs typeface="B Roya" panose="00000400000000000000" pitchFamily="2" charset="-78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B Roya" panose="00000400000000000000" pitchFamily="2" charset="-78"/>
              </a:rPr>
              <a:t>كه</a:t>
            </a:r>
            <a:r>
              <a:rPr lang="en-US" sz="3600" dirty="0">
                <a:solidFill>
                  <a:srgbClr val="FF0000"/>
                </a:solidFill>
                <a:cs typeface="B Roya" panose="00000400000000000000" pitchFamily="2" charset="-78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B Roya" panose="00000400000000000000" pitchFamily="2" charset="-78"/>
              </a:rPr>
              <a:t>عرفا</a:t>
            </a:r>
            <a:r>
              <a:rPr lang="en-US" sz="3600" dirty="0">
                <a:solidFill>
                  <a:srgbClr val="FF0000"/>
                </a:solidFill>
                <a:cs typeface="B Roya" panose="00000400000000000000" pitchFamily="2" charset="-78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B Roya" panose="00000400000000000000" pitchFamily="2" charset="-78"/>
              </a:rPr>
              <a:t>به</a:t>
            </a:r>
            <a:r>
              <a:rPr lang="en-US" sz="3600" dirty="0">
                <a:solidFill>
                  <a:srgbClr val="FF0000"/>
                </a:solidFill>
                <a:cs typeface="B Roya" panose="00000400000000000000" pitchFamily="2" charset="-78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B Roya" panose="00000400000000000000" pitchFamily="2" charset="-78"/>
              </a:rPr>
              <a:t>آنها</a:t>
            </a:r>
            <a:r>
              <a:rPr lang="en-US" sz="3600" dirty="0">
                <a:solidFill>
                  <a:srgbClr val="FF0000"/>
                </a:solidFill>
                <a:cs typeface="B Roya" panose="00000400000000000000" pitchFamily="2" charset="-78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B Roya" panose="00000400000000000000" pitchFamily="2" charset="-78"/>
              </a:rPr>
              <a:t>استناد</a:t>
            </a:r>
            <a:r>
              <a:rPr lang="en-US" sz="3600" dirty="0">
                <a:solidFill>
                  <a:srgbClr val="FF0000"/>
                </a:solidFill>
                <a:cs typeface="B Roya" panose="00000400000000000000" pitchFamily="2" charset="-78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B Roya" panose="00000400000000000000" pitchFamily="2" charset="-78"/>
              </a:rPr>
              <a:t>مي</a:t>
            </a:r>
            <a:r>
              <a:rPr lang="en-US" sz="3600" dirty="0">
                <a:solidFill>
                  <a:srgbClr val="FF0000"/>
                </a:solidFill>
                <a:cs typeface="B Roya" panose="00000400000000000000" pitchFamily="2" charset="-78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B Roya" panose="00000400000000000000" pitchFamily="2" charset="-78"/>
              </a:rPr>
              <a:t>كنند</a:t>
            </a:r>
            <a:r>
              <a:rPr lang="en-US" sz="3600" dirty="0">
                <a:solidFill>
                  <a:srgbClr val="FF0000"/>
                </a:solidFill>
                <a:cs typeface="B Roya" panose="00000400000000000000" pitchFamily="2" charset="-78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B Roya" panose="00000400000000000000" pitchFamily="2" charset="-78"/>
              </a:rPr>
              <a:t>اين</a:t>
            </a:r>
            <a:r>
              <a:rPr lang="en-US" sz="3600" dirty="0">
                <a:solidFill>
                  <a:srgbClr val="FF0000"/>
                </a:solidFill>
                <a:cs typeface="B Roya" panose="00000400000000000000" pitchFamily="2" charset="-78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B Roya" panose="00000400000000000000" pitchFamily="2" charset="-78"/>
              </a:rPr>
              <a:t>آيات</a:t>
            </a:r>
            <a:r>
              <a:rPr lang="en-US" sz="3600" dirty="0">
                <a:solidFill>
                  <a:srgbClr val="FF0000"/>
                </a:solidFill>
                <a:cs typeface="B Roya" panose="00000400000000000000" pitchFamily="2" charset="-78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cs typeface="B Roya" panose="00000400000000000000" pitchFamily="2" charset="-78"/>
              </a:rPr>
              <a:t>است</a:t>
            </a:r>
            <a:r>
              <a:rPr lang="fa-IR" sz="3600" dirty="0" smtClean="0">
                <a:solidFill>
                  <a:srgbClr val="FF0000"/>
                </a:solidFill>
                <a:cs typeface="B Roya" panose="00000400000000000000" pitchFamily="2" charset="-78"/>
              </a:rPr>
              <a:t>:</a:t>
            </a:r>
          </a:p>
          <a:p>
            <a:pPr algn="ctr" rtl="1"/>
            <a:r>
              <a:rPr lang="en-US" sz="3600" dirty="0" err="1">
                <a:cs typeface="B Roya" panose="00000400000000000000" pitchFamily="2" charset="-78"/>
              </a:rPr>
              <a:t>بقره</a:t>
            </a:r>
            <a:r>
              <a:rPr lang="fa-IR" sz="3600" dirty="0" smtClean="0">
                <a:cs typeface="B Roya" panose="00000400000000000000" pitchFamily="2" charset="-78"/>
              </a:rPr>
              <a:t>222:«</a:t>
            </a:r>
            <a:r>
              <a:rPr lang="en-US" sz="3600" dirty="0" smtClean="0">
                <a:cs typeface="B Roya" panose="00000400000000000000" pitchFamily="2" charset="-78"/>
              </a:rPr>
              <a:t> </a:t>
            </a:r>
            <a:r>
              <a:rPr lang="en-US" sz="3600" dirty="0" err="1">
                <a:cs typeface="B Roya" panose="00000400000000000000" pitchFamily="2" charset="-78"/>
              </a:rPr>
              <a:t>إنَّ</a:t>
            </a:r>
            <a:r>
              <a:rPr lang="en-US" sz="3600" dirty="0">
                <a:cs typeface="B Roya" panose="00000400000000000000" pitchFamily="2" charset="-78"/>
              </a:rPr>
              <a:t> </a:t>
            </a:r>
            <a:r>
              <a:rPr lang="en-US" sz="3600" dirty="0" err="1">
                <a:cs typeface="B Roya" panose="00000400000000000000" pitchFamily="2" charset="-78"/>
              </a:rPr>
              <a:t>اللهَ</a:t>
            </a:r>
            <a:r>
              <a:rPr lang="en-US" sz="3600" dirty="0">
                <a:cs typeface="B Roya" panose="00000400000000000000" pitchFamily="2" charset="-78"/>
              </a:rPr>
              <a:t> </a:t>
            </a:r>
            <a:r>
              <a:rPr lang="en-US" sz="3600" dirty="0" err="1">
                <a:cs typeface="B Roya" panose="00000400000000000000" pitchFamily="2" charset="-78"/>
              </a:rPr>
              <a:t>يُحِبُّ</a:t>
            </a:r>
            <a:r>
              <a:rPr lang="en-US" sz="3600" dirty="0">
                <a:cs typeface="B Roya" panose="00000400000000000000" pitchFamily="2" charset="-78"/>
              </a:rPr>
              <a:t> </a:t>
            </a:r>
            <a:r>
              <a:rPr lang="en-US" sz="3600" dirty="0" err="1">
                <a:cs typeface="B Roya" panose="00000400000000000000" pitchFamily="2" charset="-78"/>
              </a:rPr>
              <a:t>التّوّابينَ</a:t>
            </a:r>
            <a:r>
              <a:rPr lang="en-US" sz="3600" dirty="0">
                <a:cs typeface="B Roya" panose="00000400000000000000" pitchFamily="2" charset="-78"/>
              </a:rPr>
              <a:t> و </a:t>
            </a:r>
            <a:r>
              <a:rPr lang="en-US" sz="3600" dirty="0" err="1">
                <a:cs typeface="B Roya" panose="00000400000000000000" pitchFamily="2" charset="-78"/>
              </a:rPr>
              <a:t>يُحِبُّ</a:t>
            </a:r>
            <a:r>
              <a:rPr lang="en-US" sz="3600" dirty="0">
                <a:cs typeface="B Roya" panose="00000400000000000000" pitchFamily="2" charset="-78"/>
              </a:rPr>
              <a:t> </a:t>
            </a:r>
            <a:r>
              <a:rPr lang="en-US" sz="3600" dirty="0" err="1" smtClean="0">
                <a:cs typeface="B Roya" panose="00000400000000000000" pitchFamily="2" charset="-78"/>
              </a:rPr>
              <a:t>الْمُتَطَهِّرينَ</a:t>
            </a:r>
            <a:r>
              <a:rPr lang="fa-IR" sz="3600" dirty="0" smtClean="0">
                <a:cs typeface="B Roya" panose="00000400000000000000" pitchFamily="2" charset="-78"/>
              </a:rPr>
              <a:t>»</a:t>
            </a:r>
          </a:p>
          <a:p>
            <a:pPr algn="ctr" rtl="1"/>
            <a:r>
              <a:rPr lang="fa-IR" sz="3600" dirty="0" smtClean="0">
                <a:cs typeface="B Roya" panose="00000400000000000000" pitchFamily="2" charset="-78"/>
              </a:rPr>
              <a:t>نور/31: </a:t>
            </a:r>
            <a:r>
              <a:rPr lang="en-US" sz="3600" dirty="0" err="1" smtClean="0">
                <a:cs typeface="B Roya" panose="00000400000000000000" pitchFamily="2" charset="-78"/>
              </a:rPr>
              <a:t>وَ</a:t>
            </a:r>
            <a:r>
              <a:rPr lang="en-US" sz="3600" dirty="0" smtClean="0">
                <a:cs typeface="B Roya" panose="00000400000000000000" pitchFamily="2" charset="-78"/>
              </a:rPr>
              <a:t> </a:t>
            </a:r>
            <a:r>
              <a:rPr lang="en-US" sz="3600" dirty="0" err="1">
                <a:cs typeface="B Roya" panose="00000400000000000000" pitchFamily="2" charset="-78"/>
              </a:rPr>
              <a:t>تُوبوا</a:t>
            </a:r>
            <a:r>
              <a:rPr lang="en-US" sz="3600" dirty="0">
                <a:cs typeface="B Roya" panose="00000400000000000000" pitchFamily="2" charset="-78"/>
              </a:rPr>
              <a:t> </a:t>
            </a:r>
            <a:r>
              <a:rPr lang="en-US" sz="3200" dirty="0" err="1">
                <a:cs typeface="B Roya" panose="00000400000000000000" pitchFamily="2" charset="-78"/>
              </a:rPr>
              <a:t>اِلَي</a:t>
            </a:r>
            <a:r>
              <a:rPr lang="en-US" sz="3200" dirty="0">
                <a:cs typeface="B Roya" panose="00000400000000000000" pitchFamily="2" charset="-78"/>
              </a:rPr>
              <a:t> </a:t>
            </a:r>
            <a:r>
              <a:rPr lang="en-US" sz="3200" dirty="0" err="1">
                <a:cs typeface="B Roya" panose="00000400000000000000" pitchFamily="2" charset="-78"/>
              </a:rPr>
              <a:t>اللهِ</a:t>
            </a:r>
            <a:r>
              <a:rPr lang="en-US" sz="3200" dirty="0">
                <a:cs typeface="B Roya" panose="00000400000000000000" pitchFamily="2" charset="-78"/>
              </a:rPr>
              <a:t> </a:t>
            </a:r>
            <a:r>
              <a:rPr lang="en-US" sz="3200" dirty="0" err="1">
                <a:cs typeface="B Roya" panose="00000400000000000000" pitchFamily="2" charset="-78"/>
              </a:rPr>
              <a:t>جَميعاً</a:t>
            </a:r>
            <a:r>
              <a:rPr lang="en-US" sz="3200" dirty="0">
                <a:cs typeface="B Roya" panose="00000400000000000000" pitchFamily="2" charset="-78"/>
              </a:rPr>
              <a:t> ... </a:t>
            </a:r>
            <a:r>
              <a:rPr lang="en-US" sz="3200" dirty="0" smtClean="0">
                <a:cs typeface="B Roya" panose="00000400000000000000" pitchFamily="2" charset="-78"/>
              </a:rPr>
              <a:t>(</a:t>
            </a:r>
            <a:endParaRPr lang="fa-IR" sz="3200" dirty="0" smtClean="0">
              <a:cs typeface="B Roya" panose="00000400000000000000" pitchFamily="2" charset="-78"/>
            </a:endParaRPr>
          </a:p>
          <a:p>
            <a:pPr algn="ctr" rtl="1"/>
            <a:r>
              <a:rPr lang="fa-IR" sz="3200" dirty="0" smtClean="0">
                <a:cs typeface="B Roya" panose="00000400000000000000" pitchFamily="2" charset="-78"/>
              </a:rPr>
              <a:t>تحریم /8: </a:t>
            </a:r>
            <a:r>
              <a:rPr lang="en-US" sz="3200" dirty="0" smtClean="0">
                <a:cs typeface="B Roya" panose="00000400000000000000" pitchFamily="2" charset="-78"/>
              </a:rPr>
              <a:t>ـ </a:t>
            </a:r>
            <a:r>
              <a:rPr lang="en-US" sz="3200" dirty="0" err="1">
                <a:cs typeface="B Roya" panose="00000400000000000000" pitchFamily="2" charset="-78"/>
              </a:rPr>
              <a:t>يا</a:t>
            </a:r>
            <a:r>
              <a:rPr lang="en-US" sz="3200" dirty="0">
                <a:cs typeface="B Roya" panose="00000400000000000000" pitchFamily="2" charset="-78"/>
              </a:rPr>
              <a:t> </a:t>
            </a:r>
            <a:r>
              <a:rPr lang="en-US" sz="3200" dirty="0" err="1">
                <a:cs typeface="B Roya" panose="00000400000000000000" pitchFamily="2" charset="-78"/>
              </a:rPr>
              <a:t>أيُّهَا</a:t>
            </a:r>
            <a:r>
              <a:rPr lang="en-US" sz="3200" dirty="0">
                <a:cs typeface="B Roya" panose="00000400000000000000" pitchFamily="2" charset="-78"/>
              </a:rPr>
              <a:t> </a:t>
            </a:r>
            <a:r>
              <a:rPr lang="en-US" sz="3200" dirty="0" err="1">
                <a:cs typeface="B Roya" panose="00000400000000000000" pitchFamily="2" charset="-78"/>
              </a:rPr>
              <a:t>الَّذينَ</a:t>
            </a:r>
            <a:r>
              <a:rPr lang="en-US" sz="3200" dirty="0">
                <a:cs typeface="B Roya" panose="00000400000000000000" pitchFamily="2" charset="-78"/>
              </a:rPr>
              <a:t> </a:t>
            </a:r>
            <a:r>
              <a:rPr lang="en-US" sz="3200" dirty="0" err="1">
                <a:cs typeface="B Roya" panose="00000400000000000000" pitchFamily="2" charset="-78"/>
              </a:rPr>
              <a:t>آمَنُوا</a:t>
            </a:r>
            <a:r>
              <a:rPr lang="en-US" sz="3200" dirty="0">
                <a:cs typeface="B Roya" panose="00000400000000000000" pitchFamily="2" charset="-78"/>
              </a:rPr>
              <a:t> </a:t>
            </a:r>
            <a:r>
              <a:rPr lang="en-US" sz="3200" dirty="0" err="1">
                <a:cs typeface="B Roya" panose="00000400000000000000" pitchFamily="2" charset="-78"/>
              </a:rPr>
              <a:t>تُوبُوا</a:t>
            </a:r>
            <a:r>
              <a:rPr lang="en-US" sz="3200" dirty="0">
                <a:cs typeface="B Roya" panose="00000400000000000000" pitchFamily="2" charset="-78"/>
              </a:rPr>
              <a:t> </a:t>
            </a:r>
            <a:r>
              <a:rPr lang="en-US" sz="3200" dirty="0" err="1">
                <a:cs typeface="B Roya" panose="00000400000000000000" pitchFamily="2" charset="-78"/>
              </a:rPr>
              <a:t>اِلَي</a:t>
            </a:r>
            <a:r>
              <a:rPr lang="en-US" sz="3200" dirty="0">
                <a:cs typeface="B Roya" panose="00000400000000000000" pitchFamily="2" charset="-78"/>
              </a:rPr>
              <a:t> </a:t>
            </a:r>
            <a:r>
              <a:rPr lang="en-US" sz="3200" dirty="0" err="1">
                <a:cs typeface="B Roya" panose="00000400000000000000" pitchFamily="2" charset="-78"/>
              </a:rPr>
              <a:t>اللّهِ</a:t>
            </a:r>
            <a:r>
              <a:rPr lang="en-US" sz="3200" dirty="0">
                <a:cs typeface="B Roya" panose="00000400000000000000" pitchFamily="2" charset="-78"/>
              </a:rPr>
              <a:t> </a:t>
            </a:r>
            <a:r>
              <a:rPr lang="en-US" sz="3200" dirty="0" err="1">
                <a:cs typeface="B Roya" panose="00000400000000000000" pitchFamily="2" charset="-78"/>
              </a:rPr>
              <a:t>تَوْبَةً</a:t>
            </a:r>
            <a:r>
              <a:rPr lang="en-US" sz="3200" dirty="0">
                <a:cs typeface="B Roya" panose="00000400000000000000" pitchFamily="2" charset="-78"/>
              </a:rPr>
              <a:t> </a:t>
            </a:r>
            <a:r>
              <a:rPr lang="en-US" sz="3200" dirty="0" err="1">
                <a:cs typeface="B Roya" panose="00000400000000000000" pitchFamily="2" charset="-78"/>
              </a:rPr>
              <a:t>نَصُوحاً</a:t>
            </a:r>
            <a:r>
              <a:rPr lang="en-US" sz="3200" dirty="0">
                <a:cs typeface="B Roya" panose="00000400000000000000" pitchFamily="2" charset="-78"/>
              </a:rPr>
              <a:t> </a:t>
            </a:r>
            <a:r>
              <a:rPr lang="en-US" sz="3200" dirty="0" err="1">
                <a:cs typeface="B Roya" panose="00000400000000000000" pitchFamily="2" charset="-78"/>
              </a:rPr>
              <a:t>عَسي</a:t>
            </a:r>
            <a:r>
              <a:rPr lang="en-US" sz="3200" dirty="0">
                <a:cs typeface="B Roya" panose="00000400000000000000" pitchFamily="2" charset="-78"/>
              </a:rPr>
              <a:t> </a:t>
            </a:r>
            <a:r>
              <a:rPr lang="en-US" sz="3200" dirty="0" err="1">
                <a:cs typeface="B Roya" panose="00000400000000000000" pitchFamily="2" charset="-78"/>
              </a:rPr>
              <a:t>رَبّكُم</a:t>
            </a:r>
            <a:r>
              <a:rPr lang="en-US" sz="3200" dirty="0">
                <a:cs typeface="B Roya" panose="00000400000000000000" pitchFamily="2" charset="-78"/>
              </a:rPr>
              <a:t> </a:t>
            </a:r>
            <a:r>
              <a:rPr lang="en-US" sz="3200" dirty="0" err="1">
                <a:cs typeface="B Roya" panose="00000400000000000000" pitchFamily="2" charset="-78"/>
              </a:rPr>
              <a:t>أن</a:t>
            </a:r>
            <a:r>
              <a:rPr lang="en-US" sz="3200" dirty="0">
                <a:cs typeface="B Roya" panose="00000400000000000000" pitchFamily="2" charset="-78"/>
              </a:rPr>
              <a:t> </a:t>
            </a:r>
            <a:r>
              <a:rPr lang="en-US" sz="3200" dirty="0" err="1">
                <a:cs typeface="B Roya" panose="00000400000000000000" pitchFamily="2" charset="-78"/>
              </a:rPr>
              <a:t>يُكَفِّرَ</a:t>
            </a:r>
            <a:r>
              <a:rPr lang="en-US" sz="3200" dirty="0">
                <a:cs typeface="B Roya" panose="00000400000000000000" pitchFamily="2" charset="-78"/>
              </a:rPr>
              <a:t> </a:t>
            </a:r>
            <a:r>
              <a:rPr lang="en-US" sz="3200" dirty="0" err="1">
                <a:cs typeface="B Roya" panose="00000400000000000000" pitchFamily="2" charset="-78"/>
              </a:rPr>
              <a:t>عَنْكُمْ</a:t>
            </a:r>
            <a:r>
              <a:rPr lang="en-US" sz="3200" dirty="0">
                <a:cs typeface="B Roya" panose="00000400000000000000" pitchFamily="2" charset="-78"/>
              </a:rPr>
              <a:t> </a:t>
            </a:r>
            <a:r>
              <a:rPr lang="en-US" sz="3200" dirty="0" err="1">
                <a:cs typeface="B Roya" panose="00000400000000000000" pitchFamily="2" charset="-78"/>
              </a:rPr>
              <a:t>سَيِّئاتِكُم</a:t>
            </a:r>
            <a:r>
              <a:rPr lang="en-US" sz="3200" dirty="0">
                <a:cs typeface="B Roya" panose="00000400000000000000" pitchFamily="2" charset="-78"/>
              </a:rPr>
              <a:t> </a:t>
            </a:r>
            <a:r>
              <a:rPr lang="en-US" sz="3600" dirty="0" smtClean="0">
                <a:cs typeface="B Roya" panose="00000400000000000000" pitchFamily="2" charset="-78"/>
              </a:rPr>
              <a:t>...</a:t>
            </a:r>
            <a:endParaRPr lang="en-US" sz="3600" dirty="0">
              <a:cs typeface="B Ro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3724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2825" y="270243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en-US" sz="3600" dirty="0" err="1">
                <a:cs typeface="B Zar" panose="00000400000000000000" pitchFamily="2" charset="-78"/>
              </a:rPr>
              <a:t>معني</a:t>
            </a:r>
            <a:r>
              <a:rPr lang="en-US" sz="3600" dirty="0">
                <a:cs typeface="B Zar" panose="00000400000000000000" pitchFamily="2" charset="-78"/>
              </a:rPr>
              <a:t> </a:t>
            </a:r>
            <a:r>
              <a:rPr lang="en-US" sz="3600" dirty="0" err="1">
                <a:cs typeface="B Zar" panose="00000400000000000000" pitchFamily="2" charset="-78"/>
              </a:rPr>
              <a:t>توبه</a:t>
            </a:r>
            <a:r>
              <a:rPr lang="en-US" sz="3600" dirty="0">
                <a:cs typeface="B Zar" panose="00000400000000000000" pitchFamily="2" charset="-78"/>
              </a:rPr>
              <a:t> </a:t>
            </a:r>
            <a:r>
              <a:rPr lang="en-US" sz="3600" dirty="0" err="1">
                <a:cs typeface="B Zar" panose="00000400000000000000" pitchFamily="2" charset="-78"/>
              </a:rPr>
              <a:t>در</a:t>
            </a:r>
            <a:r>
              <a:rPr lang="en-US" sz="3600" dirty="0">
                <a:cs typeface="B Zar" panose="00000400000000000000" pitchFamily="2" charset="-78"/>
              </a:rPr>
              <a:t> </a:t>
            </a:r>
            <a:r>
              <a:rPr lang="en-US" sz="3600" dirty="0" err="1">
                <a:cs typeface="B Zar" panose="00000400000000000000" pitchFamily="2" charset="-78"/>
              </a:rPr>
              <a:t>لغت</a:t>
            </a:r>
            <a:r>
              <a:rPr lang="en-US" sz="3600" dirty="0">
                <a:cs typeface="B Zar" panose="00000400000000000000" pitchFamily="2" charset="-78"/>
              </a:rPr>
              <a:t> </a:t>
            </a:r>
            <a:r>
              <a:rPr lang="en-US" sz="3600" dirty="0" err="1">
                <a:cs typeface="B Zar" panose="00000400000000000000" pitchFamily="2" charset="-78"/>
              </a:rPr>
              <a:t>رجوع</a:t>
            </a:r>
            <a:r>
              <a:rPr lang="en-US" sz="3600" dirty="0">
                <a:cs typeface="B Zar" panose="00000400000000000000" pitchFamily="2" charset="-78"/>
              </a:rPr>
              <a:t> و </a:t>
            </a:r>
            <a:r>
              <a:rPr lang="en-US" sz="3600" dirty="0" err="1">
                <a:cs typeface="B Zar" panose="00000400000000000000" pitchFamily="2" charset="-78"/>
              </a:rPr>
              <a:t>بازگشت</a:t>
            </a:r>
            <a:r>
              <a:rPr lang="en-US" sz="3600" dirty="0">
                <a:cs typeface="B Zar" panose="00000400000000000000" pitchFamily="2" charset="-78"/>
              </a:rPr>
              <a:t> </a:t>
            </a:r>
            <a:r>
              <a:rPr lang="en-US" sz="3600" dirty="0" err="1">
                <a:cs typeface="B Zar" panose="00000400000000000000" pitchFamily="2" charset="-78"/>
              </a:rPr>
              <a:t>است</a:t>
            </a:r>
            <a:r>
              <a:rPr lang="en-US" sz="3600" dirty="0">
                <a:cs typeface="B Zar" panose="00000400000000000000" pitchFamily="2" charset="-78"/>
              </a:rPr>
              <a:t> و </a:t>
            </a:r>
            <a:r>
              <a:rPr lang="en-US" sz="3600" dirty="0" err="1">
                <a:cs typeface="B Zar" panose="00000400000000000000" pitchFamily="2" charset="-78"/>
              </a:rPr>
              <a:t>در</a:t>
            </a:r>
            <a:r>
              <a:rPr lang="en-US" sz="3600" dirty="0">
                <a:cs typeface="B Zar" panose="00000400000000000000" pitchFamily="2" charset="-78"/>
              </a:rPr>
              <a:t> </a:t>
            </a:r>
            <a:r>
              <a:rPr lang="en-US" sz="3600" dirty="0" err="1">
                <a:cs typeface="B Zar" panose="00000400000000000000" pitchFamily="2" charset="-78"/>
              </a:rPr>
              <a:t>عرف</a:t>
            </a:r>
            <a:r>
              <a:rPr lang="en-US" sz="3600" dirty="0">
                <a:cs typeface="B Zar" panose="00000400000000000000" pitchFamily="2" charset="-78"/>
              </a:rPr>
              <a:t> و </a:t>
            </a:r>
            <a:r>
              <a:rPr lang="en-US" sz="3600" dirty="0" err="1">
                <a:cs typeface="B Zar" panose="00000400000000000000" pitchFamily="2" charset="-78"/>
              </a:rPr>
              <a:t>شرع</a:t>
            </a:r>
            <a:r>
              <a:rPr lang="en-US" sz="3600" dirty="0">
                <a:cs typeface="B Zar" panose="00000400000000000000" pitchFamily="2" charset="-78"/>
              </a:rPr>
              <a:t> </a:t>
            </a:r>
            <a:r>
              <a:rPr lang="en-US" sz="3600" dirty="0" err="1">
                <a:cs typeface="B Zar" panose="00000400000000000000" pitchFamily="2" charset="-78"/>
              </a:rPr>
              <a:t>آن</a:t>
            </a:r>
            <a:r>
              <a:rPr lang="en-US" sz="3600" dirty="0">
                <a:cs typeface="B Zar" panose="00000400000000000000" pitchFamily="2" charset="-78"/>
              </a:rPr>
              <a:t> </a:t>
            </a:r>
            <a:r>
              <a:rPr lang="en-US" sz="3600" dirty="0" err="1">
                <a:cs typeface="B Zar" panose="00000400000000000000" pitchFamily="2" charset="-78"/>
              </a:rPr>
              <a:t>را</a:t>
            </a:r>
            <a:r>
              <a:rPr lang="en-US" sz="3600" dirty="0">
                <a:cs typeface="B Zar" panose="00000400000000000000" pitchFamily="2" charset="-78"/>
              </a:rPr>
              <a:t> </a:t>
            </a:r>
            <a:r>
              <a:rPr lang="en-US" sz="3600" dirty="0" err="1">
                <a:cs typeface="B Zar" panose="00000400000000000000" pitchFamily="2" charset="-78"/>
              </a:rPr>
              <a:t>بازگشت</a:t>
            </a:r>
            <a:r>
              <a:rPr lang="en-US" sz="3600" dirty="0">
                <a:cs typeface="B Zar" panose="00000400000000000000" pitchFamily="2" charset="-78"/>
              </a:rPr>
              <a:t> </a:t>
            </a:r>
            <a:r>
              <a:rPr lang="en-US" sz="3600" dirty="0" err="1">
                <a:cs typeface="B Zar" panose="00000400000000000000" pitchFamily="2" charset="-78"/>
              </a:rPr>
              <a:t>از</a:t>
            </a:r>
            <a:r>
              <a:rPr lang="en-US" sz="3600" dirty="0">
                <a:cs typeface="B Zar" panose="00000400000000000000" pitchFamily="2" charset="-78"/>
              </a:rPr>
              <a:t> </a:t>
            </a:r>
            <a:r>
              <a:rPr lang="en-US" sz="3600" dirty="0" err="1">
                <a:cs typeface="B Zar" panose="00000400000000000000" pitchFamily="2" charset="-78"/>
              </a:rPr>
              <a:t>نكوهيده</a:t>
            </a:r>
            <a:r>
              <a:rPr lang="en-US" sz="3600" dirty="0">
                <a:cs typeface="B Zar" panose="00000400000000000000" pitchFamily="2" charset="-78"/>
              </a:rPr>
              <a:t> </a:t>
            </a:r>
            <a:r>
              <a:rPr lang="en-US" sz="3600" dirty="0" err="1">
                <a:cs typeface="B Zar" panose="00000400000000000000" pitchFamily="2" charset="-78"/>
              </a:rPr>
              <a:t>ها</a:t>
            </a:r>
            <a:r>
              <a:rPr lang="en-US" sz="3600" dirty="0">
                <a:cs typeface="B Zar" panose="00000400000000000000" pitchFamily="2" charset="-78"/>
              </a:rPr>
              <a:t> و </a:t>
            </a:r>
            <a:r>
              <a:rPr lang="en-US" sz="3600" dirty="0" err="1">
                <a:cs typeface="B Zar" panose="00000400000000000000" pitchFamily="2" charset="-78"/>
              </a:rPr>
              <a:t>گناهان</a:t>
            </a:r>
            <a:r>
              <a:rPr lang="en-US" sz="3600" dirty="0">
                <a:cs typeface="B Zar" panose="00000400000000000000" pitchFamily="2" charset="-78"/>
              </a:rPr>
              <a:t> </a:t>
            </a:r>
            <a:r>
              <a:rPr lang="en-US" sz="3600" dirty="0" err="1">
                <a:cs typeface="B Zar" panose="00000400000000000000" pitchFamily="2" charset="-78"/>
              </a:rPr>
              <a:t>تعريف</a:t>
            </a:r>
            <a:r>
              <a:rPr lang="en-US" sz="3600" dirty="0">
                <a:cs typeface="B Zar" panose="00000400000000000000" pitchFamily="2" charset="-78"/>
              </a:rPr>
              <a:t> </a:t>
            </a:r>
            <a:r>
              <a:rPr lang="en-US" sz="3600" dirty="0" err="1">
                <a:cs typeface="B Zar" panose="00000400000000000000" pitchFamily="2" charset="-78"/>
              </a:rPr>
              <a:t>مي</a:t>
            </a:r>
            <a:r>
              <a:rPr lang="en-US" sz="3600" dirty="0">
                <a:cs typeface="B Zar" panose="00000400000000000000" pitchFamily="2" charset="-78"/>
              </a:rPr>
              <a:t> </a:t>
            </a:r>
            <a:r>
              <a:rPr lang="en-US" sz="3600" dirty="0" err="1">
                <a:cs typeface="B Zar" panose="00000400000000000000" pitchFamily="2" charset="-78"/>
              </a:rPr>
              <a:t>كنند</a:t>
            </a:r>
            <a:r>
              <a:rPr lang="en-US" sz="3600" dirty="0">
                <a:cs typeface="B Zar" panose="000004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0079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413338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fa-IR" sz="2400" dirty="0">
                <a:cs typeface="B Zar" panose="00000400000000000000" pitchFamily="2" charset="-78"/>
              </a:rPr>
              <a:t>دکتر قاسم غنی</a:t>
            </a:r>
            <a:r>
              <a:rPr lang="fa-IR" sz="2400" dirty="0" smtClean="0">
                <a:cs typeface="B Zar" panose="00000400000000000000" pitchFamily="2" charset="-78"/>
              </a:rPr>
              <a:t>:</a:t>
            </a:r>
          </a:p>
          <a:p>
            <a:pPr algn="ctr" rtl="1"/>
            <a:r>
              <a:rPr lang="fa-IR" sz="2400" dirty="0" smtClean="0">
                <a:cs typeface="B Zar" panose="00000400000000000000" pitchFamily="2" charset="-78"/>
              </a:rPr>
              <a:t> </a:t>
            </a:r>
            <a:r>
              <a:rPr lang="fa-IR" sz="2400" dirty="0">
                <a:cs typeface="B Zar" panose="00000400000000000000" pitchFamily="2" charset="-78"/>
              </a:rPr>
              <a:t>«صوفیه توبه را به این شکل تعریف کرده‌اند که بیداری روح است از غفلت و بی‌خبری به طوری که گناهکار از راههای ناصوابی که می‌پیماید، خبردار شود و از گذشته بدِ خود منزجر گردد ولی فقط تذکر و تنبه کافی نیست که تائب شمرده شود مگر آنکه توبه کار بکلّی آن معصیت یا معاصی را که مرتکب بوده و متذکر شده رها نماید و مصمم شود که بار دیگر به آن معاصی برنگردد» </a:t>
            </a:r>
            <a:endParaRPr lang="en-US" sz="2400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899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197346"/>
            <a:ext cx="6096000" cy="65556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fa-IR" sz="2000" b="1" dirty="0">
                <a:cs typeface="B Zar" panose="00000400000000000000" pitchFamily="2" charset="-78"/>
              </a:rPr>
              <a:t>کاشانی صاحب مصباح الهدایة نتایج توبه را چهار چیز می داند که‏‎ ‎‏عبارتند از:</a:t>
            </a:r>
            <a:r>
              <a:rPr lang="fa-IR" sz="2000" b="1" dirty="0" smtClean="0">
                <a:cs typeface="B Zar" panose="00000400000000000000" pitchFamily="2" charset="-78"/>
              </a:rPr>
              <a:t>‏</a:t>
            </a:r>
            <a:r>
              <a:rPr lang="fa-IR" sz="2000" b="1" dirty="0" smtClean="0">
                <a:cs typeface="B Zar" panose="00000400000000000000" pitchFamily="2" charset="-78"/>
                <a:hlinkClick r:id="rId4"/>
              </a:rPr>
              <a:t>‎‎</a:t>
            </a:r>
            <a:endParaRPr lang="fa-IR" sz="2000" b="1" dirty="0" smtClean="0">
              <a:cs typeface="B Zar" panose="00000400000000000000" pitchFamily="2" charset="-78"/>
            </a:endParaRPr>
          </a:p>
          <a:p>
            <a:pPr algn="ctr" rtl="1"/>
            <a:endParaRPr lang="fa-IR" sz="2000" b="1" dirty="0">
              <a:cs typeface="B Zar" panose="00000400000000000000" pitchFamily="2" charset="-78"/>
            </a:endParaRPr>
          </a:p>
          <a:p>
            <a:pPr algn="ctr" rtl="1"/>
            <a:endParaRPr lang="fa-IR" sz="2000" b="1" dirty="0">
              <a:cs typeface="B Zar" panose="00000400000000000000" pitchFamily="2" charset="-78"/>
            </a:endParaRPr>
          </a:p>
          <a:p>
            <a:pPr algn="ctr" rtl="1"/>
            <a:r>
              <a:rPr lang="fa-IR" sz="2000" b="1" dirty="0">
                <a:cs typeface="B Zar" panose="00000400000000000000" pitchFamily="2" charset="-78"/>
              </a:rPr>
              <a:t>‏‏    ‏‏1ـ کسب محبت الهی، زیرا خداوند فرموده است: «‏‏</a:t>
            </a:r>
            <a:r>
              <a:rPr lang="fa-IR" sz="2000" b="1" i="1" dirty="0">
                <a:cs typeface="B Zar" panose="00000400000000000000" pitchFamily="2" charset="-78"/>
              </a:rPr>
              <a:t>اِنَّ اللّه یُحِبُّ</a:t>
            </a:r>
            <a:r>
              <a:rPr lang="fa-IR" sz="2000" b="1" dirty="0">
                <a:cs typeface="B Zar" panose="00000400000000000000" pitchFamily="2" charset="-78"/>
              </a:rPr>
              <a:t>‏</a:t>
            </a:r>
            <a:r>
              <a:rPr lang="fa-IR" sz="2000" b="1" i="1" dirty="0">
                <a:cs typeface="B Zar" panose="00000400000000000000" pitchFamily="2" charset="-78"/>
              </a:rPr>
              <a:t>‎ ‎</a:t>
            </a:r>
            <a:r>
              <a:rPr lang="fa-IR" sz="2000" b="1" dirty="0">
                <a:cs typeface="B Zar" panose="00000400000000000000" pitchFamily="2" charset="-78"/>
              </a:rPr>
              <a:t>‏</a:t>
            </a:r>
            <a:r>
              <a:rPr lang="fa-IR" sz="2000" b="1" i="1" dirty="0">
                <a:cs typeface="B Zar" panose="00000400000000000000" pitchFamily="2" charset="-78"/>
              </a:rPr>
              <a:t>التوابین.</a:t>
            </a:r>
            <a:r>
              <a:rPr lang="fa-IR" sz="2000" b="1" dirty="0" smtClean="0">
                <a:cs typeface="B Zar" panose="00000400000000000000" pitchFamily="2" charset="-78"/>
              </a:rPr>
              <a:t>‏</a:t>
            </a:r>
            <a:r>
              <a:rPr lang="fa-IR" sz="2000" b="1" dirty="0" smtClean="0">
                <a:cs typeface="B Zar" panose="00000400000000000000" pitchFamily="2" charset="-78"/>
                <a:hlinkClick r:id="rId5"/>
              </a:rPr>
              <a:t>‎</a:t>
            </a:r>
            <a:endParaRPr lang="fa-IR" sz="2000" b="1" dirty="0" smtClean="0">
              <a:cs typeface="B Zar" panose="00000400000000000000" pitchFamily="2" charset="-78"/>
            </a:endParaRPr>
          </a:p>
          <a:p>
            <a:pPr algn="ctr" rtl="1"/>
            <a:endParaRPr lang="fa-IR" sz="2000" b="1" dirty="0">
              <a:cs typeface="B Zar" panose="00000400000000000000" pitchFamily="2" charset="-78"/>
            </a:endParaRPr>
          </a:p>
          <a:p>
            <a:pPr algn="ctr" rtl="1"/>
            <a:endParaRPr lang="fa-IR" sz="2000" b="1" dirty="0" smtClean="0">
              <a:cs typeface="B Zar" panose="00000400000000000000" pitchFamily="2" charset="-78"/>
            </a:endParaRPr>
          </a:p>
          <a:p>
            <a:pPr algn="ctr" rtl="1"/>
            <a:r>
              <a:rPr lang="fa-IR" sz="2000" b="1" dirty="0" smtClean="0">
                <a:cs typeface="B Zar" panose="00000400000000000000" pitchFamily="2" charset="-78"/>
              </a:rPr>
              <a:t>‏‏</a:t>
            </a:r>
            <a:r>
              <a:rPr lang="fa-IR" sz="2000" b="1" dirty="0">
                <a:cs typeface="B Zar" panose="00000400000000000000" pitchFamily="2" charset="-78"/>
              </a:rPr>
              <a:t>    ‏‏2ـ پاک شدن از گناه، که بزرگان طریقت گفته اند: ‏‏</a:t>
            </a:r>
            <a:r>
              <a:rPr lang="fa-IR" sz="2000" b="1" i="1" dirty="0">
                <a:cs typeface="B Zar" panose="00000400000000000000" pitchFamily="2" charset="-78"/>
              </a:rPr>
              <a:t>التائب من الذنب کَمَنْ</a:t>
            </a:r>
            <a:r>
              <a:rPr lang="fa-IR" sz="2000" b="1" dirty="0">
                <a:cs typeface="B Zar" panose="00000400000000000000" pitchFamily="2" charset="-78"/>
              </a:rPr>
              <a:t>‏</a:t>
            </a:r>
            <a:r>
              <a:rPr lang="fa-IR" sz="2000" b="1" i="1" dirty="0">
                <a:cs typeface="B Zar" panose="00000400000000000000" pitchFamily="2" charset="-78"/>
              </a:rPr>
              <a:t>‎ ‎</a:t>
            </a:r>
            <a:r>
              <a:rPr lang="fa-IR" sz="2000" b="1" dirty="0">
                <a:cs typeface="B Zar" panose="00000400000000000000" pitchFamily="2" charset="-78"/>
              </a:rPr>
              <a:t>‏</a:t>
            </a:r>
            <a:r>
              <a:rPr lang="fa-IR" sz="2000" b="1" i="1" dirty="0">
                <a:cs typeface="B Zar" panose="00000400000000000000" pitchFamily="2" charset="-78"/>
              </a:rPr>
              <a:t>لاذنب له.</a:t>
            </a:r>
            <a:r>
              <a:rPr lang="fa-IR" sz="2000" b="1" dirty="0" smtClean="0">
                <a:cs typeface="B Zar" panose="00000400000000000000" pitchFamily="2" charset="-78"/>
              </a:rPr>
              <a:t>‏</a:t>
            </a:r>
          </a:p>
          <a:p>
            <a:pPr algn="ctr" rtl="1"/>
            <a:endParaRPr lang="fa-IR" sz="2000" b="1" dirty="0">
              <a:cs typeface="B Zar" panose="00000400000000000000" pitchFamily="2" charset="-78"/>
            </a:endParaRPr>
          </a:p>
          <a:p>
            <a:pPr algn="ctr" rtl="1"/>
            <a:endParaRPr lang="fa-IR" sz="2000" b="1" dirty="0">
              <a:cs typeface="B Zar" panose="00000400000000000000" pitchFamily="2" charset="-78"/>
            </a:endParaRPr>
          </a:p>
          <a:p>
            <a:pPr algn="ctr" rtl="1"/>
            <a:r>
              <a:rPr lang="fa-IR" sz="2000" b="1" dirty="0">
                <a:cs typeface="B Zar" panose="00000400000000000000" pitchFamily="2" charset="-78"/>
              </a:rPr>
              <a:t>‏‏     ‏‏3ـ تبدیل سیئات به حسنات، زیرا خداوند در کتاب هدایت وعده داده</a:t>
            </a:r>
            <a:r>
              <a:rPr lang="fa-IR" sz="2000" b="1" dirty="0" smtClean="0">
                <a:cs typeface="B Zar" panose="00000400000000000000" pitchFamily="2" charset="-78"/>
              </a:rPr>
              <a:t>‏ ‏‎‎‏</a:t>
            </a:r>
            <a:r>
              <a:rPr lang="fa-IR" sz="2000" b="1" dirty="0">
                <a:cs typeface="B Zar" panose="00000400000000000000" pitchFamily="2" charset="-78"/>
              </a:rPr>
              <a:t>است که ‏‏</a:t>
            </a:r>
            <a:r>
              <a:rPr lang="fa-IR" sz="2000" b="1" i="1" dirty="0">
                <a:cs typeface="B Zar" panose="00000400000000000000" pitchFamily="2" charset="-78"/>
              </a:rPr>
              <a:t>یُبَدِّل اللّه سیئاتهم </a:t>
            </a:r>
            <a:r>
              <a:rPr lang="fa-IR" sz="2000" b="1" i="1" dirty="0" smtClean="0">
                <a:cs typeface="B Zar" panose="00000400000000000000" pitchFamily="2" charset="-78"/>
              </a:rPr>
              <a:t>حسنات</a:t>
            </a:r>
          </a:p>
          <a:p>
            <a:pPr algn="ctr" rtl="1"/>
            <a:endParaRPr lang="fa-IR" sz="2000" b="1" i="1" dirty="0">
              <a:cs typeface="B Zar" panose="00000400000000000000" pitchFamily="2" charset="-78"/>
            </a:endParaRPr>
          </a:p>
          <a:p>
            <a:pPr algn="ctr" rtl="1"/>
            <a:r>
              <a:rPr lang="fa-IR" sz="2000" b="1" dirty="0" smtClean="0">
                <a:cs typeface="B Zar" panose="00000400000000000000" pitchFamily="2" charset="-78"/>
              </a:rPr>
              <a:t>‏</a:t>
            </a:r>
            <a:r>
              <a:rPr lang="fa-IR" sz="2000" b="1" dirty="0" smtClean="0">
                <a:cs typeface="B Zar" panose="00000400000000000000" pitchFamily="2" charset="-78"/>
                <a:hlinkClick r:id="rId6"/>
              </a:rPr>
              <a:t>‎‎</a:t>
            </a:r>
            <a:endParaRPr lang="fa-IR" sz="2000" b="1" dirty="0">
              <a:cs typeface="B Zar" panose="00000400000000000000" pitchFamily="2" charset="-78"/>
            </a:endParaRPr>
          </a:p>
          <a:p>
            <a:pPr algn="ctr" rtl="1"/>
            <a:r>
              <a:rPr lang="fa-IR" sz="2000" b="1" dirty="0">
                <a:cs typeface="B Zar" panose="00000400000000000000" pitchFamily="2" charset="-78"/>
              </a:rPr>
              <a:t>‏‏    ‏‏4ـ تائب از گناه چنان پاک و مبرّی می شود که خودش نیز گناه خود را‏‎ ‎‏نخواهد دید؛ و از معصومین نقل است که خداوند به ملائکه خویش که‏‎ ‎‏حاملان عرش او هستند فرمان می دهد که چنان گناه او را پاک کنید که خود‏‎ ‎‏او نیز گناهش را نبیند و نداند ‏‏</a:t>
            </a:r>
            <a:r>
              <a:rPr lang="fa-IR" sz="2000" b="1" i="1" dirty="0">
                <a:cs typeface="B Zar" panose="00000400000000000000" pitchFamily="2" charset="-78"/>
              </a:rPr>
              <a:t>فاغفر للّذین تابوا.</a:t>
            </a:r>
            <a:endParaRPr lang="fa-IR" sz="2000" b="1" dirty="0">
              <a:cs typeface="B Zar" panose="00000400000000000000" pitchFamily="2" charset="-78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2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690336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fa-IR" sz="2800" dirty="0">
                <a:solidFill>
                  <a:srgbClr val="FF0000"/>
                </a:solidFill>
                <a:cs typeface="B Zar" panose="00000400000000000000" pitchFamily="2" charset="-78"/>
              </a:rPr>
              <a:t>سید محمد دامادی در کتاب «شرحی برمقامات العارفین» می‌گوید:</a:t>
            </a:r>
            <a:r>
              <a:rPr lang="fa-IR" sz="2800" dirty="0">
                <a:cs typeface="B Zar" panose="00000400000000000000" pitchFamily="2" charset="-78"/>
              </a:rPr>
              <a:t/>
            </a:r>
            <a:br>
              <a:rPr lang="fa-IR" sz="2800" dirty="0">
                <a:cs typeface="B Zar" panose="00000400000000000000" pitchFamily="2" charset="-78"/>
              </a:rPr>
            </a:br>
            <a:r>
              <a:rPr lang="fa-IR" sz="2800" dirty="0">
                <a:cs typeface="B Zar" panose="00000400000000000000" pitchFamily="2" charset="-78"/>
              </a:rPr>
              <a:t>توبه را باب‌الابواب گویند، زیرا اول چیزی است که طالب سالک به سبب و وسیله آن چیز به مقام قرب حضرت خداوند وصول می‌یابد، توبه است.</a:t>
            </a:r>
            <a:endParaRPr lang="en-US" sz="2800" dirty="0">
              <a:cs typeface="B Zar" panose="00000400000000000000" pitchFamily="2" charset="-78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6964" y="1669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عرفا توبه را به دو قسمت تقسیم می کنند 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9" r="2593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fa-IR" dirty="0" smtClean="0"/>
          </a:p>
          <a:p>
            <a:r>
              <a:rPr lang="fa-IR" dirty="0" smtClean="0"/>
              <a:t>توبه اجابت</a:t>
            </a:r>
          </a:p>
          <a:p>
            <a:r>
              <a:rPr lang="fa-IR" dirty="0" smtClean="0"/>
              <a:t> </a:t>
            </a:r>
            <a:r>
              <a:rPr lang="fa-IR" dirty="0"/>
              <a:t>توبه </a:t>
            </a:r>
            <a:r>
              <a:rPr lang="fa-IR" dirty="0" smtClean="0"/>
              <a:t>انابت</a:t>
            </a:r>
          </a:p>
          <a:p>
            <a:endParaRPr lang="fa-IR" dirty="0"/>
          </a:p>
          <a:p>
            <a:endParaRPr lang="fa-IR" dirty="0" smtClean="0"/>
          </a:p>
          <a:p>
            <a:r>
              <a:rPr lang="fa-IR" dirty="0" smtClean="0"/>
              <a:t> </a:t>
            </a:r>
            <a:endParaRPr lang="en-US" dirty="0"/>
          </a:p>
          <a:p>
            <a:endParaRPr lang="fa-IR" dirty="0" smtClean="0"/>
          </a:p>
        </p:txBody>
      </p:sp>
    </p:spTree>
    <p:extLst>
      <p:ext uri="{BB962C8B-B14F-4D97-AF65-F5344CB8AC3E}">
        <p14:creationId xmlns:p14="http://schemas.microsoft.com/office/powerpoint/2010/main" val="1011137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889844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rtl="1"/>
            <a:r>
              <a:rPr lang="fa-IR" sz="2000" dirty="0" smtClean="0">
                <a:cs typeface="B Zar" panose="00000400000000000000" pitchFamily="2" charset="-78"/>
              </a:rPr>
              <a:t>بی گمان، سالک راه حق برای وصول به سرمنزل مقصود باید منازل و مقاماتی را طی کند و توبه اولین مقام و منزل سالکان راه حق است. کسی که می‌خواهد به سوی او سیر کند باید روی از دنیا، خود و هرچه غیراوست، برتابد و با تمام وجود متوجّه حق شود و این جز با انقلابی بزرگ از درون که دیو منیّت و هواهاو شهوتهارا از تحت سیطره و سلطنت دل برافکند، ممکن نیست و این است که زمینه ساز اجابت دعوت خدا و استفاضه از فیض او و نخستین پله نردبانی است که آنسویش دریای بی کران وجودالهی است. و به بیانی دیگر: برای اینکه عارف واصل شود، باید مقامات و منازل بس دشواری را بپیماید و این پیمودن مراحل و مراتب منظمی دارد که نخستین آنها توبه است؛ چرا که این حرکتی است که با فضل خدا آغاز شده، برای او وبسوی او و توأم با عشق او است و برای اینکه راه این سیر صعودی هموار گردد، باید سالک طریق حق، آتش، در دل افکند و آن آتش شعله برکشد و شعله‌ها فروزان شود تا ریشه‌های گناه و آثار و تبعات غفلتها، ترک اولی‌ها و... سوخته شود ودل شیفته شیدا را آماده حرکت بسوی او کند و این همان توبه است که البته پس از یقظه و بیداری حاصل می‌شود. </a:t>
            </a:r>
            <a:endParaRPr lang="en-US" sz="2000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09102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474345"/>
            <a:ext cx="6096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a-IR" sz="2800" b="1" dirty="0" smtClean="0">
                <a:solidFill>
                  <a:schemeClr val="tx2">
                    <a:lumMod val="25000"/>
                  </a:schemeClr>
                </a:solidFill>
                <a:cs typeface="B Roya" panose="00000400000000000000" pitchFamily="2" charset="-78"/>
              </a:rPr>
              <a:t>هجویری می گوید:</a:t>
            </a:r>
          </a:p>
          <a:p>
            <a:pPr algn="ctr"/>
            <a:r>
              <a:rPr lang="fa-IR" sz="2800" b="1" dirty="0" smtClean="0">
                <a:cs typeface="B Roya" panose="00000400000000000000" pitchFamily="2" charset="-78"/>
              </a:rPr>
              <a:t> توبه </a:t>
            </a:r>
            <a:r>
              <a:rPr lang="fa-IR" sz="2800" b="1" dirty="0">
                <a:cs typeface="B Roya" panose="00000400000000000000" pitchFamily="2" charset="-78"/>
              </a:rPr>
              <a:t>بر سه گونه باشد: یکی از خطا به صواب </a:t>
            </a:r>
            <a:r>
              <a:rPr lang="fa-IR" sz="2800" b="1" dirty="0" smtClean="0">
                <a:cs typeface="B Roya" panose="00000400000000000000" pitchFamily="2" charset="-78"/>
              </a:rPr>
              <a:t>و</a:t>
            </a:r>
          </a:p>
          <a:p>
            <a:pPr algn="ctr"/>
            <a:r>
              <a:rPr lang="fa-IR" sz="2800" b="1" dirty="0" smtClean="0">
                <a:cs typeface="B Roya" panose="00000400000000000000" pitchFamily="2" charset="-78"/>
              </a:rPr>
              <a:t> </a:t>
            </a:r>
            <a:r>
              <a:rPr lang="fa-IR" sz="2800" b="1" dirty="0">
                <a:cs typeface="B Roya" panose="00000400000000000000" pitchFamily="2" charset="-78"/>
              </a:rPr>
              <a:t>دیگر از صواب به اصوب و </a:t>
            </a:r>
            <a:endParaRPr lang="fa-IR" sz="2800" b="1" dirty="0" smtClean="0">
              <a:cs typeface="B Roya" panose="00000400000000000000" pitchFamily="2" charset="-78"/>
            </a:endParaRPr>
          </a:p>
          <a:p>
            <a:pPr algn="ctr"/>
            <a:r>
              <a:rPr lang="fa-IR" sz="2800" b="1" dirty="0" smtClean="0">
                <a:cs typeface="B Roya" panose="00000400000000000000" pitchFamily="2" charset="-78"/>
              </a:rPr>
              <a:t>دیگر </a:t>
            </a:r>
            <a:r>
              <a:rPr lang="fa-IR" sz="2800" b="1" dirty="0">
                <a:cs typeface="B Roya" panose="00000400000000000000" pitchFamily="2" charset="-78"/>
              </a:rPr>
              <a:t>از صواب خود به حق.</a:t>
            </a:r>
            <a:br>
              <a:rPr lang="fa-IR" sz="2800" b="1" dirty="0">
                <a:cs typeface="B Roya" panose="00000400000000000000" pitchFamily="2" charset="-78"/>
              </a:rPr>
            </a:br>
            <a:r>
              <a:rPr lang="fa-IR" sz="2800" b="1" dirty="0">
                <a:cs typeface="B Roya" panose="00000400000000000000" pitchFamily="2" charset="-78"/>
              </a:rPr>
              <a:t>از خطا به صواب؛ لقوله،تعالی: «والّذینَ إذا فَعَلُوا فاحِشَةً أوْ ظَلَمُوا أنْفُسَهُم ذَکَروا اللّهَ فَاسْتَغْفرُوا لِذُنُوبِهم ... الآیه (۱۳۵/آل عمران).»</a:t>
            </a:r>
            <a:br>
              <a:rPr lang="fa-IR" sz="2800" b="1" dirty="0">
                <a:cs typeface="B Roya" panose="00000400000000000000" pitchFamily="2" charset="-78"/>
              </a:rPr>
            </a:br>
            <a:r>
              <a:rPr lang="fa-IR" sz="2800" b="1" dirty="0">
                <a:cs typeface="B Roya" panose="00000400000000000000" pitchFamily="2" charset="-78"/>
              </a:rPr>
              <a:t>و از صواب به اصوب آن که موسی گفت، علیه السّلام: «تُبْتُ الیک (۱۴۳/الأعراف).»</a:t>
            </a:r>
            <a:br>
              <a:rPr lang="fa-IR" sz="2800" b="1" dirty="0">
                <a:cs typeface="B Roya" panose="00000400000000000000" pitchFamily="2" charset="-78"/>
              </a:rPr>
            </a:br>
            <a:r>
              <a:rPr lang="fa-IR" sz="2800" b="1" dirty="0">
                <a:cs typeface="B Roya" panose="00000400000000000000" pitchFamily="2" charset="-78"/>
              </a:rPr>
              <a:t>و از خود به حق؛ کما قالَ النّبی، صلی اللّه علیه: «و إنّه لَیَغانُ عَلی قَلْبی و انّی لأسْتَغْفِرُ اللّهَ کُلِّ یَوْمٍ سَبْعینَ مَرَّةً.»</a:t>
            </a:r>
            <a:br>
              <a:rPr lang="fa-IR" sz="2800" b="1" dirty="0">
                <a:cs typeface="B Roya" panose="00000400000000000000" pitchFamily="2" charset="-78"/>
              </a:rPr>
            </a:br>
            <a:endParaRPr lang="fa-IR" sz="2800" b="1" dirty="0">
              <a:cs typeface="B Roya" panose="00000400000000000000" pitchFamily="2" charset="-78"/>
            </a:endParaRPr>
          </a:p>
        </p:txBody>
      </p:sp>
      <p:pic>
        <p:nvPicPr>
          <p:cNvPr id="3" name="توبه 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2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منزل سوم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a-IR" sz="4400" dirty="0" smtClean="0">
                <a:cs typeface="B Yagut" panose="00000400000000000000" pitchFamily="2" charset="-78"/>
              </a:rPr>
              <a:t>تزکیه نفس </a:t>
            </a:r>
            <a:endParaRPr lang="en-US" sz="4400" dirty="0"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76436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a-IR" sz="11500" dirty="0" smtClean="0">
                <a:cs typeface="B Roya" panose="00000400000000000000" pitchFamily="2" charset="-78"/>
              </a:rPr>
              <a:t>پایان جلسه </a:t>
            </a:r>
            <a:endParaRPr lang="en-US" sz="11500" dirty="0">
              <a:cs typeface="B Roya" panose="00000400000000000000" pitchFamily="2" charset="-78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7" r="2632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توبه 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9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>
                <a:cs typeface="B Yagut" panose="00000400000000000000" pitchFamily="2" charset="-78"/>
              </a:rPr>
              <a:t>وقتي مريد و طالب اراده، طلب مطلوب مي كند و مي خواهد براي يافتن مطلوب سفر و حركت خود را آغاز نمايد، براي اين كار به توان و نيروي معنوي مناسب نياز دارد. چگونه سالك مي تواند توان لازم را براي اين سفر دشوار به دست آورد؟ عرفا مجاهده با نفس و تزكية آن را بهترين ابزار براي به دست آوردن اين نيروي معنوي مي </a:t>
            </a:r>
            <a:r>
              <a:rPr lang="fa-IR" sz="3200" dirty="0" smtClean="0">
                <a:cs typeface="B Yagut" panose="00000400000000000000" pitchFamily="2" charset="-78"/>
              </a:rPr>
              <a:t>دانند. </a:t>
            </a:r>
            <a:endParaRPr lang="en-US" sz="3200" dirty="0"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1852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600" dirty="0">
                <a:cs typeface="B Yagut" panose="00000400000000000000" pitchFamily="2" charset="-78"/>
              </a:rPr>
              <a:t>تزكية نفس مراتب و مراحلي دارد كه سالك بايد به ترتيب آنها را طي كند. به هر يك از اين مراحل «مقام» گفته مي شود.</a:t>
            </a:r>
            <a:endParaRPr lang="en-US" sz="3600" dirty="0"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52133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a-IR" sz="9600" dirty="0" smtClean="0">
                <a:solidFill>
                  <a:schemeClr val="tx2">
                    <a:lumMod val="25000"/>
                  </a:schemeClr>
                </a:solidFill>
                <a:cs typeface="B Roya" panose="00000400000000000000" pitchFamily="2" charset="-78"/>
              </a:rPr>
              <a:t>مقامات عرفانی</a:t>
            </a:r>
            <a:endParaRPr lang="en-US" sz="9600" dirty="0">
              <a:solidFill>
                <a:schemeClr val="tx2">
                  <a:lumMod val="25000"/>
                </a:schemeClr>
              </a:solidFill>
              <a:cs typeface="B Roya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توب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9195" y="17470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7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a-IR" sz="13800" dirty="0" smtClean="0">
                <a:solidFill>
                  <a:srgbClr val="FF0000"/>
                </a:solidFill>
                <a:cs typeface="B Arash" panose="00000400000000000000" pitchFamily="2" charset="-78"/>
              </a:rPr>
              <a:t>تعریف مقام </a:t>
            </a:r>
            <a:endParaRPr lang="en-US" sz="13800" dirty="0">
              <a:solidFill>
                <a:srgbClr val="FF0000"/>
              </a:solidFill>
              <a:cs typeface="B Arash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310583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a-IR" sz="3600" dirty="0">
                <a:solidFill>
                  <a:srgbClr val="FF0000"/>
                </a:solidFill>
                <a:cs typeface="B Arash" panose="00000400000000000000" pitchFamily="2" charset="-78"/>
              </a:rPr>
              <a:t>معناي مقام آن است كه بنده با انجام عبادتها و مجاهدتها و رياضتها و بريدن از غير خدا در پيشگاه خداوند قرار بگيرد.</a:t>
            </a:r>
            <a:endParaRPr lang="en-US" sz="3600" dirty="0">
              <a:solidFill>
                <a:srgbClr val="FF0000"/>
              </a:solidFill>
              <a:cs typeface="B Arash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2488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4057" y="2345775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fa-IR" sz="3200" dirty="0" smtClean="0">
                <a:cs typeface="B Zar" panose="00000400000000000000" pitchFamily="2" charset="-78"/>
              </a:rPr>
              <a:t>عزالدین </a:t>
            </a:r>
            <a:r>
              <a:rPr lang="fa-IR" sz="3200" dirty="0">
                <a:cs typeface="B Zar" panose="00000400000000000000" pitchFamily="2" charset="-78"/>
              </a:rPr>
              <a:t>کاشانی در «مصباح‌الهدایه» می‌فرماید: «مقامات در اصطلاح صوفیان اقامت بنده است در عبادت از آغاز سلوک به درجه‌ای که به آن توسل کرده است و شرط سالک </a:t>
            </a:r>
            <a:r>
              <a:rPr lang="fa-IR" sz="3200" dirty="0" smtClean="0">
                <a:cs typeface="B Zar" panose="00000400000000000000" pitchFamily="2" charset="-78"/>
              </a:rPr>
              <a:t>آن است </a:t>
            </a:r>
            <a:r>
              <a:rPr lang="fa-IR" sz="3200" dirty="0">
                <a:cs typeface="B Zar" panose="00000400000000000000" pitchFamily="2" charset="-78"/>
              </a:rPr>
              <a:t>که از مقامی به مقام دیگر ترقی کند. و در تعریف آن آورده‌اند مراد از مقام مرتبه‌ای است از مراتب سلوک که در تحت قدم سالک آید و محل استقامت او گردد و زوال نپذیرد. »</a:t>
            </a:r>
            <a:endParaRPr lang="en-US" sz="3200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6494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3605" y="2139713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rtl="1"/>
            <a:r>
              <a:rPr lang="fa-IR" sz="3200" dirty="0">
                <a:cs typeface="B Roya" panose="00000400000000000000" pitchFamily="2" charset="-78"/>
              </a:rPr>
              <a:t>تقسيم بندي ابونصر سراج در كتاب اللمع </a:t>
            </a:r>
            <a:r>
              <a:rPr lang="fa-IR" sz="3200" dirty="0" smtClean="0">
                <a:cs typeface="B Roya" panose="00000400000000000000" pitchFamily="2" charset="-78"/>
              </a:rPr>
              <a:t>بهترین نوع تقسیم بندی است زيرا </a:t>
            </a:r>
            <a:r>
              <a:rPr lang="fa-IR" sz="3200" dirty="0">
                <a:cs typeface="B Roya" panose="00000400000000000000" pitchFamily="2" charset="-78"/>
              </a:rPr>
              <a:t>اين كتاب ويژگيهايي دارد كه به عنوان يكي از نخستين آثار تعليمي متصوفه اهميت و ارزش زيادي در ميان منابع و متون عرفاني دارد و ديگر متون عرفاني كه از قرن چهارم به بعد نگاشته شده اند، تحت تأثير اين كتاب قرار داشته </a:t>
            </a:r>
            <a:r>
              <a:rPr lang="fa-IR" sz="3200" dirty="0" smtClean="0">
                <a:cs typeface="B Roya" panose="00000400000000000000" pitchFamily="2" charset="-78"/>
              </a:rPr>
              <a:t>اند</a:t>
            </a:r>
            <a:endParaRPr lang="en-US" sz="3200" dirty="0">
              <a:cs typeface="B Ro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859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394</TotalTime>
  <Words>765</Words>
  <Application>Microsoft Office PowerPoint</Application>
  <PresentationFormat>Widescreen</PresentationFormat>
  <Paragraphs>45</Paragraphs>
  <Slides>20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B Arash</vt:lpstr>
      <vt:lpstr>B Roya</vt:lpstr>
      <vt:lpstr>B Yagut</vt:lpstr>
      <vt:lpstr>B Zar</vt:lpstr>
      <vt:lpstr>Garamond</vt:lpstr>
      <vt:lpstr>Times New Roman</vt:lpstr>
      <vt:lpstr>Organic</vt:lpstr>
      <vt:lpstr>PowerPoint Presentation</vt:lpstr>
      <vt:lpstr>منزل سوم</vt:lpstr>
      <vt:lpstr>PowerPoint Presentation</vt:lpstr>
      <vt:lpstr>PowerPoint Presentation</vt:lpstr>
      <vt:lpstr>مقامات عرفانی</vt:lpstr>
      <vt:lpstr>تعریف مقام </vt:lpstr>
      <vt:lpstr>PowerPoint Presentation</vt:lpstr>
      <vt:lpstr>PowerPoint Presentation</vt:lpstr>
      <vt:lpstr>PowerPoint Presentation</vt:lpstr>
      <vt:lpstr>مقام اول : توبه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عرفا توبه را به دو قسمت تقسیم می کنند </vt:lpstr>
      <vt:lpstr>PowerPoint Presentation</vt:lpstr>
      <vt:lpstr>PowerPoint Presentation</vt:lpstr>
      <vt:lpstr>پایان جلسه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مقامات عرفانی</dc:title>
  <dc:creator>azarstock</dc:creator>
  <cp:lastModifiedBy>azarstock</cp:lastModifiedBy>
  <cp:revision>30</cp:revision>
  <dcterms:created xsi:type="dcterms:W3CDTF">2020-05-21T11:47:39Z</dcterms:created>
  <dcterms:modified xsi:type="dcterms:W3CDTF">2020-05-25T07:27:19Z</dcterms:modified>
</cp:coreProperties>
</file>