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58" r:id="rId4"/>
    <p:sldId id="259" r:id="rId5"/>
    <p:sldId id="280" r:id="rId6"/>
    <p:sldId id="282" r:id="rId7"/>
    <p:sldId id="283" r:id="rId8"/>
    <p:sldId id="260" r:id="rId9"/>
    <p:sldId id="261" r:id="rId10"/>
    <p:sldId id="272" r:id="rId11"/>
    <p:sldId id="281" r:id="rId12"/>
    <p:sldId id="271" r:id="rId13"/>
    <p:sldId id="276" r:id="rId14"/>
    <p:sldId id="277" r:id="rId15"/>
    <p:sldId id="264" r:id="rId16"/>
    <p:sldId id="265" r:id="rId17"/>
    <p:sldId id="279" r:id="rId18"/>
    <p:sldId id="284" r:id="rId19"/>
    <p:sldId id="285" r:id="rId20"/>
    <p:sldId id="270" r:id="rId21"/>
    <p:sldId id="266" r:id="rId22"/>
    <p:sldId id="267" r:id="rId23"/>
    <p:sldId id="273" r:id="rId24"/>
    <p:sldId id="275" r:id="rId25"/>
    <p:sldId id="268" r:id="rId26"/>
    <p:sldId id="278" r:id="rId27"/>
    <p:sldId id="286" r:id="rId28"/>
    <p:sldId id="26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79" d="100"/>
          <a:sy n="79" d="100"/>
        </p:scale>
        <p:origin x="1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5/30/2020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5/30/2020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5/30/2020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5/30/2020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darseaval.ir/%d8%a2%d9%85%d9%88%d8%b2%d8%b4-%d8%b1%db%8c%d8%a7%d8%b6%db%8c/%d8%b1%db%8c%d8%a7%d8%b6%db%8c-%d8%b4%d8%b4%d9%85-%d8%af%d8%a8%d8%b3%d8%aa%d8%a7%d9%8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farooghkhaki.blogfa.com/post/1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B Koodak" panose="00000700000000000000" pitchFamily="2" charset="-78"/>
              </a:rPr>
              <a:t>فصل هفتم تقریب</a:t>
            </a:r>
            <a:endParaRPr lang="en-US" dirty="0">
              <a:cs typeface="B Koodak" panose="00000700000000000000" pitchFamily="2" charset="-78"/>
            </a:endParaRPr>
          </a:p>
        </p:txBody>
      </p:sp>
      <p:sp>
        <p:nvSpPr>
          <p:cNvPr id="3" name="Subtitle 2"/>
          <p:cNvSpPr>
            <a:spLocks noGrp="1"/>
          </p:cNvSpPr>
          <p:nvPr>
            <p:ph type="subTitle" idx="1"/>
          </p:nvPr>
        </p:nvSpPr>
        <p:spPr/>
        <p:txBody>
          <a:bodyPr/>
          <a:lstStyle/>
          <a:p>
            <a:r>
              <a:rPr lang="fa-IR" dirty="0" smtClean="0">
                <a:cs typeface="B Koodak" panose="00000700000000000000" pitchFamily="2" charset="-78"/>
              </a:rPr>
              <a:t>ریاضی ششم ابتدایی</a:t>
            </a:r>
            <a:endParaRPr lang="en-US" dirty="0">
              <a:cs typeface="B Koodak" panose="00000700000000000000" pitchFamily="2" charset="-78"/>
            </a:endParaRPr>
          </a:p>
        </p:txBody>
      </p:sp>
    </p:spTree>
    <p:extLst>
      <p:ext uri="{BB962C8B-B14F-4D97-AF65-F5344CB8AC3E}">
        <p14:creationId xmlns:p14="http://schemas.microsoft.com/office/powerpoint/2010/main" val="2578764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5466668"/>
          </a:xfrm>
        </p:spPr>
        <p:txBody>
          <a:bodyPr>
            <a:normAutofit/>
          </a:bodyPr>
          <a:lstStyle/>
          <a:p>
            <a:pPr algn="r" rtl="1"/>
            <a:r>
              <a:rPr lang="fa-IR" sz="2000" b="1" dirty="0">
                <a:cs typeface="B Koodak" panose="00000700000000000000" pitchFamily="2" charset="-78"/>
              </a:rPr>
              <a:t>- اگر رقم تقریب 1  و عدد داده شده اعشاری باشد : در این حالت به اولین رقم اعشاری بعد از ممیز نگاه می کنیم اگر عدد 5 یا بیشتر از 5 باشد یک واحد به رقم یکان اضافه می شود در غیر اینصورت عددی اضافه نخواهد شد .</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     </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                                              35 = ( با تقریب کمتر از یک ) 72/34  ( مثال</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                                             532 = ( با تقریب کمتر از یک ) 34/532 ( مثال</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تقریب کمتر از 1 : یعنی اینکه کلیه ارقامیکه که مرتبه آنها از یکان کوچکتر است حذف شود . (شامل قسمت اعشار میشود</a:t>
            </a:r>
            <a:r>
              <a:rPr lang="en-US" sz="2000" b="1" dirty="0">
                <a:cs typeface="B Koodak" panose="00000700000000000000" pitchFamily="2" charset="-78"/>
              </a:rPr>
              <a:t>)</a:t>
            </a:r>
            <a:br>
              <a:rPr lang="en-US" sz="2000" b="1" dirty="0">
                <a:cs typeface="B Koodak" panose="00000700000000000000" pitchFamily="2" charset="-78"/>
              </a:rPr>
            </a:br>
            <a:r>
              <a:rPr lang="fa-IR" sz="2000" b="1" dirty="0">
                <a:cs typeface="B Koodak" panose="00000700000000000000" pitchFamily="2" charset="-78"/>
              </a:rPr>
              <a:t>تقریب کوچکتر از 10 : ارقامیکه مرتبه آنها از دهگان کمتر است حذف میشوند( اعشار عدد + یکان) بجای ارقام حذف شده صفر میگذاریم</a:t>
            </a:r>
            <a:r>
              <a:rPr lang="en-US" sz="2000" b="1" dirty="0">
                <a:cs typeface="B Koodak" panose="00000700000000000000" pitchFamily="2" charset="-78"/>
              </a:rPr>
              <a:t> .</a:t>
            </a:r>
            <a:br>
              <a:rPr lang="en-US" sz="2000" b="1" dirty="0">
                <a:cs typeface="B Koodak" panose="00000700000000000000" pitchFamily="2" charset="-78"/>
              </a:rPr>
            </a:br>
            <a:r>
              <a:rPr lang="fa-IR" sz="2000" b="1" dirty="0">
                <a:cs typeface="B Koodak" panose="00000700000000000000" pitchFamily="2" charset="-78"/>
              </a:rPr>
              <a:t>حالا آخرین رقمی که داری بجاش 0 میذاری رو نگاه کن اگر 5 یا بزرگتر از آن بود یه رقم به آخرین رقم باقیمانده اضافه میشه</a:t>
            </a:r>
            <a:r>
              <a:rPr lang="en-US" sz="2000" b="1" dirty="0">
                <a:cs typeface="B Koodak" panose="00000700000000000000" pitchFamily="2" charset="-78"/>
              </a:rPr>
              <a:t/>
            </a:r>
            <a:br>
              <a:rPr lang="en-US" sz="2000" b="1" dirty="0">
                <a:cs typeface="B Koodak" panose="00000700000000000000" pitchFamily="2" charset="-78"/>
              </a:rPr>
            </a:br>
            <a:r>
              <a:rPr lang="fa-IR" sz="2000" b="1" dirty="0">
                <a:cs typeface="B Koodak" panose="00000700000000000000" pitchFamily="2" charset="-78"/>
              </a:rPr>
              <a:t>مثلا عدد 2348.65 را در نظر بگیر</a:t>
            </a:r>
            <a:r>
              <a:rPr lang="en-US" sz="2000" b="1" dirty="0">
                <a:cs typeface="B Koodak" panose="00000700000000000000" pitchFamily="2" charset="-78"/>
              </a:rPr>
              <a:t/>
            </a:r>
            <a:br>
              <a:rPr lang="en-US" sz="2000" b="1" dirty="0">
                <a:cs typeface="B Koodak" panose="00000700000000000000" pitchFamily="2" charset="-78"/>
              </a:rPr>
            </a:br>
            <a:r>
              <a:rPr lang="fa-IR" sz="2000" b="1" dirty="0">
                <a:cs typeface="B Koodak" panose="00000700000000000000" pitchFamily="2" charset="-78"/>
              </a:rPr>
              <a:t>با تقریب کمتر از 0.01</a:t>
            </a:r>
            <a:r>
              <a:rPr lang="en-US" sz="2000" b="1" dirty="0">
                <a:cs typeface="B Koodak" panose="00000700000000000000" pitchFamily="2" charset="-78"/>
              </a:rPr>
              <a:t> </a:t>
            </a:r>
            <a:r>
              <a:rPr lang="en-US" sz="2000" b="1" dirty="0" smtClean="0">
                <a:cs typeface="B Koodak" panose="00000700000000000000" pitchFamily="2" charset="-78"/>
              </a:rPr>
              <a:t> </a:t>
            </a:r>
            <a:r>
              <a:rPr lang="en-US" sz="2000" b="1" dirty="0">
                <a:cs typeface="B Koodak" panose="00000700000000000000" pitchFamily="2" charset="-78"/>
              </a:rPr>
              <a:t>2348.65</a:t>
            </a:r>
            <a:br>
              <a:rPr lang="en-US" sz="2000" b="1" dirty="0">
                <a:cs typeface="B Koodak" panose="00000700000000000000" pitchFamily="2" charset="-78"/>
              </a:rPr>
            </a:br>
            <a:r>
              <a:rPr lang="fa-IR" sz="2000" b="1" dirty="0">
                <a:cs typeface="B Koodak" panose="00000700000000000000" pitchFamily="2" charset="-78"/>
              </a:rPr>
              <a:t>باتقریب کمتر از 0.1 </a:t>
            </a:r>
            <a:r>
              <a:rPr lang="en-US" sz="2000" b="1" dirty="0" smtClean="0">
                <a:cs typeface="B Koodak" panose="00000700000000000000" pitchFamily="2" charset="-78"/>
              </a:rPr>
              <a:t> </a:t>
            </a:r>
            <a:r>
              <a:rPr lang="en-US" sz="2000" b="1" dirty="0">
                <a:cs typeface="B Koodak" panose="00000700000000000000" pitchFamily="2" charset="-78"/>
              </a:rPr>
              <a:t>2348.7 ( </a:t>
            </a:r>
            <a:r>
              <a:rPr lang="fa-IR" sz="2000" b="1" dirty="0">
                <a:cs typeface="B Koodak" panose="00000700000000000000" pitchFamily="2" charset="-78"/>
              </a:rPr>
              <a:t>چون آخرین رقم حذف شده برابر 5 است پس یکی به 6 اضافه میشه</a:t>
            </a:r>
            <a:r>
              <a:rPr lang="en-US" sz="2000" b="1" dirty="0">
                <a:cs typeface="B Koodak" panose="00000700000000000000" pitchFamily="2" charset="-78"/>
              </a:rPr>
              <a:t>)</a:t>
            </a:r>
            <a:br>
              <a:rPr lang="en-US" sz="2000" b="1" dirty="0">
                <a:cs typeface="B Koodak" panose="00000700000000000000" pitchFamily="2" charset="-78"/>
              </a:rPr>
            </a:br>
            <a:r>
              <a:rPr lang="fa-IR" sz="2000" b="1" dirty="0">
                <a:cs typeface="B Koodak" panose="00000700000000000000" pitchFamily="2" charset="-78"/>
              </a:rPr>
              <a:t>با تقریب کمتر از 1 </a:t>
            </a:r>
            <a:r>
              <a:rPr lang="en-US" sz="2000" b="1" dirty="0" smtClean="0">
                <a:cs typeface="B Koodak" panose="00000700000000000000" pitchFamily="2" charset="-78"/>
              </a:rPr>
              <a:t>2349</a:t>
            </a:r>
            <a:r>
              <a:rPr lang="en-US" sz="2000" b="1" dirty="0">
                <a:cs typeface="B Koodak" panose="00000700000000000000" pitchFamily="2" charset="-78"/>
              </a:rPr>
              <a:t/>
            </a:r>
            <a:br>
              <a:rPr lang="en-US" sz="2000" b="1" dirty="0">
                <a:cs typeface="B Koodak" panose="00000700000000000000" pitchFamily="2" charset="-78"/>
              </a:rPr>
            </a:br>
            <a:r>
              <a:rPr lang="fa-IR" sz="2000" b="1" dirty="0">
                <a:cs typeface="B Koodak" panose="00000700000000000000" pitchFamily="2" charset="-78"/>
              </a:rPr>
              <a:t>با تقریب کمتر از </a:t>
            </a:r>
            <a:r>
              <a:rPr lang="fa-IR" sz="2000" b="1" dirty="0" smtClean="0">
                <a:cs typeface="B Koodak" panose="00000700000000000000" pitchFamily="2" charset="-78"/>
              </a:rPr>
              <a:t>10</a:t>
            </a:r>
            <a:r>
              <a:rPr lang="en-US" sz="2000" b="1" dirty="0" smtClean="0">
                <a:cs typeface="B Koodak" panose="00000700000000000000" pitchFamily="2" charset="-78"/>
              </a:rPr>
              <a:t> 235</a:t>
            </a:r>
            <a:r>
              <a:rPr lang="en-US" sz="2000" b="1" dirty="0">
                <a:cs typeface="B Koodak" panose="00000700000000000000" pitchFamily="2" charset="-78"/>
              </a:rPr>
              <a:t>0</a:t>
            </a:r>
            <a:br>
              <a:rPr lang="en-US" sz="2000" b="1" dirty="0">
                <a:cs typeface="B Koodak" panose="00000700000000000000" pitchFamily="2" charset="-78"/>
              </a:rPr>
            </a:br>
            <a:r>
              <a:rPr lang="fa-IR" sz="2000" b="1" dirty="0">
                <a:cs typeface="B Koodak" panose="00000700000000000000" pitchFamily="2" charset="-78"/>
              </a:rPr>
              <a:t>با تقریب کمتر از </a:t>
            </a:r>
            <a:r>
              <a:rPr lang="fa-IR" sz="2000" b="1" dirty="0" smtClean="0">
                <a:cs typeface="B Koodak" panose="00000700000000000000" pitchFamily="2" charset="-78"/>
              </a:rPr>
              <a:t>100</a:t>
            </a:r>
            <a:r>
              <a:rPr lang="en-US" sz="2000" b="1" dirty="0" smtClean="0">
                <a:cs typeface="B Koodak" panose="00000700000000000000" pitchFamily="2" charset="-78"/>
              </a:rPr>
              <a:t>2300</a:t>
            </a:r>
            <a:r>
              <a:rPr lang="en-US" sz="2000" b="1" dirty="0">
                <a:cs typeface="B Koodak" panose="00000700000000000000" pitchFamily="2" charset="-78"/>
              </a:rPr>
              <a:t/>
            </a:r>
            <a:br>
              <a:rPr lang="en-US" sz="2000" b="1" dirty="0">
                <a:cs typeface="B Koodak" panose="00000700000000000000" pitchFamily="2" charset="-78"/>
              </a:rPr>
            </a:br>
            <a:r>
              <a:rPr lang="fa-IR" sz="2000" b="1" dirty="0">
                <a:cs typeface="B Koodak" panose="00000700000000000000" pitchFamily="2" charset="-78"/>
              </a:rPr>
              <a:t>با تقریب کمتر از 1000</a:t>
            </a:r>
            <a:r>
              <a:rPr lang="en-US" sz="2000" b="1" dirty="0">
                <a:cs typeface="B Koodak" panose="00000700000000000000" pitchFamily="2" charset="-78"/>
              </a:rPr>
              <a:t> </a:t>
            </a:r>
            <a:r>
              <a:rPr lang="en-US" sz="2000" b="1" dirty="0" smtClean="0">
                <a:cs typeface="B Koodak" panose="00000700000000000000" pitchFamily="2" charset="-78"/>
              </a:rPr>
              <a:t> </a:t>
            </a:r>
            <a:r>
              <a:rPr lang="en-US" sz="2000" b="1" dirty="0">
                <a:cs typeface="B Koodak" panose="00000700000000000000" pitchFamily="2" charset="-78"/>
              </a:rPr>
              <a:t>2000</a:t>
            </a:r>
            <a:r>
              <a:rPr lang="en-US" sz="2000" dirty="0">
                <a:cs typeface="B Koodak" panose="00000700000000000000" pitchFamily="2" charset="-78"/>
              </a:rPr>
              <a:t/>
            </a:r>
            <a:br>
              <a:rPr lang="en-US" sz="2000" dirty="0">
                <a:cs typeface="B Koodak" panose="00000700000000000000" pitchFamily="2" charset="-78"/>
              </a:rPr>
            </a:br>
            <a:endParaRPr lang="en-US" sz="2000" dirty="0">
              <a:cs typeface="B Koodak" panose="00000700000000000000" pitchFamily="2" charset="-78"/>
            </a:endParaRPr>
          </a:p>
        </p:txBody>
      </p:sp>
    </p:spTree>
    <p:extLst>
      <p:ext uri="{BB962C8B-B14F-4D97-AF65-F5344CB8AC3E}">
        <p14:creationId xmlns:p14="http://schemas.microsoft.com/office/powerpoint/2010/main" val="544537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967" y="419774"/>
            <a:ext cx="7579895" cy="6069838"/>
          </a:xfrm>
          <a:prstGeom prst="rect">
            <a:avLst/>
          </a:prstGeom>
        </p:spPr>
      </p:pic>
    </p:spTree>
    <p:extLst>
      <p:ext uri="{BB962C8B-B14F-4D97-AF65-F5344CB8AC3E}">
        <p14:creationId xmlns:p14="http://schemas.microsoft.com/office/powerpoint/2010/main" val="2161913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5"/>
            <a:ext cx="9720072" cy="5502763"/>
          </a:xfrm>
        </p:spPr>
        <p:txBody>
          <a:bodyPr>
            <a:normAutofit/>
          </a:bodyPr>
          <a:lstStyle/>
          <a:p>
            <a:pPr algn="r" rtl="1"/>
            <a:r>
              <a:rPr lang="fa-IR" sz="2400" b="1" dirty="0">
                <a:cs typeface="B Koodak" panose="00000700000000000000" pitchFamily="2" charset="-78"/>
              </a:rPr>
              <a:t> </a:t>
            </a:r>
            <a:r>
              <a:rPr lang="en-US" sz="2400" dirty="0">
                <a:cs typeface="B Koodak" panose="00000700000000000000" pitchFamily="2" charset="-78"/>
              </a:rPr>
              <a:t/>
            </a:r>
            <a:br>
              <a:rPr lang="en-US" sz="2400" dirty="0">
                <a:cs typeface="B Koodak" panose="00000700000000000000" pitchFamily="2" charset="-78"/>
              </a:rPr>
            </a:br>
            <a:r>
              <a:rPr lang="fa-IR" sz="2400" b="1" dirty="0">
                <a:cs typeface="B Koodak" panose="00000700000000000000" pitchFamily="2" charset="-78"/>
              </a:rPr>
              <a:t> </a:t>
            </a:r>
            <a:r>
              <a:rPr lang="en-US" sz="2400" dirty="0">
                <a:cs typeface="B Koodak" panose="00000700000000000000" pitchFamily="2" charset="-78"/>
              </a:rPr>
              <a:t/>
            </a:r>
            <a:br>
              <a:rPr lang="en-US" sz="2400" dirty="0">
                <a:cs typeface="B Koodak" panose="00000700000000000000" pitchFamily="2" charset="-78"/>
              </a:rPr>
            </a:br>
            <a:r>
              <a:rPr lang="fa-IR" sz="2400" b="1" dirty="0">
                <a:cs typeface="B Koodak" panose="00000700000000000000" pitchFamily="2" charset="-78"/>
              </a:rPr>
              <a:t>تفاوتی که قطع کردن با گرد کردن داره اینه که آخرین رقم هرچی باشه به رقم بعدی اضافه نمیشه و فقط 0 میگذاریم</a:t>
            </a:r>
            <a:r>
              <a:rPr lang="en-US" sz="2400" b="1" dirty="0">
                <a:cs typeface="B Koodak" panose="00000700000000000000" pitchFamily="2" charset="-78"/>
              </a:rPr>
              <a:t/>
            </a:r>
            <a:br>
              <a:rPr lang="en-US" sz="2400" b="1" dirty="0">
                <a:cs typeface="B Koodak" panose="00000700000000000000" pitchFamily="2" charset="-78"/>
              </a:rPr>
            </a:br>
            <a:r>
              <a:rPr lang="fa-IR" sz="2400" b="1" dirty="0">
                <a:cs typeface="B Koodak" panose="00000700000000000000" pitchFamily="2" charset="-78"/>
              </a:rPr>
              <a:t>مثلا عدد 25675</a:t>
            </a:r>
            <a:r>
              <a:rPr lang="en-US" sz="2400" b="1" dirty="0">
                <a:cs typeface="B Koodak" panose="00000700000000000000" pitchFamily="2" charset="-78"/>
              </a:rPr>
              <a:t/>
            </a:r>
            <a:br>
              <a:rPr lang="en-US" sz="2400" b="1" dirty="0">
                <a:cs typeface="B Koodak" panose="00000700000000000000" pitchFamily="2" charset="-78"/>
              </a:rPr>
            </a:br>
            <a:r>
              <a:rPr lang="fa-IR" sz="2400" b="1" dirty="0">
                <a:cs typeface="B Koodak" panose="00000700000000000000" pitchFamily="2" charset="-78"/>
              </a:rPr>
              <a:t>تقریب 10 قطع</a:t>
            </a:r>
            <a:r>
              <a:rPr lang="en-US" sz="2400" b="1" dirty="0">
                <a:cs typeface="B Koodak" panose="00000700000000000000" pitchFamily="2" charset="-78"/>
              </a:rPr>
              <a:t> </a:t>
            </a:r>
            <a:r>
              <a:rPr lang="en-US" sz="2400" b="1" dirty="0" smtClean="0">
                <a:cs typeface="B Koodak" panose="00000700000000000000" pitchFamily="2" charset="-78"/>
              </a:rPr>
              <a:t> </a:t>
            </a:r>
            <a:r>
              <a:rPr lang="en-US" sz="2400" b="1" dirty="0">
                <a:cs typeface="B Koodak" panose="00000700000000000000" pitchFamily="2" charset="-78"/>
              </a:rPr>
              <a:t>25670 </a:t>
            </a:r>
            <a:r>
              <a:rPr lang="fa-IR" sz="2400" b="1" dirty="0">
                <a:cs typeface="B Koodak" panose="00000700000000000000" pitchFamily="2" charset="-78"/>
              </a:rPr>
              <a:t>گرد</a:t>
            </a:r>
            <a:r>
              <a:rPr lang="en-US" sz="2400" b="1" dirty="0">
                <a:cs typeface="B Koodak" panose="00000700000000000000" pitchFamily="2" charset="-78"/>
              </a:rPr>
              <a:t> </a:t>
            </a:r>
            <a:r>
              <a:rPr lang="en-US" sz="2400" b="1" dirty="0" smtClean="0">
                <a:cs typeface="B Koodak" panose="00000700000000000000" pitchFamily="2" charset="-78"/>
              </a:rPr>
              <a:t> </a:t>
            </a:r>
            <a:r>
              <a:rPr lang="en-US" sz="2400" b="1" dirty="0">
                <a:cs typeface="B Koodak" panose="00000700000000000000" pitchFamily="2" charset="-78"/>
              </a:rPr>
              <a:t>25680</a:t>
            </a:r>
            <a:br>
              <a:rPr lang="en-US" sz="2400" b="1" dirty="0">
                <a:cs typeface="B Koodak" panose="00000700000000000000" pitchFamily="2" charset="-78"/>
              </a:rPr>
            </a:br>
            <a:r>
              <a:rPr lang="fa-IR" sz="2400" b="1" dirty="0">
                <a:cs typeface="B Koodak" panose="00000700000000000000" pitchFamily="2" charset="-78"/>
              </a:rPr>
              <a:t>تقریب 100 قطع</a:t>
            </a:r>
            <a:r>
              <a:rPr lang="en-US" sz="2400" b="1" dirty="0">
                <a:cs typeface="B Koodak" panose="00000700000000000000" pitchFamily="2" charset="-78"/>
              </a:rPr>
              <a:t> </a:t>
            </a:r>
            <a:r>
              <a:rPr lang="en-US" sz="2400" b="1" dirty="0" smtClean="0">
                <a:cs typeface="B Koodak" panose="00000700000000000000" pitchFamily="2" charset="-78"/>
              </a:rPr>
              <a:t> </a:t>
            </a:r>
            <a:r>
              <a:rPr lang="en-US" sz="2400" b="1" dirty="0">
                <a:cs typeface="B Koodak" panose="00000700000000000000" pitchFamily="2" charset="-78"/>
              </a:rPr>
              <a:t>25600 </a:t>
            </a:r>
            <a:r>
              <a:rPr lang="fa-IR" sz="2400" b="1" dirty="0" smtClean="0">
                <a:cs typeface="B Koodak" panose="00000700000000000000" pitchFamily="2" charset="-78"/>
              </a:rPr>
              <a:t>گرد</a:t>
            </a:r>
            <a:r>
              <a:rPr lang="en-US" sz="2400" b="1" dirty="0" smtClean="0">
                <a:cs typeface="B Koodak" panose="00000700000000000000" pitchFamily="2" charset="-78"/>
              </a:rPr>
              <a:t> </a:t>
            </a:r>
            <a:r>
              <a:rPr lang="en-US" sz="2400" b="1" dirty="0">
                <a:cs typeface="B Koodak" panose="00000700000000000000" pitchFamily="2" charset="-78"/>
              </a:rPr>
              <a:t>25700</a:t>
            </a:r>
            <a:br>
              <a:rPr lang="en-US" sz="2400" b="1" dirty="0">
                <a:cs typeface="B Koodak" panose="00000700000000000000" pitchFamily="2" charset="-78"/>
              </a:rPr>
            </a:br>
            <a:r>
              <a:rPr lang="fa-IR" sz="2400" b="1" dirty="0">
                <a:cs typeface="B Koodak" panose="00000700000000000000" pitchFamily="2" charset="-78"/>
              </a:rPr>
              <a:t>روش گرد کردن</a:t>
            </a:r>
            <a:r>
              <a:rPr lang="en-US" sz="2400" b="1" dirty="0">
                <a:cs typeface="B Koodak" panose="00000700000000000000" pitchFamily="2" charset="-78"/>
              </a:rPr>
              <a:t> :</a:t>
            </a:r>
            <a:br>
              <a:rPr lang="en-US" sz="2400" b="1" dirty="0">
                <a:cs typeface="B Koodak" panose="00000700000000000000" pitchFamily="2" charset="-78"/>
              </a:rPr>
            </a:br>
            <a:r>
              <a:rPr lang="fa-IR" sz="2400" b="1" dirty="0">
                <a:cs typeface="B Koodak" panose="00000700000000000000" pitchFamily="2" charset="-78"/>
              </a:rPr>
              <a:t>برای گرد کردن عدد مثلا با تقریب کمتر از 10 باید نصف تقریب داده شده (در اینجا 5) را به عدد اضافه کنی عدد بدست آمده را قطع کنی</a:t>
            </a:r>
            <a:r>
              <a:rPr lang="en-US" sz="2400" b="1" dirty="0">
                <a:cs typeface="B Koodak" panose="00000700000000000000" pitchFamily="2" charset="-78"/>
              </a:rPr>
              <a:t/>
            </a:r>
            <a:br>
              <a:rPr lang="en-US" sz="2400" b="1" dirty="0">
                <a:cs typeface="B Koodak" panose="00000700000000000000" pitchFamily="2" charset="-78"/>
              </a:rPr>
            </a:br>
            <a:r>
              <a:rPr lang="en-US" sz="2400" b="1" dirty="0">
                <a:cs typeface="B Koodak" panose="00000700000000000000" pitchFamily="2" charset="-78"/>
              </a:rPr>
              <a:t>25675+5= 25680 </a:t>
            </a:r>
            <a:r>
              <a:rPr lang="fa-IR" sz="2400" b="1" dirty="0">
                <a:cs typeface="B Koodak" panose="00000700000000000000" pitchFamily="2" charset="-78"/>
              </a:rPr>
              <a:t>که قطع شدش همون 25680 میشه</a:t>
            </a:r>
            <a:r>
              <a:rPr lang="en-US" sz="2400" b="1" dirty="0">
                <a:cs typeface="B Koodak" panose="00000700000000000000" pitchFamily="2" charset="-78"/>
              </a:rPr>
              <a:t/>
            </a:r>
            <a:br>
              <a:rPr lang="en-US" sz="2400" b="1" dirty="0">
                <a:cs typeface="B Koodak" panose="00000700000000000000" pitchFamily="2" charset="-78"/>
              </a:rPr>
            </a:br>
            <a:r>
              <a:rPr lang="fa-IR" sz="2400" b="1" dirty="0">
                <a:cs typeface="B Koodak" panose="00000700000000000000" pitchFamily="2" charset="-78"/>
              </a:rPr>
              <a:t>مثلا 45676 را با تقریب کمتر از 10 قطع می کنیم حاصل : 45670 حالا اگه بخواهیم گردش کنیم</a:t>
            </a:r>
            <a:r>
              <a:rPr lang="en-US" sz="2400" b="1" dirty="0">
                <a:cs typeface="B Koodak" panose="00000700000000000000" pitchFamily="2" charset="-78"/>
              </a:rPr>
              <a:t/>
            </a:r>
            <a:br>
              <a:rPr lang="en-US" sz="2400" b="1" dirty="0">
                <a:cs typeface="B Koodak" panose="00000700000000000000" pitchFamily="2" charset="-78"/>
              </a:rPr>
            </a:br>
            <a:r>
              <a:rPr lang="en-US" sz="2400" b="1" dirty="0">
                <a:cs typeface="B Koodak" panose="00000700000000000000" pitchFamily="2" charset="-78"/>
              </a:rPr>
              <a:t>45676+ 5= 45681 </a:t>
            </a:r>
            <a:r>
              <a:rPr lang="fa-IR" sz="2400" b="1" dirty="0">
                <a:cs typeface="B Koodak" panose="00000700000000000000" pitchFamily="2" charset="-78"/>
              </a:rPr>
              <a:t>حالا این عدد را قطع میکنیم میشه 45680</a:t>
            </a:r>
            <a:r>
              <a:rPr lang="en-US" sz="2400" b="1" dirty="0">
                <a:cs typeface="B Koodak" panose="00000700000000000000" pitchFamily="2" charset="-78"/>
              </a:rPr>
              <a:t/>
            </a:r>
            <a:br>
              <a:rPr lang="en-US" sz="2400" b="1" dirty="0">
                <a:cs typeface="B Koodak" panose="00000700000000000000" pitchFamily="2" charset="-78"/>
              </a:rPr>
            </a:br>
            <a:r>
              <a:rPr lang="fa-IR" sz="2400" b="1" dirty="0">
                <a:cs typeface="B Koodak" panose="00000700000000000000" pitchFamily="2" charset="-78"/>
              </a:rPr>
              <a:t>دلیل اینکه اعداد 5 و بزرگتر از اون یه واحد با آخرین عدد اضافه میکنند اینه</a:t>
            </a:r>
            <a:r>
              <a:rPr lang="en-US" sz="2400" dirty="0">
                <a:cs typeface="B Koodak" panose="00000700000000000000" pitchFamily="2" charset="-78"/>
              </a:rPr>
              <a:t/>
            </a:r>
            <a:br>
              <a:rPr lang="en-US" sz="2400" dirty="0">
                <a:cs typeface="B Koodak" panose="00000700000000000000" pitchFamily="2" charset="-78"/>
              </a:rPr>
            </a:br>
            <a:r>
              <a:rPr lang="fa-IR" sz="2400" b="1" dirty="0">
                <a:cs typeface="B Koodak" panose="00000700000000000000" pitchFamily="2" charset="-78"/>
              </a:rPr>
              <a:t>عدد 345 را در نظر بگیرید ، با تقریب 10 داریم</a:t>
            </a:r>
            <a:r>
              <a:rPr lang="en-US" sz="2400" b="1" dirty="0">
                <a:cs typeface="B Koodak" panose="00000700000000000000" pitchFamily="2" charset="-78"/>
              </a:rPr>
              <a:t> : 350&gt;345&gt;340 </a:t>
            </a:r>
            <a:r>
              <a:rPr lang="fa-IR" sz="2400" b="1" dirty="0">
                <a:cs typeface="B Koodak" panose="00000700000000000000" pitchFamily="2" charset="-78"/>
              </a:rPr>
              <a:t>اگه به بالا گرد کنیم عدد بزرگتر میشه یعنی 350 و به پایین گرد کنیم میشه عدد کوچکتر یعنی 34</a:t>
            </a:r>
            <a:r>
              <a:rPr lang="en-US" sz="2400" dirty="0">
                <a:cs typeface="B Koodak" panose="00000700000000000000" pitchFamily="2" charset="-78"/>
              </a:rPr>
              <a:t/>
            </a:r>
            <a:br>
              <a:rPr lang="en-US" sz="2400" dirty="0">
                <a:cs typeface="B Koodak" panose="00000700000000000000" pitchFamily="2" charset="-78"/>
              </a:rPr>
            </a:br>
            <a:endParaRPr lang="en-US" sz="2400" dirty="0">
              <a:cs typeface="B Koodak" panose="00000700000000000000" pitchFamily="2" charset="-78"/>
            </a:endParaRPr>
          </a:p>
        </p:txBody>
      </p:sp>
    </p:spTree>
    <p:extLst>
      <p:ext uri="{BB962C8B-B14F-4D97-AF65-F5344CB8AC3E}">
        <p14:creationId xmlns:p14="http://schemas.microsoft.com/office/powerpoint/2010/main" val="157559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552" y="353230"/>
            <a:ext cx="9753090" cy="6228044"/>
          </a:xfrm>
          <a:prstGeom prst="rect">
            <a:avLst/>
          </a:prstGeom>
        </p:spPr>
      </p:pic>
    </p:spTree>
    <p:extLst>
      <p:ext uri="{BB962C8B-B14F-4D97-AF65-F5344CB8AC3E}">
        <p14:creationId xmlns:p14="http://schemas.microsoft.com/office/powerpoint/2010/main" val="1072196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284" y="535110"/>
            <a:ext cx="9720072" cy="5743395"/>
          </a:xfrm>
        </p:spPr>
        <p:txBody>
          <a:bodyPr/>
          <a:lstStyle/>
          <a:p>
            <a:pPr algn="r" rtl="1"/>
            <a:r>
              <a:rPr lang="fa-IR" dirty="0" smtClean="0">
                <a:cs typeface="B Koodak" panose="00000700000000000000" pitchFamily="2" charset="-78"/>
              </a:rPr>
              <a:t>فرصتی برای فکر کردن                          </a:t>
            </a:r>
            <a:r>
              <a:rPr lang="fa-IR" sz="1600" dirty="0" smtClean="0">
                <a:cs typeface="B Koodak" panose="00000700000000000000" pitchFamily="2" charset="-78"/>
              </a:rPr>
              <a:t>  </a:t>
            </a:r>
            <a:r>
              <a:rPr lang="fa-IR" sz="2400" dirty="0" smtClean="0">
                <a:cs typeface="B Koodak" panose="00000700000000000000" pitchFamily="2" charset="-78"/>
              </a:rPr>
              <a:t> دانش آموزان کلاس ششم در جلسه قبلی درس شروع به حل یک مسله ریاضی کردند . معلم تصمیم گرفت کار های کاترینا را به عنوان بخشی از درس جلسه بعد به بقیه کلاس نشان دهد .از کودکان خواسته شد دو راهبرد موثری را که در که در این بررسی از آنها استفاده شده بود شناسایی کنند . این کار به کودکان فرصت داد تا نه تنها راهبرد های مناسبی را که می توانند در چنین بررسیهایی به کار ببرند شناسایی کنند بلکه به کاترینا نیز در مورد مهارتهایش در بررسی کردن باز خورد داد.</a:t>
            </a:r>
            <a:endParaRPr lang="en-US" dirty="0">
              <a:cs typeface="B Koodak" panose="00000700000000000000" pitchFamily="2" charset="-78"/>
            </a:endParaRPr>
          </a:p>
        </p:txBody>
      </p:sp>
    </p:spTree>
    <p:extLst>
      <p:ext uri="{BB962C8B-B14F-4D97-AF65-F5344CB8AC3E}">
        <p14:creationId xmlns:p14="http://schemas.microsoft.com/office/powerpoint/2010/main" val="234219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065" y="585215"/>
            <a:ext cx="9720072" cy="5430573"/>
          </a:xfrm>
        </p:spPr>
        <p:txBody>
          <a:bodyPr>
            <a:noAutofit/>
          </a:bodyPr>
          <a:lstStyle/>
          <a:p>
            <a:pPr algn="r"/>
            <a:r>
              <a:rPr lang="ar-SA" sz="2400" dirty="0">
                <a:cs typeface="B Koodak" panose="00000700000000000000" pitchFamily="2" charset="-78"/>
              </a:rPr>
              <a:t>نگاه کلی به فصل هفتم تقریب ریاضی ششم ابتدایی</a:t>
            </a:r>
            <a:r>
              <a:rPr lang="en-US" sz="2400" b="1" dirty="0">
                <a:cs typeface="B Koodak" panose="00000700000000000000" pitchFamily="2" charset="-78"/>
              </a:rPr>
              <a:t/>
            </a:r>
            <a:br>
              <a:rPr lang="en-US" sz="2400" b="1" dirty="0">
                <a:cs typeface="B Koodak" panose="00000700000000000000" pitchFamily="2" charset="-78"/>
              </a:rPr>
            </a:br>
            <a:r>
              <a:rPr lang="ar-SA" sz="2400" dirty="0">
                <a:cs typeface="B Koodak" panose="00000700000000000000" pitchFamily="2" charset="-78"/>
              </a:rPr>
              <a:t>این فصل شامل 2 درس است</a:t>
            </a:r>
            <a:r>
              <a:rPr lang="en-US" sz="2400" dirty="0">
                <a:cs typeface="B Koodak" panose="00000700000000000000" pitchFamily="2" charset="-78"/>
              </a:rPr>
              <a:t>.</a:t>
            </a:r>
            <a:br>
              <a:rPr lang="en-US" sz="2400" dirty="0">
                <a:cs typeface="B Koodak" panose="00000700000000000000" pitchFamily="2" charset="-78"/>
              </a:rPr>
            </a:br>
            <a:r>
              <a:rPr lang="ar-SA" sz="2400" b="1" dirty="0">
                <a:cs typeface="B Koodak" panose="00000700000000000000" pitchFamily="2" charset="-78"/>
              </a:rPr>
              <a:t>درس اول</a:t>
            </a:r>
            <a:r>
              <a:rPr lang="en-US" sz="2400" dirty="0">
                <a:cs typeface="B Koodak" panose="00000700000000000000" pitchFamily="2" charset="-78"/>
              </a:rPr>
              <a:t/>
            </a:r>
            <a:br>
              <a:rPr lang="en-US" sz="2400" dirty="0">
                <a:cs typeface="B Koodak" panose="00000700000000000000" pitchFamily="2" charset="-78"/>
              </a:rPr>
            </a:br>
            <a:r>
              <a:rPr lang="ar-SA" sz="2400" dirty="0">
                <a:cs typeface="B Koodak" panose="00000700000000000000" pitchFamily="2" charset="-78"/>
              </a:rPr>
              <a:t>با استفاده از یک مثال عینی به کاربرد و اهمیت تقریب در زندگی می پردازد</a:t>
            </a:r>
            <a:r>
              <a:rPr lang="en-US" sz="2400" dirty="0">
                <a:cs typeface="B Koodak" panose="00000700000000000000" pitchFamily="2" charset="-78"/>
              </a:rPr>
              <a:t/>
            </a:r>
            <a:br>
              <a:rPr lang="en-US" sz="2400" dirty="0">
                <a:cs typeface="B Koodak" panose="00000700000000000000" pitchFamily="2" charset="-78"/>
              </a:rPr>
            </a:br>
            <a:r>
              <a:rPr lang="ar-SA" sz="2400" dirty="0">
                <a:cs typeface="B Koodak" panose="00000700000000000000" pitchFamily="2" charset="-78"/>
              </a:rPr>
              <a:t>و تفاوت دو عدد به صورت تقریبی و دقیق را با معرفی علامت (تقریباً مساوی) نشان می دهد</a:t>
            </a:r>
            <a:r>
              <a:rPr lang="en-US" sz="2400" dirty="0">
                <a:cs typeface="B Koodak" panose="00000700000000000000" pitchFamily="2" charset="-78"/>
              </a:rPr>
              <a:t>.</a:t>
            </a:r>
            <a:br>
              <a:rPr lang="en-US" sz="2400" dirty="0">
                <a:cs typeface="B Koodak" panose="00000700000000000000" pitchFamily="2" charset="-78"/>
              </a:rPr>
            </a:br>
            <a:r>
              <a:rPr lang="ar-SA" sz="2400" dirty="0">
                <a:cs typeface="B Koodak" panose="00000700000000000000" pitchFamily="2" charset="-78"/>
              </a:rPr>
              <a:t>در این درس با توجه به آموخته های قبلی دانش آموزان دو روش تقریب زدن اعداد (اعداد طبیعی  اعشاری و کسری) یعنی روش قطع کردن و روش گرد کردن معرفی و آموزش داده می شود</a:t>
            </a:r>
            <a:r>
              <a:rPr lang="en-US" sz="2400" dirty="0">
                <a:cs typeface="B Koodak" panose="00000700000000000000" pitchFamily="2" charset="-78"/>
              </a:rPr>
              <a:t>.</a:t>
            </a:r>
            <a:br>
              <a:rPr lang="en-US" sz="2400" dirty="0">
                <a:cs typeface="B Koodak" panose="00000700000000000000" pitchFamily="2" charset="-78"/>
              </a:rPr>
            </a:br>
            <a:r>
              <a:rPr lang="ar-SA" sz="2400" dirty="0">
                <a:cs typeface="B Koodak" panose="00000700000000000000" pitchFamily="2" charset="-78"/>
              </a:rPr>
              <a:t>و با انجام فعالیت های مناسب مفهوم با تقریب کمتر از صدگان را جایگزین با تقریب رقم صدگان می کند</a:t>
            </a:r>
            <a:r>
              <a:rPr lang="en-US" sz="2400" dirty="0">
                <a:cs typeface="B Koodak" panose="00000700000000000000" pitchFamily="2" charset="-78"/>
              </a:rPr>
              <a:t>.</a:t>
            </a:r>
            <a:br>
              <a:rPr lang="en-US" sz="2400" dirty="0">
                <a:cs typeface="B Koodak" panose="00000700000000000000" pitchFamily="2" charset="-78"/>
              </a:rPr>
            </a:br>
            <a:r>
              <a:rPr lang="ar-SA" sz="2400" dirty="0">
                <a:cs typeface="B Koodak" panose="00000700000000000000" pitchFamily="2" charset="-78"/>
              </a:rPr>
              <a:t>و مقدارهای تقریب ارائه می گردند</a:t>
            </a:r>
            <a:r>
              <a:rPr lang="en-US" sz="2400" dirty="0">
                <a:cs typeface="B Koodak" panose="00000700000000000000" pitchFamily="2" charset="-78"/>
              </a:rPr>
              <a:t>.</a:t>
            </a:r>
            <a:br>
              <a:rPr lang="en-US" sz="2400" dirty="0">
                <a:cs typeface="B Koodak" panose="00000700000000000000" pitchFamily="2" charset="-78"/>
              </a:rPr>
            </a:br>
            <a:r>
              <a:rPr lang="ar-SA" sz="2400" dirty="0">
                <a:cs typeface="B Koodak" panose="00000700000000000000" pitchFamily="2" charset="-78"/>
              </a:rPr>
              <a:t>مقدارهای تقریب و نمایش دادن اعداد تقریبی روی محور و شکل ارائه می گردند</a:t>
            </a:r>
            <a:r>
              <a:rPr lang="en-US" sz="2400" dirty="0">
                <a:cs typeface="B Koodak" panose="00000700000000000000" pitchFamily="2" charset="-78"/>
              </a:rPr>
              <a:t>.</a:t>
            </a:r>
            <a:br>
              <a:rPr lang="en-US" sz="2400" dirty="0">
                <a:cs typeface="B Koodak" panose="00000700000000000000" pitchFamily="2" charset="-78"/>
              </a:rPr>
            </a:br>
            <a:r>
              <a:rPr lang="ar-SA" sz="2400" b="1" dirty="0">
                <a:cs typeface="B Koodak" panose="00000700000000000000" pitchFamily="2" charset="-78"/>
              </a:rPr>
              <a:t>درس دوم</a:t>
            </a:r>
            <a:r>
              <a:rPr lang="en-US" sz="2400" b="1" dirty="0">
                <a:cs typeface="B Koodak" panose="00000700000000000000" pitchFamily="2" charset="-78"/>
              </a:rPr>
              <a:t>:</a:t>
            </a:r>
            <a:r>
              <a:rPr lang="en-US" sz="2400" dirty="0">
                <a:cs typeface="B Koodak" panose="00000700000000000000" pitchFamily="2" charset="-78"/>
              </a:rPr>
              <a:t/>
            </a:r>
            <a:br>
              <a:rPr lang="en-US" sz="2400" dirty="0">
                <a:cs typeface="B Koodak" panose="00000700000000000000" pitchFamily="2" charset="-78"/>
              </a:rPr>
            </a:br>
            <a:r>
              <a:rPr lang="ar-SA" sz="2400" dirty="0">
                <a:cs typeface="B Koodak" panose="00000700000000000000" pitchFamily="2" charset="-78"/>
              </a:rPr>
              <a:t>ارتباط بین ابزارهای اندازه گیری و دقت اندازه گیری را با تقریب زدن مناسب نشان می دهد</a:t>
            </a:r>
            <a:r>
              <a:rPr lang="en-US" sz="2400" dirty="0">
                <a:cs typeface="B Koodak" panose="00000700000000000000" pitchFamily="2" charset="-78"/>
              </a:rPr>
              <a:t>.</a:t>
            </a:r>
            <a:br>
              <a:rPr lang="en-US" sz="2400" dirty="0">
                <a:cs typeface="B Koodak" panose="00000700000000000000" pitchFamily="2" charset="-78"/>
              </a:rPr>
            </a:br>
            <a:r>
              <a:rPr lang="ar-SA" sz="2400" dirty="0">
                <a:cs typeface="B Koodak" panose="00000700000000000000" pitchFamily="2" charset="-78"/>
              </a:rPr>
              <a:t>در این درس دانش آموزان به وضوح می بینند که برای هر نوع اندازه گیری نیاز به ابزار مناسب با موضوع دارند</a:t>
            </a:r>
            <a:r>
              <a:rPr lang="en-US" sz="2400" dirty="0" smtClean="0">
                <a:cs typeface="B Koodak" panose="00000700000000000000" pitchFamily="2" charset="-78"/>
              </a:rPr>
              <a:t>.</a:t>
            </a:r>
            <a:r>
              <a:rPr lang="en-US" sz="2400" b="1" dirty="0">
                <a:cs typeface="B Koodak" panose="00000700000000000000" pitchFamily="2" charset="-78"/>
              </a:rPr>
              <a:t/>
            </a:r>
            <a:br>
              <a:rPr lang="en-US" sz="2400" b="1" dirty="0">
                <a:cs typeface="B Koodak" panose="00000700000000000000" pitchFamily="2" charset="-78"/>
              </a:rPr>
            </a:br>
            <a:endParaRPr lang="en-US" sz="2400" dirty="0">
              <a:cs typeface="B Koodak" panose="00000700000000000000" pitchFamily="2" charset="-78"/>
            </a:endParaRPr>
          </a:p>
        </p:txBody>
      </p:sp>
    </p:spTree>
    <p:extLst>
      <p:ext uri="{BB962C8B-B14F-4D97-AF65-F5344CB8AC3E}">
        <p14:creationId xmlns:p14="http://schemas.microsoft.com/office/powerpoint/2010/main" val="2569225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5117752"/>
          </a:xfrm>
        </p:spPr>
        <p:txBody>
          <a:bodyPr>
            <a:normAutofit/>
          </a:bodyPr>
          <a:lstStyle/>
          <a:p>
            <a:pPr algn="r" rtl="1"/>
            <a:r>
              <a:rPr lang="ar-SA" sz="2800" dirty="0">
                <a:cs typeface="B Koodak" panose="00000700000000000000" pitchFamily="2" charset="-78"/>
              </a:rPr>
              <a:t>اهداف درس اوّل تقریب فصل هفتم ریاضی ششم ابتدایی</a:t>
            </a:r>
            <a:r>
              <a:rPr lang="en-US" sz="2800" b="1" dirty="0">
                <a:cs typeface="B Koodak" panose="00000700000000000000" pitchFamily="2" charset="-78"/>
              </a:rPr>
              <a:t/>
            </a:r>
            <a:br>
              <a:rPr lang="en-US" sz="2800" b="1" dirty="0">
                <a:cs typeface="B Koodak" panose="00000700000000000000" pitchFamily="2" charset="-78"/>
              </a:rPr>
            </a:br>
            <a:r>
              <a:rPr lang="fa-IR" sz="2800" dirty="0" smtClean="0">
                <a:cs typeface="B Koodak" panose="00000700000000000000" pitchFamily="2" charset="-78"/>
              </a:rPr>
              <a:t>1-</a:t>
            </a:r>
            <a:r>
              <a:rPr lang="en-US" sz="2800" dirty="0" smtClean="0">
                <a:cs typeface="B Koodak" panose="00000700000000000000" pitchFamily="2" charset="-78"/>
              </a:rPr>
              <a:t> </a:t>
            </a:r>
            <a:r>
              <a:rPr lang="ar-SA" sz="2800" dirty="0">
                <a:cs typeface="B Koodak" panose="00000700000000000000" pitchFamily="2" charset="-78"/>
              </a:rPr>
              <a:t>مفهوم تقریب و کاربرد آن در محاسبات زندگی روزمره به درستی درک می کند</a:t>
            </a:r>
            <a:r>
              <a:rPr lang="en-US" sz="2800" dirty="0">
                <a:cs typeface="B Koodak" panose="00000700000000000000" pitchFamily="2" charset="-78"/>
              </a:rPr>
              <a:t>.</a:t>
            </a:r>
            <a:br>
              <a:rPr lang="en-US" sz="2800" dirty="0">
                <a:cs typeface="B Koodak" panose="00000700000000000000" pitchFamily="2" charset="-78"/>
              </a:rPr>
            </a:br>
            <a:r>
              <a:rPr lang="fa-IR" sz="2800" dirty="0" smtClean="0">
                <a:cs typeface="B Koodak" panose="00000700000000000000" pitchFamily="2" charset="-78"/>
              </a:rPr>
              <a:t>2-</a:t>
            </a:r>
            <a:r>
              <a:rPr lang="ar-SA" sz="2800" dirty="0" smtClean="0">
                <a:cs typeface="B Koodak" panose="00000700000000000000" pitchFamily="2" charset="-78"/>
              </a:rPr>
              <a:t>از </a:t>
            </a:r>
            <a:r>
              <a:rPr lang="ar-SA" sz="2800" dirty="0">
                <a:cs typeface="B Koodak" panose="00000700000000000000" pitchFamily="2" charset="-78"/>
              </a:rPr>
              <a:t>علامت تقریب در مواقع لازم استفاده می کند</a:t>
            </a:r>
            <a:r>
              <a:rPr lang="en-US" sz="2800" dirty="0">
                <a:cs typeface="B Koodak" panose="00000700000000000000" pitchFamily="2" charset="-78"/>
              </a:rPr>
              <a:t>.</a:t>
            </a:r>
            <a:br>
              <a:rPr lang="en-US" sz="2800" dirty="0">
                <a:cs typeface="B Koodak" panose="00000700000000000000" pitchFamily="2" charset="-78"/>
              </a:rPr>
            </a:br>
            <a:r>
              <a:rPr lang="fa-IR" sz="2800" dirty="0" smtClean="0">
                <a:cs typeface="B Koodak" panose="00000700000000000000" pitchFamily="2" charset="-78"/>
              </a:rPr>
              <a:t>3-</a:t>
            </a:r>
            <a:r>
              <a:rPr lang="ar-SA" sz="2800" dirty="0" smtClean="0">
                <a:cs typeface="B Koodak" panose="00000700000000000000" pitchFamily="2" charset="-78"/>
              </a:rPr>
              <a:t>تقریب </a:t>
            </a:r>
            <a:r>
              <a:rPr lang="ar-SA" sz="2800" dirty="0">
                <a:cs typeface="B Koodak" panose="00000700000000000000" pitchFamily="2" charset="-78"/>
              </a:rPr>
              <a:t>زدن به روش قطع کردن را صحیح انجام می دهد</a:t>
            </a:r>
            <a:r>
              <a:rPr lang="en-US" sz="2800" dirty="0">
                <a:cs typeface="B Koodak" panose="00000700000000000000" pitchFamily="2" charset="-78"/>
              </a:rPr>
              <a:t>.</a:t>
            </a:r>
            <a:br>
              <a:rPr lang="en-US" sz="2800" dirty="0">
                <a:cs typeface="B Koodak" panose="00000700000000000000" pitchFamily="2" charset="-78"/>
              </a:rPr>
            </a:br>
            <a:r>
              <a:rPr lang="fa-IR" sz="2800" dirty="0" smtClean="0">
                <a:cs typeface="B Koodak" panose="00000700000000000000" pitchFamily="2" charset="-78"/>
              </a:rPr>
              <a:t>4-</a:t>
            </a:r>
            <a:r>
              <a:rPr lang="en-US" sz="2800" dirty="0">
                <a:cs typeface="B Koodak" panose="00000700000000000000" pitchFamily="2" charset="-78"/>
              </a:rPr>
              <a:t>  </a:t>
            </a:r>
            <a:r>
              <a:rPr lang="ar-SA" sz="2800" dirty="0">
                <a:cs typeface="B Koodak" panose="00000700000000000000" pitchFamily="2" charset="-78"/>
              </a:rPr>
              <a:t>درک درستی از مفهوم مقدارهای تقریب دارد</a:t>
            </a:r>
            <a:r>
              <a:rPr lang="en-US" sz="2800" dirty="0">
                <a:cs typeface="B Koodak" panose="00000700000000000000" pitchFamily="2" charset="-78"/>
              </a:rPr>
              <a:t>.</a:t>
            </a:r>
            <a:br>
              <a:rPr lang="en-US" sz="2800" dirty="0">
                <a:cs typeface="B Koodak" panose="00000700000000000000" pitchFamily="2" charset="-78"/>
              </a:rPr>
            </a:br>
            <a:r>
              <a:rPr lang="fa-IR" sz="2800" dirty="0" smtClean="0">
                <a:cs typeface="B Koodak" panose="00000700000000000000" pitchFamily="2" charset="-78"/>
              </a:rPr>
              <a:t>5-</a:t>
            </a:r>
            <a:r>
              <a:rPr lang="ar-SA" sz="2800" dirty="0" smtClean="0">
                <a:cs typeface="B Koodak" panose="00000700000000000000" pitchFamily="2" charset="-78"/>
              </a:rPr>
              <a:t>عبارت </a:t>
            </a:r>
            <a:r>
              <a:rPr lang="ar-SA" sz="2800" dirty="0">
                <a:cs typeface="B Koodak" panose="00000700000000000000" pitchFamily="2" charset="-78"/>
              </a:rPr>
              <a:t>«با تقریب کمتر از … » را به جای عبارت «با تقریب رقم … » صحیح به کار می برد</a:t>
            </a:r>
            <a:r>
              <a:rPr lang="en-US" sz="2800" dirty="0">
                <a:cs typeface="B Koodak" panose="00000700000000000000" pitchFamily="2" charset="-78"/>
              </a:rPr>
              <a:t>.</a:t>
            </a:r>
            <a:br>
              <a:rPr lang="en-US" sz="2800" dirty="0">
                <a:cs typeface="B Koodak" panose="00000700000000000000" pitchFamily="2" charset="-78"/>
              </a:rPr>
            </a:br>
            <a:r>
              <a:rPr lang="fa-IR" sz="2800" dirty="0" smtClean="0">
                <a:cs typeface="B Koodak" panose="00000700000000000000" pitchFamily="2" charset="-78"/>
              </a:rPr>
              <a:t>6-</a:t>
            </a:r>
            <a:r>
              <a:rPr lang="en-US" sz="2800" dirty="0" smtClean="0">
                <a:cs typeface="B Koodak" panose="00000700000000000000" pitchFamily="2" charset="-78"/>
              </a:rPr>
              <a:t> </a:t>
            </a:r>
            <a:r>
              <a:rPr lang="ar-SA" sz="2800" dirty="0">
                <a:cs typeface="B Koodak" panose="00000700000000000000" pitchFamily="2" charset="-78"/>
              </a:rPr>
              <a:t>با روش تقریب زدن به روش گرد کردن آشنا است</a:t>
            </a:r>
            <a:r>
              <a:rPr lang="en-US" sz="2800" dirty="0">
                <a:cs typeface="B Koodak" panose="00000700000000000000" pitchFamily="2" charset="-78"/>
              </a:rPr>
              <a:t>.</a:t>
            </a:r>
            <a:br>
              <a:rPr lang="en-US" sz="2800" dirty="0">
                <a:cs typeface="B Koodak" panose="00000700000000000000" pitchFamily="2" charset="-78"/>
              </a:rPr>
            </a:br>
            <a:r>
              <a:rPr lang="fa-IR" sz="2800" dirty="0" smtClean="0">
                <a:cs typeface="B Koodak" panose="00000700000000000000" pitchFamily="2" charset="-78"/>
              </a:rPr>
              <a:t>7-</a:t>
            </a:r>
            <a:r>
              <a:rPr lang="ar-SA" sz="2800" dirty="0" smtClean="0">
                <a:cs typeface="B Koodak" panose="00000700000000000000" pitchFamily="2" charset="-78"/>
              </a:rPr>
              <a:t>مقدار </a:t>
            </a:r>
            <a:r>
              <a:rPr lang="ar-SA" sz="2800" dirty="0">
                <a:cs typeface="B Koodak" panose="00000700000000000000" pitchFamily="2" charset="-78"/>
              </a:rPr>
              <a:t>تقریبی کسرها را به روش قطع کردن و گرد کردن را صحیح محاسبه می کند</a:t>
            </a:r>
            <a:r>
              <a:rPr lang="en-US" sz="2800" dirty="0">
                <a:cs typeface="B Koodak" panose="00000700000000000000" pitchFamily="2" charset="-78"/>
              </a:rPr>
              <a:t>.</a:t>
            </a:r>
            <a:br>
              <a:rPr lang="en-US" sz="2800" dirty="0">
                <a:cs typeface="B Koodak" panose="00000700000000000000" pitchFamily="2" charset="-78"/>
              </a:rPr>
            </a:br>
            <a:r>
              <a:rPr lang="fa-IR" sz="2800" dirty="0" smtClean="0">
                <a:cs typeface="B Koodak" panose="00000700000000000000" pitchFamily="2" charset="-78"/>
              </a:rPr>
              <a:t>9-</a:t>
            </a:r>
            <a:r>
              <a:rPr lang="ar-SA" sz="2800" dirty="0" smtClean="0">
                <a:cs typeface="B Koodak" panose="00000700000000000000" pitchFamily="2" charset="-78"/>
              </a:rPr>
              <a:t>محل </a:t>
            </a:r>
            <a:r>
              <a:rPr lang="ar-SA" sz="2800" dirty="0">
                <a:cs typeface="B Koodak" panose="00000700000000000000" pitchFamily="2" charset="-78"/>
              </a:rPr>
              <a:t>تقریبی کسرها بر اساس مقدارهای تقریب (به هر دو روش) بر روی محور نمایش می دهد</a:t>
            </a:r>
            <a:r>
              <a:rPr lang="en-US" sz="2800" dirty="0" smtClean="0">
                <a:cs typeface="B Koodak" panose="00000700000000000000" pitchFamily="2" charset="-78"/>
              </a:rPr>
              <a:t>.</a:t>
            </a:r>
            <a:r>
              <a:rPr lang="en-US" sz="2800" b="1" dirty="0">
                <a:cs typeface="B Koodak" panose="00000700000000000000" pitchFamily="2" charset="-78"/>
              </a:rPr>
              <a:t/>
            </a:r>
            <a:br>
              <a:rPr lang="en-US" sz="2800" b="1" dirty="0">
                <a:cs typeface="B Koodak" panose="00000700000000000000" pitchFamily="2" charset="-78"/>
              </a:rPr>
            </a:br>
            <a:endParaRPr lang="en-US" sz="2800" dirty="0">
              <a:cs typeface="B Koodak" panose="00000700000000000000" pitchFamily="2" charset="-78"/>
            </a:endParaRPr>
          </a:p>
        </p:txBody>
      </p:sp>
    </p:spTree>
    <p:extLst>
      <p:ext uri="{BB962C8B-B14F-4D97-AF65-F5344CB8AC3E}">
        <p14:creationId xmlns:p14="http://schemas.microsoft.com/office/powerpoint/2010/main" val="361640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548" y="630075"/>
            <a:ext cx="8446168" cy="5667824"/>
          </a:xfrm>
          <a:prstGeom prst="rect">
            <a:avLst/>
          </a:prstGeom>
        </p:spPr>
      </p:pic>
    </p:spTree>
    <p:extLst>
      <p:ext uri="{BB962C8B-B14F-4D97-AF65-F5344CB8AC3E}">
        <p14:creationId xmlns:p14="http://schemas.microsoft.com/office/powerpoint/2010/main" val="296107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09278"/>
            <a:ext cx="9720072" cy="5984027"/>
          </a:xfrm>
        </p:spPr>
        <p:txBody>
          <a:bodyPr>
            <a:normAutofit/>
          </a:bodyPr>
          <a:lstStyle/>
          <a:p>
            <a:r>
              <a:rPr lang="fa-IR" sz="3600" dirty="0" smtClean="0">
                <a:cs typeface="B Koodak" panose="00000700000000000000" pitchFamily="2" charset="-78"/>
              </a:rPr>
              <a:t>فرصتی برای فکر کردن      </a:t>
            </a:r>
            <a:r>
              <a:rPr lang="fa-IR" sz="2400" dirty="0" smtClean="0">
                <a:cs typeface="B Koodak" panose="00000700000000000000" pitchFamily="2" charset="-78"/>
              </a:rPr>
              <a:t>دانش آموزان هفت ساله کلاس مشغول تماشا و تمرین و اندازه گیری بودند جینی معلم کلاس تکالیف ریاضی آن روز را برای دانش آموزان توضیح دادو سپس آنها را به نوبت و یک گروه یک گروه برای برداشتن مداد خط کش و وسایل خودشان به گوشه کلاس فرستاد . او قبلا وسایلی را که می خواست کودکان اندازه بگیرند روی میز گذاشته بود . وقتی کودکان درجای خود نشستند جینی از آنها خواست ساکت باشند تا تکالیفی را که باید انجام بدهند یک بار دیگر توضیح دهد. این بار به آنها گفت که برای انجام دادن تکالیف بیست دقیقه وقت دارند و او در حین اجرای کار وقت باقیمانده را به آنها اعلام می کند .پس از ده دقیقه جینی به کودکان گفت ده دقیقه وقت دارند و قاعدتا باید تا این لحظه اندازه چهار شی از هشت شی را تعیین کرده باشند . همچنین به آنها گفت که اگر.................. </a:t>
            </a:r>
            <a:endParaRPr lang="en-US" sz="2400" dirty="0">
              <a:cs typeface="B Koodak" panose="00000700000000000000" pitchFamily="2" charset="-78"/>
            </a:endParaRPr>
          </a:p>
        </p:txBody>
      </p:sp>
    </p:spTree>
    <p:extLst>
      <p:ext uri="{BB962C8B-B14F-4D97-AF65-F5344CB8AC3E}">
        <p14:creationId xmlns:p14="http://schemas.microsoft.com/office/powerpoint/2010/main" val="4109235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5863710"/>
          </a:xfrm>
        </p:spPr>
        <p:txBody>
          <a:bodyPr>
            <a:normAutofit/>
          </a:bodyPr>
          <a:lstStyle/>
          <a:p>
            <a:pPr algn="r" rtl="1"/>
            <a:r>
              <a:rPr lang="fa-IR" sz="2800" dirty="0" smtClean="0">
                <a:cs typeface="B Koodak" panose="00000700000000000000" pitchFamily="2" charset="-78"/>
              </a:rPr>
              <a:t>قبل از اتمام وقت کارشان را تمام کردند طول دو قلم از اشیا کلاس را که تقریبا پنج سانتی متر است .را پیدا کنند پنج دقیقه به پایان وقت جینی به کودکان یاآوری کرد که تقریبا کارشان به پایان رسیده است و یک دقیقه بعد به آنها گفت که اندازه گیری را به پایان برسانند و برای صحبت کردن در مورد آنچه انجام داده اند آماده شوند . در پایان کار معلم و دانش آموزان به اشیایی که تقریبا پنج سانتی متر طول داشتند نگاه کردند تا ببینند تخمین آنها چقدر نزدیک به واقعیت بوده است . بدین ترتیب جینی توانست فضای کاری مشغول کننده ولی درعین حال آرامی فراهم کند . تمامی کودکان می دانستند که از آنها چه انتظاری می رود و همگی آن قدر کار داشتند که آنها را به شیوه ای ارزشمند مشغول نگه دارد. </a:t>
            </a:r>
            <a:endParaRPr lang="en-US" sz="2800" dirty="0">
              <a:cs typeface="B Koodak" panose="00000700000000000000" pitchFamily="2" charset="-78"/>
            </a:endParaRPr>
          </a:p>
        </p:txBody>
      </p:sp>
    </p:spTree>
    <p:extLst>
      <p:ext uri="{BB962C8B-B14F-4D97-AF65-F5344CB8AC3E}">
        <p14:creationId xmlns:p14="http://schemas.microsoft.com/office/powerpoint/2010/main" val="613394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3674" y="1371600"/>
            <a:ext cx="6867923" cy="5142358"/>
          </a:xfrm>
        </p:spPr>
      </p:pic>
    </p:spTree>
    <p:extLst>
      <p:ext uri="{BB962C8B-B14F-4D97-AF65-F5344CB8AC3E}">
        <p14:creationId xmlns:p14="http://schemas.microsoft.com/office/powerpoint/2010/main" val="1031932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5891784"/>
          </a:xfrm>
        </p:spPr>
        <p:txBody>
          <a:bodyPr>
            <a:noAutofit/>
          </a:bodyPr>
          <a:lstStyle/>
          <a:p>
            <a:pPr algn="r"/>
            <a:r>
              <a:rPr lang="ar-SA" sz="3200" dirty="0" smtClean="0">
                <a:cs typeface="B Koodak" panose="00000700000000000000" pitchFamily="2" charset="-78"/>
              </a:rPr>
              <a:t>فعالیت</a:t>
            </a:r>
            <a:r>
              <a:rPr lang="fa-IR" sz="3200" dirty="0" smtClean="0">
                <a:cs typeface="B Koodak" panose="00000700000000000000" pitchFamily="2" charset="-78"/>
              </a:rPr>
              <a:t> های</a:t>
            </a:r>
            <a:r>
              <a:rPr lang="ar-SA" sz="3200" dirty="0">
                <a:cs typeface="B Koodak" panose="00000700000000000000" pitchFamily="2" charset="-78"/>
              </a:rPr>
              <a:t> درس اوّل تقریب فصل هفتم ریاضی ششم </a:t>
            </a:r>
            <a:r>
              <a:rPr lang="ar-SA" sz="3200" dirty="0" smtClean="0">
                <a:cs typeface="B Koodak" panose="00000700000000000000" pitchFamily="2" charset="-78"/>
              </a:rPr>
              <a:t>ابتدایی</a:t>
            </a:r>
            <a:r>
              <a:rPr lang="en-US" sz="2800" b="1" dirty="0">
                <a:cs typeface="B Koodak" panose="00000700000000000000" pitchFamily="2" charset="-78"/>
              </a:rPr>
              <a:t/>
            </a:r>
            <a:br>
              <a:rPr lang="en-US" sz="2800" b="1" dirty="0">
                <a:cs typeface="B Koodak" panose="00000700000000000000" pitchFamily="2" charset="-78"/>
              </a:rPr>
            </a:br>
            <a:r>
              <a:rPr lang="ar-SA" sz="2800" b="1" dirty="0">
                <a:cs typeface="B Koodak" panose="00000700000000000000" pitchFamily="2" charset="-78"/>
              </a:rPr>
              <a:t>فعالیت صفحه 132</a:t>
            </a:r>
            <a:r>
              <a:rPr lang="en-US" sz="2800" dirty="0">
                <a:cs typeface="B Koodak" panose="00000700000000000000" pitchFamily="2" charset="-78"/>
              </a:rPr>
              <a:t/>
            </a:r>
            <a:br>
              <a:rPr lang="en-US" sz="2800" dirty="0">
                <a:cs typeface="B Koodak" panose="00000700000000000000" pitchFamily="2" charset="-78"/>
              </a:rPr>
            </a:br>
            <a:r>
              <a:rPr lang="ar-SA" sz="2800" dirty="0">
                <a:cs typeface="B Koodak" panose="00000700000000000000" pitchFamily="2" charset="-78"/>
              </a:rPr>
              <a:t>دانش آموزان با این روش قطع کردن در سال های گذشته آشنا شده اند و این قسمت یادآوری می باشد</a:t>
            </a:r>
            <a:r>
              <a:rPr lang="en-US" sz="2800" dirty="0">
                <a:cs typeface="B Koodak" panose="00000700000000000000" pitchFamily="2" charset="-78"/>
              </a:rPr>
              <a:t>.</a:t>
            </a:r>
            <a:br>
              <a:rPr lang="en-US" sz="2800" dirty="0">
                <a:cs typeface="B Koodak" panose="00000700000000000000" pitchFamily="2" charset="-78"/>
              </a:rPr>
            </a:br>
            <a:r>
              <a:rPr lang="ar-SA" sz="2800" dirty="0">
                <a:cs typeface="B Koodak" panose="00000700000000000000" pitchFamily="2" charset="-78"/>
              </a:rPr>
              <a:t>ردیف آخر جدول باز پاسخ است و پیشنهاد می شود تمام دانش آموزان پاسخ خود را در این قسمت بیان کنند</a:t>
            </a:r>
            <a:r>
              <a:rPr lang="en-US" sz="2800" dirty="0">
                <a:cs typeface="B Koodak" panose="00000700000000000000" pitchFamily="2" charset="-78"/>
              </a:rPr>
              <a:t>.</a:t>
            </a:r>
            <a:br>
              <a:rPr lang="en-US" sz="2800" dirty="0">
                <a:cs typeface="B Koodak" panose="00000700000000000000" pitchFamily="2" charset="-78"/>
              </a:rPr>
            </a:br>
            <a:r>
              <a:rPr lang="ar-SA" sz="2800" dirty="0">
                <a:cs typeface="B Koodak" panose="00000700000000000000" pitchFamily="2" charset="-78"/>
              </a:rPr>
              <a:t>در ستون آخر جدول که اختلاف مقدار واقعی و مقدار تقریبی را خواسته آموزگاران بهتر است</a:t>
            </a:r>
            <a:r>
              <a:rPr lang="en-US" sz="2800" dirty="0">
                <a:cs typeface="B Koodak" panose="00000700000000000000" pitchFamily="2" charset="-78"/>
              </a:rPr>
              <a:t/>
            </a:r>
            <a:br>
              <a:rPr lang="en-US" sz="2800" dirty="0">
                <a:cs typeface="B Koodak" panose="00000700000000000000" pitchFamily="2" charset="-78"/>
              </a:rPr>
            </a:br>
            <a:r>
              <a:rPr lang="ar-SA" sz="2800" dirty="0">
                <a:cs typeface="B Koodak" panose="00000700000000000000" pitchFamily="2" charset="-78"/>
              </a:rPr>
              <a:t>توجه دانش آموزان را به اختلاف اعداد در </a:t>
            </a:r>
            <a:r>
              <a:rPr lang="ar-SA" sz="2800" dirty="0" smtClean="0">
                <a:cs typeface="B Koodak" panose="00000700000000000000" pitchFamily="2" charset="-78"/>
              </a:rPr>
              <a:t>رابطه</a:t>
            </a:r>
            <a:r>
              <a:rPr lang="fa-IR" sz="2800" dirty="0" smtClean="0">
                <a:cs typeface="B Koodak" panose="00000700000000000000" pitchFamily="2" charset="-78"/>
              </a:rPr>
              <a:t> </a:t>
            </a:r>
            <a:r>
              <a:rPr lang="ar-SA" sz="2800" dirty="0" smtClean="0">
                <a:cs typeface="B Koodak" panose="00000700000000000000" pitchFamily="2" charset="-78"/>
              </a:rPr>
              <a:t>آن </a:t>
            </a:r>
            <a:r>
              <a:rPr lang="ar-SA" sz="2800" dirty="0">
                <a:cs typeface="B Koodak" panose="00000700000000000000" pitchFamily="2" charset="-78"/>
              </a:rPr>
              <a:t>با تقریب داده شده جلب نمایند</a:t>
            </a:r>
            <a:r>
              <a:rPr lang="en-US" sz="2800" dirty="0">
                <a:cs typeface="B Koodak" panose="00000700000000000000" pitchFamily="2" charset="-78"/>
              </a:rPr>
              <a:t>.</a:t>
            </a:r>
            <a:br>
              <a:rPr lang="en-US" sz="2800" dirty="0">
                <a:cs typeface="B Koodak" panose="00000700000000000000" pitchFamily="2" charset="-78"/>
              </a:rPr>
            </a:br>
            <a:r>
              <a:rPr lang="ar-SA" sz="2800" dirty="0">
                <a:cs typeface="B Koodak" panose="00000700000000000000" pitchFamily="2" charset="-78"/>
              </a:rPr>
              <a:t>اما </a:t>
            </a:r>
            <a:r>
              <a:rPr lang="ar-SA" sz="2800" dirty="0" smtClean="0">
                <a:cs typeface="B Koodak" panose="00000700000000000000" pitchFamily="2" charset="-78"/>
              </a:rPr>
              <a:t>رابطه</a:t>
            </a:r>
            <a:r>
              <a:rPr lang="fa-IR" sz="2800" dirty="0" smtClean="0">
                <a:cs typeface="B Koodak" panose="00000700000000000000" pitchFamily="2" charset="-78"/>
              </a:rPr>
              <a:t> </a:t>
            </a:r>
            <a:r>
              <a:rPr lang="ar-SA" sz="2800" dirty="0" smtClean="0">
                <a:cs typeface="B Koodak" panose="00000700000000000000" pitchFamily="2" charset="-78"/>
              </a:rPr>
              <a:t>بین </a:t>
            </a:r>
            <a:r>
              <a:rPr lang="ar-SA" sz="2800" dirty="0">
                <a:cs typeface="B Koodak" panose="00000700000000000000" pitchFamily="2" charset="-78"/>
              </a:rPr>
              <a:t>آن توسط آموزگاران بیان نشود</a:t>
            </a:r>
            <a:r>
              <a:rPr lang="en-US" sz="2800" dirty="0">
                <a:cs typeface="B Koodak" panose="00000700000000000000" pitchFamily="2" charset="-78"/>
              </a:rPr>
              <a:t>.</a:t>
            </a:r>
            <a:br>
              <a:rPr lang="en-US" sz="2800" dirty="0">
                <a:cs typeface="B Koodak" panose="00000700000000000000" pitchFamily="2" charset="-78"/>
              </a:rPr>
            </a:br>
            <a:r>
              <a:rPr lang="ar-SA" sz="2800" dirty="0">
                <a:cs typeface="B Koodak" panose="00000700000000000000" pitchFamily="2" charset="-78"/>
              </a:rPr>
              <a:t>در قسمت ب) جمع بندی قسمت الف است و آموزگار با پرسش و پاسخ می تواند به هدف این قسمت دست یابد</a:t>
            </a:r>
            <a:endParaRPr lang="en-US" sz="2800" dirty="0">
              <a:cs typeface="B Koodak" panose="00000700000000000000" pitchFamily="2" charset="-78"/>
            </a:endParaRPr>
          </a:p>
        </p:txBody>
      </p:sp>
    </p:spTree>
    <p:extLst>
      <p:ext uri="{BB962C8B-B14F-4D97-AF65-F5344CB8AC3E}">
        <p14:creationId xmlns:p14="http://schemas.microsoft.com/office/powerpoint/2010/main" val="3251442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949" y="1018353"/>
            <a:ext cx="9720072" cy="5244084"/>
          </a:xfrm>
        </p:spPr>
        <p:txBody>
          <a:bodyPr>
            <a:noAutofit/>
          </a:bodyPr>
          <a:lstStyle/>
          <a:p>
            <a:pPr algn="r" rtl="1"/>
            <a:r>
              <a:rPr lang="en-US" sz="2000" dirty="0" smtClean="0">
                <a:cs typeface="B Koodak" panose="00000700000000000000" pitchFamily="2" charset="-78"/>
              </a:rPr>
              <a:t>.</a:t>
            </a:r>
            <a:r>
              <a:rPr lang="en-US" sz="2000" dirty="0">
                <a:cs typeface="B Koodak" panose="00000700000000000000" pitchFamily="2" charset="-78"/>
              </a:rPr>
              <a:t/>
            </a:r>
            <a:br>
              <a:rPr lang="en-US" sz="2000" dirty="0">
                <a:cs typeface="B Koodak" panose="00000700000000000000" pitchFamily="2" charset="-78"/>
              </a:rPr>
            </a:br>
            <a:r>
              <a:rPr lang="ar-SA" sz="2000" b="1" dirty="0">
                <a:cs typeface="B Koodak" panose="00000700000000000000" pitchFamily="2" charset="-78"/>
              </a:rPr>
              <a:t>فعالیت صفحه 134</a:t>
            </a:r>
            <a:r>
              <a:rPr lang="en-US" sz="2000" dirty="0">
                <a:cs typeface="B Koodak" panose="00000700000000000000" pitchFamily="2" charset="-78"/>
              </a:rPr>
              <a:t/>
            </a:r>
            <a:br>
              <a:rPr lang="en-US" sz="2000" dirty="0">
                <a:cs typeface="B Koodak" panose="00000700000000000000" pitchFamily="2" charset="-78"/>
              </a:rPr>
            </a:br>
            <a:r>
              <a:rPr lang="ar-SA" sz="2000" dirty="0">
                <a:cs typeface="B Koodak" panose="00000700000000000000" pitchFamily="2" charset="-78"/>
              </a:rPr>
              <a:t>هدف از انجام این فعالیت آموزش روش دیگری برای تقریب زدن می باشد</a:t>
            </a:r>
            <a:r>
              <a:rPr lang="en-US" sz="2000" dirty="0">
                <a:cs typeface="B Koodak" panose="00000700000000000000" pitchFamily="2" charset="-78"/>
              </a:rPr>
              <a:t>.</a:t>
            </a:r>
            <a:br>
              <a:rPr lang="en-US" sz="2000" dirty="0">
                <a:cs typeface="B Koodak" panose="00000700000000000000" pitchFamily="2" charset="-78"/>
              </a:rPr>
            </a:br>
            <a:r>
              <a:rPr lang="ar-SA" sz="2000" dirty="0">
                <a:cs typeface="B Koodak" panose="00000700000000000000" pitchFamily="2" charset="-78"/>
              </a:rPr>
              <a:t>بدفهمی های درس اوّل تقریب فصل هفتم ریاضی ششم ابتدایی</a:t>
            </a:r>
            <a:r>
              <a:rPr lang="en-US" sz="2000" b="1" dirty="0">
                <a:cs typeface="B Koodak" panose="00000700000000000000" pitchFamily="2" charset="-78"/>
              </a:rPr>
              <a:t/>
            </a:r>
            <a:br>
              <a:rPr lang="en-US" sz="2000" b="1" dirty="0">
                <a:cs typeface="B Koodak" panose="00000700000000000000" pitchFamily="2" charset="-78"/>
              </a:rPr>
            </a:br>
            <a:r>
              <a:rPr lang="ar-SA" sz="2000" dirty="0">
                <a:cs typeface="B Koodak" panose="00000700000000000000" pitchFamily="2" charset="-78"/>
              </a:rPr>
              <a:t>١</a:t>
            </a:r>
            <a:r>
              <a:rPr lang="en-US" sz="2000" dirty="0">
                <a:cs typeface="B Koodak" panose="00000700000000000000" pitchFamily="2" charset="-78"/>
              </a:rPr>
              <a:t>  – </a:t>
            </a:r>
            <a:r>
              <a:rPr lang="ar-SA" sz="2000" dirty="0">
                <a:cs typeface="B Koodak" panose="00000700000000000000" pitchFamily="2" charset="-78"/>
              </a:rPr>
              <a:t>دانش آموزان زمانی که با عبارت های با «تقریب رقم صدگان » و یا «تقریب رقم دهگان » مواجه می شوند تصور می کنند باید رقم صدگان و یا دهگان را نیز  حدف کنند</a:t>
            </a:r>
            <a:r>
              <a:rPr lang="en-US" sz="2000" dirty="0">
                <a:cs typeface="B Koodak" panose="00000700000000000000" pitchFamily="2" charset="-78"/>
              </a:rPr>
              <a:t>.</a:t>
            </a:r>
            <a:br>
              <a:rPr lang="en-US" sz="2000" dirty="0">
                <a:cs typeface="B Koodak" panose="00000700000000000000" pitchFamily="2" charset="-78"/>
              </a:rPr>
            </a:br>
            <a:r>
              <a:rPr lang="ar-SA" sz="2000" dirty="0">
                <a:cs typeface="B Koodak" panose="00000700000000000000" pitchFamily="2" charset="-78"/>
              </a:rPr>
              <a:t>٢</a:t>
            </a:r>
            <a:r>
              <a:rPr lang="en-US" sz="2000" dirty="0">
                <a:cs typeface="B Koodak" panose="00000700000000000000" pitchFamily="2" charset="-78"/>
              </a:rPr>
              <a:t> –  </a:t>
            </a:r>
            <a:r>
              <a:rPr lang="ar-SA" sz="2000" dirty="0">
                <a:cs typeface="B Koodak" panose="00000700000000000000" pitchFamily="2" charset="-78"/>
              </a:rPr>
              <a:t>دانش آموزان در تقریب به روش قطع کردن و یا گرد کردن به جای رقم های حذف شده صفر قرار نمی دهند</a:t>
            </a:r>
            <a:r>
              <a:rPr lang="en-US" sz="2000" dirty="0">
                <a:cs typeface="B Koodak" panose="00000700000000000000" pitchFamily="2" charset="-78"/>
              </a:rPr>
              <a:t>.</a:t>
            </a:r>
            <a:br>
              <a:rPr lang="en-US" sz="2000" dirty="0">
                <a:cs typeface="B Koodak" panose="00000700000000000000" pitchFamily="2" charset="-78"/>
              </a:rPr>
            </a:br>
            <a:r>
              <a:rPr lang="ar-SA" sz="2000" dirty="0">
                <a:cs typeface="B Koodak" panose="00000700000000000000" pitchFamily="2" charset="-78"/>
              </a:rPr>
              <a:t>٣</a:t>
            </a:r>
            <a:r>
              <a:rPr lang="en-US" sz="2000" dirty="0">
                <a:cs typeface="B Koodak" panose="00000700000000000000" pitchFamily="2" charset="-78"/>
              </a:rPr>
              <a:t>  – </a:t>
            </a:r>
            <a:r>
              <a:rPr lang="ar-SA" sz="2000" dirty="0">
                <a:cs typeface="B Koodak" panose="00000700000000000000" pitchFamily="2" charset="-78"/>
              </a:rPr>
              <a:t>برای به دست آوردن حاصل تقسیم اعداد اعشاری به روش گرد کردن و با تقریب کمتر از 1/ 0، 01 / 0 و یا 001 / 0 باید یک رقم بیشتر از تقریب موردنظر، تقسیم اعشاری را حل کنیم</a:t>
            </a:r>
            <a:r>
              <a:rPr lang="en-US" sz="2000" dirty="0">
                <a:cs typeface="B Koodak" panose="00000700000000000000" pitchFamily="2" charset="-78"/>
              </a:rPr>
              <a:t/>
            </a:r>
            <a:br>
              <a:rPr lang="en-US" sz="2000" dirty="0">
                <a:cs typeface="B Koodak" panose="00000700000000000000" pitchFamily="2" charset="-78"/>
              </a:rPr>
            </a:br>
            <a:r>
              <a:rPr lang="ar-SA" sz="2000" dirty="0">
                <a:cs typeface="B Koodak" panose="00000700000000000000" pitchFamily="2" charset="-78"/>
              </a:rPr>
              <a:t>در صورتی که دانش آموزان به این موضوع توجه کافی ندارند</a:t>
            </a:r>
            <a:r>
              <a:rPr lang="en-US" sz="2000" dirty="0">
                <a:cs typeface="B Koodak" panose="00000700000000000000" pitchFamily="2" charset="-78"/>
              </a:rPr>
              <a:t>.</a:t>
            </a:r>
            <a:br>
              <a:rPr lang="en-US" sz="2000" dirty="0">
                <a:cs typeface="B Koodak" panose="00000700000000000000" pitchFamily="2" charset="-78"/>
              </a:rPr>
            </a:br>
            <a:r>
              <a:rPr lang="ar-SA" sz="2000" dirty="0">
                <a:cs typeface="B Koodak" panose="00000700000000000000" pitchFamily="2" charset="-78"/>
              </a:rPr>
              <a:t>٤</a:t>
            </a:r>
            <a:r>
              <a:rPr lang="en-US" sz="2000" dirty="0">
                <a:cs typeface="B Koodak" panose="00000700000000000000" pitchFamily="2" charset="-78"/>
              </a:rPr>
              <a:t> –  </a:t>
            </a:r>
            <a:r>
              <a:rPr lang="ar-SA" sz="2000" dirty="0">
                <a:cs typeface="B Koodak" panose="00000700000000000000" pitchFamily="2" charset="-78"/>
              </a:rPr>
              <a:t>دانش آموزان زمانی که قرار است عددی را با تقریب کمتر از ١٠ ، ١٠٠ و … گرد و یا قطع کنند</a:t>
            </a:r>
            <a:r>
              <a:rPr lang="en-US" sz="2000" dirty="0">
                <a:cs typeface="B Koodak" panose="00000700000000000000" pitchFamily="2" charset="-78"/>
              </a:rPr>
              <a:t/>
            </a:r>
            <a:br>
              <a:rPr lang="en-US" sz="2000" dirty="0">
                <a:cs typeface="B Koodak" panose="00000700000000000000" pitchFamily="2" charset="-78"/>
              </a:rPr>
            </a:br>
            <a:r>
              <a:rPr lang="ar-SA" sz="2000" dirty="0">
                <a:cs typeface="B Koodak" panose="00000700000000000000" pitchFamily="2" charset="-78"/>
              </a:rPr>
              <a:t>به جای آنکه به قسمت صحیح عدد نگاه کنند به قسمت اعشاری آن نگاه می کنند و اعمال را روی قسمت اعشاری انجام می دهند</a:t>
            </a:r>
            <a:r>
              <a:rPr lang="en-US" sz="2000" dirty="0">
                <a:cs typeface="B Koodak" panose="00000700000000000000" pitchFamily="2" charset="-78"/>
              </a:rPr>
              <a:t>.</a:t>
            </a:r>
            <a:br>
              <a:rPr lang="en-US" sz="2000" dirty="0">
                <a:cs typeface="B Koodak" panose="00000700000000000000" pitchFamily="2" charset="-78"/>
              </a:rPr>
            </a:br>
            <a:r>
              <a:rPr lang="ar-SA" sz="2000" dirty="0">
                <a:cs typeface="B Koodak" panose="00000700000000000000" pitchFamily="2" charset="-78"/>
              </a:rPr>
              <a:t>اهداف درس دوم اندازه گیری و محاسبات تقریبی فصل هفتم ریاضی ششم ابتدایی</a:t>
            </a:r>
            <a:r>
              <a:rPr lang="en-US" sz="2000" b="1" dirty="0">
                <a:cs typeface="B Koodak" panose="00000700000000000000" pitchFamily="2" charset="-78"/>
              </a:rPr>
              <a:t/>
            </a:r>
            <a:br>
              <a:rPr lang="en-US" sz="2000" b="1" dirty="0">
                <a:cs typeface="B Koodak" panose="00000700000000000000" pitchFamily="2" charset="-78"/>
              </a:rPr>
            </a:br>
            <a:r>
              <a:rPr lang="en-US" sz="2000" dirty="0">
                <a:cs typeface="B Koodak" panose="00000700000000000000" pitchFamily="2" charset="-78"/>
              </a:rPr>
              <a:t>1 –  </a:t>
            </a:r>
            <a:r>
              <a:rPr lang="ar-SA" sz="2000" dirty="0">
                <a:cs typeface="B Koodak" panose="00000700000000000000" pitchFamily="2" charset="-78"/>
              </a:rPr>
              <a:t>برای هر نوع اندازه گیری با توجه به موضوع و اهمیت آن از ابزار و میزان تقریب مناسب استفاده می کند</a:t>
            </a:r>
            <a:r>
              <a:rPr lang="en-US" sz="2000" dirty="0">
                <a:cs typeface="B Koodak" panose="00000700000000000000" pitchFamily="2" charset="-78"/>
              </a:rPr>
              <a:t>.</a:t>
            </a:r>
            <a:br>
              <a:rPr lang="en-US" sz="2000" dirty="0">
                <a:cs typeface="B Koodak" panose="00000700000000000000" pitchFamily="2" charset="-78"/>
              </a:rPr>
            </a:br>
            <a:r>
              <a:rPr lang="en-US" sz="2000" dirty="0">
                <a:cs typeface="B Koodak" panose="00000700000000000000" pitchFamily="2" charset="-78"/>
              </a:rPr>
              <a:t>2  – </a:t>
            </a:r>
            <a:r>
              <a:rPr lang="ar-SA" sz="2000" dirty="0">
                <a:cs typeface="B Koodak" panose="00000700000000000000" pitchFamily="2" charset="-78"/>
              </a:rPr>
              <a:t>در محاسبات تقریبی با توجه به شرایط از روش های (ابتدا محاسبه، سپس تقریب  ابتدا تقریب، سپس محاسبه)، به درستی استفاده می کند</a:t>
            </a:r>
            <a:r>
              <a:rPr lang="en-US" sz="2000" dirty="0">
                <a:cs typeface="B Koodak" panose="00000700000000000000" pitchFamily="2" charset="-78"/>
              </a:rPr>
              <a:t>.</a:t>
            </a:r>
            <a:br>
              <a:rPr lang="en-US" sz="2000" dirty="0">
                <a:cs typeface="B Koodak" panose="00000700000000000000" pitchFamily="2" charset="-78"/>
              </a:rPr>
            </a:br>
            <a:r>
              <a:rPr lang="en-US" sz="2000" dirty="0">
                <a:cs typeface="B Koodak" panose="00000700000000000000" pitchFamily="2" charset="-78"/>
              </a:rPr>
              <a:t>3 –  </a:t>
            </a:r>
            <a:r>
              <a:rPr lang="ar-SA" sz="2000" dirty="0">
                <a:cs typeface="B Koodak" panose="00000700000000000000" pitchFamily="2" charset="-78"/>
              </a:rPr>
              <a:t>اختلاف بین پاسخ تقریبی و پاسخ واقعی یک محاسبه را به دست می آورد</a:t>
            </a:r>
            <a:r>
              <a:rPr lang="en-US" sz="2000" dirty="0">
                <a:cs typeface="B Koodak" panose="00000700000000000000" pitchFamily="2" charset="-78"/>
              </a:rPr>
              <a:t>.</a:t>
            </a:r>
            <a:br>
              <a:rPr lang="en-US" sz="2000" dirty="0">
                <a:cs typeface="B Koodak" panose="00000700000000000000" pitchFamily="2" charset="-78"/>
              </a:rPr>
            </a:br>
            <a:r>
              <a:rPr lang="en-US" sz="2000" dirty="0">
                <a:cs typeface="B Koodak" panose="00000700000000000000" pitchFamily="2" charset="-78"/>
              </a:rPr>
              <a:t>4  – </a:t>
            </a:r>
            <a:r>
              <a:rPr lang="ar-SA" sz="2000" dirty="0">
                <a:cs typeface="B Koodak" panose="00000700000000000000" pitchFamily="2" charset="-78"/>
              </a:rPr>
              <a:t>اختلاف بین پاسخ ها به روش های قطع کردن و گرد کردن در عملیات را باهم مقایسه می کند</a:t>
            </a:r>
            <a:r>
              <a:rPr lang="en-US" sz="2000" dirty="0">
                <a:cs typeface="B Koodak" panose="00000700000000000000" pitchFamily="2" charset="-78"/>
              </a:rPr>
              <a:t>.</a:t>
            </a:r>
            <a:br>
              <a:rPr lang="en-US" sz="2000" dirty="0">
                <a:cs typeface="B Koodak" panose="00000700000000000000" pitchFamily="2" charset="-78"/>
              </a:rPr>
            </a:br>
            <a:r>
              <a:rPr lang="en-US" sz="2000" dirty="0">
                <a:cs typeface="B Koodak" panose="00000700000000000000" pitchFamily="2" charset="-78"/>
              </a:rPr>
              <a:t>5 –  </a:t>
            </a:r>
            <a:r>
              <a:rPr lang="ar-SA" sz="2000" dirty="0">
                <a:cs typeface="B Koodak" panose="00000700000000000000" pitchFamily="2" charset="-78"/>
              </a:rPr>
              <a:t>مراحل ترتیب عملیات ها را صحیح انجام می دهد</a:t>
            </a:r>
            <a:r>
              <a:rPr lang="en-US" sz="2000" dirty="0">
                <a:cs typeface="B Koodak" panose="00000700000000000000" pitchFamily="2" charset="-78"/>
              </a:rPr>
              <a:t>.</a:t>
            </a:r>
            <a:br>
              <a:rPr lang="en-US" sz="2000" dirty="0">
                <a:cs typeface="B Koodak" panose="00000700000000000000" pitchFamily="2" charset="-78"/>
              </a:rPr>
            </a:br>
            <a:r>
              <a:rPr lang="en-US" sz="2000" dirty="0">
                <a:cs typeface="B Koodak" panose="00000700000000000000" pitchFamily="2" charset="-78"/>
              </a:rPr>
              <a:t>6  – </a:t>
            </a:r>
            <a:r>
              <a:rPr lang="ar-SA" sz="2000" dirty="0">
                <a:cs typeface="B Koodak" panose="00000700000000000000" pitchFamily="2" charset="-78"/>
              </a:rPr>
              <a:t>مقدار اختلاف بین پاسخ تقریبی و واقعی یک ضرب ( 25 / 6×4 ) به روش قطع کردن را به کمک شکل نشان دهد</a:t>
            </a:r>
            <a:r>
              <a:rPr lang="en-US" sz="2000" dirty="0">
                <a:cs typeface="B Koodak" panose="00000700000000000000" pitchFamily="2" charset="-78"/>
              </a:rPr>
              <a:t>.</a:t>
            </a:r>
            <a:br>
              <a:rPr lang="en-US" sz="2000" dirty="0">
                <a:cs typeface="B Koodak" panose="00000700000000000000" pitchFamily="2" charset="-78"/>
              </a:rPr>
            </a:br>
            <a:r>
              <a:rPr lang="en-US" sz="2000" dirty="0">
                <a:cs typeface="B Koodak" panose="00000700000000000000" pitchFamily="2" charset="-78"/>
              </a:rPr>
              <a:t>7  – </a:t>
            </a:r>
            <a:r>
              <a:rPr lang="ar-SA" sz="2000" dirty="0">
                <a:cs typeface="B Koodak" panose="00000700000000000000" pitchFamily="2" charset="-78"/>
              </a:rPr>
              <a:t>بداند در محاسبات تقریبی هرچه مقدار تقریب دقیق تر (کوچک تر) باشد به مقدار واقعی نزدیک تر است</a:t>
            </a:r>
            <a:r>
              <a:rPr lang="en-US" sz="2000" dirty="0">
                <a:cs typeface="B Koodak" panose="00000700000000000000" pitchFamily="2" charset="-78"/>
              </a:rPr>
              <a:t>.</a:t>
            </a:r>
            <a:br>
              <a:rPr lang="en-US" sz="2000" dirty="0">
                <a:cs typeface="B Koodak" panose="00000700000000000000" pitchFamily="2" charset="-78"/>
              </a:rPr>
            </a:br>
            <a:r>
              <a:rPr lang="en-US" sz="2000" b="1" dirty="0">
                <a:cs typeface="B Koodak" panose="00000700000000000000" pitchFamily="2" charset="-78"/>
              </a:rPr>
              <a:t/>
            </a:r>
            <a:br>
              <a:rPr lang="en-US" sz="2000" b="1" dirty="0">
                <a:cs typeface="B Koodak" panose="00000700000000000000" pitchFamily="2" charset="-78"/>
              </a:rPr>
            </a:br>
            <a:r>
              <a:rPr lang="en-US" sz="2000" dirty="0">
                <a:cs typeface="B Koodak" panose="00000700000000000000" pitchFamily="2" charset="-78"/>
              </a:rPr>
              <a:t> </a:t>
            </a:r>
            <a:br>
              <a:rPr lang="en-US" sz="2000" dirty="0">
                <a:cs typeface="B Koodak" panose="00000700000000000000" pitchFamily="2" charset="-78"/>
              </a:rPr>
            </a:br>
            <a:endParaRPr lang="en-US" sz="2000" dirty="0">
              <a:cs typeface="B Koodak" panose="00000700000000000000" pitchFamily="2" charset="-78"/>
            </a:endParaRPr>
          </a:p>
        </p:txBody>
      </p:sp>
    </p:spTree>
    <p:extLst>
      <p:ext uri="{BB962C8B-B14F-4D97-AF65-F5344CB8AC3E}">
        <p14:creationId xmlns:p14="http://schemas.microsoft.com/office/powerpoint/2010/main" val="2018253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728" y="585216"/>
            <a:ext cx="9720072" cy="5586984"/>
          </a:xfrm>
        </p:spPr>
        <p:txBody>
          <a:bodyPr>
            <a:noAutofit/>
          </a:bodyPr>
          <a:lstStyle/>
          <a:p>
            <a:pPr algn="r"/>
            <a:r>
              <a:rPr lang="ar-SA" sz="2400" dirty="0">
                <a:cs typeface="B Koodak" panose="00000700000000000000" pitchFamily="2" charset="-78"/>
              </a:rPr>
              <a:t>حل حل فعالیت درس دوم اندازه گیری و محاسبات تقریبی فصل هفتم ریاضی ششم ابتدایی</a:t>
            </a:r>
            <a:r>
              <a:rPr lang="en-US" sz="2400" b="1" dirty="0">
                <a:cs typeface="B Koodak" panose="00000700000000000000" pitchFamily="2" charset="-78"/>
              </a:rPr>
              <a:t/>
            </a:r>
            <a:br>
              <a:rPr lang="en-US" sz="2400" b="1" dirty="0">
                <a:cs typeface="B Koodak" panose="00000700000000000000" pitchFamily="2" charset="-78"/>
              </a:rPr>
            </a:br>
            <a:r>
              <a:rPr lang="ar-SA" sz="2400" b="1" dirty="0">
                <a:cs typeface="B Koodak" panose="00000700000000000000" pitchFamily="2" charset="-78"/>
              </a:rPr>
              <a:t>فعالیت صفحه 137</a:t>
            </a:r>
            <a:r>
              <a:rPr lang="en-US" sz="2400" dirty="0">
                <a:cs typeface="B Koodak" panose="00000700000000000000" pitchFamily="2" charset="-78"/>
              </a:rPr>
              <a:t/>
            </a:r>
            <a:br>
              <a:rPr lang="en-US" sz="2400" dirty="0">
                <a:cs typeface="B Koodak" panose="00000700000000000000" pitchFamily="2" charset="-78"/>
              </a:rPr>
            </a:br>
            <a:r>
              <a:rPr lang="ar-SA" sz="2400" dirty="0">
                <a:cs typeface="B Koodak" panose="00000700000000000000" pitchFamily="2" charset="-78"/>
              </a:rPr>
              <a:t>در ابتدا با یک متر وارد کلاس شوید و از دانش آموزان بخواهید</a:t>
            </a:r>
            <a:r>
              <a:rPr lang="en-US" sz="2400" dirty="0">
                <a:cs typeface="B Koodak" panose="00000700000000000000" pitchFamily="2" charset="-78"/>
              </a:rPr>
              <a:t/>
            </a:r>
            <a:br>
              <a:rPr lang="en-US" sz="2400" dirty="0">
                <a:cs typeface="B Koodak" panose="00000700000000000000" pitchFamily="2" charset="-78"/>
              </a:rPr>
            </a:br>
            <a:r>
              <a:rPr lang="ar-SA" sz="2400" dirty="0">
                <a:cs typeface="B Koodak" panose="00000700000000000000" pitchFamily="2" charset="-78"/>
              </a:rPr>
              <a:t>که قد خود را به کمک دوستانشان اندازه گیری کنند و اندازه ها را بیان کنند</a:t>
            </a:r>
            <a:r>
              <a:rPr lang="en-US" sz="2400" dirty="0">
                <a:cs typeface="B Koodak" panose="00000700000000000000" pitchFamily="2" charset="-78"/>
              </a:rPr>
              <a:t>.</a:t>
            </a:r>
            <a:br>
              <a:rPr lang="en-US" sz="2400" dirty="0">
                <a:cs typeface="B Koodak" panose="00000700000000000000" pitchFamily="2" charset="-78"/>
              </a:rPr>
            </a:br>
            <a:r>
              <a:rPr lang="ar-SA" sz="2400" dirty="0">
                <a:cs typeface="B Koodak" panose="00000700000000000000" pitchFamily="2" charset="-78"/>
              </a:rPr>
              <a:t>هدف اصلی این قسمت آشنا کردن دانش آموزان با این نکته است</a:t>
            </a:r>
            <a:r>
              <a:rPr lang="en-US" sz="2400" dirty="0">
                <a:cs typeface="B Koodak" panose="00000700000000000000" pitchFamily="2" charset="-78"/>
              </a:rPr>
              <a:t/>
            </a:r>
            <a:br>
              <a:rPr lang="en-US" sz="2400" dirty="0">
                <a:cs typeface="B Koodak" panose="00000700000000000000" pitchFamily="2" charset="-78"/>
              </a:rPr>
            </a:br>
            <a:r>
              <a:rPr lang="ar-SA" sz="2400" dirty="0">
                <a:cs typeface="B Koodak" panose="00000700000000000000" pitchFamily="2" charset="-78"/>
              </a:rPr>
              <a:t>که برای هر نوع اندازه گیری نیاز به ابزار مناسب است و با توجه به موضوع و اهمیت آن مقدار تقریب(واحد تقریب) را متناسب انتخاب شود</a:t>
            </a:r>
            <a:r>
              <a:rPr lang="en-US" sz="2400" dirty="0">
                <a:cs typeface="B Koodak" panose="00000700000000000000" pitchFamily="2" charset="-78"/>
              </a:rPr>
              <a:t>.</a:t>
            </a:r>
            <a:br>
              <a:rPr lang="en-US" sz="2400" dirty="0">
                <a:cs typeface="B Koodak" panose="00000700000000000000" pitchFamily="2" charset="-78"/>
              </a:rPr>
            </a:br>
            <a:r>
              <a:rPr lang="ar-SA" sz="2400" dirty="0">
                <a:cs typeface="B Koodak" panose="00000700000000000000" pitchFamily="2" charset="-78"/>
              </a:rPr>
              <a:t>در بسیاری از زمان ها نیازی به بیان دقیق مقدار پدیده ها نیست</a:t>
            </a:r>
            <a:r>
              <a:rPr lang="en-US" sz="2400" dirty="0">
                <a:cs typeface="B Koodak" panose="00000700000000000000" pitchFamily="2" charset="-78"/>
              </a:rPr>
              <a:t>.</a:t>
            </a:r>
            <a:br>
              <a:rPr lang="en-US" sz="2400" dirty="0">
                <a:cs typeface="B Koodak" panose="00000700000000000000" pitchFamily="2" charset="-78"/>
              </a:rPr>
            </a:br>
            <a:r>
              <a:rPr lang="ar-SA" sz="2400" dirty="0">
                <a:cs typeface="B Koodak" panose="00000700000000000000" pitchFamily="2" charset="-78"/>
              </a:rPr>
              <a:t>حل تمرین درس دوم اندازه گیری و محاسبات تقریبی فصل هفتم ریاضی ششم ابتدایی</a:t>
            </a:r>
            <a:r>
              <a:rPr lang="en-US" sz="2400" b="1" dirty="0">
                <a:cs typeface="B Koodak" panose="00000700000000000000" pitchFamily="2" charset="-78"/>
              </a:rPr>
              <a:t/>
            </a:r>
            <a:br>
              <a:rPr lang="en-US" sz="2400" b="1" dirty="0">
                <a:cs typeface="B Koodak" panose="00000700000000000000" pitchFamily="2" charset="-78"/>
              </a:rPr>
            </a:br>
            <a:r>
              <a:rPr lang="en-US" sz="2400" dirty="0">
                <a:cs typeface="B Koodak" panose="00000700000000000000" pitchFamily="2" charset="-78"/>
              </a:rPr>
              <a:t> </a:t>
            </a:r>
            <a:br>
              <a:rPr lang="en-US" sz="2400" dirty="0">
                <a:cs typeface="B Koodak" panose="00000700000000000000" pitchFamily="2" charset="-78"/>
              </a:rPr>
            </a:br>
            <a:r>
              <a:rPr lang="ar-SA" sz="2400" b="1" dirty="0">
                <a:cs typeface="B Koodak" panose="00000700000000000000" pitchFamily="2" charset="-78"/>
              </a:rPr>
              <a:t>تمرین ١ صفحه 141</a:t>
            </a:r>
            <a:r>
              <a:rPr lang="en-US" sz="2400" dirty="0">
                <a:cs typeface="B Koodak" panose="00000700000000000000" pitchFamily="2" charset="-78"/>
              </a:rPr>
              <a:t/>
            </a:r>
            <a:br>
              <a:rPr lang="en-US" sz="2400" dirty="0">
                <a:cs typeface="B Koodak" panose="00000700000000000000" pitchFamily="2" charset="-78"/>
              </a:rPr>
            </a:br>
            <a:r>
              <a:rPr lang="ar-SA" sz="2400" dirty="0">
                <a:cs typeface="B Koodak" panose="00000700000000000000" pitchFamily="2" charset="-78"/>
              </a:rPr>
              <a:t>با توجه به اندازه های مختلف جعبه های دستمال کاغذی جواب این تمرین باز پاسخ می باشد</a:t>
            </a:r>
            <a:r>
              <a:rPr lang="en-US" sz="2400" dirty="0">
                <a:cs typeface="B Koodak" panose="00000700000000000000" pitchFamily="2" charset="-78"/>
              </a:rPr>
              <a:t>.</a:t>
            </a:r>
            <a:br>
              <a:rPr lang="en-US" sz="2400" dirty="0">
                <a:cs typeface="B Koodak" panose="00000700000000000000" pitchFamily="2" charset="-78"/>
              </a:rPr>
            </a:br>
            <a:r>
              <a:rPr lang="ar-SA" sz="2400" dirty="0">
                <a:cs typeface="B Koodak" panose="00000700000000000000" pitchFamily="2" charset="-78"/>
              </a:rPr>
              <a:t>و دانش آموزان اندازه گیری را تا سانتی متر محاسبه می کنند و کمتر از ١ سانتی متر را در نظر نمی گیرند</a:t>
            </a:r>
            <a:r>
              <a:rPr lang="en-US" sz="2400" dirty="0">
                <a:cs typeface="B Koodak" panose="00000700000000000000" pitchFamily="2" charset="-78"/>
              </a:rPr>
              <a:t>.</a:t>
            </a:r>
            <a:br>
              <a:rPr lang="en-US" sz="2400" dirty="0">
                <a:cs typeface="B Koodak" panose="00000700000000000000" pitchFamily="2" charset="-78"/>
              </a:rPr>
            </a:br>
            <a:r>
              <a:rPr lang="ar-SA" sz="2400" b="1" dirty="0">
                <a:cs typeface="B Koodak" panose="00000700000000000000" pitchFamily="2" charset="-78"/>
              </a:rPr>
              <a:t>تمرین ٢  صفحه 141</a:t>
            </a:r>
            <a:r>
              <a:rPr lang="en-US" sz="2400" dirty="0">
                <a:cs typeface="B Koodak" panose="00000700000000000000" pitchFamily="2" charset="-78"/>
              </a:rPr>
              <a:t/>
            </a:r>
            <a:br>
              <a:rPr lang="en-US" sz="2400" dirty="0">
                <a:cs typeface="B Koodak" panose="00000700000000000000" pitchFamily="2" charset="-78"/>
              </a:rPr>
            </a:br>
            <a:r>
              <a:rPr lang="ar-SA" sz="2400" dirty="0">
                <a:cs typeface="B Koodak" panose="00000700000000000000" pitchFamily="2" charset="-78"/>
              </a:rPr>
              <a:t>حجم یک قوطی کبریت با تقریب کمتر از ١ میلی متر است</a:t>
            </a:r>
            <a:r>
              <a:rPr lang="en-US" sz="2400" dirty="0">
                <a:cs typeface="B Koodak" panose="00000700000000000000" pitchFamily="2" charset="-78"/>
              </a:rPr>
              <a:t/>
            </a:r>
            <a:br>
              <a:rPr lang="en-US" sz="2400" dirty="0">
                <a:cs typeface="B Koodak" panose="00000700000000000000" pitchFamily="2" charset="-78"/>
              </a:rPr>
            </a:br>
            <a:r>
              <a:rPr lang="ar-SA" sz="2400" dirty="0">
                <a:cs typeface="B Koodak" panose="00000700000000000000" pitchFamily="2" charset="-78"/>
              </a:rPr>
              <a:t>و کمتر از ١ میلی متر را در نظر نمی گیرند و حجم را به دست می آورند</a:t>
            </a:r>
            <a:r>
              <a:rPr lang="en-US" sz="2400" dirty="0">
                <a:cs typeface="B Koodak" panose="00000700000000000000" pitchFamily="2" charset="-78"/>
              </a:rPr>
              <a:t>.</a:t>
            </a:r>
            <a:br>
              <a:rPr lang="en-US" sz="2400" dirty="0">
                <a:cs typeface="B Koodak" panose="00000700000000000000" pitchFamily="2" charset="-78"/>
              </a:rPr>
            </a:br>
            <a:endParaRPr lang="en-US" sz="2400" dirty="0">
              <a:cs typeface="B Koodak" panose="00000700000000000000" pitchFamily="2" charset="-78"/>
            </a:endParaRPr>
          </a:p>
        </p:txBody>
      </p:sp>
    </p:spTree>
    <p:extLst>
      <p:ext uri="{BB962C8B-B14F-4D97-AF65-F5344CB8AC3E}">
        <p14:creationId xmlns:p14="http://schemas.microsoft.com/office/powerpoint/2010/main" val="585406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5"/>
            <a:ext cx="9720072" cy="5550889"/>
          </a:xfrm>
        </p:spPr>
        <p:txBody>
          <a:bodyPr>
            <a:noAutofit/>
          </a:bodyPr>
          <a:lstStyle/>
          <a:p>
            <a:pPr algn="r" rtl="1"/>
            <a:r>
              <a:rPr lang="ar-SA" sz="2000" b="1" dirty="0">
                <a:cs typeface="B Koodak" panose="00000700000000000000" pitchFamily="2" charset="-78"/>
              </a:rPr>
              <a:t>تمرین ٣ صفحه 141</a:t>
            </a:r>
            <a:r>
              <a:rPr lang="en-US" sz="2000" dirty="0">
                <a:cs typeface="B Koodak" panose="00000700000000000000" pitchFamily="2" charset="-78"/>
              </a:rPr>
              <a:t/>
            </a:r>
            <a:br>
              <a:rPr lang="en-US" sz="2000" dirty="0">
                <a:cs typeface="B Koodak" panose="00000700000000000000" pitchFamily="2" charset="-78"/>
              </a:rPr>
            </a:br>
            <a:r>
              <a:rPr lang="ar-SA" sz="2000" dirty="0">
                <a:cs typeface="B Koodak" panose="00000700000000000000" pitchFamily="2" charset="-78"/>
              </a:rPr>
              <a:t>وزن خود یا دوستان را با تقریب کمتر از ١ کیلوگرم به روش گرد کردن به دست بیاورند</a:t>
            </a:r>
            <a:r>
              <a:rPr lang="en-US" sz="2000" dirty="0">
                <a:cs typeface="B Koodak" panose="00000700000000000000" pitchFamily="2" charset="-78"/>
              </a:rPr>
              <a:t/>
            </a:r>
            <a:br>
              <a:rPr lang="en-US" sz="2000" dirty="0">
                <a:cs typeface="B Koodak" panose="00000700000000000000" pitchFamily="2" charset="-78"/>
              </a:rPr>
            </a:br>
            <a:r>
              <a:rPr lang="ar-SA" sz="2000" dirty="0">
                <a:cs typeface="B Koodak" panose="00000700000000000000" pitchFamily="2" charset="-78"/>
              </a:rPr>
              <a:t>آن مقدار که کمتر از ٥٠٠ گرم باشد حذف خواهد شد</a:t>
            </a:r>
            <a:r>
              <a:rPr lang="en-US" sz="2000" dirty="0">
                <a:cs typeface="B Koodak" panose="00000700000000000000" pitchFamily="2" charset="-78"/>
              </a:rPr>
              <a:t>.</a:t>
            </a:r>
            <a:br>
              <a:rPr lang="en-US" sz="2000" dirty="0">
                <a:cs typeface="B Koodak" panose="00000700000000000000" pitchFamily="2" charset="-78"/>
              </a:rPr>
            </a:br>
            <a:r>
              <a:rPr lang="ar-SA" sz="2000" dirty="0">
                <a:cs typeface="B Koodak" panose="00000700000000000000" pitchFamily="2" charset="-78"/>
              </a:rPr>
              <a:t>و از ٥٠٠ گرم به بالا را حذف می کنند و یک کیلوگرم به وزن اضافه می کنند</a:t>
            </a:r>
            <a:r>
              <a:rPr lang="en-US" sz="2000" dirty="0">
                <a:cs typeface="B Koodak" panose="00000700000000000000" pitchFamily="2" charset="-78"/>
              </a:rPr>
              <a:t/>
            </a:r>
            <a:br>
              <a:rPr lang="en-US" sz="2000" dirty="0">
                <a:cs typeface="B Koodak" panose="00000700000000000000" pitchFamily="2" charset="-78"/>
              </a:rPr>
            </a:br>
            <a:r>
              <a:rPr lang="ar-SA" sz="2000" dirty="0">
                <a:cs typeface="B Koodak" panose="00000700000000000000" pitchFamily="2" charset="-78"/>
              </a:rPr>
              <a:t>بدفهمی های رایج دانش آموزان درس دوم اندازه گیری و محاسبات تقریبی فصل هفتم ریاضی ششم ابتدایی</a:t>
            </a:r>
            <a:r>
              <a:rPr lang="en-US" sz="2000" b="1" dirty="0">
                <a:cs typeface="B Koodak" panose="00000700000000000000" pitchFamily="2" charset="-78"/>
              </a:rPr>
              <a:t/>
            </a:r>
            <a:br>
              <a:rPr lang="en-US" sz="2000" b="1" dirty="0">
                <a:cs typeface="B Koodak" panose="00000700000000000000" pitchFamily="2" charset="-78"/>
              </a:rPr>
            </a:br>
            <a:r>
              <a:rPr lang="ar-SA" sz="2000" dirty="0">
                <a:cs typeface="B Koodak" panose="00000700000000000000" pitchFamily="2" charset="-78"/>
              </a:rPr>
              <a:t>١</a:t>
            </a:r>
            <a:r>
              <a:rPr lang="en-US" sz="2000" dirty="0">
                <a:cs typeface="B Koodak" panose="00000700000000000000" pitchFamily="2" charset="-78"/>
              </a:rPr>
              <a:t> –  </a:t>
            </a:r>
            <a:r>
              <a:rPr lang="ar-SA" sz="2000" dirty="0">
                <a:cs typeface="B Koodak" panose="00000700000000000000" pitchFamily="2" charset="-78"/>
              </a:rPr>
              <a:t>عدم درک کامل از کاربرد تقریب در محاسبات تقریبی با توجه به شرایط (ابتدا تقریب، سپس محاسبه، ابتدا محاسبه، سپس تقریب</a:t>
            </a:r>
            <a:r>
              <a:rPr lang="en-US" sz="2000" dirty="0">
                <a:cs typeface="B Koodak" panose="00000700000000000000" pitchFamily="2" charset="-78"/>
              </a:rPr>
              <a:t>)</a:t>
            </a:r>
            <a:br>
              <a:rPr lang="en-US" sz="2000" dirty="0">
                <a:cs typeface="B Koodak" panose="00000700000000000000" pitchFamily="2" charset="-78"/>
              </a:rPr>
            </a:br>
            <a:r>
              <a:rPr lang="ar-SA" sz="2000" dirty="0">
                <a:cs typeface="B Koodak" panose="00000700000000000000" pitchFamily="2" charset="-78"/>
              </a:rPr>
              <a:t>٢</a:t>
            </a:r>
            <a:r>
              <a:rPr lang="en-US" sz="2000" dirty="0">
                <a:cs typeface="B Koodak" panose="00000700000000000000" pitchFamily="2" charset="-78"/>
              </a:rPr>
              <a:t> – </a:t>
            </a:r>
            <a:r>
              <a:rPr lang="ar-SA" sz="2000" dirty="0">
                <a:cs typeface="B Koodak" panose="00000700000000000000" pitchFamily="2" charset="-78"/>
              </a:rPr>
              <a:t>اینکه همیشه گرد کردن در محاسبات تقریبی به مقدار واقعی نزدیک تر نیست و بلکه در بیشتر موارد می تواند نزدیک باشد</a:t>
            </a:r>
            <a:r>
              <a:rPr lang="en-US" sz="2000" dirty="0">
                <a:cs typeface="B Koodak" panose="00000700000000000000" pitchFamily="2" charset="-78"/>
              </a:rPr>
              <a:t>.</a:t>
            </a:r>
            <a:br>
              <a:rPr lang="en-US" sz="2000" dirty="0">
                <a:cs typeface="B Koodak" panose="00000700000000000000" pitchFamily="2" charset="-78"/>
              </a:rPr>
            </a:br>
            <a:r>
              <a:rPr lang="ar-SA" sz="2000" dirty="0">
                <a:cs typeface="B Koodak" panose="00000700000000000000" pitchFamily="2" charset="-78"/>
              </a:rPr>
              <a:t>٣</a:t>
            </a:r>
            <a:r>
              <a:rPr lang="en-US" sz="2000" dirty="0">
                <a:cs typeface="B Koodak" panose="00000700000000000000" pitchFamily="2" charset="-78"/>
              </a:rPr>
              <a:t> –  </a:t>
            </a:r>
            <a:r>
              <a:rPr lang="ar-SA" sz="2000" dirty="0">
                <a:cs typeface="B Koodak" panose="00000700000000000000" pitchFamily="2" charset="-78"/>
              </a:rPr>
              <a:t>بدفهمی در ترتیب انجام عملیات ها که در ضرب و تقسیم، تصور دانش آموزان این است که ترتیب عملیات با ضرب است و در جمع و تفریق ترتیب ابتدا با جمع است</a:t>
            </a:r>
            <a:r>
              <a:rPr lang="en-US" sz="2000" dirty="0">
                <a:cs typeface="B Koodak" panose="00000700000000000000" pitchFamily="2" charset="-78"/>
              </a:rPr>
              <a:t>.</a:t>
            </a:r>
            <a:br>
              <a:rPr lang="en-US" sz="2000" dirty="0">
                <a:cs typeface="B Koodak" panose="00000700000000000000" pitchFamily="2" charset="-78"/>
              </a:rPr>
            </a:br>
            <a:r>
              <a:rPr lang="ar-SA" sz="2000" dirty="0">
                <a:cs typeface="B Koodak" panose="00000700000000000000" pitchFamily="2" charset="-78"/>
              </a:rPr>
              <a:t>مرور فصل هفتم تقریب ریاضی ششم ابتدایی</a:t>
            </a:r>
            <a:r>
              <a:rPr lang="en-US" sz="2000" b="1" dirty="0">
                <a:cs typeface="B Koodak" panose="00000700000000000000" pitchFamily="2" charset="-78"/>
              </a:rPr>
              <a:t/>
            </a:r>
            <a:br>
              <a:rPr lang="en-US" sz="2000" b="1" dirty="0">
                <a:cs typeface="B Koodak" panose="00000700000000000000" pitchFamily="2" charset="-78"/>
              </a:rPr>
            </a:br>
            <a:r>
              <a:rPr lang="en-US" sz="2000" dirty="0">
                <a:cs typeface="B Koodak" panose="00000700000000000000" pitchFamily="2" charset="-78"/>
              </a:rPr>
              <a:t> </a:t>
            </a:r>
            <a:r>
              <a:rPr lang="ar-SA" sz="2000" b="1" dirty="0">
                <a:cs typeface="B Koodak" panose="00000700000000000000" pitchFamily="2" charset="-78"/>
              </a:rPr>
              <a:t>تمرین ها</a:t>
            </a:r>
            <a:r>
              <a:rPr lang="en-US" sz="2000" dirty="0">
                <a:cs typeface="B Koodak" panose="00000700000000000000" pitchFamily="2" charset="-78"/>
              </a:rPr>
              <a:t/>
            </a:r>
            <a:br>
              <a:rPr lang="en-US" sz="2000" dirty="0">
                <a:cs typeface="B Koodak" panose="00000700000000000000" pitchFamily="2" charset="-78"/>
              </a:rPr>
            </a:br>
            <a:r>
              <a:rPr lang="ar-SA" sz="2000" b="1" dirty="0">
                <a:cs typeface="B Koodak" panose="00000700000000000000" pitchFamily="2" charset="-78"/>
              </a:rPr>
              <a:t>سؤال ١ صفحه 142</a:t>
            </a:r>
            <a:r>
              <a:rPr lang="en-US" sz="2000" b="1" dirty="0">
                <a:cs typeface="B Koodak" panose="00000700000000000000" pitchFamily="2" charset="-78"/>
              </a:rPr>
              <a:t>:</a:t>
            </a:r>
            <a:r>
              <a:rPr lang="en-US" sz="2000" dirty="0">
                <a:cs typeface="B Koodak" panose="00000700000000000000" pitchFamily="2" charset="-78"/>
              </a:rPr>
              <a:t/>
            </a:r>
            <a:br>
              <a:rPr lang="en-US" sz="2000" dirty="0">
                <a:cs typeface="B Koodak" panose="00000700000000000000" pitchFamily="2" charset="-78"/>
              </a:rPr>
            </a:br>
            <a:r>
              <a:rPr lang="ar-SA" sz="2000" dirty="0">
                <a:cs typeface="B Koodak" panose="00000700000000000000" pitchFamily="2" charset="-78"/>
              </a:rPr>
              <a:t>هدف این سؤال این است که دانش آموزان بتوانند</a:t>
            </a:r>
            <a:r>
              <a:rPr lang="en-US" sz="2000" dirty="0">
                <a:cs typeface="B Koodak" panose="00000700000000000000" pitchFamily="2" charset="-78"/>
              </a:rPr>
              <a:t/>
            </a:r>
            <a:br>
              <a:rPr lang="en-US" sz="2000" dirty="0">
                <a:cs typeface="B Koodak" panose="00000700000000000000" pitchFamily="2" charset="-78"/>
              </a:rPr>
            </a:br>
            <a:r>
              <a:rPr lang="ar-SA" sz="2000" dirty="0">
                <a:cs typeface="B Koodak" panose="00000700000000000000" pitchFamily="2" charset="-78"/>
              </a:rPr>
              <a:t>با استفاده از روش های تقریب سن دانش آموزان داده شده را به سال تقریب بزنند</a:t>
            </a:r>
            <a:r>
              <a:rPr lang="en-US" sz="2000" dirty="0">
                <a:cs typeface="B Koodak" panose="00000700000000000000" pitchFamily="2" charset="-78"/>
              </a:rPr>
              <a:t>.</a:t>
            </a:r>
            <a:br>
              <a:rPr lang="en-US" sz="2000" dirty="0">
                <a:cs typeface="B Koodak" panose="00000700000000000000" pitchFamily="2" charset="-78"/>
              </a:rPr>
            </a:br>
            <a:r>
              <a:rPr lang="ar-SA" sz="2000" dirty="0">
                <a:cs typeface="B Koodak" panose="00000700000000000000" pitchFamily="2" charset="-78"/>
              </a:rPr>
              <a:t>دانش آموزانی که قسمت ماه های سال آنها زیر ٦ ماه باشد</a:t>
            </a:r>
            <a:r>
              <a:rPr lang="en-US" sz="2000" dirty="0">
                <a:cs typeface="B Koodak" panose="00000700000000000000" pitchFamily="2" charset="-78"/>
              </a:rPr>
              <a:t/>
            </a:r>
            <a:br>
              <a:rPr lang="en-US" sz="2000" dirty="0">
                <a:cs typeface="B Koodak" panose="00000700000000000000" pitchFamily="2" charset="-78"/>
              </a:rPr>
            </a:br>
            <a:r>
              <a:rPr lang="ar-SA" sz="2000" dirty="0">
                <a:cs typeface="B Koodak" panose="00000700000000000000" pitchFamily="2" charset="-78"/>
              </a:rPr>
              <a:t>به روش قطع کردن آن مقدار از ماه ها نیز حذف می شوند</a:t>
            </a:r>
            <a:r>
              <a:rPr lang="en-US" sz="2000" dirty="0">
                <a:cs typeface="B Koodak" panose="00000700000000000000" pitchFamily="2" charset="-78"/>
              </a:rPr>
              <a:t>.</a:t>
            </a:r>
            <a:br>
              <a:rPr lang="en-US" sz="2000" dirty="0">
                <a:cs typeface="B Koodak" panose="00000700000000000000" pitchFamily="2" charset="-78"/>
              </a:rPr>
            </a:br>
            <a:r>
              <a:rPr lang="ar-SA" sz="2000" dirty="0">
                <a:cs typeface="B Koodak" panose="00000700000000000000" pitchFamily="2" charset="-78"/>
              </a:rPr>
              <a:t>و دانش آموزانی که قسمت ماه های سال آنها از ٦ ماه به بالاتر باشد</a:t>
            </a:r>
            <a:r>
              <a:rPr lang="en-US" sz="2000" dirty="0">
                <a:cs typeface="B Koodak" panose="00000700000000000000" pitchFamily="2" charset="-78"/>
              </a:rPr>
              <a:t/>
            </a:r>
            <a:br>
              <a:rPr lang="en-US" sz="2000" dirty="0">
                <a:cs typeface="B Koodak" panose="00000700000000000000" pitchFamily="2" charset="-78"/>
              </a:rPr>
            </a:br>
            <a:r>
              <a:rPr lang="en-US" sz="2000" dirty="0">
                <a:cs typeface="B Koodak" panose="00000700000000000000" pitchFamily="2" charset="-78"/>
              </a:rPr>
              <a:t> </a:t>
            </a:r>
            <a:br>
              <a:rPr lang="en-US" sz="2000" dirty="0">
                <a:cs typeface="B Koodak" panose="00000700000000000000" pitchFamily="2" charset="-78"/>
              </a:rPr>
            </a:br>
            <a:endParaRPr lang="en-US" sz="2000" dirty="0">
              <a:cs typeface="B Koodak" panose="00000700000000000000" pitchFamily="2" charset="-78"/>
            </a:endParaRPr>
          </a:p>
        </p:txBody>
      </p:sp>
    </p:spTree>
    <p:extLst>
      <p:ext uri="{BB962C8B-B14F-4D97-AF65-F5344CB8AC3E}">
        <p14:creationId xmlns:p14="http://schemas.microsoft.com/office/powerpoint/2010/main" val="3209122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3358662" y="1229779"/>
            <a:ext cx="6675675" cy="5006757"/>
          </a:xfrm>
        </p:spPr>
      </p:pic>
    </p:spTree>
    <p:extLst>
      <p:ext uri="{BB962C8B-B14F-4D97-AF65-F5344CB8AC3E}">
        <p14:creationId xmlns:p14="http://schemas.microsoft.com/office/powerpoint/2010/main" val="3832083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5320284"/>
          </a:xfrm>
        </p:spPr>
        <p:txBody>
          <a:bodyPr>
            <a:normAutofit/>
          </a:bodyPr>
          <a:lstStyle/>
          <a:p>
            <a:pPr algn="r"/>
            <a:r>
              <a:rPr lang="en-US" sz="2400" dirty="0">
                <a:cs typeface="B Koodak" panose="00000700000000000000" pitchFamily="2" charset="-78"/>
              </a:rPr>
              <a:t/>
            </a:r>
            <a:br>
              <a:rPr lang="en-US" sz="2400" dirty="0">
                <a:cs typeface="B Koodak" panose="00000700000000000000" pitchFamily="2" charset="-78"/>
              </a:rPr>
            </a:br>
            <a:r>
              <a:rPr lang="ar-SA" sz="2400" b="1" dirty="0">
                <a:cs typeface="B Koodak" panose="00000700000000000000" pitchFamily="2" charset="-78"/>
              </a:rPr>
              <a:t>فرهنگ نوشتن</a:t>
            </a:r>
            <a:r>
              <a:rPr lang="en-US" sz="2400" dirty="0">
                <a:cs typeface="B Koodak" panose="00000700000000000000" pitchFamily="2" charset="-78"/>
              </a:rPr>
              <a:t/>
            </a:r>
            <a:br>
              <a:rPr lang="en-US" sz="2400" dirty="0">
                <a:cs typeface="B Koodak" panose="00000700000000000000" pitchFamily="2" charset="-78"/>
              </a:rPr>
            </a:br>
            <a:r>
              <a:rPr lang="ar-SA" sz="2400" dirty="0">
                <a:cs typeface="B Koodak" panose="00000700000000000000" pitchFamily="2" charset="-78"/>
              </a:rPr>
              <a:t>هدف</a:t>
            </a:r>
            <a:r>
              <a:rPr lang="en-US" sz="2400" dirty="0">
                <a:cs typeface="B Koodak" panose="00000700000000000000" pitchFamily="2" charset="-78"/>
              </a:rPr>
              <a:t> «</a:t>
            </a:r>
            <a:r>
              <a:rPr lang="ar-SA" sz="2400" b="1" dirty="0">
                <a:cs typeface="B Koodak" panose="00000700000000000000" pitchFamily="2" charset="-78"/>
              </a:rPr>
              <a:t>فرهنگ نوشتن</a:t>
            </a:r>
            <a:r>
              <a:rPr lang="ar-SA" sz="2400" dirty="0">
                <a:cs typeface="B Koodak" panose="00000700000000000000" pitchFamily="2" charset="-78"/>
              </a:rPr>
              <a:t> </a:t>
            </a:r>
            <a:r>
              <a:rPr lang="en-US" sz="2400" dirty="0">
                <a:cs typeface="B Koodak" panose="00000700000000000000" pitchFamily="2" charset="-78"/>
              </a:rPr>
              <a:t>» </a:t>
            </a:r>
            <a:r>
              <a:rPr lang="ar-SA" sz="2400" dirty="0">
                <a:cs typeface="B Koodak" panose="00000700000000000000" pitchFamily="2" charset="-78"/>
              </a:rPr>
              <a:t>این است که دانش آموزان بتوانند</a:t>
            </a:r>
            <a:r>
              <a:rPr lang="en-US" sz="2400" dirty="0">
                <a:cs typeface="B Koodak" panose="00000700000000000000" pitchFamily="2" charset="-78"/>
              </a:rPr>
              <a:t/>
            </a:r>
            <a:br>
              <a:rPr lang="en-US" sz="2400" dirty="0">
                <a:cs typeface="B Koodak" panose="00000700000000000000" pitchFamily="2" charset="-78"/>
              </a:rPr>
            </a:br>
            <a:r>
              <a:rPr lang="ar-SA" sz="2400" dirty="0">
                <a:cs typeface="B Koodak" panose="00000700000000000000" pitchFamily="2" charset="-78"/>
              </a:rPr>
              <a:t>ایده های خود را </a:t>
            </a:r>
            <a:r>
              <a:rPr lang="ar-SA" sz="2400" dirty="0" smtClean="0">
                <a:cs typeface="B Koodak" panose="00000700000000000000" pitchFamily="2" charset="-78"/>
              </a:rPr>
              <a:t>درباره </a:t>
            </a:r>
            <a:r>
              <a:rPr lang="ar-SA" sz="2400" dirty="0">
                <a:cs typeface="B Koodak" panose="00000700000000000000" pitchFamily="2" charset="-78"/>
              </a:rPr>
              <a:t>مفاهیم مختلف ریاضی که در این فصل یاد گرفته و </a:t>
            </a:r>
            <a:r>
              <a:rPr lang="ar-SA" sz="2400" dirty="0" smtClean="0">
                <a:cs typeface="B Koodak" panose="00000700000000000000" pitchFamily="2" charset="-78"/>
              </a:rPr>
              <a:t>رابطه</a:t>
            </a:r>
            <a:r>
              <a:rPr lang="fa-IR" sz="2400" dirty="0">
                <a:cs typeface="B Koodak" panose="00000700000000000000" pitchFamily="2" charset="-78"/>
              </a:rPr>
              <a:t> </a:t>
            </a:r>
            <a:r>
              <a:rPr lang="fa-IR" sz="2400" dirty="0" smtClean="0">
                <a:cs typeface="B Koodak" panose="00000700000000000000" pitchFamily="2" charset="-78"/>
              </a:rPr>
              <a:t>ه</a:t>
            </a:r>
            <a:r>
              <a:rPr lang="ar-SA" sz="2400" dirty="0" smtClean="0">
                <a:cs typeface="B Koodak" panose="00000700000000000000" pitchFamily="2" charset="-78"/>
              </a:rPr>
              <a:t>ا</a:t>
            </a:r>
            <a:r>
              <a:rPr lang="fa-IR" sz="2400" dirty="0" smtClean="0">
                <a:cs typeface="B Koodak" panose="00000700000000000000" pitchFamily="2" charset="-78"/>
              </a:rPr>
              <a:t> ی ا</a:t>
            </a:r>
            <a:r>
              <a:rPr lang="ar-SA" sz="2400" dirty="0" smtClean="0">
                <a:cs typeface="B Koodak" panose="00000700000000000000" pitchFamily="2" charset="-78"/>
              </a:rPr>
              <a:t>ین </a:t>
            </a:r>
            <a:r>
              <a:rPr lang="ar-SA" sz="2400" dirty="0">
                <a:cs typeface="B Koodak" panose="00000700000000000000" pitchFamily="2" charset="-78"/>
              </a:rPr>
              <a:t>مفاهیم را به زبان ساده بیان نمایند و بنویسند</a:t>
            </a:r>
            <a:r>
              <a:rPr lang="en-US" sz="2400" dirty="0">
                <a:cs typeface="B Koodak" panose="00000700000000000000" pitchFamily="2" charset="-78"/>
              </a:rPr>
              <a:t/>
            </a:r>
            <a:br>
              <a:rPr lang="en-US" sz="2400" dirty="0">
                <a:cs typeface="B Koodak" panose="00000700000000000000" pitchFamily="2" charset="-78"/>
              </a:rPr>
            </a:br>
            <a:r>
              <a:rPr lang="ar-SA" sz="2400" dirty="0">
                <a:cs typeface="B Koodak" panose="00000700000000000000" pitchFamily="2" charset="-78"/>
              </a:rPr>
              <a:t>تا از این طریق بتوانند کنترل بیشتری بر فرایند یادگیری خود داشته باشند</a:t>
            </a:r>
            <a:r>
              <a:rPr lang="en-US" sz="2400" dirty="0">
                <a:cs typeface="B Koodak" panose="00000700000000000000" pitchFamily="2" charset="-78"/>
              </a:rPr>
              <a:t>.</a:t>
            </a:r>
            <a:br>
              <a:rPr lang="en-US" sz="2400" dirty="0">
                <a:cs typeface="B Koodak" panose="00000700000000000000" pitchFamily="2" charset="-78"/>
              </a:rPr>
            </a:br>
            <a:r>
              <a:rPr lang="ar-SA" sz="2400" dirty="0">
                <a:cs typeface="B Koodak" panose="00000700000000000000" pitchFamily="2" charset="-78"/>
              </a:rPr>
              <a:t>بنابراین طبیعی است که جملات دانش آموزان با یکدیگر متفاوت باشد و نباید انتظار داشته باشیم که دانش آموزان بتوانند افکار خود رابا اصطلاحات و جمله های کاملاً درست بیان کنند</a:t>
            </a:r>
            <a:r>
              <a:rPr lang="en-US" sz="2400" dirty="0">
                <a:cs typeface="B Koodak" panose="00000700000000000000" pitchFamily="2" charset="-78"/>
              </a:rPr>
              <a:t>.</a:t>
            </a:r>
            <a:br>
              <a:rPr lang="en-US" sz="2400" dirty="0">
                <a:cs typeface="B Koodak" panose="00000700000000000000" pitchFamily="2" charset="-78"/>
              </a:rPr>
            </a:br>
            <a:endParaRPr lang="en-US" sz="2400" dirty="0">
              <a:cs typeface="B Koodak" panose="00000700000000000000" pitchFamily="2" charset="-78"/>
            </a:endParaRPr>
          </a:p>
        </p:txBody>
      </p:sp>
    </p:spTree>
    <p:extLst>
      <p:ext uri="{BB962C8B-B14F-4D97-AF65-F5344CB8AC3E}">
        <p14:creationId xmlns:p14="http://schemas.microsoft.com/office/powerpoint/2010/main" val="1781922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317" y="333875"/>
            <a:ext cx="10208125" cy="5742071"/>
          </a:xfrm>
          <a:prstGeom prst="rect">
            <a:avLst/>
          </a:prstGeom>
        </p:spPr>
      </p:pic>
    </p:spTree>
    <p:extLst>
      <p:ext uri="{BB962C8B-B14F-4D97-AF65-F5344CB8AC3E}">
        <p14:creationId xmlns:p14="http://schemas.microsoft.com/office/powerpoint/2010/main" val="2865800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5"/>
            <a:ext cx="9720072" cy="5887773"/>
          </a:xfrm>
        </p:spPr>
        <p:txBody>
          <a:bodyPr>
            <a:normAutofit/>
          </a:bodyPr>
          <a:lstStyle/>
          <a:p>
            <a:pPr algn="r" rtl="1"/>
            <a:r>
              <a:rPr lang="fa-IR" dirty="0" smtClean="0">
                <a:cs typeface="B Koodak" panose="00000700000000000000" pitchFamily="2" charset="-78"/>
              </a:rPr>
              <a:t>تمرینات زیر را انجام دهید.                          </a:t>
            </a:r>
            <a:r>
              <a:rPr lang="fa-IR" dirty="0">
                <a:cs typeface="B Koodak" panose="00000700000000000000" pitchFamily="2" charset="-78"/>
              </a:rPr>
              <a:t> </a:t>
            </a:r>
            <a:r>
              <a:rPr lang="fa-IR" dirty="0" smtClean="0">
                <a:cs typeface="B Koodak" panose="00000700000000000000" pitchFamily="2" charset="-78"/>
              </a:rPr>
              <a:t>گرد کردن اعداد با تقریب 0.01 &gt;&gt; 3456.765                     4535.55         قطع کردن اعداد با تقریب 10  &gt;&gt;            239454.98                    84382         </a:t>
            </a:r>
            <a:endParaRPr lang="en-US" dirty="0">
              <a:cs typeface="B Koodak" panose="00000700000000000000" pitchFamily="2" charset="-78"/>
            </a:endParaRPr>
          </a:p>
        </p:txBody>
      </p:sp>
    </p:spTree>
    <p:extLst>
      <p:ext uri="{BB962C8B-B14F-4D97-AF65-F5344CB8AC3E}">
        <p14:creationId xmlns:p14="http://schemas.microsoft.com/office/powerpoint/2010/main" val="3877816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title"/>
          </p:nvPr>
        </p:nvSpPr>
        <p:spPr>
          <a:xfrm>
            <a:off x="1024128" y="585216"/>
            <a:ext cx="9720072" cy="5238068"/>
          </a:xfrm>
        </p:spPr>
        <p:txBody>
          <a:bodyPr>
            <a:noAutofit/>
          </a:bodyPr>
          <a:lstStyle/>
          <a:p>
            <a:pPr algn="r" rtl="1"/>
            <a:r>
              <a:rPr lang="fa-IR" sz="2800" dirty="0" smtClean="0">
                <a:cs typeface="B Koodak" panose="00000700000000000000" pitchFamily="2" charset="-78"/>
              </a:rPr>
              <a:t>تهیه : آینور محمدی کوچمشکی                                                              منابع: سایتهای مختلف و کتاب روش تدریس ریاضی در دوره ابتدایی گیل باتل</a:t>
            </a:r>
            <a:endParaRPr lang="en-US" sz="2800" dirty="0">
              <a:cs typeface="B Koodak" panose="00000700000000000000" pitchFamily="2" charset="-78"/>
            </a:endParaRPr>
          </a:p>
        </p:txBody>
      </p:sp>
    </p:spTree>
    <p:extLst>
      <p:ext uri="{BB962C8B-B14F-4D97-AF65-F5344CB8AC3E}">
        <p14:creationId xmlns:p14="http://schemas.microsoft.com/office/powerpoint/2010/main" val="16298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5599016"/>
          </a:xfrm>
        </p:spPr>
        <p:txBody>
          <a:bodyPr>
            <a:normAutofit/>
          </a:bodyPr>
          <a:lstStyle/>
          <a:p>
            <a:pPr algn="r" rtl="1"/>
            <a:r>
              <a:rPr lang="ar-SA" sz="3600" dirty="0">
                <a:cs typeface="B Koodak" panose="00000700000000000000" pitchFamily="2" charset="-78"/>
              </a:rPr>
              <a:t>تقریب و گرد کردن اعداد ریاضی ششم دبستان</a:t>
            </a:r>
            <a:r>
              <a:rPr lang="en-US" sz="2800" dirty="0">
                <a:cs typeface="B Koodak" panose="00000700000000000000" pitchFamily="2" charset="-78"/>
              </a:rPr>
              <a:t/>
            </a:r>
            <a:br>
              <a:rPr lang="en-US" sz="2800" dirty="0">
                <a:cs typeface="B Koodak" panose="00000700000000000000" pitchFamily="2" charset="-78"/>
              </a:rPr>
            </a:br>
            <a:r>
              <a:rPr lang="ar-SA" sz="2800" dirty="0">
                <a:cs typeface="B Koodak" panose="00000700000000000000" pitchFamily="2" charset="-78"/>
              </a:rPr>
              <a:t>تقریب زدن و گرد کردن اعداد از دیگر مباحث بسیار مهم ریاضیات می‌باشد که این مبحث از مباحث مطرح شده در</a:t>
            </a:r>
            <a:r>
              <a:rPr lang="en-US" sz="2800" u="sng" dirty="0">
                <a:cs typeface="B Koodak" panose="00000700000000000000" pitchFamily="2" charset="-78"/>
                <a:hlinkClick r:id="rId2"/>
              </a:rPr>
              <a:t> </a:t>
            </a:r>
            <a:r>
              <a:rPr lang="ar-SA" sz="2800" u="sng" dirty="0">
                <a:solidFill>
                  <a:schemeClr val="tx1"/>
                </a:solidFill>
                <a:cs typeface="B Koodak" panose="00000700000000000000" pitchFamily="2" charset="-78"/>
                <a:hlinkClick r:id="rId2"/>
              </a:rPr>
              <a:t>ریاضی ششم </a:t>
            </a:r>
            <a:r>
              <a:rPr lang="ar-SA" sz="2800" u="sng" dirty="0">
                <a:cs typeface="B Koodak" panose="00000700000000000000" pitchFamily="2" charset="-78"/>
                <a:hlinkClick r:id="rId2"/>
              </a:rPr>
              <a:t>دبستان</a:t>
            </a:r>
            <a:r>
              <a:rPr lang="en-US" sz="2800" dirty="0">
                <a:cs typeface="B Koodak" panose="00000700000000000000" pitchFamily="2" charset="-78"/>
              </a:rPr>
              <a:t> </a:t>
            </a:r>
            <a:r>
              <a:rPr lang="ar-SA" sz="2800" dirty="0">
                <a:cs typeface="B Koodak" panose="00000700000000000000" pitchFamily="2" charset="-78"/>
              </a:rPr>
              <a:t>می‌باشد که در این نوشته سعی شده است این مبحث همراه با مثال </a:t>
            </a:r>
            <a:r>
              <a:rPr lang="ar-SA" sz="2800" dirty="0" smtClean="0">
                <a:cs typeface="B Koodak" panose="00000700000000000000" pitchFamily="2" charset="-78"/>
              </a:rPr>
              <a:t>آموزش </a:t>
            </a:r>
            <a:r>
              <a:rPr lang="ar-SA" sz="2800" dirty="0">
                <a:cs typeface="B Koodak" panose="00000700000000000000" pitchFamily="2" charset="-78"/>
              </a:rPr>
              <a:t>داده شود</a:t>
            </a:r>
            <a:r>
              <a:rPr lang="en-US" sz="2800" dirty="0">
                <a:cs typeface="B Koodak" panose="00000700000000000000" pitchFamily="2" charset="-78"/>
              </a:rPr>
              <a:t>.</a:t>
            </a:r>
            <a:br>
              <a:rPr lang="en-US" sz="2800" dirty="0">
                <a:cs typeface="B Koodak" panose="00000700000000000000" pitchFamily="2" charset="-78"/>
              </a:rPr>
            </a:br>
            <a:r>
              <a:rPr lang="ar-SA" sz="2800" dirty="0">
                <a:cs typeface="B Koodak" panose="00000700000000000000" pitchFamily="2" charset="-78"/>
              </a:rPr>
              <a:t>قطع کردن اعداد</a:t>
            </a:r>
            <a:r>
              <a:rPr lang="en-US" sz="2800" dirty="0">
                <a:cs typeface="B Koodak" panose="00000700000000000000" pitchFamily="2" charset="-78"/>
              </a:rPr>
              <a:t/>
            </a:r>
            <a:br>
              <a:rPr lang="en-US" sz="2800" dirty="0">
                <a:cs typeface="B Koodak" panose="00000700000000000000" pitchFamily="2" charset="-78"/>
              </a:rPr>
            </a:br>
            <a:r>
              <a:rPr lang="ar-SA" sz="2800" dirty="0">
                <a:cs typeface="B Koodak" panose="00000700000000000000" pitchFamily="2" charset="-78"/>
              </a:rPr>
              <a:t>یکی از روش‌های تقریب اعداد استفاده از </a:t>
            </a:r>
            <a:r>
              <a:rPr lang="ar-SA" sz="2800" b="1" dirty="0">
                <a:cs typeface="B Koodak" panose="00000700000000000000" pitchFamily="2" charset="-78"/>
              </a:rPr>
              <a:t>روش قطع کردن</a:t>
            </a:r>
            <a:r>
              <a:rPr lang="ar-SA" sz="2800" dirty="0">
                <a:cs typeface="B Koodak" panose="00000700000000000000" pitchFamily="2" charset="-78"/>
              </a:rPr>
              <a:t> می‌باشد. برای استفاده از این روش تنها کافیست رقم‌های سمت راست رقم مورد نظر جهت تقریب را صفر کنیم</a:t>
            </a:r>
            <a:r>
              <a:rPr lang="en-US" sz="2800" dirty="0">
                <a:cs typeface="B Koodak" panose="00000700000000000000" pitchFamily="2" charset="-78"/>
              </a:rPr>
              <a:t>. </a:t>
            </a:r>
            <a:r>
              <a:rPr lang="ar-SA" sz="2800" dirty="0">
                <a:cs typeface="B Koodak" panose="00000700000000000000" pitchFamily="2" charset="-78"/>
              </a:rPr>
              <a:t>در استفاده از این روش</a:t>
            </a:r>
            <a:r>
              <a:rPr lang="ar-SA" sz="2800" b="1" dirty="0">
                <a:cs typeface="B Koodak" panose="00000700000000000000" pitchFamily="2" charset="-78"/>
              </a:rPr>
              <a:t> اختلاف تقریب یک عدد با آن عدد کمتر از مقدار عدد تقریب می‌باشد</a:t>
            </a:r>
            <a:r>
              <a:rPr lang="en-US" sz="2800" dirty="0">
                <a:cs typeface="B Koodak" panose="00000700000000000000" pitchFamily="2" charset="-78"/>
              </a:rPr>
              <a:t>. </a:t>
            </a:r>
            <a:r>
              <a:rPr lang="ar-SA" sz="2800" dirty="0">
                <a:cs typeface="B Koodak" panose="00000700000000000000" pitchFamily="2" charset="-78"/>
              </a:rPr>
              <a:t>برای اعداد اعشاری نیز در صورتی که رقم تقریب </a:t>
            </a:r>
            <a:r>
              <a:rPr lang="ar-SA" sz="2800" b="1" dirty="0">
                <a:cs typeface="B Koodak" panose="00000700000000000000" pitchFamily="2" charset="-78"/>
              </a:rPr>
              <a:t>بزرگتر  یا برابر   </a:t>
            </a:r>
            <a:r>
              <a:rPr lang="fa-IR" sz="2800" b="1" dirty="0">
                <a:cs typeface="B Koodak" panose="00000700000000000000" pitchFamily="2" charset="-78"/>
              </a:rPr>
              <a:t>۱</a:t>
            </a:r>
            <a:r>
              <a:rPr lang="ar-SA" sz="2800" b="1" dirty="0">
                <a:cs typeface="B Koodak" panose="00000700000000000000" pitchFamily="2" charset="-78"/>
              </a:rPr>
              <a:t> باشد</a:t>
            </a:r>
            <a:r>
              <a:rPr lang="ar-SA" sz="2800" dirty="0">
                <a:cs typeface="B Koodak" panose="00000700000000000000" pitchFamily="2" charset="-78"/>
              </a:rPr>
              <a:t>، اعداد اعشاری را حذف نموده و از آن صرف نظر می‌کنیم. </a:t>
            </a:r>
            <a:endParaRPr lang="en-US" sz="2800" dirty="0">
              <a:cs typeface="B Koodak" panose="00000700000000000000" pitchFamily="2" charset="-78"/>
            </a:endParaRPr>
          </a:p>
        </p:txBody>
      </p:sp>
    </p:spTree>
    <p:extLst>
      <p:ext uri="{BB962C8B-B14F-4D97-AF65-F5344CB8AC3E}">
        <p14:creationId xmlns:p14="http://schemas.microsoft.com/office/powerpoint/2010/main" val="2781702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5"/>
            <a:ext cx="9720072" cy="5045563"/>
          </a:xfrm>
        </p:spPr>
        <p:txBody>
          <a:bodyPr>
            <a:noAutofit/>
          </a:bodyPr>
          <a:lstStyle/>
          <a:p>
            <a:pPr algn="r" rtl="1"/>
            <a:r>
              <a:rPr lang="en-US" sz="3200" dirty="0">
                <a:cs typeface="B Koodak" panose="00000700000000000000" pitchFamily="2" charset="-78"/>
              </a:rPr>
              <a:t/>
            </a:r>
            <a:br>
              <a:rPr lang="en-US" sz="3200" dirty="0">
                <a:cs typeface="B Koodak" panose="00000700000000000000" pitchFamily="2" charset="-78"/>
              </a:rPr>
            </a:br>
            <a:r>
              <a:rPr lang="ar-SA" sz="3200" dirty="0">
                <a:cs typeface="B Koodak" panose="00000700000000000000" pitchFamily="2" charset="-78"/>
              </a:rPr>
              <a:t>تقریب اعداد به کمک قطع کردن</a:t>
            </a:r>
            <a:r>
              <a:rPr lang="en-US" sz="2400" dirty="0">
                <a:cs typeface="B Koodak" panose="00000700000000000000" pitchFamily="2" charset="-78"/>
              </a:rPr>
              <a:t/>
            </a:r>
            <a:br>
              <a:rPr lang="en-US" sz="2400" dirty="0">
                <a:cs typeface="B Koodak" panose="00000700000000000000" pitchFamily="2" charset="-78"/>
              </a:rPr>
            </a:br>
            <a:r>
              <a:rPr lang="en-US" sz="2400" dirty="0">
                <a:cs typeface="B Koodak" panose="00000700000000000000" pitchFamily="2" charset="-78"/>
              </a:rPr>
              <a:t/>
            </a:r>
            <a:br>
              <a:rPr lang="en-US" sz="2400" dirty="0">
                <a:cs typeface="B Koodak" panose="00000700000000000000" pitchFamily="2" charset="-78"/>
              </a:rPr>
            </a:br>
            <a:r>
              <a:rPr lang="ar-SA" sz="2400" dirty="0">
                <a:cs typeface="B Koodak" panose="00000700000000000000" pitchFamily="2" charset="-78"/>
              </a:rPr>
              <a:t>گرد کردن اعداد</a:t>
            </a:r>
            <a:r>
              <a:rPr lang="en-US" sz="2400" dirty="0">
                <a:cs typeface="B Koodak" panose="00000700000000000000" pitchFamily="2" charset="-78"/>
              </a:rPr>
              <a:t/>
            </a:r>
            <a:br>
              <a:rPr lang="en-US" sz="2400" dirty="0">
                <a:cs typeface="B Koodak" panose="00000700000000000000" pitchFamily="2" charset="-78"/>
              </a:rPr>
            </a:br>
            <a:r>
              <a:rPr lang="ar-SA" sz="2400" dirty="0">
                <a:cs typeface="B Koodak" panose="00000700000000000000" pitchFamily="2" charset="-78"/>
              </a:rPr>
              <a:t>روش دیگری که جهت تقریب اعداد وجود دارد و کاربرد بیشتری نیز دارد، تقریب زدن اعداد به </a:t>
            </a:r>
            <a:r>
              <a:rPr lang="ar-SA" sz="2400" b="1" dirty="0">
                <a:cs typeface="B Koodak" panose="00000700000000000000" pitchFamily="2" charset="-78"/>
              </a:rPr>
              <a:t>روش گرد کردن </a:t>
            </a:r>
            <a:r>
              <a:rPr lang="ar-SA" sz="2400" dirty="0">
                <a:cs typeface="B Koodak" panose="00000700000000000000" pitchFamily="2" charset="-78"/>
              </a:rPr>
              <a:t>می‌باشد. در این روش </a:t>
            </a:r>
            <a:r>
              <a:rPr lang="ar-SA" sz="2400" b="1" dirty="0">
                <a:cs typeface="B Koodak" panose="00000700000000000000" pitchFamily="2" charset="-78"/>
              </a:rPr>
              <a:t>ابتدا رقم مورد تقریب</a:t>
            </a:r>
            <a:r>
              <a:rPr lang="ar-SA" sz="2400" dirty="0">
                <a:cs typeface="B Koodak" panose="00000700000000000000" pitchFamily="2" charset="-78"/>
              </a:rPr>
              <a:t> را مشخص می‌کنیم و پس از آن به </a:t>
            </a:r>
            <a:r>
              <a:rPr lang="ar-SA" sz="2400" b="1" dirty="0">
                <a:cs typeface="B Koodak" panose="00000700000000000000" pitchFamily="2" charset="-78"/>
              </a:rPr>
              <a:t>رقم سمت راست آن توجه می‌کنیم</a:t>
            </a:r>
            <a:r>
              <a:rPr lang="en-US" sz="2400" dirty="0">
                <a:cs typeface="B Koodak" panose="00000700000000000000" pitchFamily="2" charset="-78"/>
              </a:rPr>
              <a:t>. </a:t>
            </a:r>
            <a:r>
              <a:rPr lang="ar-SA" sz="2400" dirty="0">
                <a:cs typeface="B Koodak" panose="00000700000000000000" pitchFamily="2" charset="-78"/>
              </a:rPr>
              <a:t>در صورتی که آن عدد از </a:t>
            </a:r>
            <a:r>
              <a:rPr lang="fa-IR" sz="2400" b="1" dirty="0">
                <a:cs typeface="B Koodak" panose="00000700000000000000" pitchFamily="2" charset="-78"/>
              </a:rPr>
              <a:t>۵ </a:t>
            </a:r>
            <a:r>
              <a:rPr lang="ar-SA" sz="2400" b="1" dirty="0">
                <a:cs typeface="B Koodak" panose="00000700000000000000" pitchFamily="2" charset="-78"/>
              </a:rPr>
              <a:t>و بزرگتر از </a:t>
            </a:r>
            <a:r>
              <a:rPr lang="fa-IR" sz="2400" b="1" dirty="0">
                <a:cs typeface="B Koodak" panose="00000700000000000000" pitchFamily="2" charset="-78"/>
              </a:rPr>
              <a:t>۵</a:t>
            </a:r>
            <a:r>
              <a:rPr lang="ar-SA" sz="2400" dirty="0">
                <a:cs typeface="B Koodak" panose="00000700000000000000" pitchFamily="2" charset="-78"/>
              </a:rPr>
              <a:t> باشد یک واحد به عددی که برای تقریب مشخص شد</a:t>
            </a:r>
            <a:r>
              <a:rPr lang="ar-SA" sz="2400" b="1" dirty="0">
                <a:cs typeface="B Koodak" panose="00000700000000000000" pitchFamily="2" charset="-78"/>
              </a:rPr>
              <a:t> اضافه می‌شود</a:t>
            </a:r>
            <a:r>
              <a:rPr lang="en-US" sz="2400" dirty="0">
                <a:cs typeface="B Koodak" panose="00000700000000000000" pitchFamily="2" charset="-78"/>
              </a:rPr>
              <a:t>. </a:t>
            </a:r>
            <a:r>
              <a:rPr lang="ar-SA" sz="2400" dirty="0">
                <a:cs typeface="B Koodak" panose="00000700000000000000" pitchFamily="2" charset="-78"/>
              </a:rPr>
              <a:t>در صورتی که </a:t>
            </a:r>
            <a:r>
              <a:rPr lang="ar-SA" sz="2400" b="1" dirty="0">
                <a:cs typeface="B Koodak" panose="00000700000000000000" pitchFamily="2" charset="-78"/>
              </a:rPr>
              <a:t>کمتر از </a:t>
            </a:r>
            <a:r>
              <a:rPr lang="fa-IR" sz="2400" b="1" dirty="0">
                <a:cs typeface="B Koodak" panose="00000700000000000000" pitchFamily="2" charset="-78"/>
              </a:rPr>
              <a:t>۵</a:t>
            </a:r>
            <a:r>
              <a:rPr lang="ar-SA" sz="2400" b="1" dirty="0">
                <a:cs typeface="B Koodak" panose="00000700000000000000" pitchFamily="2" charset="-78"/>
              </a:rPr>
              <a:t> باشد</a:t>
            </a:r>
            <a:r>
              <a:rPr lang="ar-SA" sz="2400" dirty="0">
                <a:cs typeface="B Koodak" panose="00000700000000000000" pitchFamily="2" charset="-78"/>
              </a:rPr>
              <a:t> آن عدد ثابت می‌ماند و شبیه به همان روش قطع کردن می‌باشد. در نهایت سایر رقم‌های سمت راست آن عدد با عدد صفر جایگزین می‌شود</a:t>
            </a:r>
            <a:r>
              <a:rPr lang="en-US" sz="2400" dirty="0">
                <a:cs typeface="B Koodak" panose="00000700000000000000" pitchFamily="2" charset="-78"/>
              </a:rPr>
              <a:t>.</a:t>
            </a:r>
            <a:br>
              <a:rPr lang="en-US" sz="2400" dirty="0">
                <a:cs typeface="B Koodak" panose="00000700000000000000" pitchFamily="2" charset="-78"/>
              </a:rPr>
            </a:br>
            <a:r>
              <a:rPr lang="ar-SA" sz="2400" dirty="0">
                <a:cs typeface="B Koodak" panose="00000700000000000000" pitchFamily="2" charset="-78"/>
              </a:rPr>
              <a:t>برای نمونه به مثال‌های زیر توجه نمایید</a:t>
            </a:r>
            <a:r>
              <a:rPr lang="en-US" sz="2400" dirty="0">
                <a:cs typeface="B Koodak" panose="00000700000000000000" pitchFamily="2" charset="-78"/>
              </a:rPr>
              <a:t>:</a:t>
            </a:r>
            <a:br>
              <a:rPr lang="en-US" sz="2400" dirty="0">
                <a:cs typeface="B Koodak" panose="00000700000000000000" pitchFamily="2" charset="-78"/>
              </a:rPr>
            </a:br>
            <a:endParaRPr lang="en-US" sz="2400" dirty="0">
              <a:cs typeface="B Koodak" panose="00000700000000000000" pitchFamily="2" charset="-78"/>
            </a:endParaRPr>
          </a:p>
        </p:txBody>
      </p:sp>
    </p:spTree>
    <p:extLst>
      <p:ext uri="{BB962C8B-B14F-4D97-AF65-F5344CB8AC3E}">
        <p14:creationId xmlns:p14="http://schemas.microsoft.com/office/powerpoint/2010/main" val="391675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4958" y="252506"/>
            <a:ext cx="4776537" cy="6275061"/>
          </a:xfrm>
        </p:spPr>
      </p:pic>
    </p:spTree>
    <p:extLst>
      <p:ext uri="{BB962C8B-B14F-4D97-AF65-F5344CB8AC3E}">
        <p14:creationId xmlns:p14="http://schemas.microsoft.com/office/powerpoint/2010/main" val="3323000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7445" y="0"/>
            <a:ext cx="6150077" cy="6975987"/>
          </a:xfrm>
        </p:spPr>
      </p:pic>
    </p:spTree>
    <p:extLst>
      <p:ext uri="{BB962C8B-B14F-4D97-AF65-F5344CB8AC3E}">
        <p14:creationId xmlns:p14="http://schemas.microsoft.com/office/powerpoint/2010/main" val="285013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6440" y="2084832"/>
            <a:ext cx="6533534" cy="4663999"/>
          </a:xfrm>
          <a:prstGeom prst="rect">
            <a:avLst/>
          </a:prstGeom>
        </p:spPr>
      </p:pic>
      <p:sp>
        <p:nvSpPr>
          <p:cNvPr id="5" name="Title 4"/>
          <p:cNvSpPr>
            <a:spLocks noGrp="1"/>
          </p:cNvSpPr>
          <p:nvPr>
            <p:ph type="title"/>
          </p:nvPr>
        </p:nvSpPr>
        <p:spPr/>
        <p:txBody>
          <a:bodyPr/>
          <a:lstStyle/>
          <a:p>
            <a:r>
              <a:rPr lang="fa-IR" dirty="0" smtClean="0"/>
              <a:t>نمونه ای از طرح درس</a:t>
            </a:r>
            <a:endParaRPr lang="en-US" dirty="0"/>
          </a:p>
        </p:txBody>
      </p:sp>
    </p:spTree>
    <p:extLst>
      <p:ext uri="{BB962C8B-B14F-4D97-AF65-F5344CB8AC3E}">
        <p14:creationId xmlns:p14="http://schemas.microsoft.com/office/powerpoint/2010/main" val="68534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5"/>
            <a:ext cx="9720072" cy="5394479"/>
          </a:xfrm>
        </p:spPr>
        <p:txBody>
          <a:bodyPr>
            <a:noAutofit/>
          </a:bodyPr>
          <a:lstStyle/>
          <a:p>
            <a:pPr algn="r" rtl="1"/>
            <a:r>
              <a:rPr lang="en-US" sz="2000" dirty="0">
                <a:cs typeface="B Koodak" panose="00000700000000000000" pitchFamily="2" charset="-78"/>
              </a:rPr>
              <a:t/>
            </a:r>
            <a:br>
              <a:rPr lang="en-US" sz="2000" dirty="0">
                <a:cs typeface="B Koodak" panose="00000700000000000000" pitchFamily="2" charset="-78"/>
              </a:rPr>
            </a:br>
            <a:r>
              <a:rPr lang="ar-SA" sz="2000" dirty="0">
                <a:cs typeface="B Koodak" panose="00000700000000000000" pitchFamily="2" charset="-78"/>
              </a:rPr>
              <a:t>تقریب اعداد به کمک گرد کردن</a:t>
            </a:r>
            <a:r>
              <a:rPr lang="en-US" sz="2000" dirty="0">
                <a:cs typeface="B Koodak" panose="00000700000000000000" pitchFamily="2" charset="-78"/>
              </a:rPr>
              <a:t/>
            </a:r>
            <a:br>
              <a:rPr lang="en-US" sz="2000" dirty="0">
                <a:cs typeface="B Koodak" panose="00000700000000000000" pitchFamily="2" charset="-78"/>
              </a:rPr>
            </a:br>
            <a:r>
              <a:rPr lang="ar-SA" sz="2000" dirty="0">
                <a:cs typeface="B Koodak" panose="00000700000000000000" pitchFamily="2" charset="-78"/>
              </a:rPr>
              <a:t>جهت تسلط بیشتر در گرد کردن اعداد، تمرین زیر را انجام دهید</a:t>
            </a:r>
            <a:r>
              <a:rPr lang="en-US" sz="2000" dirty="0">
                <a:cs typeface="B Koodak" panose="00000700000000000000" pitchFamily="2" charset="-78"/>
              </a:rPr>
              <a:t>:</a:t>
            </a:r>
            <a:br>
              <a:rPr lang="en-US" sz="2000" dirty="0">
                <a:cs typeface="B Koodak" panose="00000700000000000000" pitchFamily="2" charset="-78"/>
              </a:rPr>
            </a:br>
            <a:r>
              <a:rPr lang="en-US" sz="2000" dirty="0">
                <a:cs typeface="B Koodak" panose="00000700000000000000" pitchFamily="2" charset="-78"/>
              </a:rPr>
              <a:t/>
            </a:r>
            <a:br>
              <a:rPr lang="en-US" sz="2000" dirty="0">
                <a:cs typeface="B Koodak" panose="00000700000000000000" pitchFamily="2" charset="-78"/>
              </a:rPr>
            </a:br>
            <a:r>
              <a:rPr lang="ar-SA" sz="2000" b="1" dirty="0">
                <a:cs typeface="B Koodak" panose="00000700000000000000" pitchFamily="2" charset="-78"/>
                <a:hlinkClick r:id="rId2"/>
              </a:rPr>
              <a:t>قریب به روش قطع کردن و گرد </a:t>
            </a:r>
            <a:r>
              <a:rPr lang="ar-SA" sz="2000" b="1" dirty="0" smtClean="0">
                <a:cs typeface="B Koodak" panose="00000700000000000000" pitchFamily="2" charset="-78"/>
                <a:hlinkClick r:id="rId2"/>
              </a:rPr>
              <a:t>کردن</a:t>
            </a:r>
            <a:r>
              <a:rPr lang="en-US" sz="2000" dirty="0">
                <a:cs typeface="B Koodak" panose="00000700000000000000" pitchFamily="2" charset="-78"/>
              </a:rPr>
              <a:t/>
            </a:r>
            <a:br>
              <a:rPr lang="en-US" sz="2000" dirty="0">
                <a:cs typeface="B Koodak" panose="00000700000000000000" pitchFamily="2" charset="-78"/>
              </a:rPr>
            </a:br>
            <a:r>
              <a:rPr lang="fa-IR" sz="2000" dirty="0">
                <a:cs typeface="B Koodak" panose="00000700000000000000" pitchFamily="2" charset="-78"/>
              </a:rPr>
              <a:t>اگر رقم تقریب و عدد داده شده غیر اعشاری باشند : به تعداد صفرهای رقم تقریب از عدد داده شده قطع کرده و صفرجانشین آنها می گردد</a:t>
            </a:r>
            <a:r>
              <a:rPr lang="en-US" sz="2000" dirty="0">
                <a:cs typeface="B Koodak" panose="00000700000000000000" pitchFamily="2" charset="-78"/>
              </a:rPr>
              <a:t> .</a:t>
            </a:r>
            <a:br>
              <a:rPr lang="en-US" sz="2000" dirty="0">
                <a:cs typeface="B Koodak" panose="00000700000000000000" pitchFamily="2" charset="-78"/>
              </a:rPr>
            </a:br>
            <a:r>
              <a:rPr lang="fa-IR" sz="2000" b="1" dirty="0">
                <a:cs typeface="B Koodak" panose="00000700000000000000" pitchFamily="2" charset="-78"/>
              </a:rPr>
              <a:t>                   5000   =   ( با تقریب کمتر از 1000 )  5432  ( مثال </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     </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2- اگر رقم تقریب صحیح عدد داده شده اعشاری باشد: مانند نمونه بالا عملیات را انجام می دهیم یعنی از رقم اعشار آنها صرف نظر می گردد.</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                          300  = ( با تقریب کمتر از 100 ) 2734/354 ( مثال</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3- اگر رقم تقریب اعشار و خود عدد نیز اعشاری باشد : به تعداد رقم های بعداز ممیز در تقریب از عدد داده شده جدا می کنیم و به جای بقیه صفر قرار می دهیم ( قطع می کنیم </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                            27/453   =   ( با تقریب کمتر از 1 0 / 0 )  2734 / 453 ( مثال</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4ـ اگر رقم تقریب عدد 1  و خود عدداعشاری باشد : از ارقام اعشاری چشم پوشی کرده چون همه ارقام اعشاری بعد از ممیز از یک کمتر و فقط جزء صحیح عدد اعشاری را می نویسیم .</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                                            43 = ( با تقریب کمتر از یک ) 742 / 43 ( مثال</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                                                 0 = ( با تقریب کمتر از یک ) 742 / 0 ( مثال</a:t>
            </a:r>
            <a:r>
              <a:rPr lang="en-US" sz="2000" dirty="0">
                <a:cs typeface="B Koodak" panose="00000700000000000000" pitchFamily="2" charset="-78"/>
              </a:rPr>
              <a:t/>
            </a:r>
            <a:br>
              <a:rPr lang="en-US" sz="2000" dirty="0">
                <a:cs typeface="B Koodak" panose="00000700000000000000" pitchFamily="2" charset="-78"/>
              </a:rPr>
            </a:br>
            <a:r>
              <a:rPr lang="en-US" sz="2000" b="1" dirty="0">
                <a:cs typeface="B Koodak" panose="00000700000000000000" pitchFamily="2" charset="-78"/>
              </a:rPr>
              <a:t> </a:t>
            </a:r>
            <a:r>
              <a:rPr lang="en-US" sz="2000" dirty="0">
                <a:cs typeface="B Koodak" panose="00000700000000000000" pitchFamily="2" charset="-78"/>
              </a:rPr>
              <a:t/>
            </a:r>
            <a:br>
              <a:rPr lang="en-US" sz="2000" dirty="0">
                <a:cs typeface="B Koodak" panose="00000700000000000000" pitchFamily="2" charset="-78"/>
              </a:rPr>
            </a:br>
            <a:endParaRPr lang="en-US" sz="2000" dirty="0">
              <a:cs typeface="B Koodak" panose="00000700000000000000" pitchFamily="2" charset="-78"/>
            </a:endParaRPr>
          </a:p>
        </p:txBody>
      </p:sp>
    </p:spTree>
    <p:extLst>
      <p:ext uri="{BB962C8B-B14F-4D97-AF65-F5344CB8AC3E}">
        <p14:creationId xmlns:p14="http://schemas.microsoft.com/office/powerpoint/2010/main" val="1619486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128" y="585215"/>
            <a:ext cx="9720072" cy="5322289"/>
          </a:xfrm>
        </p:spPr>
        <p:txBody>
          <a:bodyPr>
            <a:normAutofit/>
          </a:bodyPr>
          <a:lstStyle/>
          <a:p>
            <a:pPr algn="r" rtl="1"/>
            <a:r>
              <a:rPr lang="en-US" sz="2000" dirty="0">
                <a:cs typeface="B Koodak" panose="00000700000000000000" pitchFamily="2" charset="-78"/>
              </a:rPr>
              <a:t>  </a:t>
            </a:r>
            <a:r>
              <a:rPr lang="fa-IR" sz="2000" b="1" dirty="0">
                <a:cs typeface="B Koodak" panose="00000700000000000000" pitchFamily="2" charset="-78"/>
              </a:rPr>
              <a:t>با توجه به اینکه در چاپ جدید کتاب ریاضی پایه ششم  روش تدریس گرد کردن از طریق حدس و تخمینی و ذهنی می باشد اما هنوز بعضی از همکاران به روش سابق گرد کردن   </a:t>
            </a:r>
            <a:r>
              <a:rPr lang="fa-IR" sz="2000" b="1" dirty="0" smtClean="0">
                <a:cs typeface="B Koodak" panose="00000700000000000000" pitchFamily="2" charset="-78"/>
              </a:rPr>
              <a:t> ( </a:t>
            </a:r>
            <a:r>
              <a:rPr lang="fa-IR" sz="2000" b="1" dirty="0">
                <a:cs typeface="B Koodak" panose="00000700000000000000" pitchFamily="2" charset="-78"/>
              </a:rPr>
              <a:t>قطع کردن )  </a:t>
            </a:r>
            <a:r>
              <a:rPr lang="fa-IR" sz="2000" b="1" dirty="0" smtClean="0">
                <a:cs typeface="B Koodak" panose="00000700000000000000" pitchFamily="2" charset="-78"/>
              </a:rPr>
              <a:t>( حاصل </a:t>
            </a:r>
            <a:r>
              <a:rPr lang="fa-IR" sz="2000" b="1" dirty="0">
                <a:cs typeface="B Koodak" panose="00000700000000000000" pitchFamily="2" charset="-78"/>
              </a:rPr>
              <a:t>) = نصف تقریب + عدد داده شده ) را تدریس می کنند شایسته است برای تدریس درس گرد کردن از روش های زیر استفاده گرددد .</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                                                 تقریب به روش گرد کردن</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1-    اگر رقم تقریب و عدد داده شده غیر اعشاری باشند : از سمت چپ به تعداد رقم های صفر عدد تقریب زیر ارقام داده شده قرار داده آخرین صفر اگر زیر عددی قرار گرفت که آن عدد 5 یا بیشتر از 5  باشد یک واحد به رقم قبل از آن اضافه می کنیم و صفر های رقم تقریب مانند روش قطع کردن می نویسیم در غیر اینصورت عددی اضافه نخواهد شد .</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                                        35000 = ( با تقریب کمتر از 1000 )  34543      ( مثال</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                                      3000  = ( با تقریب کمتر از 1000 )  3473      ( مثال</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2- اگر رقم تقریب غیر اعشار و عدد داده شده اعشاری باشد : طبق روش بالا انجام داده طوریکه از ارقام اعشاری صرف نظر می گردد.</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                                                30 =( با تقریب کمتر از 10 )  72/34   ( مثال</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                                        600 =( با تقریب کمتر از 100 )  273/583     ( مثال</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3- اگر رقم تقریب و عدد داده شده اعشاری باشد : ئر این حالت به رقم بعد از از رقم اعشاری تقریب نگاه کرده , اگر 5 یا بیشتر از آن باشد یک واحد به رقم تقریب اضافه می کنیم در غیر اینصورت عددی اضافه نخواهد شد .</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                                      4/34=( با تقریب کمتر از 1/0 )  3581 / 34   ( مثال</a:t>
            </a:r>
            <a:r>
              <a:rPr lang="en-US" sz="2000" dirty="0">
                <a:cs typeface="B Koodak" panose="00000700000000000000" pitchFamily="2" charset="-78"/>
              </a:rPr>
              <a:t/>
            </a:r>
            <a:br>
              <a:rPr lang="en-US" sz="2000" dirty="0">
                <a:cs typeface="B Koodak" panose="00000700000000000000" pitchFamily="2" charset="-78"/>
              </a:rPr>
            </a:br>
            <a:r>
              <a:rPr lang="fa-IR" sz="2000" b="1" dirty="0">
                <a:cs typeface="B Koodak" panose="00000700000000000000" pitchFamily="2" charset="-78"/>
              </a:rPr>
              <a:t>                              34/ 354 =( با تقریب کمتر از 1 0/0 )  3421 /354   ( مثال</a:t>
            </a:r>
            <a:r>
              <a:rPr lang="en-US" sz="2000" dirty="0">
                <a:cs typeface="B Koodak" panose="00000700000000000000" pitchFamily="2" charset="-78"/>
              </a:rPr>
              <a:t/>
            </a:r>
            <a:br>
              <a:rPr lang="en-US" sz="2000" dirty="0">
                <a:cs typeface="B Koodak" panose="00000700000000000000" pitchFamily="2" charset="-78"/>
              </a:rPr>
            </a:br>
            <a:endParaRPr lang="en-US" sz="2000" dirty="0">
              <a:cs typeface="B Koodak" panose="00000700000000000000" pitchFamily="2" charset="-78"/>
            </a:endParaRPr>
          </a:p>
        </p:txBody>
      </p:sp>
    </p:spTree>
    <p:extLst>
      <p:ext uri="{BB962C8B-B14F-4D97-AF65-F5344CB8AC3E}">
        <p14:creationId xmlns:p14="http://schemas.microsoft.com/office/powerpoint/2010/main" val="18335019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105</TotalTime>
  <Words>485</Words>
  <Application>Microsoft Office PowerPoint</Application>
  <PresentationFormat>Widescreen</PresentationFormat>
  <Paragraphs>21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 Koodak</vt:lpstr>
      <vt:lpstr>Tw Cen MT</vt:lpstr>
      <vt:lpstr>Tw Cen MT Condensed</vt:lpstr>
      <vt:lpstr>Wingdings 3</vt:lpstr>
      <vt:lpstr>Integral</vt:lpstr>
      <vt:lpstr>فصل هفتم تقریب</vt:lpstr>
      <vt:lpstr>PowerPoint Presentation</vt:lpstr>
      <vt:lpstr>تقریب و گرد کردن اعداد ریاضی ششم دبستان تقریب زدن و گرد کردن اعداد از دیگر مباحث بسیار مهم ریاضیات می‌باشد که این مبحث از مباحث مطرح شده در ریاضی ششم دبستان می‌باشد که در این نوشته سعی شده است این مبحث همراه با مثال آموزش داده شود. قطع کردن اعداد یکی از روش‌های تقریب اعداد استفاده از روش قطع کردن می‌باشد. برای استفاده از این روش تنها کافیست رقم‌های سمت راست رقم مورد نظر جهت تقریب را صفر کنیم. در استفاده از این روش اختلاف تقریب یک عدد با آن عدد کمتر از مقدار عدد تقریب می‌باشد. برای اعداد اعشاری نیز در صورتی که رقم تقریب بزرگتر  یا برابر   ۱ باشد، اعداد اعشاری را حذف نموده و از آن صرف نظر می‌کنیم. </vt:lpstr>
      <vt:lpstr> تقریب اعداد به کمک قطع کردن  گرد کردن اعداد روش دیگری که جهت تقریب اعداد وجود دارد و کاربرد بیشتری نیز دارد، تقریب زدن اعداد به روش گرد کردن می‌باشد. در این روش ابتدا رقم مورد تقریب را مشخص می‌کنیم و پس از آن به رقم سمت راست آن توجه می‌کنیم. در صورتی که آن عدد از ۵ و بزرگتر از ۵ باشد یک واحد به عددی که برای تقریب مشخص شد اضافه می‌شود. در صورتی که کمتر از ۵ باشد آن عدد ثابت می‌ماند و شبیه به همان روش قطع کردن می‌باشد. در نهایت سایر رقم‌های سمت راست آن عدد با عدد صفر جایگزین می‌شود. برای نمونه به مثال‌های زیر توجه نمایید: </vt:lpstr>
      <vt:lpstr>PowerPoint Presentation</vt:lpstr>
      <vt:lpstr>PowerPoint Presentation</vt:lpstr>
      <vt:lpstr>نمونه ای از طرح درس</vt:lpstr>
      <vt:lpstr> تقریب اعداد به کمک گرد کردن جهت تسلط بیشتر در گرد کردن اعداد، تمرین زیر را انجام دهید:  قریب به روش قطع کردن و گرد کردن اگر رقم تقریب و عدد داده شده غیر اعشاری باشند : به تعداد صفرهای رقم تقریب از عدد داده شده قطع کرده و صفرجانشین آنها می گردد .                    5000   =   ( با تقریب کمتر از 1000 )  5432  ( مثال        2- اگر رقم تقریب صحیح عدد داده شده اعشاری باشد: مانند نمونه بالا عملیات را انجام می دهیم یعنی از رقم اعشار آنها صرف نظر می گردد.                           300  = ( با تقریب کمتر از 100 ) 2734/354 ( مثال 3- اگر رقم تقریب اعشار و خود عدد نیز اعشاری باشد : به تعداد رقم های بعداز ممیز در تقریب از عدد داده شده جدا می کنیم و به جای بقیه صفر قرار می دهیم ( قطع می کنیم                              27/453   =   ( با تقریب کمتر از 1 0 / 0 )  2734 / 453 ( مثال 4ـ اگر رقم تقریب عدد 1  و خود عدداعشاری باشد : از ارقام اعشاری چشم پوشی کرده چون همه ارقام اعشاری بعد از ممیز از یک کمتر و فقط جزء صحیح عدد اعشاری را می نویسیم .                                             43 = ( با تقریب کمتر از یک ) 742 / 43 ( مثال                                                  0 = ( با تقریب کمتر از یک ) 742 / 0 ( مثال   </vt:lpstr>
      <vt:lpstr>  با توجه به اینکه در چاپ جدید کتاب ریاضی پایه ششم  روش تدریس گرد کردن از طریق حدس و تخمینی و ذهنی می باشد اما هنوز بعضی از همکاران به روش سابق گرد کردن    ( قطع کردن )  ( حاصل ) = نصف تقریب + عدد داده شده ) را تدریس می کنند شایسته است برای تدریس درس گرد کردن از روش های زیر استفاده گرددد .                                                  تقریب به روش گرد کردن 1-    اگر رقم تقریب و عدد داده شده غیر اعشاری باشند : از سمت چپ به تعداد رقم های صفر عدد تقریب زیر ارقام داده شده قرار داده آخرین صفر اگر زیر عددی قرار گرفت که آن عدد 5 یا بیشتر از 5  باشد یک واحد به رقم قبل از آن اضافه می کنیم و صفر های رقم تقریب مانند روش قطع کردن می نویسیم در غیر اینصورت عددی اضافه نخواهد شد .                                         35000 = ( با تقریب کمتر از 1000 )  34543      ( مثال                                       3000  = ( با تقریب کمتر از 1000 )  3473      ( مثال 2- اگر رقم تقریب غیر اعشار و عدد داده شده اعشاری باشد : طبق روش بالا انجام داده طوریکه از ارقام اعشاری صرف نظر می گردد.                                                 30 =( با تقریب کمتر از 10 )  72/34   ( مثال                                         600 =( با تقریب کمتر از 100 )  273/583     ( مثال 3- اگر رقم تقریب و عدد داده شده اعشاری باشد : ئر این حالت به رقم بعد از از رقم اعشاری تقریب نگاه کرده , اگر 5 یا بیشتر از آن باشد یک واحد به رقم تقریب اضافه می کنیم در غیر اینصورت عددی اضافه نخواهد شد .                                       4/34=( با تقریب کمتر از 1/0 )  3581 / 34   ( مثال                               34/ 354 =( با تقریب کمتر از 1 0/0 )  3421 /354   ( مثال </vt:lpstr>
      <vt:lpstr>- اگر رقم تقریب 1  و عدد داده شده اعشاری باشد : در این حالت به اولین رقم اعشاری بعد از ممیز نگاه می کنیم اگر عدد 5 یا بیشتر از 5 باشد یک واحد به رقم یکان اضافه می شود در غیر اینصورت عددی اضافه نخواهد شد .                                                     35 = ( با تقریب کمتر از یک ) 72/34  ( مثال                                              532 = ( با تقریب کمتر از یک ) 34/532 ( مثال -------------------------------------------------------------------- تقریب کمتر از 1 : یعنی اینکه کلیه ارقامیکه که مرتبه آنها از یکان کوچکتر است حذف شود . (شامل قسمت اعشار میشود) تقریب کوچکتر از 10 : ارقامیکه مرتبه آنها از دهگان کمتر است حذف میشوند( اعشار عدد + یکان) بجای ارقام حذف شده صفر میگذاریم . حالا آخرین رقمی که داری بجاش 0 میذاری رو نگاه کن اگر 5 یا بزرگتر از آن بود یه رقم به آخرین رقم باقیمانده اضافه میشه مثلا عدد 2348.65 را در نظر بگیر با تقریب کمتر از 0.01  2348.65 باتقریب کمتر از 0.1  2348.7 ( چون آخرین رقم حذف شده برابر 5 است پس یکی به 6 اضافه میشه) با تقریب کمتر از 1 2349 با تقریب کمتر از 10 2350 با تقریب کمتر از 1002300 با تقریب کمتر از 1000  2000 </vt:lpstr>
      <vt:lpstr>PowerPoint Presentation</vt:lpstr>
      <vt:lpstr>    تفاوتی که قطع کردن با گرد کردن داره اینه که آخرین رقم هرچی باشه به رقم بعدی اضافه نمیشه و فقط 0 میگذاریم مثلا عدد 25675 تقریب 10 قطع  25670 گرد  25680 تقریب 100 قطع  25600 گرد 25700 روش گرد کردن : برای گرد کردن عدد مثلا با تقریب کمتر از 10 باید نصف تقریب داده شده (در اینجا 5) را به عدد اضافه کنی عدد بدست آمده را قطع کنی 25675+5= 25680 که قطع شدش همون 25680 میشه مثلا 45676 را با تقریب کمتر از 10 قطع می کنیم حاصل : 45670 حالا اگه بخواهیم گردش کنیم 45676+ 5= 45681 حالا این عدد را قطع میکنیم میشه 45680 دلیل اینکه اعداد 5 و بزرگتر از اون یه واحد با آخرین عدد اضافه میکنند اینه عدد 345 را در نظر بگیرید ، با تقریب 10 داریم : 350&gt;345&gt;340 اگه به بالا گرد کنیم عدد بزرگتر میشه یعنی 350 و به پایین گرد کنیم میشه عدد کوچکتر یعنی 34 </vt:lpstr>
      <vt:lpstr>PowerPoint Presentation</vt:lpstr>
      <vt:lpstr>فرصتی برای فکر کردن                             دانش آموزان کلاس ششم در جلسه قبلی درس شروع به حل یک مسله ریاضی کردند . معلم تصمیم گرفت کار های کاترینا را به عنوان بخشی از درس جلسه بعد به بقیه کلاس نشان دهد .از کودکان خواسته شد دو راهبرد موثری را که در که در این بررسی از آنها استفاده شده بود شناسایی کنند . این کار به کودکان فرصت داد تا نه تنها راهبرد های مناسبی را که می توانند در چنین بررسیهایی به کار ببرند شناسایی کنند بلکه به کاترینا نیز در مورد مهارتهایش در بررسی کردن باز خورد داد.</vt:lpstr>
      <vt:lpstr>نگاه کلی به فصل هفتم تقریب ریاضی ششم ابتدایی این فصل شامل 2 درس است. درس اول با استفاده از یک مثال عینی به کاربرد و اهمیت تقریب در زندگی می پردازد و تفاوت دو عدد به صورت تقریبی و دقیق را با معرفی علامت (تقریباً مساوی) نشان می دهد. در این درس با توجه به آموخته های قبلی دانش آموزان دو روش تقریب زدن اعداد (اعداد طبیعی  اعشاری و کسری) یعنی روش قطع کردن و روش گرد کردن معرفی و آموزش داده می شود. و با انجام فعالیت های مناسب مفهوم با تقریب کمتر از صدگان را جایگزین با تقریب رقم صدگان می کند. و مقدارهای تقریب ارائه می گردند. مقدارهای تقریب و نمایش دادن اعداد تقریبی روی محور و شکل ارائه می گردند. درس دوم: ارتباط بین ابزارهای اندازه گیری و دقت اندازه گیری را با تقریب زدن مناسب نشان می دهد. در این درس دانش آموزان به وضوح می بینند که برای هر نوع اندازه گیری نیاز به ابزار مناسب با موضوع دارند. </vt:lpstr>
      <vt:lpstr>اهداف درس اوّل تقریب فصل هفتم ریاضی ششم ابتدایی 1- مفهوم تقریب و کاربرد آن در محاسبات زندگی روزمره به درستی درک می کند. 2-از علامت تقریب در مواقع لازم استفاده می کند. 3-تقریب زدن به روش قطع کردن را صحیح انجام می دهد. 4-  درک درستی از مفهوم مقدارهای تقریب دارد. 5-عبارت «با تقریب کمتر از … » را به جای عبارت «با تقریب رقم … » صحیح به کار می برد. 6- با روش تقریب زدن به روش گرد کردن آشنا است. 7-مقدار تقریبی کسرها را به روش قطع کردن و گرد کردن را صحیح محاسبه می کند. 9-محل تقریبی کسرها بر اساس مقدارهای تقریب (به هر دو روش) بر روی محور نمایش می دهد. </vt:lpstr>
      <vt:lpstr>PowerPoint Presentation</vt:lpstr>
      <vt:lpstr>فرصتی برای فکر کردن      دانش آموزان هفت ساله کلاس مشغول تماشا و تمرین و اندازه گیری بودند جینی معلم کلاس تکالیف ریاضی آن روز را برای دانش آموزان توضیح دادو سپس آنها را به نوبت و یک گروه یک گروه برای برداشتن مداد خط کش و وسایل خودشان به گوشه کلاس فرستاد . او قبلا وسایلی را که می خواست کودکان اندازه بگیرند روی میز گذاشته بود . وقتی کودکان درجای خود نشستند جینی از آنها خواست ساکت باشند تا تکالیفی را که باید انجام بدهند یک بار دیگر توضیح دهد. این بار به آنها گفت که برای انجام دادن تکالیف بیست دقیقه وقت دارند و او در حین اجرای کار وقت باقیمانده را به آنها اعلام می کند .پس از ده دقیقه جینی به کودکان گفت ده دقیقه وقت دارند و قاعدتا باید تا این لحظه اندازه چهار شی از هشت شی را تعیین کرده باشند . همچنین به آنها گفت که اگر.................. </vt:lpstr>
      <vt:lpstr>قبل از اتمام وقت کارشان را تمام کردند طول دو قلم از اشیا کلاس را که تقریبا پنج سانتی متر است .را پیدا کنند پنج دقیقه به پایان وقت جینی به کودکان یاآوری کرد که تقریبا کارشان به پایان رسیده است و یک دقیقه بعد به آنها گفت که اندازه گیری را به پایان برسانند و برای صحبت کردن در مورد آنچه انجام داده اند آماده شوند . در پایان کار معلم و دانش آموزان به اشیایی که تقریبا پنج سانتی متر طول داشتند نگاه کردند تا ببینند تخمین آنها چقدر نزدیک به واقعیت بوده است . بدین ترتیب جینی توانست فضای کاری مشغول کننده ولی درعین حال آرامی فراهم کند . تمامی کودکان می دانستند که از آنها چه انتظاری می رود و همگی آن قدر کار داشتند که آنها را به شیوه ای ارزشمند مشغول نگه دارد. </vt:lpstr>
      <vt:lpstr>فعالیت های درس اوّل تقریب فصل هفتم ریاضی ششم ابتدایی فعالیت صفحه 132 دانش آموزان با این روش قطع کردن در سال های گذشته آشنا شده اند و این قسمت یادآوری می باشد. ردیف آخر جدول باز پاسخ است و پیشنهاد می شود تمام دانش آموزان پاسخ خود را در این قسمت بیان کنند. در ستون آخر جدول که اختلاف مقدار واقعی و مقدار تقریبی را خواسته آموزگاران بهتر است توجه دانش آموزان را به اختلاف اعداد در رابطه آن با تقریب داده شده جلب نمایند. اما رابطه بین آن توسط آموزگاران بیان نشود. در قسمت ب) جمع بندی قسمت الف است و آموزگار با پرسش و پاسخ می تواند به هدف این قسمت دست یابد</vt:lpstr>
      <vt:lpstr>. فعالیت صفحه 134 هدف از انجام این فعالیت آموزش روش دیگری برای تقریب زدن می باشد. بدفهمی های درس اوّل تقریب فصل هفتم ریاضی ششم ابتدایی ١  – دانش آموزان زمانی که با عبارت های با «تقریب رقم صدگان » و یا «تقریب رقم دهگان » مواجه می شوند تصور می کنند باید رقم صدگان و یا دهگان را نیز  حدف کنند. ٢ –  دانش آموزان در تقریب به روش قطع کردن و یا گرد کردن به جای رقم های حذف شده صفر قرار نمی دهند. ٣  – برای به دست آوردن حاصل تقسیم اعداد اعشاری به روش گرد کردن و با تقریب کمتر از 1/ 0، 01 / 0 و یا 001 / 0 باید یک رقم بیشتر از تقریب موردنظر، تقسیم اعشاری را حل کنیم در صورتی که دانش آموزان به این موضوع توجه کافی ندارند. ٤ –  دانش آموزان زمانی که قرار است عددی را با تقریب کمتر از ١٠ ، ١٠٠ و … گرد و یا قطع کنند به جای آنکه به قسمت صحیح عدد نگاه کنند به قسمت اعشاری آن نگاه می کنند و اعمال را روی قسمت اعشاری انجام می دهند. اهداف درس دوم اندازه گیری و محاسبات تقریبی فصل هفتم ریاضی ششم ابتدایی 1 –  برای هر نوع اندازه گیری با توجه به موضوع و اهمیت آن از ابزار و میزان تقریب مناسب استفاده می کند. 2  – در محاسبات تقریبی با توجه به شرایط از روش های (ابتدا محاسبه، سپس تقریب  ابتدا تقریب، سپس محاسبه)، به درستی استفاده می کند. 3 –  اختلاف بین پاسخ تقریبی و پاسخ واقعی یک محاسبه را به دست می آورد. 4  – اختلاف بین پاسخ ها به روش های قطع کردن و گرد کردن در عملیات را باهم مقایسه می کند. 5 –  مراحل ترتیب عملیات ها را صحیح انجام می دهد. 6  – مقدار اختلاف بین پاسخ تقریبی و واقعی یک ضرب ( 25 / 6×4 ) به روش قطع کردن را به کمک شکل نشان دهد. 7  – بداند در محاسبات تقریبی هرچه مقدار تقریب دقیق تر (کوچک تر) باشد به مقدار واقعی نزدیک تر است.    </vt:lpstr>
      <vt:lpstr>حل حل فعالیت درس دوم اندازه گیری و محاسبات تقریبی فصل هفتم ریاضی ششم ابتدایی فعالیت صفحه 137 در ابتدا با یک متر وارد کلاس شوید و از دانش آموزان بخواهید که قد خود را به کمک دوستانشان اندازه گیری کنند و اندازه ها را بیان کنند. هدف اصلی این قسمت آشنا کردن دانش آموزان با این نکته است که برای هر نوع اندازه گیری نیاز به ابزار مناسب است و با توجه به موضوع و اهمیت آن مقدار تقریب(واحد تقریب) را متناسب انتخاب شود. در بسیاری از زمان ها نیازی به بیان دقیق مقدار پدیده ها نیست. حل تمرین درس دوم اندازه گیری و محاسبات تقریبی فصل هفتم ریاضی ششم ابتدایی   تمرین ١ صفحه 141 با توجه به اندازه های مختلف جعبه های دستمال کاغذی جواب این تمرین باز پاسخ می باشد. و دانش آموزان اندازه گیری را تا سانتی متر محاسبه می کنند و کمتر از ١ سانتی متر را در نظر نمی گیرند. تمرین ٢  صفحه 141 حجم یک قوطی کبریت با تقریب کمتر از ١ میلی متر است و کمتر از ١ میلی متر را در نظر نمی گیرند و حجم را به دست می آورند. </vt:lpstr>
      <vt:lpstr>تمرین ٣ صفحه 141 وزن خود یا دوستان را با تقریب کمتر از ١ کیلوگرم به روش گرد کردن به دست بیاورند آن مقدار که کمتر از ٥٠٠ گرم باشد حذف خواهد شد. و از ٥٠٠ گرم به بالا را حذف می کنند و یک کیلوگرم به وزن اضافه می کنند بدفهمی های رایج دانش آموزان درس دوم اندازه گیری و محاسبات تقریبی فصل هفتم ریاضی ششم ابتدایی ١ –  عدم درک کامل از کاربرد تقریب در محاسبات تقریبی با توجه به شرایط (ابتدا تقریب، سپس محاسبه، ابتدا محاسبه، سپس تقریب) ٢ – اینکه همیشه گرد کردن در محاسبات تقریبی به مقدار واقعی نزدیک تر نیست و بلکه در بیشتر موارد می تواند نزدیک باشد. ٣ –  بدفهمی در ترتیب انجام عملیات ها که در ضرب و تقسیم، تصور دانش آموزان این است که ترتیب عملیات با ضرب است و در جمع و تفریق ترتیب ابتدا با جمع است. مرور فصل هفتم تقریب ریاضی ششم ابتدایی  تمرین ها سؤال ١ صفحه 142: هدف این سؤال این است که دانش آموزان بتوانند با استفاده از روش های تقریب سن دانش آموزان داده شده را به سال تقریب بزنند. دانش آموزانی که قسمت ماه های سال آنها زیر ٦ ماه باشد به روش قطع کردن آن مقدار از ماه ها نیز حذف می شوند. و دانش آموزانی که قسمت ماه های سال آنها از ٦ ماه به بالاتر باشد   </vt:lpstr>
      <vt:lpstr>PowerPoint Presentation</vt:lpstr>
      <vt:lpstr> فرهنگ نوشتن هدف «فرهنگ نوشتن » این است که دانش آموزان بتوانند ایده های خود را درباره مفاهیم مختلف ریاضی که در این فصل یاد گرفته و رابطه ها ی این مفاهیم را به زبان ساده بیان نمایند و بنویسند تا از این طریق بتوانند کنترل بیشتری بر فرایند یادگیری خود داشته باشند. بنابراین طبیعی است که جملات دانش آموزان با یکدیگر متفاوت باشد و نباید انتظار داشته باشیم که دانش آموزان بتوانند افکار خود رابا اصطلاحات و جمله های کاملاً درست بیان کنند. </vt:lpstr>
      <vt:lpstr>PowerPoint Presentation</vt:lpstr>
      <vt:lpstr>تمرینات زیر را انجام دهید.                           گرد کردن اعداد با تقریب 0.01 &gt;&gt; 3456.765                     4535.55         قطع کردن اعداد با تقریب 10  &gt;&gt;            239454.98                    84382         </vt:lpstr>
      <vt:lpstr>تهیه : آینور محمدی کوچمشکی                                                              منابع: سایتهای مختلف و کتاب روش تدریس ریاضی در دوره ابتدایی گیل باتل</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18</cp:revision>
  <dcterms:created xsi:type="dcterms:W3CDTF">2020-05-30T13:06:07Z</dcterms:created>
  <dcterms:modified xsi:type="dcterms:W3CDTF">2020-05-30T16:08:52Z</dcterms:modified>
</cp:coreProperties>
</file>