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5" r:id="rId3"/>
    <p:sldId id="264" r:id="rId4"/>
    <p:sldId id="257" r:id="rId5"/>
    <p:sldId id="266" r:id="rId6"/>
    <p:sldId id="267" r:id="rId7"/>
    <p:sldId id="268" r:id="rId8"/>
    <p:sldId id="269" r:id="rId9"/>
    <p:sldId id="270" r:id="rId10"/>
    <p:sldId id="272" r:id="rId11"/>
    <p:sldId id="258" r:id="rId12"/>
    <p:sldId id="260" r:id="rId13"/>
    <p:sldId id="273" r:id="rId14"/>
    <p:sldId id="263" r:id="rId15"/>
    <p:sldId id="26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0066"/>
    <a:srgbClr val="008000"/>
    <a:srgbClr val="FFFF00"/>
    <a:srgbClr val="FF3399"/>
    <a:srgbClr val="FFFFCC"/>
    <a:srgbClr val="F1FFE1"/>
    <a:srgbClr val="FFFF99"/>
    <a:srgbClr val="00FF00"/>
    <a:srgbClr val="DB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74" autoAdjust="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768150937"/>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527304034"/>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E57DC2-970A-4B3E-BB1C-7A09969E49DF}"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7423952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641206554"/>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E57DC2-970A-4B3E-BB1C-7A09969E49DF}"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7237823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229460348"/>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39510348"/>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12531671"/>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13210162"/>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6423078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009084599"/>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940336657"/>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03522901"/>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5/31/2020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11759297"/>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5619812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68587785"/>
      </p:ext>
    </p:extLst>
  </p:cSld>
  <p:clrMapOvr>
    <a:masterClrMapping/>
  </p:clrMapOvr>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7DE6118-2437-4B30-8E3C-4D2BE6020583}" type="datetimeFigureOut">
              <a:rPr lang="en-US" smtClean="0"/>
              <a:pPr/>
              <a:t>5/31/2020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0804617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Lst>
  <mc:AlternateContent xmlns:mc="http://schemas.openxmlformats.org/markup-compatibility/2006" xmlns:p14="http://schemas.microsoft.com/office/powerpoint/2010/main">
    <mc:Choice Requires="p14">
      <p:transition p14:dur="10">
        <p14:gallery dir="l"/>
      </p:transition>
    </mc:Choice>
    <mc:Fallback xmlns="">
      <p:transition>
        <p:fade/>
      </p:transition>
    </mc:Fallback>
  </mc:AlternateConten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45.jpg"/>
          <p:cNvPicPr>
            <a:picLocks noGrp="1" noChangeAspect="1"/>
          </p:cNvPicPr>
          <p:nvPr>
            <p:ph idx="1"/>
          </p:nvPr>
        </p:nvPicPr>
        <p:blipFill>
          <a:blip r:embed="rId4"/>
          <a:stretch>
            <a:fillRect/>
          </a:stretch>
        </p:blipFill>
        <p:spPr>
          <a:xfrm>
            <a:off x="2408349" y="978794"/>
            <a:ext cx="8190964" cy="4855336"/>
          </a:xfrm>
          <a:prstGeom prst="roundRect">
            <a:avLst>
              <a:gd name="adj" fmla="val 8594"/>
            </a:avLst>
          </a:prstGeom>
          <a:solidFill>
            <a:schemeClr val="accent1">
              <a:lumMod val="60000"/>
              <a:lumOff val="40000"/>
            </a:schemeClr>
          </a:solidFill>
          <a:ln>
            <a:solidFill>
              <a:schemeClr val="accent1">
                <a:lumMod val="75000"/>
              </a:schemeClr>
            </a:solid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39717554"/>
      </p:ext>
    </p:extLst>
  </p:cSld>
  <p:clrMapOvr>
    <a:masterClrMapping/>
  </p:clrMapOvr>
  <p:transition spd="slow" advTm="809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4793671" y="193963"/>
            <a:ext cx="3297382" cy="1288473"/>
          </a:xfrm>
          <a:prstGeom prst="horizontalScroll">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FFFF00"/>
                </a:solidFill>
                <a:cs typeface="B Titr" panose="00000700000000000000" pitchFamily="2" charset="-78"/>
              </a:rPr>
              <a:t>وحدت محتوا </a:t>
            </a:r>
            <a:endParaRPr lang="fa-IR" sz="3200" dirty="0">
              <a:solidFill>
                <a:srgbClr val="FFFF00"/>
              </a:solidFill>
              <a:cs typeface="B Titr" panose="00000700000000000000" pitchFamily="2" charset="-78"/>
            </a:endParaRPr>
          </a:p>
        </p:txBody>
      </p:sp>
      <p:sp>
        <p:nvSpPr>
          <p:cNvPr id="6" name="Snip Diagonal Corner Rectangle 5"/>
          <p:cNvSpPr/>
          <p:nvPr/>
        </p:nvSpPr>
        <p:spPr>
          <a:xfrm>
            <a:off x="1409699" y="1690255"/>
            <a:ext cx="10425546" cy="4904508"/>
          </a:xfrm>
          <a:prstGeom prst="snip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altLang="en-US" sz="2400" b="1" dirty="0">
                <a:solidFill>
                  <a:schemeClr val="tx1"/>
                </a:solidFill>
                <a:latin typeface="Arial" panose="020B0604020202020204" pitchFamily="34" charset="0"/>
                <a:cs typeface="Arial" panose="020B0604020202020204" pitchFamily="34" charset="0"/>
              </a:rPr>
              <a:t>تعداد زیادی از صاحبنظران تعلیم و تربیت از آموزش بین رشته ای حمایت و از آموزش  موضوع محور انتقاد می کنند. کارشناسان معتقدند تفکیک رشته های علمی تصنعی است زیرا آن چه در عالم خارج وجود دارد واحد است.</a:t>
            </a:r>
          </a:p>
          <a:p>
            <a:pPr algn="r">
              <a:lnSpc>
                <a:spcPct val="150000"/>
              </a:lnSpc>
            </a:pPr>
            <a:r>
              <a:rPr lang="fa-IR" sz="2400" b="1" dirty="0">
                <a:solidFill>
                  <a:schemeClr val="tx1"/>
                </a:solidFill>
                <a:latin typeface="Arial" panose="020B0604020202020204" pitchFamily="34" charset="0"/>
                <a:cs typeface="Arial" panose="020B0604020202020204" pitchFamily="34" charset="0"/>
              </a:rPr>
              <a:t>و یادگیرندگان نیز باید نظر واحدی از طریق برنامه های درسی به دست آورند. از آنجا که در وضعیت کنونی کشور ما ، محتوای برنامه ها عمدتا مجزا ارائه می شوند ، تلاش برای پیوند دادن برنامه های درسی مختلف از ضرورتهای تعلیم و تربیت است.</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731452"/>
      </p:ext>
    </p:extLst>
  </p:cSld>
  <p:clrMapOvr>
    <a:masterClrMapping/>
  </p:clrMapOvr>
  <mc:AlternateContent xmlns:mc="http://schemas.openxmlformats.org/markup-compatibility/2006">
    <mc:Choice xmlns:p14="http://schemas.microsoft.com/office/powerpoint/2010/main" Requires="p14">
      <p:transition p14:dur="10" advTm="112625">
        <p14:gallery dir="l"/>
      </p:transition>
    </mc:Choice>
    <mc:Fallback>
      <p:transition advTm="112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8953" y="1695717"/>
            <a:ext cx="10097036" cy="4666445"/>
          </a:xfrm>
        </p:spPr>
        <p:txBody>
          <a:bodyPr>
            <a:normAutofit/>
          </a:bodyPr>
          <a:lstStyle/>
          <a:p>
            <a:pPr marL="0" indent="0">
              <a:lnSpc>
                <a:spcPct val="160000"/>
              </a:lnSpc>
              <a:buNone/>
            </a:pPr>
            <a:endParaRPr lang="fa-IR" altLang="fa-IR" sz="2400" b="1" dirty="0" smtClean="0">
              <a:solidFill>
                <a:srgbClr val="008000"/>
              </a:solidFill>
              <a:latin typeface="Arial" panose="020B0604020202020204" pitchFamily="34" charset="0"/>
              <a:cs typeface="Arial" panose="020B0604020202020204" pitchFamily="34" charset="0"/>
            </a:endParaRPr>
          </a:p>
          <a:p>
            <a:pPr marL="0" indent="0">
              <a:lnSpc>
                <a:spcPct val="150000"/>
              </a:lnSpc>
              <a:buNone/>
            </a:pPr>
            <a:endParaRPr lang="en-US" altLang="fa-IR" sz="2400" b="1" dirty="0">
              <a:latin typeface="Arial" panose="020B0604020202020204" pitchFamily="34" charset="0"/>
              <a:cs typeface="Arial" panose="020B0604020202020204" pitchFamily="34" charset="0"/>
            </a:endParaRPr>
          </a:p>
          <a:p>
            <a:pPr marL="0" indent="0">
              <a:lnSpc>
                <a:spcPct val="150000"/>
              </a:lnSpc>
              <a:buNone/>
            </a:pPr>
            <a:endParaRPr lang="fa-IR" sz="2400" b="1" dirty="0">
              <a:latin typeface="Arial" panose="020B0604020202020204" pitchFamily="34" charset="0"/>
              <a:cs typeface="Arial" panose="020B0604020202020204" pitchFamily="34" charset="0"/>
            </a:endParaRPr>
          </a:p>
        </p:txBody>
      </p:sp>
      <p:sp>
        <p:nvSpPr>
          <p:cNvPr id="5" name="Folded Corner 4"/>
          <p:cNvSpPr/>
          <p:nvPr/>
        </p:nvSpPr>
        <p:spPr>
          <a:xfrm>
            <a:off x="785611" y="167426"/>
            <a:ext cx="11114468" cy="6787556"/>
          </a:xfrm>
          <a:prstGeom prst="foldedCorner">
            <a:avLst/>
          </a:prstGeom>
        </p:spPr>
        <p:style>
          <a:lnRef idx="2">
            <a:schemeClr val="accent1"/>
          </a:lnRef>
          <a:fillRef idx="1">
            <a:schemeClr val="lt1"/>
          </a:fillRef>
          <a:effectRef idx="0">
            <a:schemeClr val="accent1"/>
          </a:effectRef>
          <a:fontRef idx="minor">
            <a:schemeClr val="dk1"/>
          </a:fontRef>
        </p:style>
        <p:txBody>
          <a:bodyPr rtlCol="1" anchor="ctr"/>
          <a:lstStyle/>
          <a:p>
            <a:pPr algn="r">
              <a:lnSpc>
                <a:spcPct val="150000"/>
              </a:lnSpc>
            </a:pPr>
            <a:endParaRPr lang="fa-IR" altLang="fa-IR" sz="2400" b="1" dirty="0" smtClean="0">
              <a:solidFill>
                <a:schemeClr val="tx1"/>
              </a:solidFill>
              <a:latin typeface="Arial" panose="020B0604020202020204" pitchFamily="34" charset="0"/>
              <a:cs typeface="Arial" panose="020B0604020202020204" pitchFamily="34" charset="0"/>
            </a:endParaRPr>
          </a:p>
          <a:p>
            <a:pPr algn="r">
              <a:lnSpc>
                <a:spcPct val="150000"/>
              </a:lnSpc>
            </a:pPr>
            <a:r>
              <a:rPr lang="fa-IR" altLang="fa-IR" sz="2400" b="1" dirty="0" smtClean="0">
                <a:solidFill>
                  <a:schemeClr val="accent3">
                    <a:lumMod val="75000"/>
                  </a:schemeClr>
                </a:solidFill>
                <a:latin typeface="Arial" panose="020B0604020202020204" pitchFamily="34" charset="0"/>
                <a:cs typeface="Arial" panose="020B0604020202020204" pitchFamily="34" charset="0"/>
              </a:rPr>
              <a:t>     </a:t>
            </a:r>
          </a:p>
          <a:p>
            <a:pPr algn="r">
              <a:lnSpc>
                <a:spcPct val="150000"/>
              </a:lnSpc>
            </a:pPr>
            <a:r>
              <a:rPr lang="fa-IR" altLang="fa-IR" sz="2400" b="1" dirty="0" smtClean="0">
                <a:solidFill>
                  <a:schemeClr val="accent3">
                    <a:lumMod val="75000"/>
                  </a:schemeClr>
                </a:solidFill>
                <a:latin typeface="Arial" panose="020B0604020202020204" pitchFamily="34" charset="0"/>
                <a:cs typeface="Arial" panose="020B0604020202020204" pitchFamily="34" charset="0"/>
              </a:rPr>
              <a:t>        اصول انتخاب محتوا</a:t>
            </a:r>
            <a:endParaRPr lang="en-US" altLang="fa-IR" sz="2400" b="1" dirty="0" smtClean="0">
              <a:solidFill>
                <a:schemeClr val="accent3">
                  <a:lumMod val="75000"/>
                </a:schemeClr>
              </a:solidFill>
              <a:latin typeface="Arial" panose="020B0604020202020204" pitchFamily="34" charset="0"/>
              <a:cs typeface="Arial" panose="020B0604020202020204" pitchFamily="34" charset="0"/>
            </a:endParaRPr>
          </a:p>
          <a:p>
            <a:pPr algn="r">
              <a:lnSpc>
                <a:spcPct val="150000"/>
              </a:lnSpc>
            </a:pPr>
            <a:endParaRPr lang="fa-IR" altLang="fa-IR" sz="800" b="1" dirty="0" smtClean="0">
              <a:solidFill>
                <a:schemeClr val="tx1"/>
              </a:solidFill>
              <a:latin typeface="Arial" panose="020B0604020202020204" pitchFamily="34" charset="0"/>
              <a:cs typeface="Arial" panose="020B0604020202020204" pitchFamily="34" charset="0"/>
            </a:endParaRPr>
          </a:p>
          <a:p>
            <a:pPr algn="r">
              <a:lnSpc>
                <a:spcPct val="150000"/>
              </a:lnSpc>
            </a:pPr>
            <a:endParaRPr lang="fa-IR" altLang="fa-IR" sz="800" b="1" dirty="0" smtClean="0">
              <a:solidFill>
                <a:schemeClr val="tx1"/>
              </a:solidFill>
              <a:latin typeface="Arial" panose="020B0604020202020204" pitchFamily="34" charset="0"/>
              <a:cs typeface="Arial" panose="020B0604020202020204" pitchFamily="34" charset="0"/>
            </a:endParaRPr>
          </a:p>
          <a:p>
            <a:pPr algn="r">
              <a:lnSpc>
                <a:spcPct val="150000"/>
              </a:lnSpc>
            </a:pPr>
            <a:endParaRPr lang="fa-IR" altLang="fa-IR" sz="800" b="1" dirty="0" smtClean="0">
              <a:solidFill>
                <a:schemeClr val="tx1"/>
              </a:solidFill>
              <a:latin typeface="Arial" panose="020B0604020202020204" pitchFamily="34" charset="0"/>
              <a:cs typeface="Arial" panose="020B0604020202020204" pitchFamily="34" charset="0"/>
            </a:endParaRPr>
          </a:p>
          <a:p>
            <a:pPr algn="r">
              <a:lnSpc>
                <a:spcPct val="150000"/>
              </a:lnSpc>
              <a:defRPr/>
            </a:pPr>
            <a:r>
              <a:rPr lang="fa-IR" altLang="fa-IR" sz="2400" b="1" dirty="0" smtClean="0">
                <a:solidFill>
                  <a:srgbClr val="FF3399"/>
                </a:solidFill>
                <a:latin typeface="Arial" panose="020B0604020202020204" pitchFamily="34" charset="0"/>
                <a:cs typeface="Arial" panose="020B0604020202020204" pitchFamily="34" charset="0"/>
              </a:rPr>
              <a:t>۱- اهمیت : </a:t>
            </a:r>
            <a:r>
              <a:rPr lang="fa-IR" altLang="fa-IR" sz="2400" b="1" dirty="0" smtClean="0">
                <a:solidFill>
                  <a:schemeClr val="tx1"/>
                </a:solidFill>
                <a:latin typeface="Arial" panose="020B0604020202020204" pitchFamily="34" charset="0"/>
                <a:cs typeface="Arial" panose="020B0604020202020204" pitchFamily="34" charset="0"/>
              </a:rPr>
              <a:t>محتوای انتخاب شده باید از درجه بالای اهمیت برخوردار باشد. زیرا ایده ها ، مفاهیم و اصول و تعمیم های اساسی محتوا برای تحقق هدفهای برنامه درسی اند و باید تواناییها ، مهارتها و گرایشهای دانش آموزان را تقویت کنند.</a:t>
            </a:r>
          </a:p>
          <a:p>
            <a:pPr algn="r">
              <a:lnSpc>
                <a:spcPct val="150000"/>
              </a:lnSpc>
              <a:defRPr/>
            </a:pPr>
            <a:r>
              <a:rPr lang="fa-IR" altLang="fa-IR" sz="2400" b="1" dirty="0" smtClean="0">
                <a:solidFill>
                  <a:srgbClr val="FF3399"/>
                </a:solidFill>
                <a:latin typeface="Arial" panose="020B0604020202020204" pitchFamily="34" charset="0"/>
                <a:cs typeface="Arial" panose="020B0604020202020204" pitchFamily="34" charset="0"/>
              </a:rPr>
              <a:t>۲- اعتبار : </a:t>
            </a:r>
            <a:r>
              <a:rPr lang="fa-IR" altLang="fa-IR" sz="2400" b="1" dirty="0" smtClean="0">
                <a:solidFill>
                  <a:schemeClr val="tx1"/>
                </a:solidFill>
                <a:latin typeface="Arial" panose="020B0604020202020204" pitchFamily="34" charset="0"/>
                <a:cs typeface="Arial" panose="020B0604020202020204" pitchFamily="34" charset="0"/>
              </a:rPr>
              <a:t>از آنجا که انفجار اطلاعات در عصر حاضر باعث شده که محتوا خیلی سریع صحت و اعتبار خود را از دست بدهد ، بیاد مفاهیم و اصول و تعمیم های صحیح و معتبر انتخاب و مرتبا از نظر اعتبار بررسی و بازبینی شوند.</a:t>
            </a:r>
          </a:p>
          <a:p>
            <a:pPr algn="r">
              <a:lnSpc>
                <a:spcPct val="150000"/>
              </a:lnSpc>
              <a:defRPr/>
            </a:pPr>
            <a:r>
              <a:rPr lang="fa-IR" altLang="fa-IR" sz="2400" b="1" dirty="0" smtClean="0">
                <a:solidFill>
                  <a:srgbClr val="FF3399"/>
                </a:solidFill>
                <a:latin typeface="Arial" panose="020B0604020202020204" pitchFamily="34" charset="0"/>
                <a:cs typeface="Arial" panose="020B0604020202020204" pitchFamily="34" charset="0"/>
              </a:rPr>
              <a:t>۳. علاقه فراگیرنده : </a:t>
            </a:r>
            <a:r>
              <a:rPr lang="fa-IR" altLang="fa-IR" sz="2400" b="1" dirty="0" smtClean="0">
                <a:solidFill>
                  <a:schemeClr val="tx1"/>
                </a:solidFill>
                <a:latin typeface="Arial" panose="020B0604020202020204" pitchFamily="34" charset="0"/>
                <a:cs typeface="Arial" panose="020B0604020202020204" pitchFamily="34" charset="0"/>
              </a:rPr>
              <a:t>اگر دانش برای زتدگی فراگیرنده معنادار باشد ، از وجود خود او می جوشد . خود      فراگیرنده می تواند منبع برنامه درسی باشد ، یعنی علایق فراگیرنده در برنامه درسی تعیین کننده است. </a:t>
            </a:r>
          </a:p>
          <a:p>
            <a:pPr algn="r">
              <a:lnSpc>
                <a:spcPct val="150000"/>
              </a:lnSpc>
            </a:pPr>
            <a:endParaRPr lang="fa-IR" altLang="fa-IR" sz="800" b="1" dirty="0">
              <a:solidFill>
                <a:schemeClr val="tx1"/>
              </a:solidFill>
              <a:latin typeface="Arial" panose="020B0604020202020204" pitchFamily="34" charset="0"/>
              <a:cs typeface="Arial" panose="020B0604020202020204" pitchFamily="34" charset="0"/>
            </a:endParaRPr>
          </a:p>
          <a:p>
            <a:pPr algn="r">
              <a:lnSpc>
                <a:spcPct val="150000"/>
              </a:lnSpc>
            </a:pPr>
            <a:endParaRPr lang="fa-IR" altLang="fa-IR" sz="2400" b="1" dirty="0" smtClean="0">
              <a:solidFill>
                <a:schemeClr val="tx1"/>
              </a:solidFill>
              <a:latin typeface="Arial" panose="020B0604020202020204" pitchFamily="34" charset="0"/>
              <a:cs typeface="Arial" panose="020B0604020202020204" pitchFamily="34" charset="0"/>
            </a:endParaRPr>
          </a:p>
        </p:txBody>
      </p:sp>
      <p:sp>
        <p:nvSpPr>
          <p:cNvPr id="2" name="Frame 1"/>
          <p:cNvSpPr/>
          <p:nvPr/>
        </p:nvSpPr>
        <p:spPr>
          <a:xfrm>
            <a:off x="8686800" y="271624"/>
            <a:ext cx="2798618" cy="933722"/>
          </a:xfrm>
          <a:prstGeom prst="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0080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8814525"/>
      </p:ext>
    </p:extLst>
  </p:cSld>
  <p:clrMapOvr>
    <a:masterClrMapping/>
  </p:clrMapOvr>
  <mc:AlternateContent xmlns:mc="http://schemas.openxmlformats.org/markup-compatibility/2006">
    <mc:Choice xmlns:p14="http://schemas.microsoft.com/office/powerpoint/2010/main" Requires="p14">
      <p:transition spd="slow" p14:dur="1400" advTm="198914">
        <p14:ripple/>
      </p:transition>
    </mc:Choice>
    <mc:Fallback>
      <p:transition spd="slow" advTm="198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fa-IR" dirty="0"/>
          </a:p>
        </p:txBody>
      </p:sp>
      <p:sp>
        <p:nvSpPr>
          <p:cNvPr id="8" name="Flowchart: Alternate Process 7"/>
          <p:cNvSpPr/>
          <p:nvPr/>
        </p:nvSpPr>
        <p:spPr>
          <a:xfrm>
            <a:off x="1790163" y="502276"/>
            <a:ext cx="10161430" cy="5799695"/>
          </a:xfrm>
          <a:prstGeom prst="flowChartAlternateProcess">
            <a:avLst/>
          </a:prstGeom>
          <a:solidFill>
            <a:srgbClr val="F1FFE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altLang="fa-IR" sz="2400" b="1" dirty="0" smtClean="0">
                <a:solidFill>
                  <a:srgbClr val="FF3399"/>
                </a:solidFill>
                <a:latin typeface="Arial" panose="020B0604020202020204" pitchFamily="34" charset="0"/>
                <a:cs typeface="Arial" panose="020B0604020202020204" pitchFamily="34" charset="0"/>
              </a:rPr>
              <a:t>۴. سود مندی : </a:t>
            </a:r>
            <a:r>
              <a:rPr lang="fa-IR" altLang="fa-IR" sz="2400" b="1" dirty="0" smtClean="0">
                <a:solidFill>
                  <a:schemeClr val="tx1"/>
                </a:solidFill>
                <a:latin typeface="Arial" panose="020B0604020202020204" pitchFamily="34" charset="0"/>
                <a:cs typeface="Arial" panose="020B0604020202020204" pitchFamily="34" charset="0"/>
              </a:rPr>
              <a:t>این اصل به کاربرد مفید محتوا مربوط می شود . سودمندی محتوا براساس دیدگاه فلسفی و طرح برنامه درسی تعیین می شود . </a:t>
            </a:r>
          </a:p>
          <a:p>
            <a:pPr algn="r">
              <a:lnSpc>
                <a:spcPct val="150000"/>
              </a:lnSpc>
            </a:pPr>
            <a:r>
              <a:rPr lang="fa-IR" altLang="fa-IR" sz="2400" b="1" dirty="0" smtClean="0">
                <a:solidFill>
                  <a:srgbClr val="FF3399"/>
                </a:solidFill>
                <a:latin typeface="Arial" panose="020B0604020202020204" pitchFamily="34" charset="0"/>
                <a:cs typeface="Arial" panose="020B0604020202020204" pitchFamily="34" charset="0"/>
              </a:rPr>
              <a:t>۵. قابلیت یادگیری : </a:t>
            </a:r>
            <a:r>
              <a:rPr lang="fa-IR" altLang="fa-IR" sz="2400" b="1" dirty="0" smtClean="0">
                <a:solidFill>
                  <a:schemeClr val="tx1"/>
                </a:solidFill>
                <a:latin typeface="Arial" panose="020B0604020202020204" pitchFamily="34" charset="0"/>
                <a:cs typeface="Arial" panose="020B0604020202020204" pitchFamily="34" charset="0"/>
              </a:rPr>
              <a:t>به سازماندهی مناسب و توالی محتوا مربوط است ، زیرا گاهی به علت سازماندهی نامناسب محتوا یادگیری موثر انجام نمی پذیرد ، در هر دو بعد باید هماهنگی و تناسب لازم را حفظ کرد.</a:t>
            </a:r>
          </a:p>
          <a:p>
            <a:pPr algn="r">
              <a:lnSpc>
                <a:spcPct val="150000"/>
              </a:lnSpc>
            </a:pPr>
            <a:r>
              <a:rPr lang="fa-IR" altLang="fa-IR" sz="2400" b="1" dirty="0" smtClean="0">
                <a:solidFill>
                  <a:srgbClr val="FF3399"/>
                </a:solidFill>
                <a:latin typeface="Arial" panose="020B0604020202020204" pitchFamily="34" charset="0"/>
                <a:cs typeface="Arial" panose="020B0604020202020204" pitchFamily="34" charset="0"/>
              </a:rPr>
              <a:t>۶. انعطاف پذیری : </a:t>
            </a:r>
            <a:r>
              <a:rPr lang="fa-IR" altLang="fa-IR" sz="2400" b="1" dirty="0" smtClean="0">
                <a:solidFill>
                  <a:schemeClr val="tx1"/>
                </a:solidFill>
                <a:latin typeface="Arial" panose="020B0604020202020204" pitchFamily="34" charset="0"/>
                <a:cs typeface="Arial" panose="020B0604020202020204" pitchFamily="34" charset="0"/>
              </a:rPr>
              <a:t>باید محتوا را با توجه به زمان و بودجه تخصیص یافته ، منابع قابل دسترس ، کارکنان و نیز فضای سیاسی و قوانین موجود انتخاب کنند.</a:t>
            </a:r>
            <a:endParaRPr lang="en-US" altLang="fa-IR" sz="2400" b="1" dirty="0">
              <a:solidFill>
                <a:schemeClr val="tx1"/>
              </a:solidFill>
              <a:latin typeface="Arial" panose="020B0604020202020204" pitchFamily="34" charset="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5059821"/>
      </p:ext>
    </p:extLst>
  </p:cSld>
  <p:clrMapOvr>
    <a:masterClrMapping/>
  </p:clrMapOvr>
  <mc:AlternateContent xmlns:mc="http://schemas.openxmlformats.org/markup-compatibility/2006">
    <mc:Choice xmlns:p14="http://schemas.microsoft.com/office/powerpoint/2010/main" Requires="p14">
      <p:transition spd="slow" p14:dur="1600" advTm="200823">
        <p14:prism isInverted="1"/>
      </p:transition>
    </mc:Choice>
    <mc:Fallback>
      <p:transition spd="slow" advTm="200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dirty="0"/>
          </a:p>
        </p:txBody>
      </p:sp>
      <p:sp>
        <p:nvSpPr>
          <p:cNvPr id="4" name="Round Diagonal Corner Rectangle 3"/>
          <p:cNvSpPr/>
          <p:nvPr/>
        </p:nvSpPr>
        <p:spPr>
          <a:xfrm>
            <a:off x="387928" y="305456"/>
            <a:ext cx="11582400" cy="6344726"/>
          </a:xfrm>
          <a:prstGeom prst="round2Diag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rtl="1">
              <a:lnSpc>
                <a:spcPct val="150000"/>
              </a:lnSpc>
            </a:pPr>
            <a:r>
              <a:rPr lang="fa-IR" altLang="en-US" sz="2400" b="1" dirty="0">
                <a:solidFill>
                  <a:srgbClr val="FF0066"/>
                </a:solidFill>
                <a:latin typeface="Arial" panose="020B0604020202020204" pitchFamily="34" charset="0"/>
                <a:cs typeface="Arial" panose="020B0604020202020204" pitchFamily="34" charset="0"/>
              </a:rPr>
              <a:t>ارتباط محتوا با </a:t>
            </a:r>
            <a:r>
              <a:rPr lang="fa-IR" altLang="en-US" sz="2400" b="1" dirty="0" smtClean="0">
                <a:solidFill>
                  <a:srgbClr val="FF0066"/>
                </a:solidFill>
                <a:latin typeface="Arial" panose="020B0604020202020204" pitchFamily="34" charset="0"/>
                <a:cs typeface="Arial" panose="020B0604020202020204" pitchFamily="34" charset="0"/>
              </a:rPr>
              <a:t>تجربیات</a:t>
            </a:r>
          </a:p>
          <a:p>
            <a:pPr algn="just" rtl="1">
              <a:lnSpc>
                <a:spcPct val="150000"/>
              </a:lnSpc>
            </a:pPr>
            <a:endParaRPr lang="fa-IR" altLang="en-US" sz="800" b="1" dirty="0" smtClean="0">
              <a:solidFill>
                <a:srgbClr val="0070C0"/>
              </a:solidFill>
              <a:latin typeface="Arial" panose="020B0604020202020204" pitchFamily="34" charset="0"/>
              <a:cs typeface="Arial" panose="020B0604020202020204" pitchFamily="34" charset="0"/>
            </a:endParaRPr>
          </a:p>
          <a:p>
            <a:pPr algn="just" rtl="1">
              <a:lnSpc>
                <a:spcPct val="150000"/>
              </a:lnSpc>
            </a:pPr>
            <a:endParaRPr lang="fa-IR" altLang="en-US" sz="800" b="1" dirty="0">
              <a:solidFill>
                <a:srgbClr val="0070C0"/>
              </a:solidFill>
              <a:latin typeface="Arial" panose="020B0604020202020204" pitchFamily="34" charset="0"/>
              <a:cs typeface="Arial" panose="020B0604020202020204" pitchFamily="34" charset="0"/>
            </a:endParaRPr>
          </a:p>
          <a:p>
            <a:pPr algn="just" rtl="1">
              <a:lnSpc>
                <a:spcPct val="150000"/>
              </a:lnSpc>
            </a:pPr>
            <a:endParaRPr lang="fa-IR" altLang="en-US" sz="800" b="1" dirty="0">
              <a:solidFill>
                <a:srgbClr val="0070C0"/>
              </a:solidFill>
              <a:latin typeface="Arial" panose="020B0604020202020204" pitchFamily="34" charset="0"/>
              <a:cs typeface="Arial" panose="020B0604020202020204" pitchFamily="34" charset="0"/>
            </a:endParaRPr>
          </a:p>
          <a:p>
            <a:pPr marL="342900" indent="-342900" algn="just" rtl="1">
              <a:lnSpc>
                <a:spcPct val="150000"/>
              </a:lnSpc>
              <a:buFont typeface="Wingdings" panose="05000000000000000000" pitchFamily="2" charset="2"/>
              <a:buChar char="ü"/>
            </a:pPr>
            <a:r>
              <a:rPr lang="fa-IR" altLang="en-US" sz="2400" b="1" dirty="0">
                <a:solidFill>
                  <a:schemeClr val="tx1"/>
                </a:solidFill>
                <a:latin typeface="Arial" panose="020B0604020202020204" pitchFamily="34" charset="0"/>
                <a:cs typeface="Arial" panose="020B0604020202020204" pitchFamily="34" charset="0"/>
              </a:rPr>
              <a:t>در برنامه درسی نباید از رابطه محتوا با تجارب یادگیری غفلت شود. گرچه طرحهای موضوع محور بر محتوا تاکید می کنند ولی مطلقا از تجربیات غفلت نمی ورزند.</a:t>
            </a:r>
          </a:p>
          <a:p>
            <a:pPr marL="342900" indent="-342900" algn="just" rtl="1">
              <a:lnSpc>
                <a:spcPct val="150000"/>
              </a:lnSpc>
              <a:buFont typeface="Wingdings" panose="05000000000000000000" pitchFamily="2" charset="2"/>
              <a:buChar char="ü"/>
            </a:pPr>
            <a:r>
              <a:rPr lang="fa-IR" altLang="en-US" sz="2400" b="1" dirty="0" smtClean="0">
                <a:solidFill>
                  <a:schemeClr val="tx1"/>
                </a:solidFill>
                <a:latin typeface="Arial" panose="020B0604020202020204" pitchFamily="34" charset="0"/>
                <a:cs typeface="Arial" panose="020B0604020202020204" pitchFamily="34" charset="0"/>
              </a:rPr>
              <a:t>طرحهای </a:t>
            </a:r>
            <a:r>
              <a:rPr lang="fa-IR" altLang="en-US" sz="2400" b="1" dirty="0">
                <a:solidFill>
                  <a:schemeClr val="tx1"/>
                </a:solidFill>
                <a:latin typeface="Arial" panose="020B0604020202020204" pitchFamily="34" charset="0"/>
                <a:cs typeface="Arial" panose="020B0604020202020204" pitchFamily="34" charset="0"/>
              </a:rPr>
              <a:t>فراگیر محور نیز بر دانش آموزان و تجارب آنها تاکید می کنند، اما تجارب را در ارتباط با آموزه ها مورد ملاحظه قرار می دهند.بنابراین مربیان باید به خاطر داشته باشند که محتوا و تجارب یادگیری جدا از هم نیستند.</a:t>
            </a:r>
          </a:p>
          <a:p>
            <a:pPr marL="342900" indent="-342900" algn="just" rtl="1">
              <a:lnSpc>
                <a:spcPct val="150000"/>
              </a:lnSpc>
              <a:buFont typeface="Wingdings" panose="05000000000000000000" pitchFamily="2" charset="2"/>
              <a:buChar char="ü"/>
            </a:pPr>
            <a:r>
              <a:rPr lang="fa-IR" altLang="en-US" sz="2400" b="1" dirty="0" smtClean="0">
                <a:solidFill>
                  <a:schemeClr val="tx1"/>
                </a:solidFill>
                <a:latin typeface="Arial" panose="020B0604020202020204" pitchFamily="34" charset="0"/>
                <a:cs typeface="Arial" panose="020B0604020202020204" pitchFamily="34" charset="0"/>
              </a:rPr>
              <a:t>گاهی </a:t>
            </a:r>
            <a:r>
              <a:rPr lang="fa-IR" altLang="en-US" sz="2400" b="1" dirty="0">
                <a:solidFill>
                  <a:schemeClr val="tx1"/>
                </a:solidFill>
                <a:latin typeface="Arial" panose="020B0604020202020204" pitchFamily="34" charset="0"/>
                <a:cs typeface="Arial" panose="020B0604020202020204" pitchFamily="34" charset="0"/>
              </a:rPr>
              <a:t>برنامه ریزان محتوا را جدا از تجارب طرح می کنند، ولی اذعان دارند که این دو عنصر در موقعیت آموزشی وحدت دارند. گفتنی است که وقتی می توان از یادگیری موثر حرف زد که محتوا و فرایند هر دو مفید و با اهمیت باشند.</a:t>
            </a:r>
            <a:endParaRPr lang="en-US" altLang="en-US" sz="2400" b="1" dirty="0">
              <a:solidFill>
                <a:schemeClr val="tx1"/>
              </a:solidFill>
              <a:latin typeface="Arial" panose="020B0604020202020204" pitchFamily="34" charset="0"/>
              <a:cs typeface="Arial" panose="020B0604020202020204"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211046"/>
      </p:ext>
    </p:extLst>
  </p:cSld>
  <p:clrMapOvr>
    <a:masterClrMapping/>
  </p:clrMapOvr>
  <mc:AlternateContent xmlns:mc="http://schemas.openxmlformats.org/markup-compatibility/2006">
    <mc:Choice xmlns:p14="http://schemas.microsoft.com/office/powerpoint/2010/main" Requires="p14">
      <p:transition p14:dur="10" advTm="85489">
        <p14:gallery dir="l"/>
      </p:transition>
    </mc:Choice>
    <mc:Fallback>
      <p:transition advTm="85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ame Side Corner Rectangle 3"/>
          <p:cNvSpPr/>
          <p:nvPr/>
        </p:nvSpPr>
        <p:spPr>
          <a:xfrm>
            <a:off x="502277" y="1390919"/>
            <a:ext cx="11526592" cy="5228822"/>
          </a:xfrm>
          <a:prstGeom prst="snip2SameRect">
            <a:avLst/>
          </a:prstGeom>
          <a:solidFill>
            <a:srgbClr val="F1FFE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defRPr/>
            </a:pPr>
            <a:r>
              <a:rPr lang="fa-IR" sz="2400" b="1" dirty="0" smtClean="0">
                <a:solidFill>
                  <a:schemeClr val="accent3">
                    <a:lumMod val="75000"/>
                  </a:schemeClr>
                </a:solidFill>
                <a:latin typeface="Arial" panose="020B0604020202020204" pitchFamily="34" charset="0"/>
                <a:cs typeface="Arial" panose="020B0604020202020204" pitchFamily="34" charset="0"/>
              </a:rPr>
              <a:t>تجارب یادگیری باید به گونه ای انتخاب شوند که :</a:t>
            </a:r>
          </a:p>
          <a:p>
            <a:pPr algn="r">
              <a:lnSpc>
                <a:spcPct val="150000"/>
              </a:lnSpc>
              <a:defRPr/>
            </a:pPr>
            <a:r>
              <a:rPr lang="fa-IR" sz="2400" b="1" dirty="0" smtClean="0">
                <a:solidFill>
                  <a:srgbClr val="FF0066"/>
                </a:solidFill>
                <a:latin typeface="Arial" panose="020B0604020202020204" pitchFamily="34" charset="0"/>
                <a:cs typeface="Arial" panose="020B0604020202020204" pitchFamily="34" charset="0"/>
              </a:rPr>
              <a:t>۱- دانش آموز برای تمرین رفتارهای متناسب با هدفهای مورد نظر فرصت لازم را داشته باشد</a:t>
            </a:r>
            <a:r>
              <a:rPr lang="fa-IR" sz="2400" b="1" dirty="0" smtClean="0">
                <a:solidFill>
                  <a:schemeClr val="tx1"/>
                </a:solidFill>
                <a:latin typeface="Arial" panose="020B0604020202020204" pitchFamily="34" charset="0"/>
                <a:cs typeface="Arial" panose="020B0604020202020204" pitchFamily="34" charset="0"/>
              </a:rPr>
              <a:t>.مثلا اگر    ( پرورش مهارت حل مساله ) هدف برنامه است ، دانش آموز باید برای تمرین حل مساله فرصت لازم را داشته باشد در غیر این صورت هدف مزبور تحقق نخواهد یافت .</a:t>
            </a:r>
          </a:p>
          <a:p>
            <a:pPr algn="r">
              <a:lnSpc>
                <a:spcPct val="150000"/>
              </a:lnSpc>
              <a:defRPr/>
            </a:pPr>
            <a:r>
              <a:rPr lang="fa-IR" sz="2400" b="1" dirty="0" smtClean="0">
                <a:solidFill>
                  <a:srgbClr val="FF0066"/>
                </a:solidFill>
                <a:latin typeface="Arial" panose="020B0604020202020204" pitchFamily="34" charset="0"/>
                <a:cs typeface="Arial" panose="020B0604020202020204" pitchFamily="34" charset="0"/>
              </a:rPr>
              <a:t>۲. دانش آموز از انجام دادن آنها احساس رضایت کند</a:t>
            </a:r>
            <a:r>
              <a:rPr lang="fa-IR" sz="2400" b="1" dirty="0" smtClean="0">
                <a:solidFill>
                  <a:schemeClr val="tx1"/>
                </a:solidFill>
                <a:latin typeface="Arial" panose="020B0604020202020204" pitchFamily="34" charset="0"/>
                <a:cs typeface="Arial" panose="020B0604020202020204" pitchFamily="34" charset="0"/>
              </a:rPr>
              <a:t>. بدین منظور تجارب یادگیری باید متناسب با نیازها ، و علایق دانش آموزان انتخاب شوند.</a:t>
            </a:r>
          </a:p>
          <a:p>
            <a:pPr algn="r">
              <a:lnSpc>
                <a:spcPct val="150000"/>
              </a:lnSpc>
              <a:defRPr/>
            </a:pPr>
            <a:r>
              <a:rPr lang="fa-IR" sz="2400" b="1" dirty="0" smtClean="0">
                <a:solidFill>
                  <a:srgbClr val="FF0066"/>
                </a:solidFill>
                <a:latin typeface="Arial" panose="020B0604020202020204" pitchFamily="34" charset="0"/>
                <a:cs typeface="Arial" panose="020B0604020202020204" pitchFamily="34" charset="0"/>
              </a:rPr>
              <a:t>۳. با آمادگی دانش آموزان هماهنگ باشند </a:t>
            </a:r>
            <a:r>
              <a:rPr lang="fa-IR" sz="2400" b="1" dirty="0" smtClean="0">
                <a:solidFill>
                  <a:schemeClr val="tx1"/>
                </a:solidFill>
                <a:latin typeface="Arial" panose="020B0604020202020204" pitchFamily="34" charset="0"/>
                <a:cs typeface="Arial" panose="020B0604020202020204" pitchFamily="34" charset="0"/>
              </a:rPr>
              <a:t>. افراد در هر مقطع سنی از نظر عقلانی ، جسمانی ، اجتماعی و عاطفی آمادگی های خاصی دارند.</a:t>
            </a:r>
          </a:p>
          <a:p>
            <a:pPr algn="r">
              <a:lnSpc>
                <a:spcPct val="150000"/>
              </a:lnSpc>
              <a:defRPr/>
            </a:pPr>
            <a:endParaRPr lang="fa-IR" sz="2400" b="1" dirty="0">
              <a:solidFill>
                <a:schemeClr val="tx1"/>
              </a:solidFill>
              <a:latin typeface="Arial" panose="020B0604020202020204" pitchFamily="34" charset="0"/>
              <a:cs typeface="Arial" panose="020B0604020202020204" pitchFamily="34" charset="0"/>
            </a:endParaRPr>
          </a:p>
        </p:txBody>
      </p:sp>
      <p:sp>
        <p:nvSpPr>
          <p:cNvPr id="3" name="Bevel 2"/>
          <p:cNvSpPr/>
          <p:nvPr/>
        </p:nvSpPr>
        <p:spPr>
          <a:xfrm>
            <a:off x="3129566" y="180304"/>
            <a:ext cx="6117464" cy="965916"/>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800" b="1" dirty="0" smtClean="0">
                <a:solidFill>
                  <a:srgbClr val="FFFF00"/>
                </a:solidFill>
                <a:cs typeface="B Titr" panose="00000700000000000000" pitchFamily="2" charset="-78"/>
              </a:rPr>
              <a:t>اصول انتخاب تجارب و فعالیتهای یادگیری</a:t>
            </a:r>
            <a:endParaRPr lang="fa-IR" sz="2800" b="1" dirty="0">
              <a:solidFill>
                <a:srgbClr val="FFFF00"/>
              </a:solidFill>
              <a:cs typeface="B Titr" panose="000007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6278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50300">
        <p15:prstTrans prst="peelOff"/>
      </p:transition>
    </mc:Choice>
    <mc:Fallback>
      <p:transition spd="slow" advTm="150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Same Side Corner Rectangle 5"/>
          <p:cNvSpPr/>
          <p:nvPr/>
        </p:nvSpPr>
        <p:spPr>
          <a:xfrm>
            <a:off x="656823" y="115909"/>
            <a:ext cx="11333407" cy="6387921"/>
          </a:xfrm>
          <a:prstGeom prst="snip2Same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endParaRPr lang="en-US" altLang="fa-IR" sz="2400" b="1" dirty="0" smtClean="0">
              <a:solidFill>
                <a:schemeClr val="tx1"/>
              </a:solidFill>
              <a:latin typeface="Arial" panose="020B0604020202020204" pitchFamily="34" charset="0"/>
              <a:cs typeface="Arial" panose="020B0604020202020204" pitchFamily="34" charset="0"/>
            </a:endParaRPr>
          </a:p>
          <a:p>
            <a:pPr algn="r">
              <a:lnSpc>
                <a:spcPct val="150000"/>
              </a:lnSpc>
            </a:pPr>
            <a:endParaRPr lang="fa-IR" sz="2400" b="1" dirty="0" smtClean="0">
              <a:solidFill>
                <a:schemeClr val="tx1"/>
              </a:solidFill>
              <a:latin typeface="Arial" panose="020B0604020202020204" pitchFamily="34" charset="0"/>
              <a:cs typeface="Arial" panose="020B0604020202020204" pitchFamily="34" charset="0"/>
            </a:endParaRPr>
          </a:p>
          <a:p>
            <a:pPr algn="r">
              <a:lnSpc>
                <a:spcPct val="150000"/>
              </a:lnSpc>
            </a:pPr>
            <a:endParaRPr lang="fa-IR" sz="2400" b="1" dirty="0">
              <a:solidFill>
                <a:schemeClr val="tx1"/>
              </a:solidFill>
              <a:latin typeface="Arial" panose="020B0604020202020204" pitchFamily="34" charset="0"/>
              <a:cs typeface="Arial" panose="020B0604020202020204" pitchFamily="34" charset="0"/>
            </a:endParaRPr>
          </a:p>
          <a:p>
            <a:pPr algn="r">
              <a:lnSpc>
                <a:spcPct val="150000"/>
              </a:lnSpc>
              <a:defRPr/>
            </a:pPr>
            <a:r>
              <a:rPr lang="fa-IR" altLang="fa-IR" sz="2400" b="1" dirty="0" smtClean="0">
                <a:solidFill>
                  <a:srgbClr val="FF0066"/>
                </a:solidFill>
                <a:latin typeface="Arial" panose="020B0604020202020204" pitchFamily="34" charset="0"/>
                <a:cs typeface="Arial" panose="020B0604020202020204" pitchFamily="34" charset="0"/>
              </a:rPr>
              <a:t>۴. معلم امکان بهره گیری از تجارب گوناگون را داشته باشد. </a:t>
            </a:r>
            <a:r>
              <a:rPr lang="fa-IR" altLang="fa-IR" sz="2400" b="1" dirty="0" smtClean="0">
                <a:solidFill>
                  <a:schemeClr val="tx1"/>
                </a:solidFill>
                <a:latin typeface="Arial" panose="020B0604020202020204" pitchFamily="34" charset="0"/>
                <a:cs typeface="Arial" panose="020B0604020202020204" pitchFamily="34" charset="0"/>
              </a:rPr>
              <a:t>امکان به کارگیری تجارب متنوع ، نه تنها میل به هدفها را آسان می کند ، میدانی برای بروز خلاقیت معلم بوجود می آورد.</a:t>
            </a:r>
            <a:endParaRPr lang="en-US" altLang="fa-IR" sz="2400" b="1" dirty="0" smtClean="0">
              <a:solidFill>
                <a:schemeClr val="tx1"/>
              </a:solidFill>
              <a:latin typeface="Arial" panose="020B0604020202020204" pitchFamily="34" charset="0"/>
              <a:cs typeface="Arial" panose="020B0604020202020204" pitchFamily="34" charset="0"/>
            </a:endParaRPr>
          </a:p>
          <a:p>
            <a:pPr algn="r">
              <a:lnSpc>
                <a:spcPct val="150000"/>
              </a:lnSpc>
              <a:defRPr/>
            </a:pPr>
            <a:r>
              <a:rPr lang="fa-IR" altLang="fa-IR" sz="2400" b="1" dirty="0" smtClean="0">
                <a:solidFill>
                  <a:schemeClr val="tx1"/>
                </a:solidFill>
                <a:latin typeface="Arial" panose="020B0604020202020204" pitchFamily="34" charset="0"/>
                <a:cs typeface="Arial" panose="020B0604020202020204" pitchFamily="34" charset="0"/>
              </a:rPr>
              <a:t>۵</a:t>
            </a:r>
            <a:r>
              <a:rPr lang="fa-IR" altLang="fa-IR" sz="2400" b="1" dirty="0" smtClean="0">
                <a:solidFill>
                  <a:srgbClr val="FF0066"/>
                </a:solidFill>
                <a:latin typeface="Arial" panose="020B0604020202020204" pitchFamily="34" charset="0"/>
                <a:cs typeface="Arial" panose="020B0604020202020204" pitchFamily="34" charset="0"/>
              </a:rPr>
              <a:t>. به هدفهای تربیتی نامطلوب منجر نشوند. </a:t>
            </a:r>
            <a:r>
              <a:rPr lang="fa-IR" altLang="fa-IR" sz="2400" b="1" dirty="0" smtClean="0">
                <a:solidFill>
                  <a:schemeClr val="tx1"/>
                </a:solidFill>
                <a:latin typeface="Arial" panose="020B0604020202020204" pitchFamily="34" charset="0"/>
                <a:cs typeface="Arial" panose="020B0604020202020204" pitchFamily="34" charset="0"/>
              </a:rPr>
              <a:t>زیرا معمولا یک تجربه یادگیری نتایجی متعدد به بار </a:t>
            </a:r>
            <a:r>
              <a:rPr lang="fa-IR" altLang="fa-IR" sz="2400" b="1" dirty="0" smtClean="0">
                <a:solidFill>
                  <a:schemeClr val="tx1"/>
                </a:solidFill>
                <a:latin typeface="Arial" panose="020B0604020202020204" pitchFamily="34" charset="0"/>
                <a:cs typeface="Arial" panose="020B0604020202020204" pitchFamily="34" charset="0"/>
              </a:rPr>
              <a:t>   می </a:t>
            </a:r>
            <a:r>
              <a:rPr lang="fa-IR" altLang="fa-IR" sz="2400" b="1" dirty="0" smtClean="0">
                <a:solidFill>
                  <a:schemeClr val="tx1"/>
                </a:solidFill>
                <a:latin typeface="Arial" panose="020B0604020202020204" pitchFamily="34" charset="0"/>
                <a:cs typeface="Arial" panose="020B0604020202020204" pitchFamily="34" charset="0"/>
              </a:rPr>
              <a:t>آورد.</a:t>
            </a:r>
          </a:p>
          <a:p>
            <a:pPr algn="r">
              <a:lnSpc>
                <a:spcPct val="150000"/>
              </a:lnSpc>
              <a:defRPr/>
            </a:pPr>
            <a:r>
              <a:rPr lang="fa-IR" altLang="fa-IR" sz="2400" b="1" dirty="0" smtClean="0">
                <a:solidFill>
                  <a:srgbClr val="FF0066"/>
                </a:solidFill>
                <a:latin typeface="Arial" panose="020B0604020202020204" pitchFamily="34" charset="0"/>
                <a:cs typeface="Arial" panose="020B0604020202020204" pitchFamily="34" charset="0"/>
              </a:rPr>
              <a:t>۶. ایده ها ، مهارتها و شیوه های درک و تفکر را برای دانش آموزان و جامعه ارزشی تربیتی دارند</a:t>
            </a:r>
            <a:r>
              <a:rPr lang="fa-IR" altLang="fa-IR" sz="2400" b="1" dirty="0" smtClean="0">
                <a:solidFill>
                  <a:schemeClr val="tx1"/>
                </a:solidFill>
                <a:latin typeface="Arial" panose="020B0604020202020204" pitchFamily="34" charset="0"/>
                <a:cs typeface="Arial" panose="020B0604020202020204" pitchFamily="34" charset="0"/>
              </a:rPr>
              <a:t> </a:t>
            </a:r>
            <a:r>
              <a:rPr lang="fa-IR" altLang="fa-IR" sz="2400" b="1" dirty="0" smtClean="0">
                <a:solidFill>
                  <a:srgbClr val="FF0066"/>
                </a:solidFill>
                <a:latin typeface="Arial" panose="020B0604020202020204" pitchFamily="34" charset="0"/>
                <a:cs typeface="Arial" panose="020B0604020202020204" pitchFamily="34" charset="0"/>
              </a:rPr>
              <a:t>پرورش دهند .</a:t>
            </a:r>
          </a:p>
          <a:p>
            <a:pPr algn="r">
              <a:lnSpc>
                <a:spcPct val="150000"/>
              </a:lnSpc>
              <a:defRPr/>
            </a:pPr>
            <a:r>
              <a:rPr lang="fa-IR" altLang="fa-IR" sz="2400" b="1" dirty="0" smtClean="0">
                <a:solidFill>
                  <a:srgbClr val="FF0066"/>
                </a:solidFill>
                <a:latin typeface="Arial" panose="020B0604020202020204" pitchFamily="34" charset="0"/>
                <a:cs typeface="Arial" panose="020B0604020202020204" pitchFamily="34" charset="0"/>
              </a:rPr>
              <a:t>۷. به دانش آموزان اجازه دهند که با جنبه های دیگر برنامه های درسی ارتباط حاصل کنند .</a:t>
            </a:r>
          </a:p>
          <a:p>
            <a:pPr algn="r">
              <a:lnSpc>
                <a:spcPct val="150000"/>
              </a:lnSpc>
              <a:defRPr/>
            </a:pPr>
            <a:r>
              <a:rPr lang="fa-IR" altLang="fa-IR" sz="2400" b="1" dirty="0" smtClean="0">
                <a:solidFill>
                  <a:srgbClr val="FF0066"/>
                </a:solidFill>
                <a:latin typeface="Arial" panose="020B0604020202020204" pitchFamily="34" charset="0"/>
                <a:cs typeface="Arial" panose="020B0604020202020204" pitchFamily="34" charset="0"/>
              </a:rPr>
              <a:t>۸. زمینه و امکان تحقیق را برای فراگیران فراهم سازند </a:t>
            </a:r>
            <a:r>
              <a:rPr lang="fa-IR" altLang="fa-IR" sz="2400" b="1" dirty="0" smtClean="0">
                <a:solidFill>
                  <a:schemeClr val="tx1"/>
                </a:solidFill>
                <a:latin typeface="Arial" panose="020B0604020202020204" pitchFamily="34" charset="0"/>
                <a:cs typeface="Arial" panose="020B0604020202020204" pitchFamily="34" charset="0"/>
              </a:rPr>
              <a:t>. انگیزه و عواطف لازم برای این کار را در او به وجود آورند.</a:t>
            </a:r>
            <a:endParaRPr lang="en-US" altLang="fa-IR" sz="2400" b="1" dirty="0">
              <a:solidFill>
                <a:schemeClr val="tx1"/>
              </a:solidFill>
              <a:latin typeface="Arial" panose="020B0604020202020204" pitchFamily="34" charset="0"/>
              <a:cs typeface="Arial" panose="020B0604020202020204" pitchFamily="34" charset="0"/>
            </a:endParaRPr>
          </a:p>
          <a:p>
            <a:pPr algn="r">
              <a:lnSpc>
                <a:spcPct val="150000"/>
              </a:lnSpc>
              <a:defRPr/>
            </a:pPr>
            <a:endParaRPr lang="en-US" altLang="fa-IR" sz="2400" b="1" dirty="0">
              <a:solidFill>
                <a:schemeClr val="tx1"/>
              </a:solidFill>
              <a:latin typeface="Arial" panose="020B0604020202020204" pitchFamily="34" charset="0"/>
              <a:cs typeface="Arial" panose="020B0604020202020204" pitchFamily="34" charset="0"/>
            </a:endParaRPr>
          </a:p>
          <a:p>
            <a:pPr algn="r">
              <a:lnSpc>
                <a:spcPct val="150000"/>
              </a:lnSpc>
            </a:pPr>
            <a:endParaRPr lang="fa-IR" sz="2400" b="1" dirty="0">
              <a:solidFill>
                <a:schemeClr val="tx1"/>
              </a:solidFill>
              <a:latin typeface="Arial" panose="020B0604020202020204" pitchFamily="34" charset="0"/>
              <a:cs typeface="Arial" panose="020B0604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9339028"/>
      </p:ext>
    </p:extLst>
  </p:cSld>
  <p:clrMapOvr>
    <a:masterClrMapping/>
  </p:clrMapOvr>
  <mc:AlternateContent xmlns:mc="http://schemas.openxmlformats.org/markup-compatibility/2006">
    <mc:Choice xmlns:p14="http://schemas.microsoft.com/office/powerpoint/2010/main" Requires="p14">
      <p:transition spd="slow" p14:dur="1250" advTm="135485">
        <p14:switch dir="r"/>
      </p:transition>
    </mc:Choice>
    <mc:Fallback>
      <p:transition spd="slow" advTm="135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991673" y="528033"/>
            <a:ext cx="10934162" cy="5615189"/>
          </a:xfrm>
          <a:prstGeom prst="cloudCallou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107950" indent="0" algn="ctr">
              <a:lnSpc>
                <a:spcPct val="150000"/>
              </a:lnSpc>
              <a:buNone/>
            </a:pPr>
            <a:endParaRPr lang="fa-IR" altLang="fa-IR" sz="2000" b="1" dirty="0">
              <a:solidFill>
                <a:schemeClr val="accent6">
                  <a:lumMod val="75000"/>
                </a:schemeClr>
              </a:solidFill>
              <a:cs typeface="B Titr" panose="00000700000000000000" pitchFamily="2" charset="-78"/>
            </a:endParaRPr>
          </a:p>
          <a:p>
            <a:pPr marL="107950" algn="ctr">
              <a:lnSpc>
                <a:spcPct val="150000"/>
              </a:lnSpc>
            </a:pPr>
            <a:r>
              <a:rPr lang="fa-IR" altLang="fa-IR" sz="3200" b="1" dirty="0">
                <a:solidFill>
                  <a:srgbClr val="C00000"/>
                </a:solidFill>
                <a:cs typeface="B Titr" panose="00000700000000000000" pitchFamily="2" charset="-78"/>
              </a:rPr>
              <a:t>مدرس : لیلا بهلولی</a:t>
            </a:r>
          </a:p>
          <a:p>
            <a:pPr marL="107950" indent="0" algn="ctr">
              <a:lnSpc>
                <a:spcPct val="150000"/>
              </a:lnSpc>
              <a:buNone/>
            </a:pPr>
            <a:r>
              <a:rPr lang="fa-IR" altLang="fa-IR" sz="2800" b="1" dirty="0">
                <a:cs typeface="B Titr" panose="00000700000000000000" pitchFamily="2" charset="-78"/>
              </a:rPr>
              <a:t> </a:t>
            </a:r>
          </a:p>
          <a:p>
            <a:pPr marL="107950" indent="0" algn="ctr">
              <a:lnSpc>
                <a:spcPct val="150000"/>
              </a:lnSpc>
              <a:buNone/>
            </a:pPr>
            <a:r>
              <a:rPr lang="fa-IR" altLang="fa-IR" sz="2600" b="1" dirty="0">
                <a:solidFill>
                  <a:srgbClr val="7030A0"/>
                </a:solidFill>
                <a:cs typeface="B Titr" panose="00000700000000000000" pitchFamily="2" charset="-78"/>
              </a:rPr>
              <a:t>دانشگاه فرهنگیان- مرکزآموزش عالی شهید مطهری خوی</a:t>
            </a:r>
          </a:p>
          <a:p>
            <a:pPr marL="107950" indent="0" algn="ctr">
              <a:lnSpc>
                <a:spcPct val="150000"/>
              </a:lnSpc>
              <a:buNone/>
            </a:pPr>
            <a:endParaRPr lang="fa-IR" altLang="fa-IR" sz="2800" b="1" dirty="0">
              <a:cs typeface="B Titr" panose="00000700000000000000" pitchFamily="2" charset="-78"/>
            </a:endParaRPr>
          </a:p>
          <a:p>
            <a:pPr marL="107950" indent="0" algn="ctr">
              <a:lnSpc>
                <a:spcPct val="150000"/>
              </a:lnSpc>
              <a:buNone/>
            </a:pPr>
            <a:r>
              <a:rPr lang="fa-IR" altLang="fa-IR" sz="3200" b="1" dirty="0">
                <a:solidFill>
                  <a:srgbClr val="C00000"/>
                </a:solidFill>
                <a:cs typeface="B Titr" panose="00000700000000000000" pitchFamily="2" charset="-78"/>
              </a:rPr>
              <a:t>فصل پنجم: </a:t>
            </a:r>
            <a:r>
              <a:rPr lang="fa-IR" altLang="fa-IR" sz="3200" b="1" dirty="0">
                <a:solidFill>
                  <a:srgbClr val="008000"/>
                </a:solidFill>
                <a:cs typeface="B Titr" panose="00000700000000000000" pitchFamily="2" charset="-78"/>
              </a:rPr>
              <a:t>انتخاب محتوا و تجربیات یادگیری</a:t>
            </a:r>
          </a:p>
          <a:p>
            <a:endParaRPr lang="fa-IR" dirty="0">
              <a:solidFill>
                <a:srgbClr val="008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1092481"/>
      </p:ext>
    </p:extLst>
  </p:cSld>
  <p:clrMapOvr>
    <a:masterClrMapping/>
  </p:clrMapOvr>
  <mc:AlternateContent xmlns:mc="http://schemas.openxmlformats.org/markup-compatibility/2006">
    <mc:Choice xmlns:p14="http://schemas.microsoft.com/office/powerpoint/2010/main" Requires="p14">
      <p:transition p14:dur="10" advTm="8079">
        <p14:gallery dir="l"/>
      </p:transition>
    </mc:Choice>
    <mc:Fallback>
      <p:transition advTm="8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2090" y="280019"/>
            <a:ext cx="8911687" cy="1280890"/>
          </a:xfrm>
        </p:spPr>
        <p:txBody>
          <a:bodyPr>
            <a:normAutofit/>
          </a:bodyPr>
          <a:lstStyle/>
          <a:p>
            <a:pPr algn="ctr"/>
            <a:r>
              <a:rPr lang="fa-IR" sz="3200" dirty="0" smtClean="0">
                <a:solidFill>
                  <a:srgbClr val="00B050"/>
                </a:solidFill>
                <a:cs typeface="B Titr" panose="00000700000000000000" pitchFamily="2" charset="-78"/>
              </a:rPr>
              <a:t>                انتخاب محتوا</a:t>
            </a:r>
            <a:endParaRPr lang="fa-IR" sz="3200" dirty="0">
              <a:solidFill>
                <a:srgbClr val="00B050"/>
              </a:solidFill>
              <a:cs typeface="B Titr" panose="00000700000000000000" pitchFamily="2" charset="-78"/>
            </a:endParaRPr>
          </a:p>
        </p:txBody>
      </p:sp>
      <p:sp>
        <p:nvSpPr>
          <p:cNvPr id="4" name="Frame 3"/>
          <p:cNvSpPr/>
          <p:nvPr/>
        </p:nvSpPr>
        <p:spPr>
          <a:xfrm>
            <a:off x="4932609" y="90151"/>
            <a:ext cx="2949260" cy="83712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5" name="Content Placeholder 4"/>
          <p:cNvSpPr>
            <a:spLocks noGrp="1"/>
          </p:cNvSpPr>
          <p:nvPr>
            <p:ph idx="1"/>
          </p:nvPr>
        </p:nvSpPr>
        <p:spPr>
          <a:xfrm>
            <a:off x="708338" y="1117144"/>
            <a:ext cx="11256135" cy="5605627"/>
          </a:xfrm>
          <a:prstGeom prst="foldedCorner">
            <a:avLst/>
          </a:prstGeom>
          <a:solidFill>
            <a:srgbClr val="F1FFE1"/>
          </a:solidFill>
        </p:spPr>
        <p:style>
          <a:lnRef idx="1">
            <a:schemeClr val="accent4"/>
          </a:lnRef>
          <a:fillRef idx="2">
            <a:schemeClr val="accent4"/>
          </a:fillRef>
          <a:effectRef idx="1">
            <a:schemeClr val="accent4"/>
          </a:effectRef>
          <a:fontRef idx="minor">
            <a:schemeClr val="dk1"/>
          </a:fontRef>
        </p:style>
        <p:txBody>
          <a:bodyPr rtlCol="1" anchor="ctr">
            <a:normAutofit fontScale="25000" lnSpcReduction="20000"/>
          </a:bodyPr>
          <a:lstStyle/>
          <a:p>
            <a:pPr marL="0" indent="0">
              <a:lnSpc>
                <a:spcPct val="150000"/>
              </a:lnSpc>
              <a:buNone/>
            </a:pPr>
            <a:endParaRPr lang="fa-IR" sz="2400" b="1" dirty="0" smtClean="0">
              <a:latin typeface="Arial" panose="020B0604020202020204" pitchFamily="34" charset="0"/>
              <a:cs typeface="Arial" panose="020B0604020202020204" pitchFamily="34" charset="0"/>
            </a:endParaRPr>
          </a:p>
          <a:p>
            <a:pPr marL="0" indent="0">
              <a:lnSpc>
                <a:spcPct val="150000"/>
              </a:lnSpc>
              <a:buNone/>
            </a:pPr>
            <a:endParaRPr lang="fa-IR" sz="2400" b="1" dirty="0">
              <a:latin typeface="Arial" panose="020B0604020202020204" pitchFamily="34" charset="0"/>
              <a:cs typeface="Arial" panose="020B0604020202020204" pitchFamily="34" charset="0"/>
            </a:endParaRPr>
          </a:p>
          <a:p>
            <a:pPr marL="0" indent="0">
              <a:lnSpc>
                <a:spcPct val="150000"/>
              </a:lnSpc>
              <a:buNone/>
            </a:pPr>
            <a:endParaRPr lang="fa-IR" sz="9600" b="1" dirty="0" smtClean="0">
              <a:latin typeface="Arial" panose="020B0604020202020204" pitchFamily="34" charset="0"/>
              <a:cs typeface="Arial" panose="020B0604020202020204" pitchFamily="34" charset="0"/>
            </a:endParaRPr>
          </a:p>
          <a:p>
            <a:pPr marL="0" indent="0">
              <a:lnSpc>
                <a:spcPct val="150000"/>
              </a:lnSpc>
              <a:buNone/>
            </a:pPr>
            <a:r>
              <a:rPr lang="fa-IR" sz="9600" b="1" dirty="0" smtClean="0">
                <a:solidFill>
                  <a:srgbClr val="FF0066"/>
                </a:solidFill>
                <a:latin typeface="Arial" panose="020B0604020202020204" pitchFamily="34" charset="0"/>
                <a:cs typeface="Arial" panose="020B0604020202020204" pitchFamily="34" charset="0"/>
              </a:rPr>
              <a:t>پس از انتخاب هدف </a:t>
            </a:r>
            <a:r>
              <a:rPr lang="fa-IR" sz="9600" b="1" dirty="0" smtClean="0">
                <a:latin typeface="Arial" panose="020B0604020202020204" pitchFamily="34" charset="0"/>
                <a:cs typeface="Arial" panose="020B0604020202020204" pitchFamily="34" charset="0"/>
              </a:rPr>
              <a:t>، </a:t>
            </a:r>
            <a:r>
              <a:rPr lang="fa-IR" sz="9600" b="1" dirty="0" smtClean="0">
                <a:solidFill>
                  <a:srgbClr val="0070C0"/>
                </a:solidFill>
                <a:latin typeface="Arial" panose="020B0604020202020204" pitchFamily="34" charset="0"/>
                <a:cs typeface="Arial" panose="020B0604020202020204" pitchFamily="34" charset="0"/>
              </a:rPr>
              <a:t>محتوای برنامه درسی انتخاب وسازماندهی می شود</a:t>
            </a:r>
            <a:r>
              <a:rPr lang="fa-IR" sz="9600" b="1" dirty="0" smtClean="0">
                <a:latin typeface="Arial" panose="020B0604020202020204" pitchFamily="34" charset="0"/>
                <a:cs typeface="Arial" panose="020B0604020202020204" pitchFamily="34" charset="0"/>
              </a:rPr>
              <a:t>. نخستین گام برای تحقق هدفهای انتخاب محتوای آموزشی مناسب و مطلوب است . چون </a:t>
            </a:r>
            <a:r>
              <a:rPr lang="fa-IR" sz="9600" b="1" dirty="0" smtClean="0">
                <a:latin typeface="Arial" panose="020B0604020202020204" pitchFamily="34" charset="0"/>
                <a:cs typeface="Arial" panose="020B0604020202020204" pitchFamily="34" charset="0"/>
              </a:rPr>
              <a:t>هدفها به </a:t>
            </a:r>
            <a:r>
              <a:rPr lang="fa-IR" sz="9600" b="1" dirty="0" smtClean="0">
                <a:latin typeface="Arial" panose="020B0604020202020204" pitchFamily="34" charset="0"/>
                <a:cs typeface="Arial" panose="020B0604020202020204" pitchFamily="34" charset="0"/>
              </a:rPr>
              <a:t>وسیله محتوا تامین می شوند، توجه به انتخاب محتوا همیشه عنصر مهم برنامه درسی بوده است . در جوامع امروزی بر یادگیری چگونگی فکر کردن ، آموختن و غیره تاکید می شود . </a:t>
            </a:r>
          </a:p>
          <a:p>
            <a:pPr marL="0" indent="0">
              <a:lnSpc>
                <a:spcPct val="150000"/>
              </a:lnSpc>
              <a:buNone/>
            </a:pPr>
            <a:r>
              <a:rPr lang="fa-IR" sz="9600" b="1" dirty="0" smtClean="0">
                <a:solidFill>
                  <a:srgbClr val="FF0066"/>
                </a:solidFill>
                <a:latin typeface="Arial" panose="020B0604020202020204" pitchFamily="34" charset="0"/>
                <a:cs typeface="Arial" panose="020B0604020202020204" pitchFamily="34" charset="0"/>
              </a:rPr>
              <a:t>محتوا</a:t>
            </a:r>
            <a:r>
              <a:rPr lang="fa-IR" sz="9600" b="1" dirty="0" smtClean="0">
                <a:latin typeface="Arial" panose="020B0604020202020204" pitchFamily="34" charset="0"/>
                <a:cs typeface="Arial" panose="020B0604020202020204" pitchFamily="34" charset="0"/>
              </a:rPr>
              <a:t> را در چهار محور زیر بررسی می کنیم  :</a:t>
            </a:r>
          </a:p>
          <a:p>
            <a:pPr marL="0" indent="0">
              <a:lnSpc>
                <a:spcPct val="150000"/>
              </a:lnSpc>
              <a:buNone/>
            </a:pPr>
            <a:r>
              <a:rPr lang="fa-IR" sz="9600" b="1" dirty="0">
                <a:latin typeface="Arial" panose="020B0604020202020204" pitchFamily="34" charset="0"/>
                <a:cs typeface="Arial" panose="020B0604020202020204" pitchFamily="34" charset="0"/>
              </a:rPr>
              <a:t> </a:t>
            </a:r>
            <a:r>
              <a:rPr lang="fa-IR" sz="9600" b="1" dirty="0" smtClean="0">
                <a:latin typeface="Arial" panose="020B0604020202020204" pitchFamily="34" charset="0"/>
                <a:cs typeface="Arial" panose="020B0604020202020204" pitchFamily="34" charset="0"/>
              </a:rPr>
              <a:t>                  </a:t>
            </a:r>
            <a:r>
              <a:rPr lang="fa-IR" sz="9600" b="1" dirty="0" smtClean="0">
                <a:solidFill>
                  <a:srgbClr val="FF3399"/>
                </a:solidFill>
                <a:latin typeface="Arial" panose="020B0604020202020204" pitchFamily="34" charset="0"/>
                <a:cs typeface="Arial" panose="020B0604020202020204" pitchFamily="34" charset="0"/>
              </a:rPr>
              <a:t>۱. تعریف </a:t>
            </a:r>
          </a:p>
          <a:p>
            <a:pPr marL="0" indent="0">
              <a:lnSpc>
                <a:spcPct val="150000"/>
              </a:lnSpc>
              <a:buNone/>
            </a:pPr>
            <a:r>
              <a:rPr lang="fa-IR" sz="9600" b="1" dirty="0" smtClean="0">
                <a:solidFill>
                  <a:srgbClr val="FF3399"/>
                </a:solidFill>
                <a:latin typeface="Arial" panose="020B0604020202020204" pitchFamily="34" charset="0"/>
                <a:cs typeface="Arial" panose="020B0604020202020204" pitchFamily="34" charset="0"/>
              </a:rPr>
              <a:t>                   ۲. ماهیت</a:t>
            </a:r>
          </a:p>
          <a:p>
            <a:pPr marL="0" indent="0">
              <a:lnSpc>
                <a:spcPct val="150000"/>
              </a:lnSpc>
              <a:buNone/>
            </a:pPr>
            <a:r>
              <a:rPr lang="fa-IR" sz="9600" b="1" dirty="0" smtClean="0">
                <a:solidFill>
                  <a:srgbClr val="FF3399"/>
                </a:solidFill>
                <a:latin typeface="Arial" panose="020B0604020202020204" pitchFamily="34" charset="0"/>
                <a:cs typeface="Arial" panose="020B0604020202020204" pitchFamily="34" charset="0"/>
              </a:rPr>
              <a:t>                   ۳. ارائه </a:t>
            </a:r>
          </a:p>
          <a:p>
            <a:pPr marL="0" indent="0">
              <a:lnSpc>
                <a:spcPct val="150000"/>
              </a:lnSpc>
              <a:buNone/>
            </a:pPr>
            <a:r>
              <a:rPr lang="fa-IR" sz="9600" b="1" dirty="0">
                <a:solidFill>
                  <a:srgbClr val="FF3399"/>
                </a:solidFill>
                <a:latin typeface="Arial" panose="020B0604020202020204" pitchFamily="34" charset="0"/>
                <a:cs typeface="Arial" panose="020B0604020202020204" pitchFamily="34" charset="0"/>
              </a:rPr>
              <a:t> </a:t>
            </a:r>
            <a:r>
              <a:rPr lang="fa-IR" sz="9600" b="1" dirty="0" smtClean="0">
                <a:solidFill>
                  <a:srgbClr val="FF3399"/>
                </a:solidFill>
                <a:latin typeface="Arial" panose="020B0604020202020204" pitchFamily="34" charset="0"/>
                <a:cs typeface="Arial" panose="020B0604020202020204" pitchFamily="34" charset="0"/>
              </a:rPr>
              <a:t>                 ۴. وحدت</a:t>
            </a:r>
          </a:p>
          <a:p>
            <a:pPr marL="0" indent="0">
              <a:lnSpc>
                <a:spcPct val="150000"/>
              </a:lnSpc>
              <a:buNone/>
            </a:pPr>
            <a:endParaRPr lang="fa-IR" sz="2400" b="1" dirty="0">
              <a:latin typeface="Arial" panose="020B0604020202020204" pitchFamily="34" charset="0"/>
              <a:cs typeface="Arial" panose="020B0604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5069327"/>
      </p:ext>
    </p:extLst>
  </p:cSld>
  <p:clrMapOvr>
    <a:masterClrMapping/>
  </p:clrMapOvr>
  <mc:AlternateContent xmlns:mc="http://schemas.openxmlformats.org/markup-compatibility/2006">
    <mc:Choice xmlns:p14="http://schemas.microsoft.com/office/powerpoint/2010/main" Requires="p14">
      <p:transition p14:dur="10" advTm="190246">
        <p14:gallery dir="l"/>
      </p:transition>
    </mc:Choice>
    <mc:Fallback>
      <p:transition advTm="1902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60608" y="399246"/>
            <a:ext cx="11694018" cy="6156102"/>
          </a:xfrm>
          <a:prstGeom prst="snip2Diag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normAutofit fontScale="77500" lnSpcReduction="20000"/>
          </a:bodyPr>
          <a:lstStyle/>
          <a:p>
            <a:pPr marL="0" indent="0">
              <a:lnSpc>
                <a:spcPct val="150000"/>
              </a:lnSpc>
              <a:buNone/>
            </a:pPr>
            <a:r>
              <a:rPr lang="fa-IR" altLang="fa-IR" sz="3100" b="1" dirty="0" smtClean="0">
                <a:solidFill>
                  <a:srgbClr val="FF3399"/>
                </a:solidFill>
                <a:latin typeface="Arial" panose="020B0604020202020204" pitchFamily="34" charset="0"/>
                <a:cs typeface="B Titr" panose="00000700000000000000" pitchFamily="2" charset="-78"/>
              </a:rPr>
              <a:t>          تعریف محتوا </a:t>
            </a:r>
            <a:endParaRPr lang="fa-IR" altLang="fa-IR" sz="800" b="1" dirty="0" smtClean="0">
              <a:solidFill>
                <a:srgbClr val="FF3399"/>
              </a:solidFill>
              <a:latin typeface="Arial" panose="020B0604020202020204" pitchFamily="34" charset="0"/>
              <a:cs typeface="B Titr" panose="00000700000000000000" pitchFamily="2" charset="-78"/>
            </a:endParaRPr>
          </a:p>
          <a:p>
            <a:pPr marL="0" indent="0">
              <a:lnSpc>
                <a:spcPct val="150000"/>
              </a:lnSpc>
              <a:buNone/>
            </a:pPr>
            <a:endParaRPr lang="fa-IR" altLang="fa-IR" sz="1200" b="1" dirty="0">
              <a:solidFill>
                <a:srgbClr val="FF3399"/>
              </a:solidFill>
              <a:latin typeface="Arial" panose="020B0604020202020204" pitchFamily="34" charset="0"/>
              <a:cs typeface="B Titr" panose="00000700000000000000" pitchFamily="2" charset="-78"/>
            </a:endParaRPr>
          </a:p>
          <a:p>
            <a:pPr>
              <a:lnSpc>
                <a:spcPct val="170000"/>
              </a:lnSpc>
            </a:pPr>
            <a:r>
              <a:rPr lang="fa-IR" altLang="fa-IR" sz="2800" b="1" dirty="0" smtClean="0">
                <a:solidFill>
                  <a:schemeClr val="tx1"/>
                </a:solidFill>
                <a:latin typeface="Arial" panose="020B0604020202020204" pitchFamily="34" charset="0"/>
                <a:cs typeface="Arial" panose="020B0604020202020204" pitchFamily="34" charset="0"/>
              </a:rPr>
              <a:t>هیمان محتوا را این گونه تعریف می کند : </a:t>
            </a:r>
            <a:r>
              <a:rPr lang="fa-IR" altLang="fa-IR" sz="2800" b="1" dirty="0" smtClean="0">
                <a:solidFill>
                  <a:srgbClr val="FF0000"/>
                </a:solidFill>
                <a:latin typeface="Arial" panose="020B0604020202020204" pitchFamily="34" charset="0"/>
                <a:cs typeface="Arial" panose="020B0604020202020204" pitchFamily="34" charset="0"/>
              </a:rPr>
              <a:t>دانش </a:t>
            </a:r>
            <a:r>
              <a:rPr lang="fa-IR" altLang="fa-IR" sz="2800" b="1" dirty="0" smtClean="0">
                <a:solidFill>
                  <a:schemeClr val="tx1"/>
                </a:solidFill>
                <a:latin typeface="Arial" panose="020B0604020202020204" pitchFamily="34" charset="0"/>
                <a:cs typeface="Arial" panose="020B0604020202020204" pitchFamily="34" charset="0"/>
              </a:rPr>
              <a:t>( حقایق ، تبیینها ، اصول و تعاریف)، </a:t>
            </a:r>
            <a:r>
              <a:rPr lang="fa-IR" altLang="fa-IR" sz="2800" b="1" dirty="0" smtClean="0">
                <a:solidFill>
                  <a:srgbClr val="FF0000"/>
                </a:solidFill>
                <a:latin typeface="Arial" panose="020B0604020202020204" pitchFamily="34" charset="0"/>
                <a:cs typeface="Arial" panose="020B0604020202020204" pitchFamily="34" charset="0"/>
              </a:rPr>
              <a:t>مهارتها و فرایندها</a:t>
            </a:r>
            <a:r>
              <a:rPr lang="fa-IR" altLang="fa-IR" sz="2800" b="1" dirty="0" smtClean="0">
                <a:solidFill>
                  <a:schemeClr val="tx1"/>
                </a:solidFill>
                <a:latin typeface="Arial" panose="020B0604020202020204" pitchFamily="34" charset="0"/>
                <a:cs typeface="Arial" panose="020B0604020202020204" pitchFamily="34" charset="0"/>
              </a:rPr>
              <a:t>           ( خواندن ، نوشتن ، حساب کردن ، تفکر منطقی، تصمیم گیری و ایجاد ارتباط) و </a:t>
            </a:r>
            <a:r>
              <a:rPr lang="fa-IR" altLang="fa-IR" sz="2800" b="1" dirty="0" smtClean="0">
                <a:solidFill>
                  <a:srgbClr val="FF0000"/>
                </a:solidFill>
                <a:latin typeface="Arial" panose="020B0604020202020204" pitchFamily="34" charset="0"/>
                <a:cs typeface="Arial" panose="020B0604020202020204" pitchFamily="34" charset="0"/>
              </a:rPr>
              <a:t>ارزشها</a:t>
            </a:r>
            <a:r>
              <a:rPr lang="fa-IR" altLang="fa-IR" sz="2800" b="1" dirty="0" smtClean="0">
                <a:solidFill>
                  <a:schemeClr val="tx1"/>
                </a:solidFill>
                <a:latin typeface="Arial" panose="020B0604020202020204" pitchFamily="34" charset="0"/>
                <a:cs typeface="Arial" panose="020B0604020202020204" pitchFamily="34" charset="0"/>
              </a:rPr>
              <a:t>   ( اعتقاد به خوبی و بدی ،صحیح و غلط و نیز زیبا و زشت ).</a:t>
            </a:r>
          </a:p>
          <a:p>
            <a:pPr>
              <a:lnSpc>
                <a:spcPct val="170000"/>
              </a:lnSpc>
            </a:pPr>
            <a:r>
              <a:rPr lang="fa-IR" altLang="fa-IR" sz="2800" b="1" dirty="0" smtClean="0">
                <a:solidFill>
                  <a:schemeClr val="tx1"/>
                </a:solidFill>
                <a:latin typeface="Arial" panose="020B0604020202020204" pitchFamily="34" charset="0"/>
                <a:cs typeface="Arial" panose="020B0604020202020204" pitchFamily="34" charset="0"/>
              </a:rPr>
              <a:t>نیکلس می گوید : در امر تدریس باید چیزی را به کسی یاد داد. این شخص دانش آموز و آن چیز محتواست. محتوا را می توان دانش ، مهارتها ، گرایشها و ارزشیابی توصیف کرد که می باید یاد گرفته شوند.</a:t>
            </a:r>
          </a:p>
          <a:p>
            <a:pPr>
              <a:lnSpc>
                <a:spcPct val="170000"/>
              </a:lnSpc>
            </a:pPr>
            <a:r>
              <a:rPr lang="fa-IR" altLang="fa-IR" sz="2800" b="1" dirty="0" smtClean="0">
                <a:solidFill>
                  <a:srgbClr val="008000"/>
                </a:solidFill>
                <a:latin typeface="Arial" panose="020B0604020202020204" pitchFamily="34" charset="0"/>
                <a:cs typeface="Arial" panose="020B0604020202020204" pitchFamily="34" charset="0"/>
              </a:rPr>
              <a:t>محتوا </a:t>
            </a:r>
            <a:r>
              <a:rPr lang="fa-IR" altLang="fa-IR" sz="2800" b="1" dirty="0" smtClean="0">
                <a:solidFill>
                  <a:schemeClr val="tx1"/>
                </a:solidFill>
                <a:latin typeface="Arial" panose="020B0604020202020204" pitchFamily="34" charset="0"/>
                <a:cs typeface="Arial" panose="020B0604020202020204" pitchFamily="34" charset="0"/>
              </a:rPr>
              <a:t>عبارت است از : </a:t>
            </a:r>
            <a:r>
              <a:rPr lang="fa-IR" altLang="fa-IR" sz="2800" b="1" dirty="0" smtClean="0">
                <a:solidFill>
                  <a:srgbClr val="FF0066"/>
                </a:solidFill>
                <a:latin typeface="Arial" panose="020B0604020202020204" pitchFamily="34" charset="0"/>
                <a:cs typeface="Arial" panose="020B0604020202020204" pitchFamily="34" charset="0"/>
              </a:rPr>
              <a:t>مجموعه مفاهیم و گرایشهایی که برنامه ریزان آن را انتخاب و سازماندهی می کنند و تعامل یاددهی – یادگیری معلم و شاگرد آن را تولید می کند</a:t>
            </a:r>
            <a:r>
              <a:rPr lang="fa-IR" altLang="fa-IR" sz="2400" b="1" dirty="0" smtClean="0">
                <a:solidFill>
                  <a:srgbClr val="FF0066"/>
                </a:solidFill>
                <a:latin typeface="Arial" panose="020B0604020202020204" pitchFamily="34" charset="0"/>
                <a:cs typeface="Arial" panose="020B0604020202020204" pitchFamily="34" charset="0"/>
              </a:rPr>
              <a:t>.</a:t>
            </a:r>
          </a:p>
          <a:p>
            <a:pPr>
              <a:lnSpc>
                <a:spcPct val="150000"/>
              </a:lnSpc>
            </a:pPr>
            <a:endParaRPr lang="fa-IR" altLang="fa-IR" sz="2400" b="1" dirty="0" smtClean="0">
              <a:solidFill>
                <a:schemeClr val="tx1"/>
              </a:solidFill>
              <a:latin typeface="Arial" panose="020B0604020202020204" pitchFamily="34" charset="0"/>
              <a:cs typeface="Arial" panose="020B0604020202020204" pitchFamily="34" charset="0"/>
            </a:endParaRPr>
          </a:p>
          <a:p>
            <a:pPr>
              <a:lnSpc>
                <a:spcPct val="150000"/>
              </a:lnSpc>
            </a:pPr>
            <a:endParaRPr lang="en-US" altLang="fa-IR" sz="2400" b="1" dirty="0">
              <a:solidFill>
                <a:schemeClr val="tx1"/>
              </a:solidFill>
              <a:latin typeface="Arial" panose="020B0604020202020204" pitchFamily="34" charset="0"/>
              <a:cs typeface="Arial" panose="020B0604020202020204" pitchFamily="34"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19917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55381">
        <p15:prstTrans prst="peelOff"/>
      </p:transition>
    </mc:Choice>
    <mc:Fallback>
      <p:transition spd="slow" advTm="255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fa-IR" dirty="0"/>
          </a:p>
        </p:txBody>
      </p:sp>
      <p:sp>
        <p:nvSpPr>
          <p:cNvPr id="4" name="Round Diagonal Corner Rectangle 3"/>
          <p:cNvSpPr/>
          <p:nvPr/>
        </p:nvSpPr>
        <p:spPr>
          <a:xfrm>
            <a:off x="1549243" y="862703"/>
            <a:ext cx="10247805" cy="5409308"/>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lnSpc>
                <a:spcPct val="150000"/>
              </a:lnSpc>
            </a:pPr>
            <a:r>
              <a:rPr lang="fa-IR" sz="2800" b="1" dirty="0" smtClean="0">
                <a:solidFill>
                  <a:srgbClr val="FF3399"/>
                </a:solidFill>
                <a:latin typeface="Arial" panose="020B0604020202020204" pitchFamily="34" charset="0"/>
                <a:cs typeface="Arial" panose="020B0604020202020204" pitchFamily="34" charset="0"/>
              </a:rPr>
              <a:t>ماهیت محتوا</a:t>
            </a:r>
            <a:endParaRPr lang="en-US" sz="2800" b="1" dirty="0" smtClean="0">
              <a:solidFill>
                <a:srgbClr val="FF3399"/>
              </a:solidFill>
              <a:latin typeface="Arial" panose="020B0604020202020204" pitchFamily="34" charset="0"/>
              <a:cs typeface="Arial" panose="020B0604020202020204" pitchFamily="34" charset="0"/>
            </a:endParaRPr>
          </a:p>
          <a:p>
            <a:pPr algn="r">
              <a:lnSpc>
                <a:spcPct val="150000"/>
              </a:lnSpc>
            </a:pPr>
            <a:endParaRPr lang="fa-IR" sz="2400" b="1" dirty="0" smtClean="0">
              <a:solidFill>
                <a:srgbClr val="FF3399"/>
              </a:solidFill>
              <a:latin typeface="Arial" panose="020B0604020202020204" pitchFamily="34" charset="0"/>
              <a:cs typeface="Arial" panose="020B0604020202020204" pitchFamily="34" charset="0"/>
            </a:endParaRPr>
          </a:p>
          <a:p>
            <a:pPr algn="r">
              <a:lnSpc>
                <a:spcPct val="150000"/>
              </a:lnSpc>
            </a:pPr>
            <a:r>
              <a:rPr lang="fa-IR" sz="2400" b="1" dirty="0" smtClean="0">
                <a:solidFill>
                  <a:schemeClr val="tx1"/>
                </a:solidFill>
                <a:latin typeface="Arial" panose="020B0604020202020204" pitchFamily="34" charset="0"/>
                <a:cs typeface="Arial" panose="020B0604020202020204" pitchFamily="34" charset="0"/>
              </a:rPr>
              <a:t>ابتدا چند سوال مطرح می کنیم که پاسخ آنها ماهیت محتوا را تا حدودی معلوم می سازد :</a:t>
            </a:r>
          </a:p>
          <a:p>
            <a:pPr algn="r">
              <a:lnSpc>
                <a:spcPct val="150000"/>
              </a:lnSpc>
            </a:pPr>
            <a:r>
              <a:rPr lang="fa-IR" sz="2400" b="1" dirty="0" smtClean="0">
                <a:solidFill>
                  <a:schemeClr val="tx1"/>
                </a:solidFill>
                <a:latin typeface="Arial" panose="020B0604020202020204" pitchFamily="34" charset="0"/>
                <a:cs typeface="Arial" panose="020B0604020202020204" pitchFamily="34" charset="0"/>
              </a:rPr>
              <a:t>الف) آیا محتوای برنامه درسی صرفا از </a:t>
            </a:r>
            <a:r>
              <a:rPr lang="fa-IR" sz="2400" b="1" dirty="0" smtClean="0">
                <a:solidFill>
                  <a:srgbClr val="FF0000"/>
                </a:solidFill>
                <a:latin typeface="Arial" panose="020B0604020202020204" pitchFamily="34" charset="0"/>
                <a:cs typeface="Arial" panose="020B0604020202020204" pitchFamily="34" charset="0"/>
              </a:rPr>
              <a:t>رشته علمی </a:t>
            </a:r>
            <a:r>
              <a:rPr lang="fa-IR" sz="2400" b="1" dirty="0" smtClean="0">
                <a:solidFill>
                  <a:schemeClr val="tx1"/>
                </a:solidFill>
                <a:latin typeface="Arial" panose="020B0604020202020204" pitchFamily="34" charset="0"/>
                <a:cs typeface="Arial" panose="020B0604020202020204" pitchFamily="34" charset="0"/>
              </a:rPr>
              <a:t>گرفته می شود ؟</a:t>
            </a:r>
          </a:p>
          <a:p>
            <a:pPr algn="r">
              <a:lnSpc>
                <a:spcPct val="150000"/>
              </a:lnSpc>
            </a:pPr>
            <a:r>
              <a:rPr lang="fa-IR" sz="2400" b="1" dirty="0" smtClean="0">
                <a:solidFill>
                  <a:schemeClr val="tx1"/>
                </a:solidFill>
                <a:latin typeface="Arial" panose="020B0604020202020204" pitchFamily="34" charset="0"/>
                <a:cs typeface="Arial" panose="020B0604020202020204" pitchFamily="34" charset="0"/>
              </a:rPr>
              <a:t>ب) آیا محتوا برای آماده ساختن فرد برای</a:t>
            </a:r>
            <a:r>
              <a:rPr lang="fa-IR" sz="2400" b="1" dirty="0" smtClean="0">
                <a:solidFill>
                  <a:srgbClr val="FF0000"/>
                </a:solidFill>
                <a:latin typeface="Arial" panose="020B0604020202020204" pitchFamily="34" charset="0"/>
                <a:cs typeface="Arial" panose="020B0604020202020204" pitchFamily="34" charset="0"/>
              </a:rPr>
              <a:t> زندگی بزرگسالی</a:t>
            </a:r>
            <a:r>
              <a:rPr lang="fa-IR" sz="2400" b="1" dirty="0" smtClean="0">
                <a:solidFill>
                  <a:schemeClr val="tx1"/>
                </a:solidFill>
                <a:latin typeface="Arial" panose="020B0604020202020204" pitchFamily="34" charset="0"/>
                <a:cs typeface="Arial" panose="020B0604020202020204" pitchFamily="34" charset="0"/>
              </a:rPr>
              <a:t> تهیه می شود ؟</a:t>
            </a:r>
          </a:p>
          <a:p>
            <a:pPr algn="r">
              <a:lnSpc>
                <a:spcPct val="150000"/>
              </a:lnSpc>
            </a:pPr>
            <a:r>
              <a:rPr lang="fa-IR" sz="2400" b="1" dirty="0" smtClean="0">
                <a:solidFill>
                  <a:schemeClr val="tx1"/>
                </a:solidFill>
                <a:latin typeface="Arial" panose="020B0604020202020204" pitchFamily="34" charset="0"/>
                <a:cs typeface="Arial" panose="020B0604020202020204" pitchFamily="34" charset="0"/>
              </a:rPr>
              <a:t>ج ) </a:t>
            </a:r>
            <a:r>
              <a:rPr lang="fa-IR" sz="2400" b="1" dirty="0" smtClean="0">
                <a:solidFill>
                  <a:srgbClr val="FF0000"/>
                </a:solidFill>
                <a:latin typeface="Arial" panose="020B0604020202020204" pitchFamily="34" charset="0"/>
                <a:cs typeface="Arial" panose="020B0604020202020204" pitchFamily="34" charset="0"/>
              </a:rPr>
              <a:t>محتوا و روش </a:t>
            </a:r>
            <a:r>
              <a:rPr lang="fa-IR" sz="2400" b="1" dirty="0" smtClean="0">
                <a:solidFill>
                  <a:schemeClr val="tx1"/>
                </a:solidFill>
                <a:latin typeface="Arial" panose="020B0604020202020204" pitchFamily="34" charset="0"/>
                <a:cs typeface="Arial" panose="020B0604020202020204" pitchFamily="34" charset="0"/>
              </a:rPr>
              <a:t>چه رابطه ای با یکدیگر دارند ؟</a:t>
            </a:r>
            <a:r>
              <a:rPr lang="fa-IR" sz="2400" b="1" dirty="0" smtClean="0">
                <a:solidFill>
                  <a:srgbClr val="FF3399"/>
                </a:solidFill>
                <a:latin typeface="Arial" panose="020B0604020202020204" pitchFamily="34" charset="0"/>
                <a:cs typeface="Arial" panose="020B0604020202020204" pitchFamily="34" charset="0"/>
              </a:rPr>
              <a:t> </a:t>
            </a:r>
            <a:endParaRPr lang="fa-IR" sz="2400" b="1" dirty="0">
              <a:solidFill>
                <a:srgbClr val="FF3399"/>
              </a:solidFill>
              <a:latin typeface="Arial" panose="020B0604020202020204" pitchFamily="34" charset="0"/>
              <a:cs typeface="Arial" panose="020B0604020202020204"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1406202"/>
      </p:ext>
    </p:extLst>
  </p:cSld>
  <p:clrMapOvr>
    <a:masterClrMapping/>
  </p:clrMapOvr>
  <mc:AlternateContent xmlns:mc="http://schemas.openxmlformats.org/markup-compatibility/2006">
    <mc:Choice xmlns:p14="http://schemas.microsoft.com/office/powerpoint/2010/main" Requires="p14">
      <p:transition p14:dur="10" advTm="37380">
        <p14:gallery dir="l"/>
      </p:transition>
    </mc:Choice>
    <mc:Fallback>
      <p:transition advTm="37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fa-IR" dirty="0"/>
          </a:p>
        </p:txBody>
      </p:sp>
      <p:sp>
        <p:nvSpPr>
          <p:cNvPr id="5" name="Rounded Rectangle 4"/>
          <p:cNvSpPr/>
          <p:nvPr/>
        </p:nvSpPr>
        <p:spPr>
          <a:xfrm>
            <a:off x="450761" y="206062"/>
            <a:ext cx="11552349" cy="6651938"/>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r" rtl="1">
              <a:lnSpc>
                <a:spcPct val="150000"/>
              </a:lnSpc>
            </a:pPr>
            <a:r>
              <a:rPr lang="fa-IR" altLang="en-US" sz="2000" b="1" dirty="0" smtClean="0">
                <a:solidFill>
                  <a:srgbClr val="FF0066"/>
                </a:solidFill>
                <a:cs typeface="B Nazanin" panose="00000400000000000000" pitchFamily="2" charset="-78"/>
              </a:rPr>
              <a:t>الف ) محتوا و روش علمی</a:t>
            </a:r>
          </a:p>
          <a:p>
            <a:pPr algn="r" rtl="1">
              <a:lnSpc>
                <a:spcPct val="150000"/>
              </a:lnSpc>
            </a:pPr>
            <a:r>
              <a:rPr lang="fa-IR" altLang="en-US" sz="2000" b="1" dirty="0">
                <a:solidFill>
                  <a:schemeClr val="tx1"/>
                </a:solidFill>
                <a:cs typeface="B Nazanin" panose="00000400000000000000" pitchFamily="2" charset="-78"/>
              </a:rPr>
              <a:t>ب</a:t>
            </a:r>
            <a:r>
              <a:rPr lang="fa-IR" altLang="en-US" sz="2000" b="1" dirty="0" smtClean="0">
                <a:solidFill>
                  <a:schemeClr val="tx1"/>
                </a:solidFill>
                <a:cs typeface="B Nazanin" panose="00000400000000000000" pitchFamily="2" charset="-78"/>
              </a:rPr>
              <a:t>رودی </a:t>
            </a:r>
            <a:r>
              <a:rPr lang="fa-IR" altLang="en-US" sz="2000" b="1" dirty="0">
                <a:solidFill>
                  <a:schemeClr val="tx1"/>
                </a:solidFill>
                <a:cs typeface="B Nazanin" panose="00000400000000000000" pitchFamily="2" charset="-78"/>
              </a:rPr>
              <a:t>چهار جنبه را برای رشد علمی ذکر </a:t>
            </a:r>
            <a:r>
              <a:rPr lang="fa-IR" altLang="en-US" sz="2000" b="1" dirty="0" smtClean="0">
                <a:solidFill>
                  <a:schemeClr val="tx1"/>
                </a:solidFill>
                <a:cs typeface="B Nazanin" panose="00000400000000000000" pitchFamily="2" charset="-78"/>
              </a:rPr>
              <a:t>می کند :</a:t>
            </a:r>
          </a:p>
          <a:p>
            <a:pPr algn="r" rtl="1">
              <a:lnSpc>
                <a:spcPct val="150000"/>
              </a:lnSpc>
            </a:pPr>
            <a:endParaRPr lang="fa-IR" altLang="en-US" sz="2000" b="1" dirty="0">
              <a:solidFill>
                <a:schemeClr val="tx1"/>
              </a:solidFill>
              <a:cs typeface="B Nazanin" panose="00000400000000000000" pitchFamily="2" charset="-78"/>
            </a:endParaRPr>
          </a:p>
          <a:p>
            <a:pPr algn="r" rtl="1">
              <a:lnSpc>
                <a:spcPct val="150000"/>
              </a:lnSpc>
            </a:pPr>
            <a:r>
              <a:rPr lang="fa-IR" altLang="en-US" sz="2000" b="1" dirty="0">
                <a:solidFill>
                  <a:schemeClr val="accent6">
                    <a:lumMod val="75000"/>
                  </a:schemeClr>
                </a:solidFill>
                <a:cs typeface="B Nazanin" panose="00000400000000000000" pitchFamily="2" charset="-78"/>
              </a:rPr>
              <a:t>1-اصطلاحات یا مفاهیمی که نامهای کوتاهی برای هر فرایند پیچیده و انتزاعی اند.</a:t>
            </a:r>
          </a:p>
          <a:p>
            <a:pPr algn="r" rtl="1">
              <a:lnSpc>
                <a:spcPct val="150000"/>
              </a:lnSpc>
            </a:pPr>
            <a:r>
              <a:rPr lang="fa-IR" altLang="en-US" sz="2000" b="1" dirty="0">
                <a:solidFill>
                  <a:schemeClr val="accent6">
                    <a:lumMod val="75000"/>
                  </a:schemeClr>
                </a:solidFill>
                <a:cs typeface="B Nazanin" panose="00000400000000000000" pitchFamily="2" charset="-78"/>
              </a:rPr>
              <a:t>2-مجموعه ای از داده ها، حقایق، قوانین، تعمیمها و نظریه های پذیرفته شده در تاریخ رشته علمی</a:t>
            </a:r>
          </a:p>
          <a:p>
            <a:pPr algn="r" rtl="1">
              <a:lnSpc>
                <a:spcPct val="150000"/>
              </a:lnSpc>
            </a:pPr>
            <a:r>
              <a:rPr lang="fa-IR" altLang="en-US" sz="2000" b="1" dirty="0">
                <a:solidFill>
                  <a:schemeClr val="accent6">
                    <a:lumMod val="75000"/>
                  </a:schemeClr>
                </a:solidFill>
                <a:cs typeface="B Nazanin" panose="00000400000000000000" pitchFamily="2" charset="-78"/>
              </a:rPr>
              <a:t>3-روش تحقیق خاص</a:t>
            </a:r>
          </a:p>
          <a:p>
            <a:pPr algn="r" rtl="1">
              <a:lnSpc>
                <a:spcPct val="150000"/>
              </a:lnSpc>
            </a:pPr>
            <a:r>
              <a:rPr lang="fa-IR" altLang="en-US" sz="2000" b="1" dirty="0">
                <a:solidFill>
                  <a:schemeClr val="accent6">
                    <a:lumMod val="75000"/>
                  </a:schemeClr>
                </a:solidFill>
                <a:cs typeface="B Nazanin" panose="00000400000000000000" pitchFamily="2" charset="-78"/>
              </a:rPr>
              <a:t>4-قاعده های </a:t>
            </a:r>
            <a:r>
              <a:rPr lang="fa-IR" altLang="en-US" sz="2000" b="1" dirty="0" smtClean="0">
                <a:solidFill>
                  <a:schemeClr val="accent6">
                    <a:lumMod val="75000"/>
                  </a:schemeClr>
                </a:solidFill>
                <a:cs typeface="B Nazanin" panose="00000400000000000000" pitchFamily="2" charset="-78"/>
              </a:rPr>
              <a:t>ارزیابی</a:t>
            </a:r>
          </a:p>
          <a:p>
            <a:pPr algn="just" rtl="1">
              <a:lnSpc>
                <a:spcPct val="150000"/>
              </a:lnSpc>
            </a:pPr>
            <a:r>
              <a:rPr lang="fa-IR" altLang="en-US" sz="2000" b="1" dirty="0">
                <a:solidFill>
                  <a:schemeClr val="tx1"/>
                </a:solidFill>
                <a:cs typeface="B Nazanin" panose="00000400000000000000" pitchFamily="2" charset="-78"/>
              </a:rPr>
              <a:t>هریک از رشته های علمی براساس تحقیقات دانشمندان و خصوصیات ذاتی خود دانش، شکل گرفته اند اگر در تهیه برنامه درسی  فقط از ساختار رشته علمی استفاده شود  برنامه درسی ماهیت رشته علمی را به خود خواهد گرفت و برای یادگیرنده معنی دار نخواهد بود زیرا مجبوریم مفاهیم بنیادی و کلی را در دوره ابتدایی و مفاهیم جزیی تر را در دوره های بالاتر آموزش </a:t>
            </a:r>
            <a:r>
              <a:rPr lang="fa-IR" altLang="en-US" sz="2000" b="1" dirty="0" smtClean="0">
                <a:solidFill>
                  <a:schemeClr val="tx1"/>
                </a:solidFill>
                <a:cs typeface="B Nazanin" panose="00000400000000000000" pitchFamily="2" charset="-78"/>
              </a:rPr>
              <a:t>دهیم.در </a:t>
            </a:r>
            <a:r>
              <a:rPr lang="fa-IR" altLang="en-US" sz="2000" b="1" dirty="0">
                <a:solidFill>
                  <a:schemeClr val="tx1"/>
                </a:solidFill>
                <a:cs typeface="B Nazanin" panose="00000400000000000000" pitchFamily="2" charset="-78"/>
              </a:rPr>
              <a:t>حالی که دانش آموزان ابتدایی به علت تفکر عینی به مفاهیم ملموس تری نیاز دارند  که از زندگی پیرامون آن ها گرفته شده باشند دانش آموزان در دوره های بالاتر به تدریج توانایی کسب مفاهیم انتزاعی را به دست می آورند.</a:t>
            </a:r>
            <a:endParaRPr lang="en-US" altLang="en-US" sz="2000" b="1" dirty="0">
              <a:solidFill>
                <a:schemeClr val="tx1"/>
              </a:solidFill>
              <a:cs typeface="B Nazanin" panose="00000400000000000000" pitchFamily="2" charset="-78"/>
            </a:endParaRPr>
          </a:p>
          <a:p>
            <a:pPr algn="r" rtl="1">
              <a:lnSpc>
                <a:spcPct val="150000"/>
              </a:lnSpc>
            </a:pPr>
            <a:endParaRPr lang="fa-IR" altLang="en-US" sz="2000" b="1" dirty="0">
              <a:solidFill>
                <a:schemeClr val="tx1"/>
              </a:solidFill>
              <a:cs typeface="B Nazanin"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183582"/>
      </p:ext>
    </p:extLst>
  </p:cSld>
  <p:clrMapOvr>
    <a:masterClrMapping/>
  </p:clrMapOvr>
  <mc:AlternateContent xmlns:mc="http://schemas.openxmlformats.org/markup-compatibility/2006">
    <mc:Choice xmlns:p14="http://schemas.microsoft.com/office/powerpoint/2010/main" Requires="p14">
      <p:transition p14:dur="10" advTm="260785">
        <p14:gallery dir="l"/>
      </p:transition>
    </mc:Choice>
    <mc:Fallback>
      <p:transition advTm="2607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marL="0" indent="0">
              <a:buNone/>
            </a:pPr>
            <a:endParaRPr lang="fa-IR" dirty="0"/>
          </a:p>
        </p:txBody>
      </p:sp>
      <p:sp>
        <p:nvSpPr>
          <p:cNvPr id="5" name="Round Diagonal Corner Rectangle 4"/>
          <p:cNvSpPr/>
          <p:nvPr/>
        </p:nvSpPr>
        <p:spPr>
          <a:xfrm>
            <a:off x="850006" y="334851"/>
            <a:ext cx="11140225" cy="6181859"/>
          </a:xfrm>
          <a:prstGeom prst="round2Diag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fa-IR" sz="2400" b="1" dirty="0" smtClean="0">
                <a:solidFill>
                  <a:srgbClr val="FF0066"/>
                </a:solidFill>
                <a:latin typeface="Arial" panose="020B0604020202020204" pitchFamily="34" charset="0"/>
                <a:cs typeface="Arial" panose="020B0604020202020204" pitchFamily="34" charset="0"/>
              </a:rPr>
              <a:t>ب) محتوا و بزرگسالان</a:t>
            </a:r>
            <a:endParaRPr lang="en-US" sz="2400" b="1" dirty="0" smtClean="0">
              <a:solidFill>
                <a:srgbClr val="FF0066"/>
              </a:solidFill>
              <a:latin typeface="Arial" panose="020B0604020202020204" pitchFamily="34" charset="0"/>
              <a:cs typeface="Arial" panose="020B0604020202020204" pitchFamily="34" charset="0"/>
            </a:endParaRPr>
          </a:p>
          <a:p>
            <a:pPr algn="r"/>
            <a:endParaRPr lang="fa-IR" sz="2400" b="1" dirty="0" smtClean="0">
              <a:solidFill>
                <a:srgbClr val="FF0066"/>
              </a:solidFill>
              <a:latin typeface="Arial" panose="020B0604020202020204" pitchFamily="34" charset="0"/>
              <a:cs typeface="Arial" panose="020B0604020202020204" pitchFamily="34" charset="0"/>
            </a:endParaRPr>
          </a:p>
          <a:p>
            <a:pPr algn="r">
              <a:lnSpc>
                <a:spcPct val="150000"/>
              </a:lnSpc>
            </a:pPr>
            <a:r>
              <a:rPr lang="fa-IR" altLang="en-US" sz="2400" b="1" dirty="0">
                <a:solidFill>
                  <a:schemeClr val="tx1"/>
                </a:solidFill>
                <a:latin typeface="Arial" panose="020B0604020202020204" pitchFamily="34" charset="0"/>
                <a:cs typeface="Arial" panose="020B0604020202020204" pitchFamily="34" charset="0"/>
              </a:rPr>
              <a:t>محتوای برنامه درسی را بزرگسالان انتخاب می کنند چون تجربیات، تصورات و ساختار ذهنی بزرگسالان با کودکان تفاوت دارد  و در تهیه برنامه درسی برداشت های خود را محور انتخاب قرار می دهند. بی  تردید تجربه یادگیرنده نابالغ با تجربه بزگسال تفاوت دارد. کسی که از تفاوت های بین بزرگسال و کودک آگاهی ندارد محتوا را بر اساس تجربیات وسیع خود انتخاب می کند.  مواجهه یادگیرندگان با محتوای یکسان ممکن است دانش های کاملا متفاوت تولید کند.  ممکن است یادگیرنده محتوای برنامه درسی را که فقط براساس دیدگاه برنامه ریز بزرگسال انتخاب می شود به نحوی موثر فرا گیرد اما این محتوا صرفا اطلاعاتی است که به یادگیرنده منتقل می شود  بنابراین یادگیری برای هدف های مدرسه و حفظ کردن مطالب خواهد بود</a:t>
            </a:r>
            <a:endParaRPr lang="fa-IR" sz="2400" b="1" dirty="0">
              <a:solidFill>
                <a:schemeClr val="tx1"/>
              </a:solidFill>
              <a:latin typeface="Arial" panose="020B0604020202020204" pitchFamily="34" charset="0"/>
              <a:cs typeface="Arial" panose="020B0604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21776704"/>
      </p:ext>
    </p:extLst>
  </p:cSld>
  <p:clrMapOvr>
    <a:masterClrMapping/>
  </p:clrMapOvr>
  <mc:AlternateContent xmlns:mc="http://schemas.openxmlformats.org/markup-compatibility/2006">
    <mc:Choice xmlns:p14="http://schemas.microsoft.com/office/powerpoint/2010/main" Requires="p14">
      <p:transition p14:dur="10" advTm="193192">
        <p14:gallery dir="l"/>
      </p:transition>
    </mc:Choice>
    <mc:Fallback>
      <p:transition advTm="1931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endParaRPr lang="fa-IR"/>
          </a:p>
        </p:txBody>
      </p:sp>
      <p:sp>
        <p:nvSpPr>
          <p:cNvPr id="4" name="Double Wave 3"/>
          <p:cNvSpPr/>
          <p:nvPr/>
        </p:nvSpPr>
        <p:spPr>
          <a:xfrm>
            <a:off x="425004" y="103031"/>
            <a:ext cx="11462198" cy="6858001"/>
          </a:xfrm>
          <a:prstGeom prst="doubleWav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fa-IR" sz="2400" b="1" dirty="0" smtClean="0">
              <a:solidFill>
                <a:srgbClr val="FF0066"/>
              </a:solidFill>
              <a:latin typeface="Arial" panose="020B0604020202020204" pitchFamily="34" charset="0"/>
              <a:cs typeface="Arial" panose="020B0604020202020204" pitchFamily="34" charset="0"/>
            </a:endParaRPr>
          </a:p>
          <a:p>
            <a:pPr algn="r"/>
            <a:endParaRPr lang="fa-IR" sz="2400" b="1" dirty="0">
              <a:solidFill>
                <a:srgbClr val="FF0066"/>
              </a:solidFill>
              <a:latin typeface="Arial" panose="020B0604020202020204" pitchFamily="34" charset="0"/>
              <a:cs typeface="Arial" panose="020B0604020202020204" pitchFamily="34" charset="0"/>
            </a:endParaRPr>
          </a:p>
          <a:p>
            <a:pPr algn="r"/>
            <a:r>
              <a:rPr lang="fa-IR" sz="2400" b="1" dirty="0" smtClean="0">
                <a:solidFill>
                  <a:srgbClr val="FF0066"/>
                </a:solidFill>
                <a:latin typeface="Arial" panose="020B0604020202020204" pitchFamily="34" charset="0"/>
                <a:cs typeface="Arial" panose="020B0604020202020204" pitchFamily="34" charset="0"/>
              </a:rPr>
              <a:t>         ج) محتوا و روش</a:t>
            </a:r>
            <a:endParaRPr lang="en-US" sz="2400" b="1" dirty="0" smtClean="0">
              <a:solidFill>
                <a:srgbClr val="FF0066"/>
              </a:solidFill>
              <a:latin typeface="Arial" panose="020B0604020202020204" pitchFamily="34" charset="0"/>
              <a:cs typeface="Arial" panose="020B0604020202020204" pitchFamily="34" charset="0"/>
            </a:endParaRPr>
          </a:p>
          <a:p>
            <a:pPr algn="r"/>
            <a:endParaRPr lang="fa-IR" sz="2400" b="1" dirty="0" smtClean="0">
              <a:solidFill>
                <a:srgbClr val="FF0066"/>
              </a:solidFill>
              <a:latin typeface="Arial" panose="020B0604020202020204" pitchFamily="34" charset="0"/>
              <a:cs typeface="Arial" panose="020B0604020202020204" pitchFamily="34" charset="0"/>
            </a:endParaRPr>
          </a:p>
          <a:p>
            <a:pPr algn="r">
              <a:lnSpc>
                <a:spcPct val="150000"/>
              </a:lnSpc>
            </a:pPr>
            <a:r>
              <a:rPr lang="fa-IR" altLang="en-US" sz="2400" b="1" dirty="0">
                <a:solidFill>
                  <a:schemeClr val="tx1"/>
                </a:solidFill>
                <a:latin typeface="Arial" panose="020B0604020202020204" pitchFamily="34" charset="0"/>
                <a:cs typeface="Arial" panose="020B0604020202020204" pitchFamily="34" charset="0"/>
              </a:rPr>
              <a:t>یکی از مسایلی که بین برنامه ریزان درسی مورد بحث قرار می گیرد رابطه محتوا و روش است. اخیرا برنامه ریزان درسی به اهمیت فرایند در تهیه برنامه درسی توجه زیادی کرده و گفته اند که نگاه سنتی به محتوا موجب یادگیری طوطی وار می شود و این نوع یادگیری به زودی فراموش می گردد. برای رفع این مشکل محتوای برنامه درسی را همان فرایند محسوب می کنند و فرایند را اعمال مختلف مربوط به خلق دانش تعریف می کنند</a:t>
            </a:r>
            <a:r>
              <a:rPr lang="fa-IR" altLang="en-US" sz="2400" b="1" dirty="0" smtClean="0">
                <a:solidFill>
                  <a:schemeClr val="tx1"/>
                </a:solidFill>
                <a:latin typeface="Arial" panose="020B0604020202020204" pitchFamily="34" charset="0"/>
                <a:cs typeface="Arial" panose="020B0604020202020204" pitchFamily="34" charset="0"/>
              </a:rPr>
              <a:t>.</a:t>
            </a:r>
            <a:endParaRPr lang="en-US" altLang="en-US" sz="2400" b="1" dirty="0" smtClean="0">
              <a:solidFill>
                <a:schemeClr val="tx1"/>
              </a:solidFill>
              <a:latin typeface="Arial" panose="020B0604020202020204" pitchFamily="34" charset="0"/>
              <a:cs typeface="Arial" panose="020B0604020202020204" pitchFamily="34" charset="0"/>
            </a:endParaRPr>
          </a:p>
          <a:p>
            <a:pPr algn="r">
              <a:lnSpc>
                <a:spcPct val="150000"/>
              </a:lnSpc>
            </a:pPr>
            <a:r>
              <a:rPr lang="fa-IR" altLang="en-US" sz="2400" b="1" dirty="0" smtClean="0">
                <a:solidFill>
                  <a:schemeClr val="tx1"/>
                </a:solidFill>
                <a:latin typeface="Arial" panose="020B0604020202020204" pitchFamily="34" charset="0"/>
                <a:cs typeface="Arial" panose="020B0604020202020204" pitchFamily="34" charset="0"/>
              </a:rPr>
              <a:t>فرایندها برای استفاده از دانشها و مرتبط ساختن آنها هستند و به اشکال مختلف تعیین می شوند. </a:t>
            </a:r>
          </a:p>
          <a:p>
            <a:pPr algn="r">
              <a:lnSpc>
                <a:spcPct val="150000"/>
              </a:lnSpc>
            </a:pPr>
            <a:r>
              <a:rPr lang="fa-IR" altLang="en-US" sz="2400" b="1" dirty="0" smtClean="0">
                <a:solidFill>
                  <a:schemeClr val="tx1"/>
                </a:solidFill>
                <a:latin typeface="Arial" panose="020B0604020202020204" pitchFamily="34" charset="0"/>
                <a:cs typeface="Arial" panose="020B0604020202020204" pitchFamily="34" charset="0"/>
              </a:rPr>
              <a:t>این گروه از برنامه ریزان درسی به استفاده از محتوا بیش از خود محتوا اهمیت می دهند بنابراین برای آنان دانش بیشتر وسیله است تا مقصد.</a:t>
            </a:r>
            <a:endParaRPr lang="fa-IR" altLang="en-US" sz="2400" b="1" dirty="0">
              <a:solidFill>
                <a:schemeClr val="tx1"/>
              </a:solidFill>
              <a:latin typeface="Arial" panose="020B0604020202020204" pitchFamily="34" charset="0"/>
              <a:cs typeface="Arial" panose="020B0604020202020204" pitchFamily="34" charset="0"/>
            </a:endParaRPr>
          </a:p>
          <a:p>
            <a:pPr algn="r">
              <a:lnSpc>
                <a:spcPct val="150000"/>
              </a:lnSpc>
            </a:pPr>
            <a:endParaRPr lang="fa-IR" sz="2400" b="1" dirty="0">
              <a:solidFill>
                <a:schemeClr val="tx1"/>
              </a:solidFill>
              <a:latin typeface="Arial" panose="020B0604020202020204" pitchFamily="34" charset="0"/>
              <a:cs typeface="Arial" panose="020B0604020202020204"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7868496"/>
      </p:ext>
    </p:extLst>
  </p:cSld>
  <p:clrMapOvr>
    <a:masterClrMapping/>
  </p:clrMapOvr>
  <mc:AlternateContent xmlns:mc="http://schemas.openxmlformats.org/markup-compatibility/2006">
    <mc:Choice xmlns:p14="http://schemas.microsoft.com/office/powerpoint/2010/main" Requires="p14">
      <p:transition p14:dur="10" advTm="156968">
        <p14:gallery dir="l"/>
      </p:transition>
    </mc:Choice>
    <mc:Fallback>
      <p:transition advTm="1569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3055" y="1496291"/>
            <a:ext cx="10562501" cy="6026728"/>
          </a:xfrm>
        </p:spPr>
        <p:txBody>
          <a:bodyPr/>
          <a:lstStyle/>
          <a:p>
            <a:pPr>
              <a:lnSpc>
                <a:spcPct val="150000"/>
              </a:lnSpc>
            </a:pPr>
            <a:r>
              <a:rPr lang="fa-IR" altLang="en-US" sz="2400" b="1" dirty="0" smtClean="0">
                <a:latin typeface="Arial" panose="020B0604020202020204" pitchFamily="34" charset="0"/>
                <a:cs typeface="Arial" panose="020B0604020202020204" pitchFamily="34" charset="0"/>
              </a:rPr>
              <a:t>یکی </a:t>
            </a:r>
            <a:r>
              <a:rPr lang="fa-IR" altLang="en-US" sz="2400" b="1" dirty="0">
                <a:latin typeface="Arial" panose="020B0604020202020204" pitchFamily="34" charset="0"/>
                <a:cs typeface="Arial" panose="020B0604020202020204" pitchFamily="34" charset="0"/>
              </a:rPr>
              <a:t>از اشکال ارائه محتوا </a:t>
            </a:r>
            <a:r>
              <a:rPr lang="fa-IR" altLang="en-US" sz="2400" b="1" dirty="0">
                <a:solidFill>
                  <a:srgbClr val="FF0066"/>
                </a:solidFill>
                <a:latin typeface="Arial" panose="020B0604020202020204" pitchFamily="34" charset="0"/>
                <a:cs typeface="Arial" panose="020B0604020202020204" pitchFamily="34" charset="0"/>
              </a:rPr>
              <a:t>شکل نوشتاری </a:t>
            </a:r>
            <a:r>
              <a:rPr lang="fa-IR" altLang="en-US" sz="2400" b="1" dirty="0">
                <a:latin typeface="Arial" panose="020B0604020202020204" pitchFamily="34" charset="0"/>
                <a:cs typeface="Arial" panose="020B0604020202020204" pitchFamily="34" charset="0"/>
              </a:rPr>
              <a:t>است. مفاهیم، اصول و </a:t>
            </a:r>
            <a:r>
              <a:rPr lang="fa-IR" altLang="en-US" sz="2400" b="1" dirty="0" smtClean="0">
                <a:latin typeface="Arial" panose="020B0604020202020204" pitchFamily="34" charset="0"/>
                <a:cs typeface="Arial" panose="020B0604020202020204" pitchFamily="34" charset="0"/>
              </a:rPr>
              <a:t>قوانینی که اجزای مختلف محتوا را تشکیل می دهند ، کتبا </a:t>
            </a:r>
            <a:r>
              <a:rPr lang="fa-IR" altLang="en-US" sz="2400" b="1" dirty="0">
                <a:latin typeface="Arial" panose="020B0604020202020204" pitchFamily="34" charset="0"/>
                <a:cs typeface="Arial" panose="020B0604020202020204" pitchFamily="34" charset="0"/>
              </a:rPr>
              <a:t>تهیه و تنظیم می شوند. در برنامه سنتی این شیوه غالب بود</a:t>
            </a:r>
            <a:r>
              <a:rPr lang="fa-IR" altLang="en-US" sz="2400" b="1" dirty="0" smtClean="0">
                <a:latin typeface="Arial" panose="020B0604020202020204" pitchFamily="34" charset="0"/>
                <a:cs typeface="Arial" panose="020B0604020202020204" pitchFamily="34" charset="0"/>
              </a:rPr>
              <a:t>.</a:t>
            </a:r>
          </a:p>
          <a:p>
            <a:pPr>
              <a:lnSpc>
                <a:spcPct val="150000"/>
              </a:lnSpc>
            </a:pPr>
            <a:r>
              <a:rPr lang="fa-IR" altLang="en-US" sz="2400" b="1" dirty="0">
                <a:solidFill>
                  <a:srgbClr val="FF0066"/>
                </a:solidFill>
                <a:latin typeface="Arial" panose="020B0604020202020204" pitchFamily="34" charset="0"/>
                <a:cs typeface="Arial" panose="020B0604020202020204" pitchFamily="34" charset="0"/>
              </a:rPr>
              <a:t>عکس ها و تصاویر مرتبط با محتوا</a:t>
            </a:r>
            <a:r>
              <a:rPr lang="fa-IR" altLang="en-US" sz="2400" b="1" dirty="0">
                <a:latin typeface="Arial" panose="020B0604020202020204" pitchFamily="34" charset="0"/>
                <a:cs typeface="Arial" panose="020B0604020202020204" pitchFamily="34" charset="0"/>
              </a:rPr>
              <a:t>، شکل دیگر </a:t>
            </a:r>
            <a:r>
              <a:rPr lang="fa-IR" altLang="en-US" sz="2400" b="1" dirty="0" smtClean="0">
                <a:latin typeface="Arial" panose="020B0604020202020204" pitchFamily="34" charset="0"/>
                <a:cs typeface="Arial" panose="020B0604020202020204" pitchFamily="34" charset="0"/>
              </a:rPr>
              <a:t>ارائه </a:t>
            </a:r>
            <a:r>
              <a:rPr lang="fa-IR" altLang="en-US" sz="2400" b="1" dirty="0">
                <a:latin typeface="Arial" panose="020B0604020202020204" pitchFamily="34" charset="0"/>
                <a:cs typeface="Arial" panose="020B0604020202020204" pitchFamily="34" charset="0"/>
              </a:rPr>
              <a:t>محتوا است. </a:t>
            </a:r>
            <a:r>
              <a:rPr lang="fa-IR" altLang="en-US" sz="2400" b="1" dirty="0" smtClean="0">
                <a:latin typeface="Arial" panose="020B0604020202020204" pitchFamily="34" charset="0"/>
                <a:cs typeface="Arial" panose="020B0604020202020204" pitchFamily="34" charset="0"/>
              </a:rPr>
              <a:t>گاهی یک عکس خوب و معنادار بیشتر از نوشته در یادگیری تاثیر می گذارد ، مخصوصا در دوره ابتدایی که یادگیری بصری بهتر انجام می گیرد.</a:t>
            </a:r>
          </a:p>
          <a:p>
            <a:pPr algn="just">
              <a:lnSpc>
                <a:spcPct val="150000"/>
              </a:lnSpc>
            </a:pPr>
            <a:r>
              <a:rPr lang="fa-IR" altLang="en-US" sz="2400" b="1" dirty="0" smtClean="0">
                <a:latin typeface="Arial" panose="020B0604020202020204" pitchFamily="34" charset="0"/>
                <a:cs typeface="Arial" panose="020B0604020202020204" pitchFamily="34" charset="0"/>
              </a:rPr>
              <a:t>شکل دیگر </a:t>
            </a:r>
            <a:r>
              <a:rPr lang="fa-IR" altLang="en-US" sz="2400" b="1" dirty="0">
                <a:latin typeface="Arial" panose="020B0604020202020204" pitchFamily="34" charset="0"/>
                <a:cs typeface="Arial" panose="020B0604020202020204" pitchFamily="34" charset="0"/>
              </a:rPr>
              <a:t>ارائه محتوا، </a:t>
            </a:r>
            <a:r>
              <a:rPr lang="fa-IR" altLang="en-US" sz="2400" b="1" dirty="0">
                <a:solidFill>
                  <a:srgbClr val="FF0066"/>
                </a:solidFill>
                <a:latin typeface="Arial" panose="020B0604020202020204" pitchFamily="34" charset="0"/>
                <a:cs typeface="Arial" panose="020B0604020202020204" pitchFamily="34" charset="0"/>
              </a:rPr>
              <a:t>فعالیت های یادگیری </a:t>
            </a:r>
            <a:r>
              <a:rPr lang="fa-IR" altLang="en-US" sz="2400" b="1" dirty="0">
                <a:latin typeface="Arial" panose="020B0604020202020204" pitchFamily="34" charset="0"/>
                <a:cs typeface="Arial" panose="020B0604020202020204" pitchFamily="34" charset="0"/>
              </a:rPr>
              <a:t>است: وظایفی که به عهده یادگیرنده گذاشته می شود. این نوع یاد گیری،  </a:t>
            </a:r>
            <a:r>
              <a:rPr lang="fa-IR" altLang="en-US" sz="2400" b="1" dirty="0" smtClean="0">
                <a:latin typeface="Arial" panose="020B0604020202020204" pitchFamily="34" charset="0"/>
                <a:cs typeface="Arial" panose="020B0604020202020204" pitchFamily="34" charset="0"/>
              </a:rPr>
              <a:t>پایدارتر از یادگیریهایی است که مستقیما به او آموزش داده می شوند</a:t>
            </a:r>
          </a:p>
          <a:p>
            <a:pPr algn="just">
              <a:lnSpc>
                <a:spcPct val="150000"/>
              </a:lnSpc>
            </a:pPr>
            <a:r>
              <a:rPr lang="fa-IR" altLang="en-US" sz="2400" b="1" dirty="0" smtClean="0">
                <a:latin typeface="Arial" panose="020B0604020202020204" pitchFamily="34" charset="0"/>
                <a:cs typeface="Arial" panose="020B0604020202020204" pitchFamily="34" charset="0"/>
              </a:rPr>
              <a:t>شیوه دیگر </a:t>
            </a:r>
            <a:r>
              <a:rPr lang="fa-IR" altLang="en-US" sz="2400" b="1" dirty="0" smtClean="0">
                <a:solidFill>
                  <a:srgbClr val="FF0066"/>
                </a:solidFill>
                <a:latin typeface="Arial" panose="020B0604020202020204" pitchFamily="34" charset="0"/>
                <a:cs typeface="Arial" panose="020B0604020202020204" pitchFamily="34" charset="0"/>
              </a:rPr>
              <a:t>فعالیتهای خارج از مدرسه </a:t>
            </a:r>
            <a:r>
              <a:rPr lang="fa-IR" altLang="en-US" sz="2400" b="1" dirty="0" smtClean="0">
                <a:latin typeface="Arial" panose="020B0604020202020204" pitchFamily="34" charset="0"/>
                <a:cs typeface="Arial" panose="020B0604020202020204" pitchFamily="34" charset="0"/>
              </a:rPr>
              <a:t>است . مثلا بازدیدها و گردشهای علمی .</a:t>
            </a:r>
            <a:endParaRPr lang="fa-IR" altLang="en-US" sz="2400" b="1" dirty="0">
              <a:latin typeface="Arial" panose="020B0604020202020204" pitchFamily="34" charset="0"/>
              <a:cs typeface="Arial" panose="020B0604020202020204" pitchFamily="34" charset="0"/>
            </a:endParaRPr>
          </a:p>
          <a:p>
            <a:pPr marL="0" indent="0" algn="just">
              <a:buNone/>
            </a:pPr>
            <a:endParaRPr lang="fa-IR" altLang="en-US" sz="2400" b="1" dirty="0">
              <a:cs typeface="B Nazanin" panose="00000400000000000000" pitchFamily="2" charset="-78"/>
            </a:endParaRPr>
          </a:p>
          <a:p>
            <a:pPr>
              <a:lnSpc>
                <a:spcPct val="150000"/>
              </a:lnSpc>
              <a:buFont typeface="Wingdings" panose="05000000000000000000" pitchFamily="2" charset="2"/>
              <a:buChar char="v"/>
            </a:pPr>
            <a:endParaRPr lang="fa-IR" altLang="en-US" sz="2400" b="1" dirty="0" smtClean="0">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v"/>
            </a:pPr>
            <a:endParaRPr lang="fa-IR" altLang="en-US" sz="2400" b="1" dirty="0">
              <a:latin typeface="Arial" panose="020B0604020202020204" pitchFamily="34" charset="0"/>
              <a:cs typeface="Arial" panose="020B0604020202020204" pitchFamily="34" charset="0"/>
            </a:endParaRPr>
          </a:p>
          <a:p>
            <a:pPr>
              <a:buFont typeface="Wingdings" panose="05000000000000000000" pitchFamily="2" charset="2"/>
              <a:buChar char="v"/>
            </a:pPr>
            <a:endParaRPr lang="fa-IR" dirty="0"/>
          </a:p>
        </p:txBody>
      </p:sp>
      <p:sp>
        <p:nvSpPr>
          <p:cNvPr id="4" name="Cloud 3"/>
          <p:cNvSpPr/>
          <p:nvPr/>
        </p:nvSpPr>
        <p:spPr>
          <a:xfrm>
            <a:off x="4530436" y="180110"/>
            <a:ext cx="3491346" cy="1191490"/>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ct val="150000"/>
              </a:lnSpc>
            </a:pPr>
            <a:r>
              <a:rPr lang="fa-IR" sz="2800" b="1" dirty="0">
                <a:solidFill>
                  <a:srgbClr val="FFFF00"/>
                </a:solidFill>
                <a:latin typeface="Arial" panose="020B0604020202020204" pitchFamily="34" charset="0"/>
                <a:cs typeface="B Titr" panose="00000700000000000000" pitchFamily="2" charset="-78"/>
              </a:rPr>
              <a:t>ارائه محتوا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6394385"/>
      </p:ext>
    </p:extLst>
  </p:cSld>
  <p:clrMapOvr>
    <a:masterClrMapping/>
  </p:clrMapOvr>
  <mc:AlternateContent xmlns:mc="http://schemas.openxmlformats.org/markup-compatibility/2006">
    <mc:Choice xmlns:p14="http://schemas.microsoft.com/office/powerpoint/2010/main" Requires="p14">
      <p:transition p14:dur="10" advTm="215607">
        <p14:gallery dir="l"/>
      </p:transition>
    </mc:Choice>
    <mc:Fallback>
      <p:transition advTm="215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Wisp">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885</TotalTime>
  <Words>1575</Words>
  <Application>Microsoft Office PowerPoint</Application>
  <PresentationFormat>Widescreen</PresentationFormat>
  <Paragraphs>88</Paragraphs>
  <Slides>15</Slides>
  <Notes>0</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B Nazanin</vt:lpstr>
      <vt:lpstr>B Titr</vt:lpstr>
      <vt:lpstr>Century Gothic</vt:lpstr>
      <vt:lpstr>Tahoma</vt:lpstr>
      <vt:lpstr>Wingdings</vt:lpstr>
      <vt:lpstr>Wingdings 3</vt:lpstr>
      <vt:lpstr>Wisp</vt:lpstr>
      <vt:lpstr>PowerPoint Presentation</vt:lpstr>
      <vt:lpstr>PowerPoint Presentation</vt:lpstr>
      <vt:lpstr>                انتخاب محتوا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intell</dc:creator>
  <cp:lastModifiedBy>intell</cp:lastModifiedBy>
  <cp:revision>107</cp:revision>
  <dcterms:created xsi:type="dcterms:W3CDTF">2020-05-15T14:06:46Z</dcterms:created>
  <dcterms:modified xsi:type="dcterms:W3CDTF">2020-05-31T18:17:57Z</dcterms:modified>
</cp:coreProperties>
</file>