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3" r:id="rId9"/>
    <p:sldId id="262" r:id="rId10"/>
    <p:sldId id="264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3399"/>
    <a:srgbClr val="FF0066"/>
    <a:srgbClr val="FFFF00"/>
    <a:srgbClr val="FFFF99"/>
    <a:srgbClr val="00FF00"/>
    <a:srgbClr val="DBFFAF"/>
    <a:srgbClr val="FFFFCC"/>
    <a:srgbClr val="008000"/>
    <a:srgbClr val="F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2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3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4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mc:AlternateContent xmlns:mc="http://schemas.openxmlformats.org/markup-compatibility/2006" xmlns:p14="http://schemas.microsoft.com/office/powerpoint/2010/main">
    <mc:Choice Requires="p14">
      <p:transition p14:dur="10">
        <p14:gallery dir="l"/>
      </p:transition>
    </mc:Choice>
    <mc:Fallback xmlns="">
      <p:transition>
        <p:fade/>
      </p:transition>
    </mc:Fallback>
  </mc:AlternateConten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4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08349" y="978794"/>
            <a:ext cx="8190964" cy="4855336"/>
          </a:xfrm>
          <a:prstGeom prst="roundRect">
            <a:avLst>
              <a:gd name="adj" fmla="val 859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17554"/>
      </p:ext>
    </p:extLst>
  </p:cSld>
  <p:clrMapOvr>
    <a:masterClrMapping/>
  </p:clrMapOvr>
  <p:transition spd="slow" advTm="880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6" name="Vertical Scroll 5"/>
          <p:cNvSpPr/>
          <p:nvPr/>
        </p:nvSpPr>
        <p:spPr>
          <a:xfrm>
            <a:off x="-425002" y="218941"/>
            <a:ext cx="13239482" cy="6207617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endParaRPr lang="fa-IR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۹-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سلسله مراتب :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جريان اقتدار واختيار ، يا زنجير فرمان در هر سازمان ، به ترتيب رتبه و مقام ، از بالاترين سطح مديريت به پايينترين سطح عملياتي ادامه مي يابد.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۱۰- نظم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: طبق اين اصل ، استفاده از منابع مادي وانساني سازمان بايد تابع نظم و ترتيب دقيق و منطقي باشد . هر چيز و هركس بايد در جا وموقعيت مناسب خود قرار گيرد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۱۱-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انصاف: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رفتار مديران با زيردستان بايد مبتي بر مقررات سازمان ، توام با عدالت و انصاف و دوستانه باشد.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۱۲- ثبات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شغلي و استخدامي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: فايول مشاهده كرده بودكه سازمانهاي موفق معمولا از وجود گروه ثابتي از مديران و كاركنان برخوردارند از اين رو نقل وانتقال كاركنان را مضر مي دانست و معتقد بود در هرسازمان بايد اقداماتي براي تشويق كاركنان به ويژه مديران به خدمت درازمدت صورت گيرد . </a:t>
            </a:r>
            <a:endParaRPr lang="en-US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068"/>
      </p:ext>
    </p:extLst>
  </p:cSld>
  <p:clrMapOvr>
    <a:masterClrMapping/>
  </p:clrMapOvr>
  <p:transition spd="slow" advTm="9664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1867437" y="708338"/>
            <a:ext cx="10045521" cy="5615189"/>
          </a:xfrm>
          <a:prstGeom prst="round2DiagRect">
            <a:avLst/>
          </a:prstGeom>
          <a:solidFill>
            <a:srgbClr val="DBF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۱۳- ابتكار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به زيردستان بايد فرصت داده شود كه در انجام وظايف خود تفكرو نوآوري كنند و ابتكار عمل بخرج دهند.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۱۴-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روحيه گروهي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ايجاد روحيه گروهي موجب وحدت و هماهنگي سازمان مي شود . به نظر فايول از عوامل مختلفي ميتوان براي ايجاد و تقويت روحيه استفاده كرد ولي مهمترين آنها و حدت فرمان و ارتباط شفاهي است . 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3110">
        <p14:flash/>
      </p:transition>
    </mc:Choice>
    <mc:Fallback xmlns="">
      <p:transition spd="slow" advTm="33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64" y="2150772"/>
            <a:ext cx="10972800" cy="409530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نظام اداري برخواسته از توسعه و تحول نظامي است كه موسوم به بوروكراسي كه از ماكس وبر جامعه شناس آلماني سهم عمده اي در تحليل آن داشته و آثار سودمندي در اين زمينه از خود به جاي گذاشته است .بوروكراسي را درفارسي ديوان سالاري ترجمه كرده اند . </a:t>
            </a:r>
            <a:endParaRPr lang="fa-IR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بوروکراسی ، نظام اداری با سازمان بزرگ و گسترده است که با عده کثیری ارباب رجوع سروکار دارد.</a:t>
            </a:r>
            <a:endParaRPr lang="fa-IR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بهترین کمک ماکس وبر به مدیریت ، نظریه اقتدار ( اختیار) و توصیف سازمانها بر مبنای ماهیت روابط ناشی از اقتدار در سازمانهاست.</a:t>
            </a: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5190186" y="386365"/>
            <a:ext cx="2717442" cy="1068947"/>
          </a:xfrm>
          <a:prstGeom prst="doubleWav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solidFill>
                  <a:srgbClr val="7030A0"/>
                </a:solidFill>
                <a:cs typeface="B Titr" panose="00000700000000000000" pitchFamily="2" charset="-78"/>
              </a:rPr>
              <a:t>بوروکراسی</a:t>
            </a:r>
            <a:endParaRPr lang="fa-IR" sz="2400" b="1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3702">
        <p14:warp dir="in"/>
      </p:transition>
    </mc:Choice>
    <mc:Fallback xmlns="">
      <p:transition spd="slow" advTm="63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437" y="450760"/>
            <a:ext cx="10071278" cy="58083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uble Wave 1"/>
          <p:cNvSpPr/>
          <p:nvPr/>
        </p:nvSpPr>
        <p:spPr>
          <a:xfrm>
            <a:off x="1596979" y="141668"/>
            <a:ext cx="10341736" cy="6716332"/>
          </a:xfrm>
          <a:prstGeom prst="double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150000"/>
              </a:lnSpc>
              <a:defRPr/>
            </a:pPr>
            <a:endParaRPr lang="fa-IR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در تحلیل وبر ، 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اقتدار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به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سه طريق صورت مشروع يا قانوني پيدا ميكند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endParaRPr lang="fa-IR" altLang="fa-I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fa-IR" altLang="fa-I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۱- </a:t>
            </a:r>
            <a:r>
              <a:rPr lang="fa-IR" altLang="fa-IR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اقتدار فرمند يا شخصيتي </a:t>
            </a: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منشاء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آن جاذبه يا امتيازشخصيتي فرد است 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۲-  </a:t>
            </a:r>
            <a:r>
              <a:rPr lang="fa-IR" altLang="fa-IR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اقتدار سنتي </a:t>
            </a: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منشاء آن رسوم و سنت ها و عرف وعادت است 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۳- اقتدار عقلايی- قانونی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منشاء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آن مقررات و قوانين عقلايي است . </a:t>
            </a: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1227"/>
      </p:ext>
    </p:extLst>
  </p:cSld>
  <p:clrMapOvr>
    <a:masterClrMapping/>
  </p:clrMapOvr>
  <p:transition spd="slow" advTm="9744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006" y="1700011"/>
            <a:ext cx="11075831" cy="515798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۱-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بوروكراسي ، نظام اداري عقلائي و منطقي است كه در آن اقتدار ( اختيار) از طريق نظام قوانين و مقررات به وسيله مقام يا منصبي كه فردي آن را بر عهده دارد ، اعمال مي شود . </a:t>
            </a: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۲-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مقامهاي اداري به صورت سلسله مراتب تعيين مي شوند و هر مقام بر تمام مقامات زيردست رياست ميكند. </a:t>
            </a: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۳- 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كليه روابط و شرايط احتمالي كار به وسيله مجموعه اي از قوانين و رويه ها پيش بيني مي شود.</a:t>
            </a: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۴-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براي حفظ ونگهداري اسناد . مدارك و پرونده ها «دفتر يا ديواني » وجود دارد . </a:t>
            </a:r>
            <a:endParaRPr lang="fa-IR" altLang="fa-I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۵ -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كليه اطلاعات به صورت كتبي نوشته و نگهداري مي شود .</a:t>
            </a:r>
          </a:p>
          <a:p>
            <a:pPr algn="just">
              <a:lnSpc>
                <a:spcPct val="150000"/>
              </a:lnSpc>
              <a:defRPr/>
            </a:pPr>
            <a:endParaRPr lang="en-US" altLang="fa-IR" dirty="0"/>
          </a:p>
        </p:txBody>
      </p:sp>
      <p:sp>
        <p:nvSpPr>
          <p:cNvPr id="4" name="Horizontal Scroll 3"/>
          <p:cNvSpPr/>
          <p:nvPr/>
        </p:nvSpPr>
        <p:spPr>
          <a:xfrm>
            <a:off x="5100034" y="218941"/>
            <a:ext cx="4675031" cy="1249251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ویژگی های بوروکراسی</a:t>
            </a:r>
            <a:endParaRPr lang="fa-IR" sz="3200" b="1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4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5383">
        <p14:doors dir="vert"/>
      </p:transition>
    </mc:Choice>
    <mc:Fallback>
      <p:transition spd="slow" advTm="55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921" y="1171977"/>
            <a:ext cx="10075057" cy="4146998"/>
          </a:xfrm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۶- 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انتصاب كاركنان بر مبناي شايستگي هاي فني و تخصصي صورت مي گيرد . </a:t>
            </a: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۷- 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امور روابط اداري از روابط شخصي كاملا  تفكيك و براي نيل به هدفهاي سازمان ، تقسيم كار دقيق و روشهاي كارآمد پيش بيني مي شود . </a:t>
            </a:r>
          </a:p>
          <a:p>
            <a:pPr algn="just">
              <a:lnSpc>
                <a:spcPct val="15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۸- براي </a:t>
            </a:r>
            <a:r>
              <a:rPr lang="fa-IR" altLang="fa-IR" sz="2400" b="1" dirty="0">
                <a:latin typeface="Arial" panose="020B0604020202020204" pitchFamily="34" charset="0"/>
                <a:cs typeface="Arial" panose="020B0604020202020204" pitchFamily="34" charset="0"/>
              </a:rPr>
              <a:t>ايجاد انگيزه دركاركنان ، موازين دقيق حقوق ، ارتقاي شغلي و استخدام دائم در نظر گرفته مي شود .</a:t>
            </a:r>
          </a:p>
          <a:p>
            <a:endParaRPr lang="fa-I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9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6555">
        <p14:gallery dir="l"/>
      </p:transition>
    </mc:Choice>
    <mc:Fallback>
      <p:transition advTm="565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45" y="1584101"/>
            <a:ext cx="11603865" cy="515155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6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معمولا براي 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توصيف شيوه رفتار كنش متقابل مديران با زيردستان </a:t>
            </a: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به كار مي رود . به اعتقاد التون مايو اين رفتار با مفروضات زير بيان مي شود :</a:t>
            </a:r>
          </a:p>
          <a:p>
            <a:pPr algn="just">
              <a:lnSpc>
                <a:spcPct val="160000"/>
              </a:lnSpc>
              <a:defRPr/>
            </a:pPr>
            <a:r>
              <a:rPr lang="fa-IR" altLang="fa-I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۱- افراد انسان اساسا به وسيله نيازهاي اجتماعي برانگيخته مي شوند و ضمن روابط ومناسبات اجتماعي با ديگران هويت پيدا ميكند . </a:t>
            </a:r>
          </a:p>
          <a:p>
            <a:pPr algn="just">
              <a:lnSpc>
                <a:spcPct val="160000"/>
              </a:lnSpc>
              <a:defRPr/>
            </a:pPr>
            <a:r>
              <a:rPr lang="fa-IR" altLang="fa-I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۲-افراد انسان از فشارهاي اجتماعي گروه همكاران خود ، بيشتراز تشويق و كنترل مديريت سازمان متأثر مي شود . </a:t>
            </a:r>
          </a:p>
          <a:p>
            <a:pPr algn="just">
              <a:lnSpc>
                <a:spcPct val="160000"/>
              </a:lnSpc>
              <a:defRPr/>
            </a:pPr>
            <a:r>
              <a:rPr lang="fa-IR" altLang="fa-I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۳- افراد انسان به همان اندازه كه مديريت سازمان به ارضاء نيازهاي اجتماعي آنان مي پردازد نسبت به آن پاسخگو و متعهدند .</a:t>
            </a:r>
          </a:p>
          <a:p>
            <a:pPr algn="just">
              <a:defRPr/>
            </a:pPr>
            <a:endParaRPr lang="en-US" altLang="fa-IR" sz="2400" dirty="0"/>
          </a:p>
          <a:p>
            <a:pPr algn="just">
              <a:lnSpc>
                <a:spcPct val="150000"/>
              </a:lnSpc>
              <a:defRPr/>
            </a:pPr>
            <a:endParaRPr lang="en-US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095482" y="5924"/>
            <a:ext cx="4211391" cy="136516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نهضت روابط انسانی</a:t>
            </a: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2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3561">
        <p14:gallery dir="l"/>
      </p:transition>
    </mc:Choice>
    <mc:Fallback>
      <p:transition advTm="113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Cloud Callout 3"/>
          <p:cNvSpPr/>
          <p:nvPr/>
        </p:nvSpPr>
        <p:spPr>
          <a:xfrm>
            <a:off x="4842455" y="38120"/>
            <a:ext cx="3644721" cy="131416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00B050"/>
                </a:solidFill>
                <a:cs typeface="B Titr" panose="00000700000000000000" pitchFamily="2" charset="-78"/>
              </a:rPr>
              <a:t>نگرش رفتاری</a:t>
            </a:r>
            <a:endParaRPr lang="fa-IR" sz="2800" b="1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5915" y="1790163"/>
            <a:ext cx="10538697" cy="4121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علماي رفتاري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مطالعه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مسائل سازمان ومديريت را به صورت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جدی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 به مدد روشهاي دقيق ، علمي دنبال كرده اند خصيصه اصلي اين شيوه كاربرد روش تحقيق علمي و كشف روابط علي است از مفاهيم و و نظريه هاي جامعه شناسي ، روانشناسي و مردم شناسي به منظور بسط و توسعه دانش رفتاري در محيط كار سازمانها استفاده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مي كنند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7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3967">
        <p14:gallery dir="l"/>
      </p:transition>
    </mc:Choice>
    <mc:Fallback>
      <p:transition advTm="73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Double Wave 3"/>
          <p:cNvSpPr/>
          <p:nvPr/>
        </p:nvSpPr>
        <p:spPr>
          <a:xfrm>
            <a:off x="4739424" y="193183"/>
            <a:ext cx="3168203" cy="1275008"/>
          </a:xfrm>
          <a:prstGeom prst="doubleWav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نگرش سیستمی</a:t>
            </a:r>
            <a:endParaRPr lang="fa-IR" sz="2800" b="1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5" name="Folded Corner 4"/>
          <p:cNvSpPr/>
          <p:nvPr/>
        </p:nvSpPr>
        <p:spPr>
          <a:xfrm>
            <a:off x="914400" y="1584101"/>
            <a:ext cx="11037194" cy="5048519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سیستم مجموعه ای است از عناصر و اجزای مرتبط و در حال کنش و واکنش متقابل 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نگرش سیستمی سازمان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را به صورت يك كل ويك سيستم مي نگرند براي درك و شناخت يك كل شناخت اجزاء و عناصر تشكيل دهنده آن و نيز روابط و كنش هاي ميان اجزاء و عناصر ضروري است . در اين كل ، هر جزء بدون اجزاي ديگر نمي تواند مؤثر عمل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كند.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بنابراین وظایف مدیر عبارتست از : سازمان را به عنوان سیستم تعریف  کند ، اهداف آن را مشخص سازد، اجزای اصلی آن را ایجاد کند ، و همه اجزا را از طریق ارتباط و تصمیم گیری یگانه سازد.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1380">
        <p14:gallery dir="l"/>
      </p:transition>
    </mc:Choice>
    <mc:Fallback>
      <p:transition advTm="71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/>
        </p:nvSpPr>
        <p:spPr>
          <a:xfrm>
            <a:off x="2382592" y="920841"/>
            <a:ext cx="9259323" cy="5056908"/>
          </a:xfrm>
          <a:prstGeom prst="foldedCorner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107950" indent="0" algn="ctr">
              <a:lnSpc>
                <a:spcPct val="150000"/>
              </a:lnSpc>
              <a:buNone/>
            </a:pPr>
            <a:endParaRPr lang="fa-IR" altLang="fa-IR" sz="3600" b="1" dirty="0">
              <a:solidFill>
                <a:schemeClr val="accent6">
                  <a:lumMod val="75000"/>
                </a:schemeClr>
              </a:solidFill>
              <a:cs typeface="B Titr" panose="00000700000000000000" pitchFamily="2" charset="-78"/>
            </a:endParaRPr>
          </a:p>
          <a:p>
            <a:pPr marL="107950" algn="ctr">
              <a:lnSpc>
                <a:spcPct val="150000"/>
              </a:lnSpc>
            </a:pPr>
            <a:r>
              <a:rPr lang="fa-IR" altLang="fa-IR" sz="4000" b="1" dirty="0">
                <a:solidFill>
                  <a:srgbClr val="C00000"/>
                </a:solidFill>
                <a:cs typeface="B Titr" panose="00000700000000000000" pitchFamily="2" charset="-78"/>
              </a:rPr>
              <a:t>مدرس : لیلا بهلولی</a:t>
            </a: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3200" b="1" dirty="0" smtClean="0">
                <a:cs typeface="B Titr" panose="00000700000000000000" pitchFamily="2" charset="-78"/>
              </a:rPr>
              <a:t> </a:t>
            </a:r>
            <a:endParaRPr lang="fa-IR" altLang="fa-IR" sz="3200" b="1" dirty="0">
              <a:cs typeface="B Titr" panose="00000700000000000000" pitchFamily="2" charset="-78"/>
            </a:endParaRP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3200" b="1" dirty="0">
                <a:solidFill>
                  <a:srgbClr val="7030A0"/>
                </a:solidFill>
                <a:cs typeface="B Titr" panose="00000700000000000000" pitchFamily="2" charset="-78"/>
              </a:rPr>
              <a:t>دانشگاه فرهنگیان- مرکزآموزش عالی شهید مطهری </a:t>
            </a:r>
            <a:r>
              <a:rPr lang="fa-IR" altLang="fa-IR" sz="3200" b="1" dirty="0" smtClean="0">
                <a:solidFill>
                  <a:srgbClr val="7030A0"/>
                </a:solidFill>
                <a:cs typeface="B Titr" panose="00000700000000000000" pitchFamily="2" charset="-78"/>
              </a:rPr>
              <a:t>خوی</a:t>
            </a:r>
          </a:p>
          <a:p>
            <a:pPr marL="107950" indent="0" algn="ctr">
              <a:lnSpc>
                <a:spcPct val="150000"/>
              </a:lnSpc>
              <a:buNone/>
            </a:pPr>
            <a:endParaRPr lang="fa-IR" altLang="fa-IR" sz="3200" b="1" dirty="0" smtClean="0">
              <a:cs typeface="B Titr" panose="00000700000000000000" pitchFamily="2" charset="-78"/>
            </a:endParaRPr>
          </a:p>
          <a:p>
            <a:pPr marL="107950" indent="0" algn="ctr">
              <a:lnSpc>
                <a:spcPct val="150000"/>
              </a:lnSpc>
              <a:buNone/>
            </a:pPr>
            <a:r>
              <a:rPr lang="fa-IR" altLang="fa-IR" sz="32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فصل نهم: درس مدیریت آموزشی</a:t>
            </a:r>
            <a:endParaRPr lang="fa-IR" altLang="fa-IR" sz="3200" b="1" dirty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endParaRPr lang="fa-IR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717">
        <p14:doors dir="vert"/>
      </p:transition>
    </mc:Choice>
    <mc:Fallback xmlns="">
      <p:transition spd="slow" advTm="2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2940" y="1876022"/>
            <a:ext cx="8915400" cy="299219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fa-I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Cloud Callout 4"/>
          <p:cNvSpPr/>
          <p:nvPr/>
        </p:nvSpPr>
        <p:spPr>
          <a:xfrm>
            <a:off x="850006" y="90152"/>
            <a:ext cx="10457645" cy="5731099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فصل نهم : </a:t>
            </a:r>
            <a:r>
              <a:rPr lang="fa-I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پیشینه تفکر درباره مدیریت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مدیریت علمی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مدیریت اداری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بوروکراسی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نهضت روابط انسانی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نگرش رفتاری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نگرش سیستمی</a:t>
            </a:r>
            <a:endParaRPr lang="fa-I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6399">
        <p14:warp dir="in"/>
      </p:transition>
    </mc:Choice>
    <mc:Fallback xmlns="">
      <p:transition spd="slow" advTm="163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vel 5"/>
          <p:cNvSpPr/>
          <p:nvPr/>
        </p:nvSpPr>
        <p:spPr>
          <a:xfrm>
            <a:off x="4726546" y="386366"/>
            <a:ext cx="3271234" cy="1068947"/>
          </a:xfrm>
          <a:prstGeom prst="bevel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مدیریت علمی</a:t>
            </a: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2733" y="1945335"/>
            <a:ext cx="11114468" cy="4237038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نهضتي كه در تاريخ تحول انديشه هاي مديريت به«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مديريت علمي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‌»معروف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است.</a:t>
            </a:r>
          </a:p>
          <a:p>
            <a:pPr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بنیانگذار این نهضت 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فردریک تیلور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است.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ويژگي بارز مديريت علمي تأكيد بر مديريت در سطح عملياتي ، مطالعه علمي عمليات به منظور تشخيص عوامل مؤثر برآن و كشف مؤثرترين روش انجام كار است .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منظور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تيلور از علم و روش علمي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مشاهده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 ارزشيابي منظم است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او معتقد بود که به مدد اصول علمی می توان فعالیتهای تولیدی را تحت نظم در آورد و کارآئی را افزایش داد. 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662">
        <p15:prstTrans prst="peelOff"/>
      </p:transition>
    </mc:Choice>
    <mc:Fallback xmlns="">
      <p:transition spd="slow" advTm="140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953" y="1695717"/>
            <a:ext cx="10097036" cy="4666445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endParaRPr lang="fa-IR" altLang="fa-IR" sz="2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ded Corner 4"/>
          <p:cNvSpPr/>
          <p:nvPr/>
        </p:nvSpPr>
        <p:spPr>
          <a:xfrm>
            <a:off x="1609859" y="257577"/>
            <a:ext cx="10135673" cy="6323527"/>
          </a:xfrm>
          <a:prstGeom prst="foldedCorner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endParaRPr lang="fa-IR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اصول مدیریت برای حل مشکلات در سطح عملیاتی :</a:t>
            </a:r>
            <a:endParaRPr lang="en-US" altLang="fa-IR" sz="2400" b="1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گسترش علم و آگاهي از كار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انتخاب كاركنان برمبناي علمي وافزايش مداوم مهارت آنها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۳-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هماهنگ كردن علم كار با كاركناني كه بر مبناي علمي انتخاب شده و آموزش ديده اند.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تقسيم منطقي كار و مسئوليت آن ميان كاركنان و مديراني كه در آن مسئوليت برنامه ريزي و سازماندهي كار بر عهده مديران است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634">
        <p14:ripple/>
      </p:transition>
    </mc:Choice>
    <mc:Fallback xmlns="">
      <p:transition spd="slow" advTm="66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1571223" y="1626940"/>
            <a:ext cx="10367492" cy="4790941"/>
          </a:xfrm>
          <a:prstGeom prst="flowChartAlternateProcess">
            <a:avLst/>
          </a:prstGeom>
          <a:solidFill>
            <a:srgbClr val="F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بنیانگذار مدیریت جدید ، </a:t>
            </a:r>
            <a:r>
              <a:rPr lang="fa-IR" altLang="fa-I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هانری فایول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 . مدیریت را فراگرد هماهنگ سازی تلاش گروهی در جهت هدفهای گروهی تعریف کرده و در صدد توضیح مدیریت بر حسب وظایف یا کارکردهای مدیران در سطوح مختلف سازمان برآمده است.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134118" y="154546"/>
            <a:ext cx="4997003" cy="1171978"/>
          </a:xfrm>
          <a:prstGeom prst="horizontalScroll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solidFill>
                  <a:srgbClr val="C00000"/>
                </a:solidFill>
                <a:cs typeface="B Titr" panose="00000700000000000000" pitchFamily="2" charset="-78"/>
              </a:rPr>
              <a:t>مدیریت اداری ( نظریه کلاسیک سازمان)</a:t>
            </a:r>
            <a:endParaRPr lang="fa-IR" sz="2400" b="1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6105">
        <p14:prism isInverted="1"/>
      </p:transition>
    </mc:Choice>
    <mc:Fallback xmlns="">
      <p:transition spd="slow" advTm="66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sp>
        <p:nvSpPr>
          <p:cNvPr id="5" name="Horizontal Scroll 4"/>
          <p:cNvSpPr/>
          <p:nvPr/>
        </p:nvSpPr>
        <p:spPr>
          <a:xfrm>
            <a:off x="1468193" y="0"/>
            <a:ext cx="10522038" cy="68580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endParaRPr lang="fa-IR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شش گروه فعالیت : </a:t>
            </a:r>
          </a:p>
          <a:p>
            <a:pPr algn="r">
              <a:lnSpc>
                <a:spcPct val="150000"/>
              </a:lnSpc>
              <a:defRPr/>
            </a:pPr>
            <a:endParaRPr lang="fa-IR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fa-IR" sz="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فني ( توليد،ساخت و تغيير شكل كالاها)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بازرگاني ( خريد ، فروش و معاوضه)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۳-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مالي ( تهيه سرمايه و استفاده مطلوب از آن )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۴- ايمني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حفاظت اموال و افراد )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۵- حسابداري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انبارداري تهيه ترازنامه محاسبه قيمت و تهيه آمار)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۶- مديريت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برنامه ريزي ، ساماندهي، فرماندهي، هماهنگ سازي ، كنترل )</a:t>
            </a:r>
          </a:p>
          <a:p>
            <a:pPr algn="r">
              <a:lnSpc>
                <a:spcPct val="150000"/>
              </a:lnSpc>
              <a:defRPr/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717">
        <p14:gallery dir="l"/>
      </p:transition>
    </mc:Choice>
    <mc:Fallback xmlns="">
      <p:transition advTm="49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ame Side Corner Rectangle 3"/>
          <p:cNvSpPr/>
          <p:nvPr/>
        </p:nvSpPr>
        <p:spPr>
          <a:xfrm>
            <a:off x="592429" y="1506825"/>
            <a:ext cx="11436439" cy="5112915"/>
          </a:xfrm>
          <a:prstGeom prst="snip2SameRect">
            <a:avLst/>
          </a:prstGeom>
          <a:solidFill>
            <a:srgbClr val="F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۱-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تقسيم كار: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تخصصي شدن كار وسيله طبيعي تحول و پيشرفت موسسات و جوامع است در نتيجه تخصص، عناصر كار كاهش يافته  حدود وظايف كاركنان مشخص مي شود.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۲- 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اختيار و مسئوليت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اختيار و مسئوليت ها بايد معادل باشد كسي كه مسئوليت انجام دادن وظيفه اي رابر عهده ميگيرد بايد براي انجام دادن آن ، متناسب با مسئوليت اختيار داشته باشد </a:t>
            </a: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۳-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انضباط 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اعضاي سازمان بايد به مقررات و قوانين سازمان احترام بگذارند واز مافوق اطاعت كنند از لحاظ فايول انضباط در نتيجه رهبري مؤثر ومتناسب ، توافق عادلانه بر سر قواعد و مقررات انجام كار و اعمال مجازات در قبال تخلفات به وجود مي آيد .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۴- 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وحدت دستور: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هركارمندي بايد فقط  از يك مافوق دستور بگيرد وبس. </a:t>
            </a: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4-Point Star 4"/>
          <p:cNvSpPr/>
          <p:nvPr/>
        </p:nvSpPr>
        <p:spPr>
          <a:xfrm>
            <a:off x="4095482" y="1"/>
            <a:ext cx="5344732" cy="1378038"/>
          </a:xfrm>
          <a:prstGeom prst="star24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FFC000"/>
                </a:solidFill>
                <a:cs typeface="B Titr" panose="00000700000000000000" pitchFamily="2" charset="-78"/>
              </a:rPr>
              <a:t>اصول ۱۴ گانه فایول</a:t>
            </a:r>
            <a:endParaRPr lang="fa-IR" sz="28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3225">
        <p15:prstTrans prst="peelOff"/>
      </p:transition>
    </mc:Choice>
    <mc:Fallback xmlns="">
      <p:transition spd="slow" advTm="163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ame Side Corner Rectangle 5"/>
          <p:cNvSpPr/>
          <p:nvPr/>
        </p:nvSpPr>
        <p:spPr>
          <a:xfrm>
            <a:off x="656823" y="115909"/>
            <a:ext cx="11333407" cy="6387921"/>
          </a:xfrm>
          <a:prstGeom prst="snip2Same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۵- وحدت هدايت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هر گروه از فعاليتهاي سازمان كه هدف واحدي دارند بايد فقط تحت يك برنامه و به وسيله يك مدير هدايت شوند . 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۶- تقدم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منافع عمومي بر منافع خصوصي: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 هر سازمان، كل مهمتر از اجزاي آن ، يعني هدفهاي سازماني بر هدفهاي فردي و خصوصي ارجحيت دارند، از اين رو، اولويت با مقاصد و منافع سازماني است . </a:t>
            </a:r>
            <a:endParaRPr lang="en-US" altLang="fa-I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۷-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حق الزحمه كاركنان 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پرداخت حق الزحمه كاركنان و مديران در قبال خدماتي كه انجام ميدهند بايد عادلانه باشد و موجبات رضايت آنان را فراهم سازد.</a:t>
            </a:r>
          </a:p>
          <a:p>
            <a:pPr algn="r">
              <a:lnSpc>
                <a:spcPct val="150000"/>
              </a:lnSpc>
              <a:defRPr/>
            </a:pPr>
            <a:r>
              <a:rPr lang="fa-IR" altLang="fa-I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۸</a:t>
            </a:r>
            <a:r>
              <a:rPr lang="fa-IR" altLang="fa-IR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a-IR" altLang="fa-IR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تمركز: </a:t>
            </a:r>
            <a:r>
              <a:rPr lang="fa-IR" altLang="fa-I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كاهش نقش زيردستان در امر تصميم گيري را تمركز و افزايش نقش آنان در تصميم گيري را عدم تمركز مي نامند. </a:t>
            </a: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endParaRPr lang="en-US" alt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endParaRPr lang="fa-I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3629">
        <p14:switch dir="r"/>
      </p:transition>
    </mc:Choice>
    <mc:Fallback xmlns="">
      <p:transition spd="slow" advTm="113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509</TotalTime>
  <Words>1362</Words>
  <Application>Microsoft Office PowerPoint</Application>
  <PresentationFormat>Widescreen</PresentationFormat>
  <Paragraphs>96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 Titr</vt:lpstr>
      <vt:lpstr>Century Gothic</vt:lpstr>
      <vt:lpstr>Tahoma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intell</dc:creator>
  <cp:lastModifiedBy>intell</cp:lastModifiedBy>
  <cp:revision>76</cp:revision>
  <dcterms:created xsi:type="dcterms:W3CDTF">2020-05-15T14:06:46Z</dcterms:created>
  <dcterms:modified xsi:type="dcterms:W3CDTF">2020-06-01T16:58:59Z</dcterms:modified>
</cp:coreProperties>
</file>