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</p:sldMasterIdLst>
  <p:sldIdLst>
    <p:sldId id="258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7" r:id="rId12"/>
    <p:sldId id="270" r:id="rId13"/>
    <p:sldId id="259" r:id="rId14"/>
    <p:sldId id="269" r:id="rId15"/>
    <p:sldId id="271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590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77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091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635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24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8318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04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175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097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909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431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8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35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4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47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10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71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DFF08F-DC6B-4601-B491-B0F83F6DD2DA}" type="datetimeFigureOut">
              <a:rPr lang="en-US" smtClean="0"/>
              <a:pPr/>
              <a:t>4/27/2020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0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4.jfif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15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jf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jp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jf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be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471" y="0"/>
            <a:ext cx="12326471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b="1" dirty="0" smtClean="0">
                <a:solidFill>
                  <a:schemeClr val="accent1"/>
                </a:solidFill>
                <a:cs typeface="B Morvarid" panose="00000400000000000000" pitchFamily="2" charset="-78"/>
              </a:rPr>
              <a:t>عرفان در لغت </a:t>
            </a:r>
            <a:endParaRPr lang="en-US" sz="6000" b="1" dirty="0">
              <a:solidFill>
                <a:schemeClr val="accent1"/>
              </a:solidFill>
              <a:cs typeface="B Morvarid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Tabassom" panose="00000400000000000000" pitchFamily="2" charset="-78"/>
              </a:rPr>
              <a:t>عرفان در لغت به معنای شناختن و فهمیدن چیزی است با تفکر در آن </a:t>
            </a:r>
          </a:p>
          <a:p>
            <a:pPr algn="r"/>
            <a:r>
              <a:rPr lang="fa-IR" sz="4000" dirty="0" smtClean="0">
                <a:cs typeface="B Tabassom" panose="00000400000000000000" pitchFamily="2" charset="-78"/>
              </a:rPr>
              <a:t>عرفان مصدر است به معنای دانستن و شناختن بعد از نادانی .</a:t>
            </a:r>
            <a:endParaRPr lang="en-US" sz="4000" dirty="0">
              <a:cs typeface="B Tabassom" panose="00000400000000000000" pitchFamily="2" charset="-78"/>
            </a:endParaRPr>
          </a:p>
        </p:txBody>
      </p:sp>
      <p:pic>
        <p:nvPicPr>
          <p:cNvPr id="4" name="معنای لعوی عرفا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3325" y="982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5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Narm" panose="00000400000000000000" pitchFamily="2" charset="-78"/>
              </a:rPr>
              <a:t>تعریف عرفان</a:t>
            </a:r>
            <a:endParaRPr lang="en-US" dirty="0">
              <a:cs typeface="B Narm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>تعربف عرفان در اصطلاح:</a:t>
            </a:r>
          </a:p>
          <a:p>
            <a:pPr algn="r" rtl="1"/>
            <a:r>
              <a:rPr lang="fa-IR" dirty="0" smtClean="0">
                <a:solidFill>
                  <a:srgbClr val="0070C0"/>
                </a:solidFill>
                <a:cs typeface="B Narm" panose="00000400000000000000" pitchFamily="2" charset="-78"/>
              </a:rPr>
              <a:t>- فراموش کردن خلق و فراموش کردن عرف و عاداتی است که خلق بدان خو گرفته اند .</a:t>
            </a:r>
          </a:p>
          <a:p>
            <a:pPr algn="r" rtl="1"/>
            <a:endParaRPr lang="fa-IR" dirty="0">
              <a:solidFill>
                <a:srgbClr val="0070C0"/>
              </a:solidFill>
              <a:cs typeface="B Narm" panose="00000400000000000000" pitchFamily="2" charset="-78"/>
            </a:endParaRPr>
          </a:p>
          <a:p>
            <a:pPr algn="r" rtl="1"/>
            <a:r>
              <a:rPr lang="fa-IR" dirty="0" smtClean="0">
                <a:solidFill>
                  <a:srgbClr val="0070C0"/>
                </a:solidFill>
                <a:cs typeface="B Narm" panose="00000400000000000000" pitchFamily="2" charset="-78"/>
              </a:rPr>
              <a:t>-تطهیر کردن باطن است برای حق از هرچیزی جز حق .</a:t>
            </a:r>
          </a:p>
          <a:p>
            <a:pPr marL="45720" indent="0" algn="r" rtl="1">
              <a:buNone/>
            </a:pPr>
            <a:endParaRPr lang="fa-IR" dirty="0" smtClean="0">
              <a:solidFill>
                <a:srgbClr val="0070C0"/>
              </a:solidFill>
              <a:cs typeface="B Narm" panose="00000400000000000000" pitchFamily="2" charset="-78"/>
            </a:endParaRPr>
          </a:p>
          <a:p>
            <a:pPr algn="r" rtl="1"/>
            <a:r>
              <a:rPr lang="fa-IR" dirty="0" smtClean="0">
                <a:solidFill>
                  <a:srgbClr val="0070C0"/>
                </a:solidFill>
                <a:cs typeface="B Narm" panose="00000400000000000000" pitchFamily="2" charset="-78"/>
              </a:rPr>
              <a:t>-مشاهده ی حق تعالی است بدون در نظر گرفتن مخلوقات او به گونه ای که تمام هستی برای مشاهده کننده در جنب حق تعالی کوچک تر از خردلی جلوه نماید .</a:t>
            </a:r>
            <a:endParaRPr lang="en-US" dirty="0">
              <a:solidFill>
                <a:srgbClr val="0070C0"/>
              </a:solidFill>
              <a:cs typeface="B Narm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2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8000" dirty="0" smtClean="0">
                <a:solidFill>
                  <a:srgbClr val="7030A0"/>
                </a:solidFill>
                <a:cs typeface="B Mitra" panose="00000400000000000000" pitchFamily="2" charset="-78"/>
              </a:rPr>
              <a:t>انواع عرفان </a:t>
            </a:r>
            <a:endParaRPr lang="en-US" sz="8000" dirty="0">
              <a:solidFill>
                <a:srgbClr val="7030A0"/>
              </a:solidFill>
              <a:cs typeface="B Mitra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r>
              <a:rPr lang="fa-IR" sz="6000" dirty="0" smtClean="0">
                <a:solidFill>
                  <a:srgbClr val="00B050"/>
                </a:solidFill>
                <a:cs typeface="B Zaman" panose="00000400000000000000" pitchFamily="2" charset="-78"/>
              </a:rPr>
              <a:t>عرفان نظری </a:t>
            </a:r>
          </a:p>
          <a:p>
            <a:pPr algn="r"/>
            <a:r>
              <a:rPr lang="fa-IR" sz="6000" dirty="0" smtClean="0">
                <a:solidFill>
                  <a:srgbClr val="00B050"/>
                </a:solidFill>
                <a:cs typeface="B Zaman" panose="00000400000000000000" pitchFamily="2" charset="-78"/>
              </a:rPr>
              <a:t>عرفان عملی </a:t>
            </a:r>
            <a:endParaRPr lang="en-US" sz="6000" dirty="0">
              <a:solidFill>
                <a:srgbClr val="00B050"/>
              </a:solidFill>
              <a:cs typeface="B Zaman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12" y="3032931"/>
            <a:ext cx="4132288" cy="28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4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 smtClean="0">
                <a:solidFill>
                  <a:srgbClr val="00B050"/>
                </a:solidFill>
                <a:cs typeface="B Morvarid" panose="00000400000000000000" pitchFamily="2" charset="-78"/>
              </a:rPr>
              <a:t>تعریف تصوف</a:t>
            </a:r>
            <a:endParaRPr lang="en-US" sz="6000" dirty="0">
              <a:solidFill>
                <a:srgbClr val="00B050"/>
              </a:solidFill>
              <a:cs typeface="B Morvarid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8236" y="1507066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44" y="2556932"/>
            <a:ext cx="5386778" cy="37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dirty="0" smtClean="0">
                <a:solidFill>
                  <a:srgbClr val="00B050"/>
                </a:solidFill>
                <a:cs typeface="B Morvarid" panose="00000400000000000000" pitchFamily="2" charset="-78"/>
              </a:rPr>
              <a:t>تعریف تصوف</a:t>
            </a:r>
            <a:endParaRPr lang="en-US" sz="6000" dirty="0">
              <a:solidFill>
                <a:srgbClr val="00B050"/>
              </a:solidFill>
              <a:cs typeface="B Morvarid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endParaRPr lang="fa-IR" dirty="0" smtClean="0"/>
          </a:p>
          <a:p>
            <a:pPr algn="r" rtl="1"/>
            <a:endParaRPr lang="en-US" dirty="0"/>
          </a:p>
        </p:txBody>
      </p:sp>
      <p:pic>
        <p:nvPicPr>
          <p:cNvPr id="4" name="۱ کلیات اخلاق و عرفان-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2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Zaman" panose="00000400000000000000" pitchFamily="2" charset="-78"/>
              </a:rPr>
              <a:t>پایان بحث</a:t>
            </a:r>
            <a:endParaRPr lang="en-US" dirty="0">
              <a:cs typeface="B Zama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80" y="3626241"/>
            <a:ext cx="5028810" cy="2619375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17626" y="2734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9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>عنوان درس:</a:t>
            </a:r>
            <a:b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/>
            </a:r>
            <a:b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</a:br>
            <a:r>
              <a:rPr lang="fa-IR" dirty="0" smtClean="0">
                <a:solidFill>
                  <a:srgbClr val="C00000"/>
                </a:solidFill>
                <a:cs typeface="B Narm" panose="00000400000000000000" pitchFamily="2" charset="-78"/>
              </a:rPr>
              <a:t> کلیات عرفان و اخلاق </a:t>
            </a:r>
            <a:endParaRPr lang="en-US" dirty="0">
              <a:solidFill>
                <a:srgbClr val="C00000"/>
              </a:solidFill>
              <a:cs typeface="B Narm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1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  <a:cs typeface="B Arash" panose="00000400000000000000" pitchFamily="2" charset="-78"/>
              </a:rPr>
              <a:t>مفهوم شناسی </a:t>
            </a:r>
            <a:r>
              <a:rPr lang="fa-IR" dirty="0" smtClean="0"/>
              <a:t>:</a:t>
            </a:r>
            <a:br>
              <a:rPr lang="fa-IR" dirty="0" smtClean="0"/>
            </a:b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a-IR" sz="5400" dirty="0">
                <a:cs typeface="B Esfehan" panose="00000700000000000000" pitchFamily="2" charset="-78"/>
              </a:rPr>
              <a:t>واژگان اخلاق ،عرفان و تصوف </a:t>
            </a:r>
            <a:endParaRPr lang="en-US" sz="5400" dirty="0">
              <a:cs typeface="B Esfehan" panose="000007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8000" dirty="0" smtClean="0">
                <a:solidFill>
                  <a:srgbClr val="00B0F0"/>
                </a:solidFill>
                <a:cs typeface="B Esfehan" panose="00000700000000000000" pitchFamily="2" charset="-78"/>
              </a:rPr>
              <a:t>مفهوم اخلاق </a:t>
            </a:r>
            <a:endParaRPr lang="en-US" sz="8000" dirty="0">
              <a:solidFill>
                <a:srgbClr val="00B0F0"/>
              </a:solidFill>
              <a:cs typeface="B Esfehan" panose="00000700000000000000" pitchFamily="2" charset="-78"/>
            </a:endParaRPr>
          </a:p>
        </p:txBody>
      </p:sp>
      <p:pic>
        <p:nvPicPr>
          <p:cNvPr id="4" name="1½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3324" y="1168400"/>
            <a:ext cx="609600" cy="609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2562225"/>
            <a:ext cx="6356142" cy="33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cs typeface="B Morvarid" panose="00000400000000000000" pitchFamily="2" charset="-78"/>
              </a:rPr>
              <a:t>معنای لغوی واژه ی اخلاق </a:t>
            </a:r>
            <a:endParaRPr lang="en-US" sz="6000" b="1" dirty="0">
              <a:solidFill>
                <a:schemeClr val="accent2">
                  <a:lumMod val="60000"/>
                  <a:lumOff val="40000"/>
                </a:schemeClr>
              </a:solidFill>
              <a:cs typeface="B Morvarid" panose="00000400000000000000" pitchFamily="2" charset="-78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462" y="2488368"/>
            <a:ext cx="6335140" cy="3721022"/>
          </a:xfrm>
        </p:spPr>
      </p:pic>
    </p:spTree>
    <p:extLst>
      <p:ext uri="{BB962C8B-B14F-4D97-AF65-F5344CB8AC3E}">
        <p14:creationId xmlns:p14="http://schemas.microsoft.com/office/powerpoint/2010/main" val="19348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600" b="1" dirty="0" smtClean="0">
                <a:solidFill>
                  <a:schemeClr val="accent5">
                    <a:lumMod val="50000"/>
                  </a:schemeClr>
                </a:solidFill>
                <a:cs typeface="B Morvarid" panose="00000400000000000000" pitchFamily="2" charset="-78"/>
              </a:rPr>
              <a:t>معنای اصطلاحی واژه ی اخلاق </a:t>
            </a:r>
            <a:endParaRPr lang="en-US" sz="6600" b="1" dirty="0">
              <a:solidFill>
                <a:schemeClr val="accent5">
                  <a:lumMod val="50000"/>
                </a:schemeClr>
              </a:solidFill>
              <a:cs typeface="B Morvarid" panose="00000400000000000000" pitchFamily="2" charset="-78"/>
            </a:endParaRPr>
          </a:p>
        </p:txBody>
      </p:sp>
      <p:pic>
        <p:nvPicPr>
          <p:cNvPr id="4" name="⅔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911600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970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8800" dirty="0" smtClean="0">
                <a:solidFill>
                  <a:srgbClr val="7030A0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تعریف علم اخلاق </a:t>
            </a:r>
            <a:endParaRPr lang="en-US" sz="8800" dirty="0">
              <a:solidFill>
                <a:srgbClr val="7030A0"/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4" name="علم اخلاق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560" y="1676399"/>
            <a:ext cx="609600" cy="609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665" y="2443396"/>
            <a:ext cx="5962650" cy="359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6600" dirty="0" smtClean="0">
                <a:solidFill>
                  <a:srgbClr val="FF0000"/>
                </a:solidFill>
                <a:cs typeface="B Zaman" panose="00000400000000000000" pitchFamily="2" charset="-78"/>
              </a:rPr>
              <a:t>فایده ی علم اخلاق </a:t>
            </a:r>
            <a:endParaRPr lang="en-US" sz="6600" dirty="0">
              <a:solidFill>
                <a:srgbClr val="FF0000"/>
              </a:solidFill>
              <a:cs typeface="B Zaman" panose="00000400000000000000" pitchFamily="2" charset="-78"/>
            </a:endParaRPr>
          </a:p>
        </p:txBody>
      </p:sp>
      <p:pic>
        <p:nvPicPr>
          <p:cNvPr id="4" name="فایده علم ا۷لاق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3167" y="3103674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95645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5400" dirty="0" smtClean="0">
                <a:solidFill>
                  <a:schemeClr val="accent5">
                    <a:lumMod val="50000"/>
                  </a:schemeClr>
                </a:solidFill>
                <a:cs typeface="B Siavash" panose="00000400000000000000" pitchFamily="2" charset="-78"/>
              </a:rPr>
              <a:t>جایگاه علم اخلاق در علوم اسلامی </a:t>
            </a:r>
            <a:endParaRPr lang="en-US" sz="5400" dirty="0">
              <a:solidFill>
                <a:schemeClr val="accent5">
                  <a:lumMod val="50000"/>
                </a:schemeClr>
              </a:solidFill>
              <a:cs typeface="B Siavash" panose="00000400000000000000" pitchFamily="2" charset="-78"/>
            </a:endParaRPr>
          </a:p>
        </p:txBody>
      </p:sp>
      <p:pic>
        <p:nvPicPr>
          <p:cNvPr id="4" name="جایگاه علم اخلاق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954" y="1438223"/>
            <a:ext cx="609600" cy="609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37" y="2683240"/>
            <a:ext cx="2600325" cy="35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0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916</TotalTime>
  <Words>144</Words>
  <Application>Microsoft Office PowerPoint</Application>
  <PresentationFormat>Widescreen</PresentationFormat>
  <Paragraphs>25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Arabic Typesetting</vt:lpstr>
      <vt:lpstr>Arial</vt:lpstr>
      <vt:lpstr>B Arash</vt:lpstr>
      <vt:lpstr>B Esfehan</vt:lpstr>
      <vt:lpstr>B Mitra</vt:lpstr>
      <vt:lpstr>B Morvarid</vt:lpstr>
      <vt:lpstr>B Narm</vt:lpstr>
      <vt:lpstr>B Siavash</vt:lpstr>
      <vt:lpstr>B Tabassom</vt:lpstr>
      <vt:lpstr>B Zaman</vt:lpstr>
      <vt:lpstr>Garamond</vt:lpstr>
      <vt:lpstr>Times New Roman</vt:lpstr>
      <vt:lpstr>Organic</vt:lpstr>
      <vt:lpstr>PowerPoint Presentation</vt:lpstr>
      <vt:lpstr>       عنوان درس:   کلیات عرفان و اخلاق </vt:lpstr>
      <vt:lpstr>مفهوم شناسی :  </vt:lpstr>
      <vt:lpstr>مفهوم اخلاق </vt:lpstr>
      <vt:lpstr>معنای لغوی واژه ی اخلاق </vt:lpstr>
      <vt:lpstr>معنای اصطلاحی واژه ی اخلاق </vt:lpstr>
      <vt:lpstr>تعریف علم اخلاق </vt:lpstr>
      <vt:lpstr>فایده ی علم اخلاق </vt:lpstr>
      <vt:lpstr>جایگاه علم اخلاق در علوم اسلامی </vt:lpstr>
      <vt:lpstr>عرفان در لغت </vt:lpstr>
      <vt:lpstr>تعریف عرفان</vt:lpstr>
      <vt:lpstr>انواع عرفان </vt:lpstr>
      <vt:lpstr>تعریف تصوف</vt:lpstr>
      <vt:lpstr>تعریف تصوف</vt:lpstr>
      <vt:lpstr>پایان بحث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se7en</dc:creator>
  <cp:lastModifiedBy>micro digital</cp:lastModifiedBy>
  <cp:revision>30</cp:revision>
  <dcterms:created xsi:type="dcterms:W3CDTF">2020-04-23T10:26:02Z</dcterms:created>
  <dcterms:modified xsi:type="dcterms:W3CDTF">2020-04-27T10:54:30Z</dcterms:modified>
</cp:coreProperties>
</file>