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62" r:id="rId3"/>
    <p:sldId id="260" r:id="rId4"/>
    <p:sldId id="257" r:id="rId5"/>
    <p:sldId id="258" r:id="rId6"/>
    <p:sldId id="259" r:id="rId7"/>
    <p:sldId id="261" r:id="rId8"/>
    <p:sldId id="263" r:id="rId9"/>
    <p:sldId id="264" r:id="rId10"/>
    <p:sldId id="265" r:id="rId11"/>
    <p:sldId id="267" r:id="rId12"/>
    <p:sldId id="268" r:id="rId13"/>
    <p:sldId id="271" r:id="rId14"/>
    <p:sldId id="273" r:id="rId15"/>
    <p:sldId id="274" r:id="rId16"/>
    <p:sldId id="269" r:id="rId17"/>
    <p:sldId id="270" r:id="rId18"/>
    <p:sldId id="277" r:id="rId19"/>
    <p:sldId id="278" r:id="rId20"/>
    <p:sldId id="279" r:id="rId21"/>
    <p:sldId id="280" r:id="rId22"/>
    <p:sldId id="281" r:id="rId23"/>
    <p:sldId id="282" r:id="rId24"/>
    <p:sldId id="283" r:id="rId25"/>
    <p:sldId id="284" r:id="rId26"/>
    <p:sldId id="285" r:id="rId27"/>
    <p:sldId id="266" r:id="rId28"/>
    <p:sldId id="276" r:id="rId29"/>
    <p:sldId id="27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rlimzf@yahoo.com" initials="n"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66FF33"/>
    <a:srgbClr val="FF66CC"/>
    <a:srgbClr val="24DC77"/>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0" autoAdjust="0"/>
    <p:restoredTop sz="94660"/>
  </p:normalViewPr>
  <p:slideViewPr>
    <p:cSldViewPr snapToGrid="0">
      <p:cViewPr>
        <p:scale>
          <a:sx n="81" d="100"/>
          <a:sy n="81" d="100"/>
        </p:scale>
        <p:origin x="-84"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A321419B-4EE8-4786-8D96-5F7BA566BE55}" type="datetimeFigureOut">
              <a:rPr lang="fa-IR" smtClean="0"/>
              <a:t>10/24/1441</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E8BFA97F-9018-4598-97C3-B612650BFEAC}" type="slidenum">
              <a:rPr lang="fa-IR" smtClean="0"/>
              <a:t>‹#›</a:t>
            </a:fld>
            <a:endParaRPr lang="fa-IR"/>
          </a:p>
        </p:txBody>
      </p:sp>
    </p:spTree>
    <p:extLst>
      <p:ext uri="{BB962C8B-B14F-4D97-AF65-F5344CB8AC3E}">
        <p14:creationId xmlns:p14="http://schemas.microsoft.com/office/powerpoint/2010/main" val="425934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D2B69F-6D3C-4601-868F-7A638D0321AC}" type="datetimeFigureOut">
              <a:rPr lang="fa-IR" smtClean="0"/>
              <a:t>10/24/1441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9255346" y="2750337"/>
            <a:ext cx="1171888" cy="1356442"/>
          </a:xfrm>
        </p:spPr>
        <p:txBody>
          <a:bodyPr/>
          <a:lstStyle/>
          <a:p>
            <a:fld id="{795EE3DE-4D70-4400-9B0A-7741E18FB8DC}" type="slidenum">
              <a:rPr lang="fa-IR" smtClean="0"/>
              <a:t>‹#›</a:t>
            </a:fld>
            <a:endParaRPr lang="fa-IR"/>
          </a:p>
        </p:txBody>
      </p:sp>
    </p:spTree>
    <p:extLst>
      <p:ext uri="{BB962C8B-B14F-4D97-AF65-F5344CB8AC3E}">
        <p14:creationId xmlns:p14="http://schemas.microsoft.com/office/powerpoint/2010/main" val="3568948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D2B69F-6D3C-4601-868F-7A638D0321AC}" type="datetimeFigureOut">
              <a:rPr lang="fa-IR" smtClean="0"/>
              <a:t>10/24/1441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10729455" y="4711309"/>
            <a:ext cx="1154151" cy="1090789"/>
          </a:xfrm>
        </p:spPr>
        <p:txBody>
          <a:bodyPr/>
          <a:lstStyle/>
          <a:p>
            <a:fld id="{795EE3DE-4D70-4400-9B0A-7741E18FB8DC}" type="slidenum">
              <a:rPr lang="fa-IR" smtClean="0"/>
              <a:t>‹#›</a:t>
            </a:fld>
            <a:endParaRPr lang="fa-IR"/>
          </a:p>
        </p:txBody>
      </p:sp>
    </p:spTree>
    <p:extLst>
      <p:ext uri="{BB962C8B-B14F-4D97-AF65-F5344CB8AC3E}">
        <p14:creationId xmlns:p14="http://schemas.microsoft.com/office/powerpoint/2010/main" val="2656835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D2B69F-6D3C-4601-868F-7A638D0321AC}" type="datetimeFigureOut">
              <a:rPr lang="fa-IR" smtClean="0"/>
              <a:t>10/24/1441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10729455" y="4711615"/>
            <a:ext cx="1154151" cy="1090789"/>
          </a:xfrm>
        </p:spPr>
        <p:txBody>
          <a:bodyPr/>
          <a:lstStyle/>
          <a:p>
            <a:fld id="{795EE3DE-4D70-4400-9B0A-7741E18FB8DC}" type="slidenum">
              <a:rPr lang="fa-IR" smtClean="0"/>
              <a:t>‹#›</a:t>
            </a:fld>
            <a:endParaRPr lang="fa-IR"/>
          </a:p>
        </p:txBody>
      </p:sp>
    </p:spTree>
    <p:extLst>
      <p:ext uri="{BB962C8B-B14F-4D97-AF65-F5344CB8AC3E}">
        <p14:creationId xmlns:p14="http://schemas.microsoft.com/office/powerpoint/2010/main" val="1655425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D2B69F-6D3C-4601-868F-7A638D0321AC}" type="datetimeFigureOut">
              <a:rPr lang="fa-IR" smtClean="0"/>
              <a:t>10/24/1441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10729455" y="4709925"/>
            <a:ext cx="1154151" cy="1090789"/>
          </a:xfrm>
        </p:spPr>
        <p:txBody>
          <a:bodyPr/>
          <a:lstStyle/>
          <a:p>
            <a:fld id="{795EE3DE-4D70-4400-9B0A-7741E18FB8DC}" type="slidenum">
              <a:rPr lang="fa-IR" smtClean="0"/>
              <a:t>‹#›</a:t>
            </a:fld>
            <a:endParaRPr lang="fa-I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613629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D2B69F-6D3C-4601-868F-7A638D0321AC}" type="datetimeFigureOut">
              <a:rPr lang="fa-IR" smtClean="0"/>
              <a:t>10/24/1441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10729455" y="4709925"/>
            <a:ext cx="1154151" cy="1090789"/>
          </a:xfrm>
        </p:spPr>
        <p:txBody>
          <a:bodyPr/>
          <a:lstStyle/>
          <a:p>
            <a:fld id="{795EE3DE-4D70-4400-9B0A-7741E18FB8DC}" type="slidenum">
              <a:rPr lang="fa-IR" smtClean="0"/>
              <a:t>‹#›</a:t>
            </a:fld>
            <a:endParaRPr lang="fa-IR"/>
          </a:p>
        </p:txBody>
      </p:sp>
    </p:spTree>
    <p:extLst>
      <p:ext uri="{BB962C8B-B14F-4D97-AF65-F5344CB8AC3E}">
        <p14:creationId xmlns:p14="http://schemas.microsoft.com/office/powerpoint/2010/main" val="3962950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7D2B69F-6D3C-4601-868F-7A638D0321AC}" type="datetimeFigureOut">
              <a:rPr lang="fa-IR" smtClean="0"/>
              <a:t>10/24/1441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95EE3DE-4D70-4400-9B0A-7741E18FB8DC}" type="slidenum">
              <a:rPr lang="fa-IR" smtClean="0"/>
              <a:t>‹#›</a:t>
            </a:fld>
            <a:endParaRPr lang="fa-IR"/>
          </a:p>
        </p:txBody>
      </p:sp>
    </p:spTree>
    <p:extLst>
      <p:ext uri="{BB962C8B-B14F-4D97-AF65-F5344CB8AC3E}">
        <p14:creationId xmlns:p14="http://schemas.microsoft.com/office/powerpoint/2010/main" val="809517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7D2B69F-6D3C-4601-868F-7A638D0321AC}" type="datetimeFigureOut">
              <a:rPr lang="fa-IR" smtClean="0"/>
              <a:t>10/24/1441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95EE3DE-4D70-4400-9B0A-7741E18FB8DC}" type="slidenum">
              <a:rPr lang="fa-IR" smtClean="0"/>
              <a:t>‹#›</a:t>
            </a:fld>
            <a:endParaRPr lang="fa-IR"/>
          </a:p>
        </p:txBody>
      </p:sp>
    </p:spTree>
    <p:extLst>
      <p:ext uri="{BB962C8B-B14F-4D97-AF65-F5344CB8AC3E}">
        <p14:creationId xmlns:p14="http://schemas.microsoft.com/office/powerpoint/2010/main" val="2642776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2B69F-6D3C-4601-868F-7A638D0321AC}" type="datetimeFigureOut">
              <a:rPr lang="fa-IR" smtClean="0"/>
              <a:t>10/24/1441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95EE3DE-4D70-4400-9B0A-7741E18FB8DC}" type="slidenum">
              <a:rPr lang="fa-IR" smtClean="0"/>
              <a:t>‹#›</a:t>
            </a:fld>
            <a:endParaRPr lang="fa-IR"/>
          </a:p>
        </p:txBody>
      </p:sp>
    </p:spTree>
    <p:extLst>
      <p:ext uri="{BB962C8B-B14F-4D97-AF65-F5344CB8AC3E}">
        <p14:creationId xmlns:p14="http://schemas.microsoft.com/office/powerpoint/2010/main" val="2446959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7D2B69F-6D3C-4601-868F-7A638D0321AC}" type="datetimeFigureOut">
              <a:rPr lang="fa-IR" smtClean="0"/>
              <a:t>10/24/1441</a:t>
            </a:fld>
            <a:endParaRPr lang="fa-IR"/>
          </a:p>
        </p:txBody>
      </p:sp>
      <p:sp>
        <p:nvSpPr>
          <p:cNvPr id="5" name="Footer Placeholder 4"/>
          <p:cNvSpPr>
            <a:spLocks noGrp="1"/>
          </p:cNvSpPr>
          <p:nvPr>
            <p:ph type="ftr" sz="quarter" idx="11"/>
          </p:nvPr>
        </p:nvSpPr>
        <p:spPr>
          <a:xfrm>
            <a:off x="680321" y="5936188"/>
            <a:ext cx="6126805" cy="365125"/>
          </a:xfrm>
        </p:spPr>
        <p:txBody>
          <a:bodyPr/>
          <a:lstStyle/>
          <a:p>
            <a:endParaRPr lang="fa-I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795EE3DE-4D70-4400-9B0A-7741E18FB8DC}" type="slidenum">
              <a:rPr lang="fa-IR" smtClean="0"/>
              <a:t>‹#›</a:t>
            </a:fld>
            <a:endParaRPr lang="fa-IR"/>
          </a:p>
        </p:txBody>
      </p:sp>
    </p:spTree>
    <p:extLst>
      <p:ext uri="{BB962C8B-B14F-4D97-AF65-F5344CB8AC3E}">
        <p14:creationId xmlns:p14="http://schemas.microsoft.com/office/powerpoint/2010/main" val="2874244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2B69F-6D3C-4601-868F-7A638D0321AC}" type="datetimeFigureOut">
              <a:rPr lang="fa-IR" smtClean="0"/>
              <a:t>10/24/1441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95EE3DE-4D70-4400-9B0A-7741E18FB8DC}" type="slidenum">
              <a:rPr lang="fa-IR" smtClean="0"/>
              <a:t>‹#›</a:t>
            </a:fld>
            <a:endParaRPr lang="fa-IR"/>
          </a:p>
        </p:txBody>
      </p:sp>
    </p:spTree>
    <p:extLst>
      <p:ext uri="{BB962C8B-B14F-4D97-AF65-F5344CB8AC3E}">
        <p14:creationId xmlns:p14="http://schemas.microsoft.com/office/powerpoint/2010/main" val="195852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D2B69F-6D3C-4601-868F-7A638D0321AC}" type="datetimeFigureOut">
              <a:rPr lang="fa-IR" smtClean="0"/>
              <a:t>10/24/1441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10729455" y="2869895"/>
            <a:ext cx="1154151" cy="1090789"/>
          </a:xfrm>
        </p:spPr>
        <p:txBody>
          <a:bodyPr/>
          <a:lstStyle/>
          <a:p>
            <a:fld id="{795EE3DE-4D70-4400-9B0A-7741E18FB8DC}" type="slidenum">
              <a:rPr lang="fa-IR" smtClean="0"/>
              <a:t>‹#›</a:t>
            </a:fld>
            <a:endParaRPr lang="fa-IR"/>
          </a:p>
        </p:txBody>
      </p:sp>
    </p:spTree>
    <p:extLst>
      <p:ext uri="{BB962C8B-B14F-4D97-AF65-F5344CB8AC3E}">
        <p14:creationId xmlns:p14="http://schemas.microsoft.com/office/powerpoint/2010/main" val="1742363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D2B69F-6D3C-4601-868F-7A638D0321AC}" type="datetimeFigureOut">
              <a:rPr lang="fa-IR" smtClean="0"/>
              <a:t>10/24/1441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95EE3DE-4D70-4400-9B0A-7741E18FB8DC}" type="slidenum">
              <a:rPr lang="fa-IR" smtClean="0"/>
              <a:t>‹#›</a:t>
            </a:fld>
            <a:endParaRPr lang="fa-IR"/>
          </a:p>
        </p:txBody>
      </p:sp>
    </p:spTree>
    <p:extLst>
      <p:ext uri="{BB962C8B-B14F-4D97-AF65-F5344CB8AC3E}">
        <p14:creationId xmlns:p14="http://schemas.microsoft.com/office/powerpoint/2010/main" val="25711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D2B69F-6D3C-4601-868F-7A638D0321AC}" type="datetimeFigureOut">
              <a:rPr lang="fa-IR" smtClean="0"/>
              <a:t>10/24/1441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95EE3DE-4D70-4400-9B0A-7741E18FB8DC}" type="slidenum">
              <a:rPr lang="fa-IR" smtClean="0"/>
              <a:t>‹#›</a:t>
            </a:fld>
            <a:endParaRPr lang="fa-IR"/>
          </a:p>
        </p:txBody>
      </p:sp>
    </p:spTree>
    <p:extLst>
      <p:ext uri="{BB962C8B-B14F-4D97-AF65-F5344CB8AC3E}">
        <p14:creationId xmlns:p14="http://schemas.microsoft.com/office/powerpoint/2010/main" val="8879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D2B69F-6D3C-4601-868F-7A638D0321AC}" type="datetimeFigureOut">
              <a:rPr lang="fa-IR" smtClean="0"/>
              <a:t>10/24/1441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95EE3DE-4D70-4400-9B0A-7741E18FB8DC}" type="slidenum">
              <a:rPr lang="fa-IR" smtClean="0"/>
              <a:t>‹#›</a:t>
            </a:fld>
            <a:endParaRPr lang="fa-IR"/>
          </a:p>
        </p:txBody>
      </p:sp>
    </p:spTree>
    <p:extLst>
      <p:ext uri="{BB962C8B-B14F-4D97-AF65-F5344CB8AC3E}">
        <p14:creationId xmlns:p14="http://schemas.microsoft.com/office/powerpoint/2010/main" val="802605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7D2B69F-6D3C-4601-868F-7A638D0321AC}" type="datetimeFigureOut">
              <a:rPr lang="fa-IR" smtClean="0"/>
              <a:t>10/24/1441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95EE3DE-4D70-4400-9B0A-7741E18FB8DC}" type="slidenum">
              <a:rPr lang="fa-IR" smtClean="0"/>
              <a:t>‹#›</a:t>
            </a:fld>
            <a:endParaRPr lang="fa-IR"/>
          </a:p>
        </p:txBody>
      </p:sp>
    </p:spTree>
    <p:extLst>
      <p:ext uri="{BB962C8B-B14F-4D97-AF65-F5344CB8AC3E}">
        <p14:creationId xmlns:p14="http://schemas.microsoft.com/office/powerpoint/2010/main" val="586521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D2B69F-6D3C-4601-868F-7A638D0321AC}" type="datetimeFigureOut">
              <a:rPr lang="fa-IR" smtClean="0"/>
              <a:t>10/24/1441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95EE3DE-4D70-4400-9B0A-7741E18FB8DC}" type="slidenum">
              <a:rPr lang="fa-IR" smtClean="0"/>
              <a:t>‹#›</a:t>
            </a:fld>
            <a:endParaRPr lang="fa-IR"/>
          </a:p>
        </p:txBody>
      </p:sp>
    </p:spTree>
    <p:extLst>
      <p:ext uri="{BB962C8B-B14F-4D97-AF65-F5344CB8AC3E}">
        <p14:creationId xmlns:p14="http://schemas.microsoft.com/office/powerpoint/2010/main" val="1204872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D2B69F-6D3C-4601-868F-7A638D0321AC}" type="datetimeFigureOut">
              <a:rPr lang="fa-IR" smtClean="0"/>
              <a:t>10/24/1441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95EE3DE-4D70-4400-9B0A-7741E18FB8DC}" type="slidenum">
              <a:rPr lang="fa-IR" smtClean="0"/>
              <a:t>‹#›</a:t>
            </a:fld>
            <a:endParaRPr lang="fa-IR"/>
          </a:p>
        </p:txBody>
      </p:sp>
    </p:spTree>
    <p:extLst>
      <p:ext uri="{BB962C8B-B14F-4D97-AF65-F5344CB8AC3E}">
        <p14:creationId xmlns:p14="http://schemas.microsoft.com/office/powerpoint/2010/main" val="1786759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D2B69F-6D3C-4601-868F-7A638D0321AC}" type="datetimeFigureOut">
              <a:rPr lang="fa-IR" smtClean="0"/>
              <a:t>10/24/1441</a:t>
            </a:fld>
            <a:endParaRPr lang="fa-I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795EE3DE-4D70-4400-9B0A-7741E18FB8DC}" type="slidenum">
              <a:rPr lang="fa-IR" smtClean="0"/>
              <a:t>‹#›</a:t>
            </a:fld>
            <a:endParaRPr lang="fa-IR"/>
          </a:p>
        </p:txBody>
      </p:sp>
    </p:spTree>
    <p:extLst>
      <p:ext uri="{BB962C8B-B14F-4D97-AF65-F5344CB8AC3E}">
        <p14:creationId xmlns:p14="http://schemas.microsoft.com/office/powerpoint/2010/main" val="2417919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1"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hyperlink" Target="http://wiki.ahlolbait.com/%D8%B3%D9%88%D8%B1%D9%87_%D8%A2%D9%84_%D8%B9%D9%85%D8%B1%D8%A7%D9%86" TargetMode="External"/><Relationship Id="rId13" Type="http://schemas.openxmlformats.org/officeDocument/2006/relationships/hyperlink" Target="http://wiki.ahlolbait.com/%D8%AD%DA%A9%D9%85%D8%AA" TargetMode="External"/><Relationship Id="rId3" Type="http://schemas.openxmlformats.org/officeDocument/2006/relationships/hyperlink" Target="http://wiki.ahlolbait.com/%D8%B9%D8%AF%D9%84" TargetMode="External"/><Relationship Id="rId7" Type="http://schemas.openxmlformats.org/officeDocument/2006/relationships/hyperlink" Target="http://wiki.ahlolbait.com/%D9%81%D8%B1%D8%B4%D8%AA%DA%AF%D8%A7%D9%86" TargetMode="External"/><Relationship Id="rId12" Type="http://schemas.openxmlformats.org/officeDocument/2006/relationships/hyperlink" Target="http://wiki.ahlolbait.com/%D8%B9%D8%AF%D9%84_%D8%A7%D9%84%D9%87%DB%8C#cite_note-3" TargetMode="External"/><Relationship Id="rId2" Type="http://schemas.openxmlformats.org/officeDocument/2006/relationships/hyperlink" Target="http://wiki.ahlolbait.com/%D9%82%D8%B1%D8%A2%D9%86_%DA%A9%D8%B1%DB%8C%D9%85" TargetMode="External"/><Relationship Id="rId16"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hyperlink" Target="http://wiki.ahlolbait.com/%D8%B9%D8%AF%D8%A7%D9%84%D8%AA" TargetMode="External"/><Relationship Id="rId11" Type="http://schemas.openxmlformats.org/officeDocument/2006/relationships/hyperlink" Target="http://wiki.ahlolbait.com/%D8%B9%D8%AF%D9%84_%D8%A7%D9%84%D9%87%DB%8C#cite_note-2" TargetMode="External"/><Relationship Id="rId5" Type="http://schemas.openxmlformats.org/officeDocument/2006/relationships/hyperlink" Target="http://wiki.ahlolbait.com/%D8%B8%D9%84%D9%85" TargetMode="External"/><Relationship Id="rId15" Type="http://schemas.openxmlformats.org/officeDocument/2006/relationships/hyperlink" Target="http://wiki.ahlolbait.com/%D8%B9%D8%AF%D9%84_%D8%A7%D9%84%D9%87%DB%8C#cite_note-5" TargetMode="External"/><Relationship Id="rId10" Type="http://schemas.openxmlformats.org/officeDocument/2006/relationships/hyperlink" Target="http://wiki.ahlolbait.com/%D8%B9%D8%AF%D9%84_%D8%A7%D9%84%D9%87%DB%8C#cite_note-1" TargetMode="External"/><Relationship Id="rId4" Type="http://schemas.openxmlformats.org/officeDocument/2006/relationships/hyperlink" Target="http://wiki.ahlolbait.com/%D8%A7%D9%84%D9%84%D9%87" TargetMode="External"/><Relationship Id="rId9" Type="http://schemas.openxmlformats.org/officeDocument/2006/relationships/hyperlink" Target="http://wiki.ahlolbait.com/%D8%A7%D8%B3%D9%84%D8%A7%D9%85" TargetMode="External"/><Relationship Id="rId14" Type="http://schemas.openxmlformats.org/officeDocument/2006/relationships/hyperlink" Target="http://wiki.ahlolbait.com/%D8%B9%D8%AF%D9%84_%D8%A7%D9%84%D9%87%DB%8C#cite_note-4"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iki.ahlolbait.com/%D8%B9%D8%AF%D9%84_%D8%A7%D9%84%D9%87%DB%8C#cite_note-8" TargetMode="External"/><Relationship Id="rId3" Type="http://schemas.openxmlformats.org/officeDocument/2006/relationships/hyperlink" Target="http://wiki.ahlolbait.com/%D8%B8%D9%84%D9%85" TargetMode="External"/><Relationship Id="rId7" Type="http://schemas.openxmlformats.org/officeDocument/2006/relationships/hyperlink" Target="http://wiki.ahlolbait.com/%D8%AA%DA%A9%D9%84%DB%8C%D9%81" TargetMode="External"/><Relationship Id="rId2" Type="http://schemas.openxmlformats.org/officeDocument/2006/relationships/hyperlink" Target="http://wiki.ahlolbait.com/%D8%B9%D9%82%D9%84" TargetMode="External"/><Relationship Id="rId1" Type="http://schemas.openxmlformats.org/officeDocument/2006/relationships/slideLayout" Target="../slideLayouts/slideLayout7.xml"/><Relationship Id="rId6" Type="http://schemas.openxmlformats.org/officeDocument/2006/relationships/hyperlink" Target="http://wiki.ahlolbait.com/%D8%B9%D8%AF%D9%84_%D8%A7%D9%84%D9%87%DB%8C#cite_note-7" TargetMode="External"/><Relationship Id="rId5" Type="http://schemas.openxmlformats.org/officeDocument/2006/relationships/hyperlink" Target="http://wiki.ahlolbait.com/index.php?title=%D8%AD%D8%B3%D9%86_%D9%88_%D9%82%D8%A8%D8%AD_%D8%B9%D9%82%D9%84%DB%8C&amp;action=edit&amp;redlink=1" TargetMode="External"/><Relationship Id="rId4" Type="http://schemas.openxmlformats.org/officeDocument/2006/relationships/hyperlink" Target="http://wiki.ahlolbait.com/%D8%B9%D8%AF%D9%84_%D8%A7%D9%84%D9%87%DB%8C#cite_note-6"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beytoote.com/religious/tenet/proof5-justice-god.html" TargetMode="Externa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wikifeqh.ir/%D8%B4%DA%A9%D8%B1" TargetMode="External"/><Relationship Id="rId3" Type="http://schemas.openxmlformats.org/officeDocument/2006/relationships/hyperlink" Target="http://wikifeqh.ir/%D9%88%D9%81%D8%A7%D8%A1" TargetMode="External"/><Relationship Id="rId7" Type="http://schemas.openxmlformats.org/officeDocument/2006/relationships/hyperlink" Target="http://wikifeqh.ir/%D9%85%D8%A4%D9%85%D9%86" TargetMode="External"/><Relationship Id="rId2" Type="http://schemas.openxmlformats.org/officeDocument/2006/relationships/hyperlink" Target="http://wikifeqh.ir/%D8%B4%D8%B1%D8%B7" TargetMode="External"/><Relationship Id="rId1" Type="http://schemas.openxmlformats.org/officeDocument/2006/relationships/slideLayout" Target="../slideLayouts/slideLayout6.xml"/><Relationship Id="rId6" Type="http://schemas.openxmlformats.org/officeDocument/2006/relationships/hyperlink" Target="http://wikifeqh.ir/%D9%85%D8%AD%D8%A7%D9%84" TargetMode="External"/><Relationship Id="rId11" Type="http://schemas.openxmlformats.org/officeDocument/2006/relationships/hyperlink" Target="http://wikifeqh.ir/%DA%AF%D8%B0%D8%B4%D8%AA" TargetMode="External"/><Relationship Id="rId5" Type="http://schemas.openxmlformats.org/officeDocument/2006/relationships/hyperlink" Target="http://wikifeqh.ir/%D8%AE%D8%AF%D8%A7%D9%88%D9%86%D8%AF" TargetMode="External"/><Relationship Id="rId10" Type="http://schemas.openxmlformats.org/officeDocument/2006/relationships/hyperlink" Target="http://wikifeqh.ir/%D8%B9%D9%81%D9%88" TargetMode="External"/><Relationship Id="rId4" Type="http://schemas.openxmlformats.org/officeDocument/2006/relationships/hyperlink" Target="http://wikifeqh.ir/%D9%82%D8%A8%DB%8C%D8%AD" TargetMode="External"/><Relationship Id="rId9" Type="http://schemas.openxmlformats.org/officeDocument/2006/relationships/hyperlink" Target="http://wikifeqh.ir/%D9%85%D8%B3%D8%AA%D8%AD%D9%8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wikifeqh.ir/%D8%A7%D9%86%D8%AA%D9%82%D8%A7%D9%85" TargetMode="External"/><Relationship Id="rId3" Type="http://schemas.openxmlformats.org/officeDocument/2006/relationships/hyperlink" Target="http://wikifeqh.ir/%D9%82%D8%AF%D8%B1%D8%AA" TargetMode="External"/><Relationship Id="rId7" Type="http://schemas.openxmlformats.org/officeDocument/2006/relationships/hyperlink" Target="http://wikifeqh.ir/%D9%82%D8%A7%D8%AF%D8%B1" TargetMode="External"/><Relationship Id="rId2" Type="http://schemas.openxmlformats.org/officeDocument/2006/relationships/hyperlink" Target="http://wikifeqh.ir/%D8%AE%D9%84%D9%81_%D9%88%D8%B9%D8%AF%D9%87" TargetMode="External"/><Relationship Id="rId1" Type="http://schemas.openxmlformats.org/officeDocument/2006/relationships/slideLayout" Target="../slideLayouts/slideLayout6.xml"/><Relationship Id="rId6" Type="http://schemas.openxmlformats.org/officeDocument/2006/relationships/hyperlink" Target="http://wikifeqh.ir/%D9%86%D8%B3%DB%8C%D8%A7%D9%86" TargetMode="External"/><Relationship Id="rId5" Type="http://schemas.openxmlformats.org/officeDocument/2006/relationships/hyperlink" Target="http://wikifeqh.ir/%D8%A7%D8%AD%D8%AA%DB%8C%D8%A7%D8%AC" TargetMode="External"/><Relationship Id="rId4" Type="http://schemas.openxmlformats.org/officeDocument/2006/relationships/hyperlink" Target="http://wikifeqh.ir/%D8%B9%D8%AC%D8%B2" TargetMode="External"/><Relationship Id="rId9" Type="http://schemas.openxmlformats.org/officeDocument/2006/relationships/hyperlink" Target="http://wikifeqh.ir/%D8%AA%D8%A3%DA%A9%DB%8C%D8%A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http://wikifeqh.ir/%D8%A3%D8%AC%D8%B1" TargetMode="External"/><Relationship Id="rId3" Type="http://schemas.openxmlformats.org/officeDocument/2006/relationships/hyperlink" Target="http://wikifeqh.ir/%D9%88%D8%B9%D8%AF%D9%87%E2%80%8C%D9%87%D8%A7%DB%8C_%D8%AE%D8%AF%D8%A7#%D9%88%D8%B9%D8%AF%DB%80%20%D9%85%D8%BA%D9%81%D8%B1%D8%AA%20%D9%88%20%D8%A3%D8%AC%D8%B1%20%D8%B9%D8%B8%DB%8C%D9%85" TargetMode="External"/><Relationship Id="rId7" Type="http://schemas.openxmlformats.org/officeDocument/2006/relationships/hyperlink" Target="http://wikifeqh.ir/%D9%85%D8%BA%D9%81%D8%B1%D8%AA" TargetMode="External"/><Relationship Id="rId2" Type="http://schemas.openxmlformats.org/officeDocument/2006/relationships/image" Target="../media/image14.jpg"/><Relationship Id="rId1" Type="http://schemas.openxmlformats.org/officeDocument/2006/relationships/slideLayout" Target="../slideLayouts/slideLayout9.xml"/><Relationship Id="rId6" Type="http://schemas.openxmlformats.org/officeDocument/2006/relationships/hyperlink" Target="http://wikifeqh.ir/%D9%88%D8%B9%D8%AF%D9%87%E2%80%8C%D9%87%D8%A7%DB%8C_%D8%AE%D8%AF%D8%A7#%D9%88%D8%B9%D8%AF%DB%80%20%D8%AE%D9%84%D8%A7%D9%81%D8%AA%20%D8%AF%D8%B1%20%D8%B2%D9%85%DB%8C%D9%86" TargetMode="External"/><Relationship Id="rId5" Type="http://schemas.openxmlformats.org/officeDocument/2006/relationships/hyperlink" Target="http://wikifeqh.ir/%D9%88%D8%B9%D8%AF%D9%87%E2%80%8C%D9%87%D8%A7%DB%8C_%D8%AE%D8%AF%D8%A7#%D9%88%D8%B9%D8%AF%DB%80%20%D8%AC%D9%87%D9%86%D9%91%D9%85%20%D9%88%20%D8%B9%D8%B0%D8%A7%D8%A8%D9%87%D8%A7%DB%8C%20%D8%AC%D8%A7%D9%88%D8%AF%D8%A7%D9%86%D9%87" TargetMode="External"/><Relationship Id="rId4" Type="http://schemas.openxmlformats.org/officeDocument/2006/relationships/hyperlink" Target="http://wikifeqh.ir/%D9%88%D8%B9%D8%AF%D9%87%E2%80%8C%D9%87%D8%A7%DB%8C_%D8%AE%D8%AF%D8%A7#%D9%88%D8%B9%D8%AF%DB%80%20%D8%A8%D9%87%D8%B4%D8%AA%20%D9%88%20%D9%86%D8%B9%D9%85%D8%AA%20%D9%87%D8%A7%DB%8C%20%D8%A8%D9%87%D8%B4%D8%AA%DB%8C" TargetMode="External"/><Relationship Id="rId9" Type="http://schemas.openxmlformats.org/officeDocument/2006/relationships/hyperlink" Target="http://wikifeqh.ir/%D8%B9%D8%B8%DB%8C%D9%85"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ikifeqh.ir/%D8%AB%D8%A8%D8%AA" TargetMode="External"/><Relationship Id="rId3" Type="http://schemas.openxmlformats.org/officeDocument/2006/relationships/hyperlink" Target="http://wikifeqh.ir/%D8%A7%D8%AB%D8%B1" TargetMode="External"/><Relationship Id="rId7" Type="http://schemas.openxmlformats.org/officeDocument/2006/relationships/hyperlink" Target="http://wikifeqh.ir/%D8%B9%D8%B0%D8%A7%D8%A8" TargetMode="External"/><Relationship Id="rId2" Type="http://schemas.openxmlformats.org/officeDocument/2006/relationships/hyperlink" Target="http://wikifeqh.ir/%D8%A8%D9%87%D8%B4%D8%AA" TargetMode="External"/><Relationship Id="rId1" Type="http://schemas.openxmlformats.org/officeDocument/2006/relationships/slideLayout" Target="../slideLayouts/slideLayout6.xml"/><Relationship Id="rId6" Type="http://schemas.openxmlformats.org/officeDocument/2006/relationships/hyperlink" Target="http://wikifeqh.ir/%D8%AA%D8%B1%D8%BA%DB%8C%D8%A8" TargetMode="External"/><Relationship Id="rId5" Type="http://schemas.openxmlformats.org/officeDocument/2006/relationships/hyperlink" Target="http://wikifeqh.ir/%D9%85%D9%86%D8%AD%D8%B1%D9%81" TargetMode="External"/><Relationship Id="rId10" Type="http://schemas.openxmlformats.org/officeDocument/2006/relationships/image" Target="../media/image15.jpg"/><Relationship Id="rId4" Type="http://schemas.openxmlformats.org/officeDocument/2006/relationships/hyperlink" Target="http://wikifeqh.ir/%D9%BE%D8%B1%D9%87%DB%8C%D8%B2" TargetMode="External"/><Relationship Id="rId9" Type="http://schemas.openxmlformats.org/officeDocument/2006/relationships/hyperlink" Target="http://wikifeqh.ir/%D9%85%D8%AC%D8%A7%D8%B2"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ikifeqh.ir/%D8%AA%D9%81%D8%B3%DB%8C%D8%B1" TargetMode="External"/><Relationship Id="rId7" Type="http://schemas.openxmlformats.org/officeDocument/2006/relationships/image" Target="../media/image16.jpg"/><Relationship Id="rId2" Type="http://schemas.openxmlformats.org/officeDocument/2006/relationships/hyperlink" Target="http://wikifeqh.ir/%D8%B2%D9%85%DB%8C%D9%86" TargetMode="External"/><Relationship Id="rId1" Type="http://schemas.openxmlformats.org/officeDocument/2006/relationships/slideLayout" Target="../slideLayouts/slideLayout6.xml"/><Relationship Id="rId6" Type="http://schemas.openxmlformats.org/officeDocument/2006/relationships/hyperlink" Target="http://wikifeqh.ir/%D8%B4%D8%B1%DB%8C%DA%A9" TargetMode="External"/><Relationship Id="rId5" Type="http://schemas.openxmlformats.org/officeDocument/2006/relationships/hyperlink" Target="http://wikifeqh.ir/%DA%A9%D9%81%D8%A7%D8%B1" TargetMode="External"/><Relationship Id="rId4" Type="http://schemas.openxmlformats.org/officeDocument/2006/relationships/hyperlink" Target="http://wikifeqh.ir/%D8%A7%D9%85%D9%86%DB%8C%D8%AA"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ikifeqh.ir/%D8%BA%D8%A7%DB%8C%D8%A8" TargetMode="External"/><Relationship Id="rId2" Type="http://schemas.openxmlformats.org/officeDocument/2006/relationships/hyperlink" Target="http://wikifeqh.ir/%D9%81%D8%B9%D9%84" TargetMode="External"/><Relationship Id="rId1" Type="http://schemas.openxmlformats.org/officeDocument/2006/relationships/slideLayout" Target="../slideLayouts/slideLayout7.xml"/><Relationship Id="rId4" Type="http://schemas.openxmlformats.org/officeDocument/2006/relationships/hyperlink" Target="http://wikifeqh.ir/%D8%A2%DB%8C%D9%86%D8%AF%D9%87"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lib.eshia.ir/12016/15/73/%D9%88%D9%82%D9%88%D9%84%D9%87" TargetMode="External"/><Relationship Id="rId2" Type="http://schemas.openxmlformats.org/officeDocument/2006/relationships/hyperlink" Target="http://wikifeqh.ir/%D8%A8%D8%B1%D8%A7%D9%87%DB%8C%D9%86_%D8%A7%D8%AB%D8%A8%D8%A7%D8%AA_%D9%85%D8%B9%D8%A7%D8%AF#foot-main9"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wiki.ahlolbait.com/%D8%B9%D8%AF%D9%84_%D8%A7%D9%84%D9%87%DB%8C#cite_ref-3" TargetMode="External"/><Relationship Id="rId7" Type="http://schemas.openxmlformats.org/officeDocument/2006/relationships/hyperlink" Target="http://wiki.ahlolbait.com/%D8%B9%D8%AF%D9%84_%D8%A7%D9%84%D9%87%DB%8C#cite_ref-7" TargetMode="External"/><Relationship Id="rId2" Type="http://schemas.openxmlformats.org/officeDocument/2006/relationships/hyperlink" Target="http://wiki.ahlolbait.com/%D8%B9%D8%AF%D9%84_%D8%A7%D9%84%D9%87%DB%8C#cite_ref-2" TargetMode="External"/><Relationship Id="rId1" Type="http://schemas.openxmlformats.org/officeDocument/2006/relationships/slideLayout" Target="../slideLayouts/slideLayout6.xml"/><Relationship Id="rId6" Type="http://schemas.openxmlformats.org/officeDocument/2006/relationships/hyperlink" Target="http://wiki.ahlolbait.com/%D8%B9%D8%AF%D9%84_%D8%A7%D9%84%D9%87%DB%8C#cite_ref-6" TargetMode="External"/><Relationship Id="rId5" Type="http://schemas.openxmlformats.org/officeDocument/2006/relationships/hyperlink" Target="http://wiki.ahlolbait.com/%D8%B9%D8%AF%D9%84_%D8%A7%D9%84%D9%87%DB%8C#cite_ref-5" TargetMode="External"/><Relationship Id="rId4" Type="http://schemas.openxmlformats.org/officeDocument/2006/relationships/hyperlink" Target="http://wiki.ahlolbait.com/%D8%B9%D8%AF%D9%84_%D8%A7%D9%84%D9%87%DB%8C#cite_ref-4"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wikifeqh.ir/%D8%AA%D8%A8%D9%84%DB%8C%D8%BA" TargetMode="External"/><Relationship Id="rId13" Type="http://schemas.openxmlformats.org/officeDocument/2006/relationships/hyperlink" Target="http://wikifeqh.ir/%D9%85%D8%B1%DA%AF" TargetMode="External"/><Relationship Id="rId18" Type="http://schemas.openxmlformats.org/officeDocument/2006/relationships/hyperlink" Target="http://wikifeqh.ir/%D8%B9%D9%84%D8%A7%D9%85%D9%87_%D8%B7%D8%A8%D8%A7%D8%B7%D8%A8%D8%A7%DB%8C%DB%8C" TargetMode="External"/><Relationship Id="rId3" Type="http://schemas.openxmlformats.org/officeDocument/2006/relationships/hyperlink" Target="http://wikifeqh.ir/%D8%AE%D8%AF%D8%A7" TargetMode="External"/><Relationship Id="rId21" Type="http://schemas.openxmlformats.org/officeDocument/2006/relationships/hyperlink" Target="http://wikifeqh.ir/%D8%AD%D8%B1%DA%A9%D8%AA" TargetMode="External"/><Relationship Id="rId7" Type="http://schemas.openxmlformats.org/officeDocument/2006/relationships/hyperlink" Target="http://wikifeqh.ir/%D8%B1%D9%88%D8%B2_%D9%82%DB%8C%D8%A7%D9%85%D8%AA" TargetMode="External"/><Relationship Id="rId12" Type="http://schemas.openxmlformats.org/officeDocument/2006/relationships/hyperlink" Target="http://wikifeqh.ir/%D8%AC%D9%87%D8%A7%D9%86" TargetMode="External"/><Relationship Id="rId17" Type="http://schemas.openxmlformats.org/officeDocument/2006/relationships/hyperlink" Target="http://wikifeqh.ir/%DA%A9%D9%85%D8%A7%D9%84_%D8%AB%D8%A7%D9%86%DB%8C" TargetMode="External"/><Relationship Id="rId2" Type="http://schemas.openxmlformats.org/officeDocument/2006/relationships/hyperlink" Target="http://wikifeqh.ir/%D8%A7%D9%86%D8%B3%D8%A7%D9%86" TargetMode="External"/><Relationship Id="rId16" Type="http://schemas.openxmlformats.org/officeDocument/2006/relationships/hyperlink" Target="http://wikifeqh.ir/%D9%81%D9%84%D8%A7%D8%B3%D9%81%D9%87" TargetMode="External"/><Relationship Id="rId20" Type="http://schemas.openxmlformats.org/officeDocument/2006/relationships/hyperlink" Target="http://wikifeqh.ir/%D9%81%D8%A7%D9%86%DB%8C" TargetMode="External"/><Relationship Id="rId1" Type="http://schemas.openxmlformats.org/officeDocument/2006/relationships/slideLayout" Target="../slideLayouts/slideLayout6.xml"/><Relationship Id="rId6" Type="http://schemas.openxmlformats.org/officeDocument/2006/relationships/hyperlink" Target="http://wikifeqh.ir/%D8%A7%DB%8C%D9%85%D8%A7%D9%86" TargetMode="External"/><Relationship Id="rId11" Type="http://schemas.openxmlformats.org/officeDocument/2006/relationships/hyperlink" Target="http://wikifeqh.ir/%D9%82%D8%B1%D8%A2%D9%86_%DA%A9%D8%B1%DB%8C%D9%85" TargetMode="External"/><Relationship Id="rId24" Type="http://schemas.openxmlformats.org/officeDocument/2006/relationships/hyperlink" Target="http://wikifeqh.ir/%D8%B9%D8%A7%D9%84%D9%85_%D8%A2%D8%AE%D8%B1%D8%AA" TargetMode="External"/><Relationship Id="rId5" Type="http://schemas.openxmlformats.org/officeDocument/2006/relationships/hyperlink" Target="http://wikifeqh.ir/%D9%BE%DB%8C%D8%A7%D9%85%D8%A8%D8%B1%D8%A7%D9%86" TargetMode="External"/><Relationship Id="rId15" Type="http://schemas.openxmlformats.org/officeDocument/2006/relationships/hyperlink" Target="http://wikifeqh.ir/%D8%AD%DA%A9%DB%8C%D9%85" TargetMode="External"/><Relationship Id="rId23" Type="http://schemas.openxmlformats.org/officeDocument/2006/relationships/hyperlink" Target="http://wikifeqh.ir/%D8%AD%DB%8C%D8%A7%D8%AA_%D8%AF%D9%86%DB%8C%D9%88%DB%8C" TargetMode="External"/><Relationship Id="rId10" Type="http://schemas.openxmlformats.org/officeDocument/2006/relationships/hyperlink" Target="http://wikifeqh.ir/%D9%85%D8%B9%D8%A7%D8%AF" TargetMode="External"/><Relationship Id="rId19" Type="http://schemas.openxmlformats.org/officeDocument/2006/relationships/hyperlink" Target="http://wikifeqh.ir/%D8%A8%D8%B1%D8%A7%D9%87%DB%8C%D9%86_%D8%A7%D8%AB%D8%A8%D8%A7%D8%AA_%D9%85%D8%B9%D8%A7%D8%AF#foot1" TargetMode="External"/><Relationship Id="rId4" Type="http://schemas.openxmlformats.org/officeDocument/2006/relationships/hyperlink" Target="http://wikifeqh.ir/%D8%B5%D8%AF%D9%82" TargetMode="External"/><Relationship Id="rId9" Type="http://schemas.openxmlformats.org/officeDocument/2006/relationships/hyperlink" Target="http://wikifeqh.ir/%D8%A8%D8%B1%D9%87%D8%A7%D9%86_%D8%B9%D9%82%D9%84%DB%8C" TargetMode="External"/><Relationship Id="rId14" Type="http://schemas.openxmlformats.org/officeDocument/2006/relationships/hyperlink" Target="http://wikifeqh.ir/%D8%AE%D8%AF%D8%A7%D9%88%D9%86%D8%AF" TargetMode="External"/><Relationship Id="rId22" Type="http://schemas.openxmlformats.org/officeDocument/2006/relationships/hyperlink" Target="http://wikifeqh.ir/%D8%A2%D9%81%D8%B1%DB%8C%D9%86%D8%B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609955-1DF7-41AB-942B-835E6AADA241}"/>
              </a:ext>
            </a:extLst>
          </p:cNvPr>
          <p:cNvSpPr>
            <a:spLocks noGrp="1"/>
          </p:cNvSpPr>
          <p:nvPr>
            <p:ph type="ctrTitle"/>
          </p:nvPr>
        </p:nvSpPr>
        <p:spPr>
          <a:xfrm>
            <a:off x="1159354" y="459263"/>
            <a:ext cx="8144134" cy="973583"/>
          </a:xfrm>
        </p:spPr>
        <p:txBody>
          <a:bodyPr/>
          <a:lstStyle/>
          <a:p>
            <a:pPr algn="ctr"/>
            <a:r>
              <a:rPr lang="fa-IR" dirty="0">
                <a:latin typeface="Aldhabi" panose="01000000000000000000" pitchFamily="2" charset="-78"/>
                <a:cs typeface="Aldhabi" panose="01000000000000000000" pitchFamily="2" charset="-78"/>
              </a:rPr>
              <a:t>به نام خالق هستی</a:t>
            </a:r>
          </a:p>
        </p:txBody>
      </p:sp>
      <p:sp>
        <p:nvSpPr>
          <p:cNvPr id="3" name="Subtitle 2">
            <a:extLst>
              <a:ext uri="{FF2B5EF4-FFF2-40B4-BE49-F238E27FC236}">
                <a16:creationId xmlns:a16="http://schemas.microsoft.com/office/drawing/2014/main" xmlns="" id="{BA4FD22A-F5E6-42A8-941A-9A8F76C6512E}"/>
              </a:ext>
            </a:extLst>
          </p:cNvPr>
          <p:cNvSpPr>
            <a:spLocks noGrp="1"/>
          </p:cNvSpPr>
          <p:nvPr>
            <p:ph type="subTitle" idx="1"/>
          </p:nvPr>
        </p:nvSpPr>
        <p:spPr>
          <a:xfrm>
            <a:off x="680322" y="2637183"/>
            <a:ext cx="8144134" cy="1590260"/>
          </a:xfrm>
        </p:spPr>
        <p:txBody>
          <a:bodyPr>
            <a:normAutofit fontScale="85000" lnSpcReduction="20000"/>
          </a:bodyPr>
          <a:lstStyle/>
          <a:p>
            <a:r>
              <a:rPr lang="fa-IR" dirty="0"/>
              <a:t>ضرورت معاد و اعتقاد به آن و براهین اثبات</a:t>
            </a:r>
          </a:p>
          <a:p>
            <a:r>
              <a:rPr lang="fa-IR" dirty="0"/>
              <a:t>مقدمه:معنای معاد و اعتقاد به آن در شرایع الهی</a:t>
            </a:r>
          </a:p>
          <a:p>
            <a:r>
              <a:rPr lang="fa-IR" dirty="0"/>
              <a:t>دلیل اول:اقتضای حکمت الهی</a:t>
            </a:r>
          </a:p>
          <a:p>
            <a:r>
              <a:rPr lang="fa-IR" dirty="0"/>
              <a:t>دلیل دوم:اقتضای عدل الهی</a:t>
            </a:r>
          </a:p>
          <a:p>
            <a:r>
              <a:rPr lang="fa-IR" dirty="0"/>
              <a:t>دلیل سوم:اقتضای تحقق مواعید الهی</a:t>
            </a:r>
          </a:p>
        </p:txBody>
      </p:sp>
      <p:sp>
        <p:nvSpPr>
          <p:cNvPr id="4" name="TextBox 3">
            <a:extLst>
              <a:ext uri="{FF2B5EF4-FFF2-40B4-BE49-F238E27FC236}">
                <a16:creationId xmlns:a16="http://schemas.microsoft.com/office/drawing/2014/main" xmlns="" id="{05AF087C-4D41-44FE-B7D6-AD859D3976A7}"/>
              </a:ext>
            </a:extLst>
          </p:cNvPr>
          <p:cNvSpPr txBox="1"/>
          <p:nvPr/>
        </p:nvSpPr>
        <p:spPr>
          <a:xfrm>
            <a:off x="3776870" y="4691270"/>
            <a:ext cx="5829465" cy="707886"/>
          </a:xfrm>
          <a:prstGeom prst="rect">
            <a:avLst/>
          </a:prstGeom>
          <a:noFill/>
        </p:spPr>
        <p:txBody>
          <a:bodyPr wrap="square" rtlCol="1">
            <a:spAutoFit/>
          </a:bodyPr>
          <a:lstStyle/>
          <a:p>
            <a:pPr algn="r" rtl="1"/>
            <a:r>
              <a:rPr lang="fa-IR" sz="2000" dirty="0" smtClean="0">
                <a:latin typeface="Microsoft Uighur" panose="02000000000000000000" pitchFamily="2" charset="-78"/>
              </a:rPr>
              <a:t>دکتر ابراهیم نخعی</a:t>
            </a:r>
            <a:endParaRPr lang="fa-IR" sz="2000" dirty="0">
              <a:latin typeface="Microsoft Uighur" panose="02000000000000000000" pitchFamily="2" charset="-78"/>
            </a:endParaRPr>
          </a:p>
          <a:p>
            <a:pPr algn="r" rtl="1"/>
            <a:r>
              <a:rPr lang="fa-IR" sz="2000" dirty="0" smtClean="0">
                <a:latin typeface="Microsoft Uighur" panose="02000000000000000000" pitchFamily="2" charset="-78"/>
              </a:rPr>
              <a:t>دانشگاه فرهنگیان شهید مطهری خوی</a:t>
            </a:r>
            <a:endParaRPr lang="fa-IR" sz="2000" dirty="0">
              <a:latin typeface="Microsoft Uighur" panose="02000000000000000000" pitchFamily="2" charset="-78"/>
            </a:endParaRPr>
          </a:p>
        </p:txBody>
      </p:sp>
      <p:sp>
        <p:nvSpPr>
          <p:cNvPr id="5" name="TextBox 4">
            <a:extLst>
              <a:ext uri="{FF2B5EF4-FFF2-40B4-BE49-F238E27FC236}">
                <a16:creationId xmlns:a16="http://schemas.microsoft.com/office/drawing/2014/main" xmlns="" id="{61BD0D4B-B1E0-4215-A8BF-32B147ECCAE9}"/>
              </a:ext>
            </a:extLst>
          </p:cNvPr>
          <p:cNvSpPr txBox="1"/>
          <p:nvPr/>
        </p:nvSpPr>
        <p:spPr>
          <a:xfrm>
            <a:off x="9197009" y="2822713"/>
            <a:ext cx="2716695" cy="769441"/>
          </a:xfrm>
          <a:prstGeom prst="rect">
            <a:avLst/>
          </a:prstGeom>
          <a:noFill/>
        </p:spPr>
        <p:txBody>
          <a:bodyPr wrap="square" rtlCol="1">
            <a:spAutoFit/>
          </a:bodyPr>
          <a:lstStyle/>
          <a:p>
            <a:pPr algn="ctr" rtl="1"/>
            <a:r>
              <a:rPr lang="fa-IR" sz="4400" dirty="0">
                <a:solidFill>
                  <a:srgbClr val="92D050"/>
                </a:solidFill>
              </a:rPr>
              <a:t>کلام</a:t>
            </a:r>
            <a:r>
              <a:rPr lang="fa-IR" sz="4400" dirty="0"/>
              <a:t> </a:t>
            </a:r>
            <a:r>
              <a:rPr lang="fa-IR" sz="4400" dirty="0">
                <a:solidFill>
                  <a:srgbClr val="92D050"/>
                </a:solidFill>
              </a:rPr>
              <a:t>اسلامی2</a:t>
            </a:r>
          </a:p>
        </p:txBody>
      </p:sp>
      <p:pic>
        <p:nvPicPr>
          <p:cNvPr id="7" name="Picture 6">
            <a:extLst>
              <a:ext uri="{FF2B5EF4-FFF2-40B4-BE49-F238E27FC236}">
                <a16:creationId xmlns:a16="http://schemas.microsoft.com/office/drawing/2014/main" xmlns="" id="{65249C82-AE56-483E-8D49-22E60AB17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21" y="4323156"/>
            <a:ext cx="3096549" cy="2446662"/>
          </a:xfrm>
          <a:prstGeom prst="rect">
            <a:avLst/>
          </a:prstGeom>
          <a:ln>
            <a:noFill/>
          </a:ln>
          <a:effectLst>
            <a:softEdge rad="112500"/>
          </a:effectLst>
        </p:spPr>
      </p:pic>
    </p:spTree>
    <p:extLst>
      <p:ext uri="{BB962C8B-B14F-4D97-AF65-F5344CB8AC3E}">
        <p14:creationId xmlns:p14="http://schemas.microsoft.com/office/powerpoint/2010/main" val="1811799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childTnLst>
                          </p:cTn>
                        </p:par>
                        <p:par>
                          <p:cTn id="22" fill="hold">
                            <p:stCondLst>
                              <p:cond delay="2500"/>
                            </p:stCondLst>
                            <p:childTnLst>
                              <p:par>
                                <p:cTn id="23" presetID="14" presetClass="entr" presetSubtype="1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par>
                          <p:cTn id="26" fill="hold">
                            <p:stCondLst>
                              <p:cond delay="3000"/>
                            </p:stCondLst>
                            <p:childTnLst>
                              <p:par>
                                <p:cTn id="27" presetID="14" presetClass="entr" presetSubtype="1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9" dur="500"/>
                                        <p:tgtEl>
                                          <p:spTgt spid="3">
                                            <p:txEl>
                                              <p:pRg st="4" end="4"/>
                                            </p:txEl>
                                          </p:spTgt>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par>
                          <p:cTn id="36" fill="hold">
                            <p:stCondLst>
                              <p:cond delay="5000"/>
                            </p:stCondLst>
                            <p:childTnLst>
                              <p:par>
                                <p:cTn id="37" presetID="45"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000"/>
                                        <p:tgtEl>
                                          <p:spTgt spid="7"/>
                                        </p:tgtEl>
                                      </p:cBhvr>
                                    </p:animEffect>
                                    <p:anim calcmode="lin" valueType="num">
                                      <p:cBhvr>
                                        <p:cTn id="40" dur="2000" fill="hold"/>
                                        <p:tgtEl>
                                          <p:spTgt spid="7"/>
                                        </p:tgtEl>
                                        <p:attrNameLst>
                                          <p:attrName>ppt_w</p:attrName>
                                        </p:attrNameLst>
                                      </p:cBhvr>
                                      <p:tavLst>
                                        <p:tav tm="0" fmla="#ppt_w*sin(2.5*pi*$)">
                                          <p:val>
                                            <p:fltVal val="0"/>
                                          </p:val>
                                        </p:tav>
                                        <p:tav tm="100000">
                                          <p:val>
                                            <p:fltVal val="1"/>
                                          </p:val>
                                        </p:tav>
                                      </p:tavLst>
                                    </p:anim>
                                    <p:anim calcmode="lin" valueType="num">
                                      <p:cBhvr>
                                        <p:cTn id="41"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6CD508-4C60-471E-9E53-369563901C22}"/>
              </a:ext>
            </a:extLst>
          </p:cNvPr>
          <p:cNvSpPr>
            <a:spLocks noGrp="1"/>
          </p:cNvSpPr>
          <p:nvPr>
            <p:ph type="title"/>
          </p:nvPr>
        </p:nvSpPr>
        <p:spPr/>
        <p:txBody>
          <a:bodyPr/>
          <a:lstStyle/>
          <a:p>
            <a:pPr algn="r"/>
            <a:endParaRPr lang="fa-IR" dirty="0">
              <a:solidFill>
                <a:schemeClr val="bg2">
                  <a:lumMod val="40000"/>
                  <a:lumOff val="60000"/>
                </a:schemeClr>
              </a:solidFill>
            </a:endParaRPr>
          </a:p>
        </p:txBody>
      </p:sp>
      <p:sp>
        <p:nvSpPr>
          <p:cNvPr id="3" name="TextBox 2">
            <a:extLst>
              <a:ext uri="{FF2B5EF4-FFF2-40B4-BE49-F238E27FC236}">
                <a16:creationId xmlns:a16="http://schemas.microsoft.com/office/drawing/2014/main" xmlns="" id="{7A28CC02-E765-4120-8E05-B753D453B6D0}"/>
              </a:ext>
            </a:extLst>
          </p:cNvPr>
          <p:cNvSpPr txBox="1"/>
          <p:nvPr/>
        </p:nvSpPr>
        <p:spPr>
          <a:xfrm>
            <a:off x="10672997" y="753228"/>
            <a:ext cx="1379095" cy="830997"/>
          </a:xfrm>
          <a:prstGeom prst="rect">
            <a:avLst/>
          </a:prstGeom>
          <a:noFill/>
        </p:spPr>
        <p:txBody>
          <a:bodyPr wrap="square" rtlCol="1">
            <a:spAutoFit/>
          </a:bodyPr>
          <a:lstStyle/>
          <a:p>
            <a:pPr algn="ctr"/>
            <a:r>
              <a:rPr lang="fa-IR" sz="2400" dirty="0">
                <a:latin typeface="Andalus" panose="02020603050405020304" pitchFamily="18" charset="-78"/>
                <a:cs typeface="Andalus" panose="02020603050405020304" pitchFamily="18" charset="-78"/>
              </a:rPr>
              <a:t>نتایج</a:t>
            </a:r>
          </a:p>
          <a:p>
            <a:pPr algn="ctr"/>
            <a:r>
              <a:rPr lang="fa-IR" sz="2400" dirty="0">
                <a:latin typeface="Andalus" panose="02020603050405020304" pitchFamily="18" charset="-78"/>
                <a:cs typeface="Andalus" panose="02020603050405020304" pitchFamily="18" charset="-78"/>
              </a:rPr>
              <a:t>حکمت الهی</a:t>
            </a:r>
          </a:p>
        </p:txBody>
      </p:sp>
      <p:sp>
        <p:nvSpPr>
          <p:cNvPr id="4" name="TextBox 3">
            <a:extLst>
              <a:ext uri="{FF2B5EF4-FFF2-40B4-BE49-F238E27FC236}">
                <a16:creationId xmlns:a16="http://schemas.microsoft.com/office/drawing/2014/main" xmlns="" id="{E52F7BBB-02F6-4C04-A301-4CC804A157AB}"/>
              </a:ext>
            </a:extLst>
          </p:cNvPr>
          <p:cNvSpPr txBox="1"/>
          <p:nvPr/>
        </p:nvSpPr>
        <p:spPr>
          <a:xfrm>
            <a:off x="182380" y="2038662"/>
            <a:ext cx="11827239" cy="4278094"/>
          </a:xfrm>
          <a:prstGeom prst="rect">
            <a:avLst/>
          </a:prstGeom>
          <a:noFill/>
        </p:spPr>
        <p:txBody>
          <a:bodyPr wrap="square" rtlCol="1">
            <a:spAutoFit/>
          </a:bodyPr>
          <a:lstStyle/>
          <a:p>
            <a:pPr algn="r" rtl="1"/>
            <a:r>
              <a:rPr lang="fa-IR" sz="1600" dirty="0"/>
              <a:t>← رابطه حکمت خداوند با عدل</a:t>
            </a:r>
            <a:endParaRPr lang="en-US" sz="1600" dirty="0"/>
          </a:p>
          <a:p>
            <a:pPr algn="r" rtl="1"/>
            <a:r>
              <a:rPr lang="fa-IR" sz="1600" dirty="0"/>
              <a:t>از تامل در معنای حکمت عملی به این عبارت که چون خداوند سبحان حکیم است، هیچ کار زشتی انجام نمی‌دهد و از آنجا که ظلم یکی از نمونه‌های عمل زشت و قبیح است در نتیجه خداوند هیچ ظلمی انجام نمی‌دهد و همه کارهای خداوند عادلانه است میرسیم.</a:t>
            </a:r>
            <a:endParaRPr lang="en-US" sz="1600" dirty="0"/>
          </a:p>
          <a:p>
            <a:pPr algn="r" rtl="1"/>
            <a:r>
              <a:rPr lang="fa-IR" sz="1600" dirty="0"/>
              <a:t>← امتناع تکلیف بما لا یطاق</a:t>
            </a:r>
            <a:endParaRPr lang="en-US" sz="1600" dirty="0"/>
          </a:p>
          <a:p>
            <a:pPr algn="r" rtl="1"/>
            <a:r>
              <a:rPr lang="fa-IR" sz="1600" dirty="0"/>
              <a:t>متکلمان عدلیه ( شیعه و معتزله ) معتقدند تکلیف بما لا یطاق ( یعنی مکلف نمودن فرد به آنچه که توانایی انجام آن را ندارد) از نظر عقل امری زشت و نارواست و از آنجا که خداوند حکیم بوده و صدور فعل ناروا از او محال است هرگز کسی را تکلیف بمالایطاق نمی‌کند چنان‌که علامه حلی می‌گوید:« بر پایه اصل حکمت محال است خداوند فردی را که توانایی انجام کاری را ندارد بر انجام آن تکلیف نماید. »</a:t>
            </a:r>
            <a:endParaRPr lang="en-US" sz="1600" dirty="0"/>
          </a:p>
          <a:p>
            <a:pPr algn="r" rtl="1"/>
            <a:r>
              <a:rPr lang="fa-IR" sz="1600" dirty="0"/>
              <a:t>← وجوب لطف بر خداوند</a:t>
            </a:r>
            <a:endParaRPr lang="en-US" sz="1600" dirty="0"/>
          </a:p>
          <a:p>
            <a:pPr algn="r" rtl="1"/>
            <a:r>
              <a:rPr lang="fa-IR" sz="1600" dirty="0"/>
              <a:t>لطف در اصطلاح متکلمان عبارت از فعلی است که انجام آن از طرف خداوند مکلف را به انجام طاعت و ترک معصیت برمی‌انگیزد. مهم‌ترین برهان وجوب لطف، اصل حکمت الهی است. خواجه نصیرالدین طوسی در این باره می‌نویسد:« دلیل بر وجوب لطف این است که تحقق غرض (خداوند) متوقف بر آن است. »</a:t>
            </a:r>
            <a:endParaRPr lang="en-US" sz="1600" dirty="0"/>
          </a:p>
          <a:p>
            <a:pPr algn="r" rtl="1"/>
            <a:r>
              <a:rPr lang="fa-IR" sz="1600" dirty="0"/>
              <a:t>توضیح اینکه بر اساس پذیرش اصل حکمت خداوند، موجودات برای هدفی خلق شده‌اند چنانکه در قرآن فرمود:« وَ ما خَلَقْتُ الْجِنَّ وَ الْإِنْسَ إِلاَّ لِیَعْبُدُونِ».بنابراین از آنجا که خداوند سبحان کار عبث و بیهوده انجام نمی‌دهد و همه افعال او غایتمند است، لازم است برای نیل انسانها به غایت و هدف مطلوب خود، همه لوازم و زمینه‌های مناسب را مهیا فرماید و این چیزی جز قاعده لطف نیست.</a:t>
            </a:r>
            <a:endParaRPr lang="en-US" sz="1600" dirty="0"/>
          </a:p>
          <a:p>
            <a:pPr algn="r" rtl="1"/>
            <a:r>
              <a:rPr lang="fa-IR" sz="1600" dirty="0"/>
              <a:t>← مختار بودن انسان</a:t>
            </a:r>
            <a:endParaRPr lang="en-US" sz="1600" dirty="0"/>
          </a:p>
          <a:p>
            <a:pPr algn="r" rtl="1"/>
            <a:r>
              <a:rPr lang="fa-IR" sz="1600" dirty="0"/>
              <a:t>از دیگر نتایج پذیرش اصل حکمت الهی مختار بودن انسان در افعال خویش است. زیرا تکلیف نمودن انسان مجبور و ستایش یا نکوهش ( پاداش و عذاب ) او بر کاری که بر انجام آن مجبور بوده است از نظر عقل و عقلا امری قبیح و نارواست. در حالی‌که بر اساس اصل حکمت، خداوند فعل قبیح و ناروا انجام نمی‌دهد بنابراین انسان در انجام افعال خویش مختار است و نه مجبور.</a:t>
            </a:r>
            <a:endParaRPr lang="en-US" sz="1600" dirty="0"/>
          </a:p>
        </p:txBody>
      </p:sp>
      <p:pic>
        <p:nvPicPr>
          <p:cNvPr id="5" name="Picture 4">
            <a:extLst>
              <a:ext uri="{FF2B5EF4-FFF2-40B4-BE49-F238E27FC236}">
                <a16:creationId xmlns:a16="http://schemas.microsoft.com/office/drawing/2014/main" xmlns="" id="{6BFC7BA0-7616-4A48-BB66-31D285701041}"/>
              </a:ext>
            </a:extLst>
          </p:cNvPr>
          <p:cNvPicPr/>
          <p:nvPr/>
        </p:nvPicPr>
        <p:blipFill>
          <a:blip r:embed="rId2">
            <a:extLst>
              <a:ext uri="{28A0092B-C50C-407E-A947-70E740481C1C}">
                <a14:useLocalDpi xmlns:a14="http://schemas.microsoft.com/office/drawing/2010/main" val="0"/>
              </a:ext>
            </a:extLst>
          </a:blip>
          <a:stretch>
            <a:fillRect/>
          </a:stretch>
        </p:blipFill>
        <p:spPr>
          <a:xfrm>
            <a:off x="539646" y="209862"/>
            <a:ext cx="2818151" cy="19936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6257088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90B91B-AFA3-49B3-8BF1-64320EAA44F6}"/>
              </a:ext>
            </a:extLst>
          </p:cNvPr>
          <p:cNvSpPr>
            <a:spLocks noGrp="1"/>
          </p:cNvSpPr>
          <p:nvPr>
            <p:ph type="title"/>
          </p:nvPr>
        </p:nvSpPr>
        <p:spPr>
          <a:xfrm>
            <a:off x="680321" y="660463"/>
            <a:ext cx="9613861" cy="1080938"/>
          </a:xfrm>
        </p:spPr>
        <p:txBody>
          <a:bodyPr/>
          <a:lstStyle/>
          <a:p>
            <a:pPr algn="r"/>
            <a:r>
              <a:rPr lang="fa-IR" dirty="0"/>
              <a:t>اقتضای عدل الهی</a:t>
            </a:r>
          </a:p>
        </p:txBody>
      </p:sp>
      <p:sp>
        <p:nvSpPr>
          <p:cNvPr id="3" name="TextBox 2">
            <a:extLst>
              <a:ext uri="{FF2B5EF4-FFF2-40B4-BE49-F238E27FC236}">
                <a16:creationId xmlns:a16="http://schemas.microsoft.com/office/drawing/2014/main" xmlns="" id="{DA816F0B-7471-4745-8BBF-CB2BD09778C5}"/>
              </a:ext>
            </a:extLst>
          </p:cNvPr>
          <p:cNvSpPr txBox="1"/>
          <p:nvPr/>
        </p:nvSpPr>
        <p:spPr>
          <a:xfrm>
            <a:off x="2481047" y="2196506"/>
            <a:ext cx="9462053" cy="4493538"/>
          </a:xfrm>
          <a:prstGeom prst="rect">
            <a:avLst/>
          </a:prstGeom>
          <a:noFill/>
        </p:spPr>
        <p:txBody>
          <a:bodyPr wrap="square" rtlCol="1">
            <a:spAutoFit/>
          </a:bodyPr>
          <a:lstStyle/>
          <a:p>
            <a:pPr algn="just" rtl="1"/>
            <a:r>
              <a:rPr lang="fa-IR" dirty="0"/>
              <a:t>در آیات </a:t>
            </a:r>
            <a:r>
              <a:rPr lang="fa-IR" u="sng" dirty="0">
                <a:hlinkClick r:id="rId2" tooltip="قرآن کریم"/>
              </a:rPr>
              <a:t>قرآن کریم</a:t>
            </a:r>
            <a:r>
              <a:rPr lang="fa-IR" dirty="0"/>
              <a:t>، عادل بودن و قیام به </a:t>
            </a:r>
            <a:r>
              <a:rPr lang="fa-IR" u="sng" dirty="0">
                <a:hlinkClick r:id="rId3" tooltip="عدل"/>
              </a:rPr>
              <a:t>عدل</a:t>
            </a:r>
            <a:r>
              <a:rPr lang="en-US" dirty="0"/>
              <a:t> </a:t>
            </a:r>
            <a:r>
              <a:rPr lang="fa-IR" dirty="0"/>
              <a:t>به عنوان یک صفت مثبت برای </a:t>
            </a:r>
            <a:r>
              <a:rPr lang="fa-IR" u="sng" dirty="0">
                <a:hlinkClick r:id="rId4" tooltip="الله"/>
              </a:rPr>
              <a:t>خداوند</a:t>
            </a:r>
            <a:r>
              <a:rPr lang="en-US" dirty="0"/>
              <a:t> </a:t>
            </a:r>
            <a:r>
              <a:rPr lang="fa-IR" dirty="0"/>
              <a:t>ذکر شده است یعنی در قرآن تنها به تنزیه خداوند از </a:t>
            </a:r>
            <a:r>
              <a:rPr lang="fa-IR" u="sng" dirty="0">
                <a:hlinkClick r:id="rId5" tooltip="ظلم"/>
              </a:rPr>
              <a:t>ظلم</a:t>
            </a:r>
            <a:r>
              <a:rPr lang="en-US" dirty="0"/>
              <a:t> </a:t>
            </a:r>
            <a:r>
              <a:rPr lang="fa-IR" dirty="0"/>
              <a:t>و ستم قناعت نشده، بلکه به طور مستقیم نیز صفت </a:t>
            </a:r>
            <a:r>
              <a:rPr lang="fa-IR" u="sng" dirty="0">
                <a:hlinkClick r:id="rId6" tooltip="عدالت"/>
              </a:rPr>
              <a:t>عدالت</a:t>
            </a:r>
            <a:r>
              <a:rPr lang="en-US" dirty="0"/>
              <a:t> </a:t>
            </a:r>
            <a:r>
              <a:rPr lang="fa-IR" dirty="0"/>
              <a:t>برای خداوند اثبات شده است چنانکه می فرماید: «شهدالله انه لا اله الا هو والملائکة و اولوا العلم قائما بالقسط؛ خدا و </a:t>
            </a:r>
            <a:r>
              <a:rPr lang="fa-IR" u="sng" dirty="0">
                <a:hlinkClick r:id="rId7" tooltip="فرشتگان"/>
              </a:rPr>
              <a:t>فرشتگان</a:t>
            </a:r>
            <a:r>
              <a:rPr lang="en-US" dirty="0"/>
              <a:t> </a:t>
            </a:r>
            <a:r>
              <a:rPr lang="fa-IR" dirty="0"/>
              <a:t>و دارندگان دانش گواهی می دهند که معبودی جز خدای یکتای بپادارنده قسط و عدل، نیست</a:t>
            </a:r>
            <a:r>
              <a:rPr lang="en-US" dirty="0"/>
              <a:t>».(</a:t>
            </a:r>
            <a:r>
              <a:rPr lang="fa-IR" u="sng" dirty="0">
                <a:hlinkClick r:id="rId8" tooltip="سوره آل عمران"/>
              </a:rPr>
              <a:t>سوره آل عمران</a:t>
            </a:r>
            <a:r>
              <a:rPr lang="fa-IR" dirty="0"/>
              <a:t>،۱۸</a:t>
            </a:r>
            <a:r>
              <a:rPr lang="en-US" dirty="0"/>
              <a:t>) </a:t>
            </a:r>
            <a:r>
              <a:rPr lang="fa-IR" dirty="0"/>
              <a:t>بنابراین از نظر </a:t>
            </a:r>
            <a:r>
              <a:rPr lang="fa-IR" u="sng" dirty="0">
                <a:hlinkClick r:id="rId9" tooltip="اسلام"/>
              </a:rPr>
              <a:t>اسلام</a:t>
            </a:r>
            <a:r>
              <a:rPr lang="fa-IR" dirty="0"/>
              <a:t>، عدل الهی حقیقی است و عدالت از صفاتی است که قطعا باید خداوند را به آن موصوف نمود</a:t>
            </a:r>
            <a:r>
              <a:rPr lang="en-US" dirty="0"/>
              <a:t>.</a:t>
            </a:r>
            <a:endParaRPr lang="fa-IR" dirty="0"/>
          </a:p>
          <a:p>
            <a:pPr algn="just" rtl="1"/>
            <a:r>
              <a:rPr lang="fa-IR" u="sng" dirty="0">
                <a:hlinkClick r:id="rId3" tooltip="عدل"/>
              </a:rPr>
              <a:t>عدل</a:t>
            </a:r>
            <a:r>
              <a:rPr lang="en-US" dirty="0"/>
              <a:t>» </a:t>
            </a:r>
            <a:r>
              <a:rPr lang="fa-IR" dirty="0"/>
              <a:t>در لغت به معنی مساوات و برابری است</a:t>
            </a:r>
            <a:r>
              <a:rPr lang="en-US" dirty="0"/>
              <a:t>.</a:t>
            </a:r>
            <a:r>
              <a:rPr lang="en-US" u="sng" baseline="30000" dirty="0">
                <a:hlinkClick r:id="rId10"/>
              </a:rPr>
              <a:t>[</a:t>
            </a:r>
            <a:r>
              <a:rPr lang="fa-IR" u="sng" baseline="30000" dirty="0">
                <a:hlinkClick r:id="rId10"/>
              </a:rPr>
              <a:t>۱</a:t>
            </a:r>
            <a:r>
              <a:rPr lang="en-US" u="sng" baseline="30000" dirty="0">
                <a:hlinkClick r:id="rId10"/>
              </a:rPr>
              <a:t>]</a:t>
            </a:r>
            <a:r>
              <a:rPr lang="en-US" dirty="0"/>
              <a:t> </a:t>
            </a:r>
            <a:r>
              <a:rPr lang="fa-IR" dirty="0"/>
              <a:t>و در اصطلاح به چند معنی آمده است از جمله</a:t>
            </a:r>
            <a:r>
              <a:rPr lang="en-US" dirty="0"/>
              <a:t>:</a:t>
            </a:r>
          </a:p>
          <a:p>
            <a:pPr lvl="0" algn="just" rtl="1"/>
            <a:r>
              <a:rPr lang="fa-IR" dirty="0"/>
              <a:t>الف) رعایت تساوی میان دیگران و اجتناب از تبعیض در صورتی که هیچگونه تفاوتی در شایستگی‌ها و استحقاق‌ها وجود نداشته باشد</a:t>
            </a:r>
            <a:r>
              <a:rPr lang="en-US" dirty="0"/>
              <a:t>.</a:t>
            </a:r>
            <a:r>
              <a:rPr lang="en-US" u="sng" baseline="30000" dirty="0">
                <a:hlinkClick r:id="rId11"/>
              </a:rPr>
              <a:t>[</a:t>
            </a:r>
            <a:r>
              <a:rPr lang="fa-IR" u="sng" baseline="30000" dirty="0">
                <a:hlinkClick r:id="rId11"/>
              </a:rPr>
              <a:t>۲</a:t>
            </a:r>
            <a:r>
              <a:rPr lang="en-US" u="sng" baseline="30000" dirty="0">
                <a:hlinkClick r:id="rId11"/>
              </a:rPr>
              <a:t>]</a:t>
            </a:r>
            <a:endParaRPr lang="en-US" dirty="0"/>
          </a:p>
          <a:p>
            <a:pPr lvl="0" algn="just" rtl="1"/>
            <a:r>
              <a:rPr lang="fa-IR" dirty="0"/>
              <a:t>ب) رعایت و توجه کردن به حقوق هر ذی‌ حقی، بنابراین باید نخست موجودی را در نظر گرفت که دارای حقی باشد تا «رعایت» آن «عدل»، و تجاوز به آن «ظلم» نامیده شود</a:t>
            </a:r>
            <a:r>
              <a:rPr lang="en-US" dirty="0"/>
              <a:t>.</a:t>
            </a:r>
            <a:r>
              <a:rPr lang="en-US" u="sng" baseline="30000" dirty="0">
                <a:hlinkClick r:id="rId12"/>
              </a:rPr>
              <a:t>[</a:t>
            </a:r>
            <a:r>
              <a:rPr lang="fa-IR" u="sng" baseline="30000" dirty="0">
                <a:hlinkClick r:id="rId12"/>
              </a:rPr>
              <a:t>۳</a:t>
            </a:r>
            <a:r>
              <a:rPr lang="en-US" u="sng" baseline="30000" dirty="0">
                <a:hlinkClick r:id="rId12"/>
              </a:rPr>
              <a:t>]</a:t>
            </a:r>
            <a:endParaRPr lang="en-US" dirty="0"/>
          </a:p>
          <a:p>
            <a:pPr lvl="0" algn="just" rtl="1"/>
            <a:r>
              <a:rPr lang="fa-IR" dirty="0"/>
              <a:t>ج) «هر چیزی را به جای خود نهادن یا هر کاری را به وجه شایسته انجام دادن»، طبق این تعریف عدل مرادف با </a:t>
            </a:r>
            <a:r>
              <a:rPr lang="fa-IR" u="sng" dirty="0">
                <a:hlinkClick r:id="rId13" tooltip="حکمت"/>
              </a:rPr>
              <a:t>حکمت</a:t>
            </a:r>
            <a:r>
              <a:rPr lang="en-US" dirty="0"/>
              <a:t> </a:t>
            </a:r>
            <a:r>
              <a:rPr lang="fa-IR" dirty="0"/>
              <a:t>و کار عادلانه مساوی با کار حکیمانه است</a:t>
            </a:r>
            <a:r>
              <a:rPr lang="en-US" dirty="0"/>
              <a:t>.</a:t>
            </a:r>
            <a:r>
              <a:rPr lang="en-US" u="sng" baseline="30000" dirty="0">
                <a:hlinkClick r:id="rId14"/>
              </a:rPr>
              <a:t>[</a:t>
            </a:r>
            <a:r>
              <a:rPr lang="fa-IR" u="sng" baseline="30000" dirty="0">
                <a:hlinkClick r:id="rId14"/>
              </a:rPr>
              <a:t>۴</a:t>
            </a:r>
            <a:r>
              <a:rPr lang="en-US" u="sng" baseline="30000" dirty="0">
                <a:hlinkClick r:id="rId14"/>
              </a:rPr>
              <a:t>]</a:t>
            </a:r>
            <a:r>
              <a:rPr lang="en-US" dirty="0"/>
              <a:t> </a:t>
            </a:r>
            <a:r>
              <a:rPr lang="fa-IR" dirty="0"/>
              <a:t>در جهان تکوین و تشریع، هر چیزی موقعیت و جایگاه مناسب و درخور خود را دارد و عدل آن است که این تناسب رعایت گردد و هر چیزی در جای مناسب خود قرار گیرد</a:t>
            </a:r>
            <a:r>
              <a:rPr lang="en-US" dirty="0"/>
              <a:t>.</a:t>
            </a:r>
          </a:p>
          <a:p>
            <a:pPr algn="just" rtl="1"/>
            <a:r>
              <a:rPr lang="fa-IR" dirty="0"/>
              <a:t>با توجه به معانی ذکر شده معنای اجمالی «عدل الهی» آن است که </a:t>
            </a:r>
            <a:r>
              <a:rPr lang="fa-IR" u="sng" dirty="0">
                <a:hlinkClick r:id="rId4" tooltip="الله"/>
              </a:rPr>
              <a:t>خداوند</a:t>
            </a:r>
            <a:r>
              <a:rPr lang="en-US" dirty="0"/>
              <a:t> </a:t>
            </a:r>
            <a:r>
              <a:rPr lang="fa-IR" dirty="0"/>
              <a:t>با هر موجودی، آنچنان که شایسته آن است، رفتار کند و او را در جایگاهی که در خور آن است، بنشاند و چیزی را که مستحق آن است به او عطا کند</a:t>
            </a:r>
            <a:r>
              <a:rPr lang="en-US" dirty="0"/>
              <a:t>.</a:t>
            </a:r>
            <a:r>
              <a:rPr lang="en-US" u="sng" baseline="30000" dirty="0">
                <a:hlinkClick r:id="rId15"/>
              </a:rPr>
              <a:t>[</a:t>
            </a:r>
            <a:r>
              <a:rPr lang="fa-IR" u="sng" baseline="30000" dirty="0">
                <a:hlinkClick r:id="rId15"/>
              </a:rPr>
              <a:t>۵</a:t>
            </a:r>
            <a:r>
              <a:rPr lang="en-US" u="sng" baseline="30000" dirty="0">
                <a:hlinkClick r:id="rId15"/>
              </a:rPr>
              <a:t>]</a:t>
            </a:r>
            <a:endParaRPr lang="en-US" dirty="0"/>
          </a:p>
          <a:p>
            <a:pPr algn="r" rtl="1"/>
            <a:endParaRPr lang="en-US" sz="1600" dirty="0"/>
          </a:p>
        </p:txBody>
      </p:sp>
      <p:pic>
        <p:nvPicPr>
          <p:cNvPr id="5" name="Picture 4">
            <a:extLst>
              <a:ext uri="{FF2B5EF4-FFF2-40B4-BE49-F238E27FC236}">
                <a16:creationId xmlns:a16="http://schemas.microsoft.com/office/drawing/2014/main" xmlns="" id="{6401D99B-1B2D-46B9-B2B4-CEF6B3E9B4F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9349" y="653415"/>
            <a:ext cx="2411698" cy="2411698"/>
          </a:xfrm>
          <a:prstGeom prst="rect">
            <a:avLst/>
          </a:prstGeom>
        </p:spPr>
      </p:pic>
    </p:spTree>
    <p:extLst>
      <p:ext uri="{BB962C8B-B14F-4D97-AF65-F5344CB8AC3E}">
        <p14:creationId xmlns:p14="http://schemas.microsoft.com/office/powerpoint/2010/main" val="18821138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6"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par>
                          <p:cTn id="14" fill="hold">
                            <p:stCondLst>
                              <p:cond delay="4000"/>
                            </p:stCondLst>
                            <p:childTnLst>
                              <p:par>
                                <p:cTn id="15" presetID="26"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18D2CBA-6698-4FA9-A23D-1E83CEFB12C8}"/>
              </a:ext>
            </a:extLst>
          </p:cNvPr>
          <p:cNvSpPr txBox="1"/>
          <p:nvPr/>
        </p:nvSpPr>
        <p:spPr>
          <a:xfrm>
            <a:off x="269823" y="269823"/>
            <a:ext cx="10223292" cy="5632311"/>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fa-IR" dirty="0"/>
              <a:t>دلایل عدل الهی</a:t>
            </a:r>
            <a:endParaRPr lang="en-US" dirty="0"/>
          </a:p>
          <a:p>
            <a:pPr algn="r" rtl="1"/>
            <a:r>
              <a:rPr lang="fa-IR" dirty="0"/>
              <a:t>متکلمین برای اثبات عدل الهی به دلایلی استناد کرده‌اند از جمله</a:t>
            </a:r>
            <a:r>
              <a:rPr lang="en-US" dirty="0"/>
              <a:t>:</a:t>
            </a:r>
          </a:p>
          <a:p>
            <a:pPr algn="r" rtl="1"/>
            <a:r>
              <a:rPr lang="fa-IR" dirty="0"/>
              <a:t>۱</a:t>
            </a:r>
            <a:r>
              <a:rPr lang="en-US" dirty="0"/>
              <a:t>- </a:t>
            </a:r>
            <a:r>
              <a:rPr lang="fa-IR" dirty="0"/>
              <a:t>در نظر </a:t>
            </a:r>
            <a:r>
              <a:rPr lang="fa-IR" u="sng" dirty="0">
                <a:hlinkClick r:id="rId2" tooltip="عقل"/>
              </a:rPr>
              <a:t>عقل</a:t>
            </a:r>
            <a:r>
              <a:rPr lang="fa-IR" dirty="0"/>
              <a:t>، عدل کاری شایسته و </a:t>
            </a:r>
            <a:r>
              <a:rPr lang="fa-IR" u="sng" dirty="0">
                <a:hlinkClick r:id="rId3" tooltip="ظلم"/>
              </a:rPr>
              <a:t>ظلم</a:t>
            </a:r>
            <a:r>
              <a:rPr lang="en-US" dirty="0"/>
              <a:t> </a:t>
            </a:r>
            <a:r>
              <a:rPr lang="fa-IR" dirty="0"/>
              <a:t>عملی ناشایست است و خداوند حکیم از انجام کارهایی که عقل ناشایست می‌شمارد، منزه است. پس خداوند هیچگاه مرتکب ظلم و ستم نمی‌شود و تمام کارهای او عادلانه است</a:t>
            </a:r>
            <a:r>
              <a:rPr lang="en-US" dirty="0"/>
              <a:t>.</a:t>
            </a:r>
            <a:r>
              <a:rPr lang="en-US" u="sng" baseline="30000" dirty="0">
                <a:hlinkClick r:id="rId4"/>
              </a:rPr>
              <a:t>[</a:t>
            </a:r>
            <a:r>
              <a:rPr lang="fa-IR" u="sng" baseline="30000" dirty="0">
                <a:hlinkClick r:id="rId4"/>
              </a:rPr>
              <a:t>۶</a:t>
            </a:r>
            <a:r>
              <a:rPr lang="en-US" u="sng" baseline="30000" dirty="0">
                <a:hlinkClick r:id="rId4"/>
              </a:rPr>
              <a:t>]</a:t>
            </a:r>
            <a:endParaRPr lang="en-US" dirty="0"/>
          </a:p>
          <a:p>
            <a:pPr algn="r" rtl="1"/>
            <a:r>
              <a:rPr lang="fa-IR" dirty="0"/>
              <a:t>۲</a:t>
            </a:r>
            <a:r>
              <a:rPr lang="en-US" dirty="0"/>
              <a:t>- </a:t>
            </a:r>
            <a:r>
              <a:rPr lang="fa-IR" dirty="0"/>
              <a:t>اگر فرض کنیم خداوند سبحان مرتکب ظلم می‌گردد، با سه احتمال روبرو خواهیم بود</a:t>
            </a:r>
            <a:r>
              <a:rPr lang="en-US" dirty="0"/>
              <a:t>:</a:t>
            </a:r>
          </a:p>
          <a:p>
            <a:pPr lvl="0" algn="r" rtl="1"/>
            <a:r>
              <a:rPr lang="fa-IR" dirty="0"/>
              <a:t>الف: یا این عمل ناشی از جهل است که این با علم مطلق الهی ناسازگار است</a:t>
            </a:r>
            <a:r>
              <a:rPr lang="en-US" dirty="0"/>
              <a:t>.</a:t>
            </a:r>
          </a:p>
          <a:p>
            <a:pPr lvl="0" algn="r" rtl="1"/>
            <a:r>
              <a:rPr lang="fa-IR" dirty="0"/>
              <a:t>ب: یا این عمل از نیاز و فقر سرچشمه می‌گیرد و در بحث غنی بودن خداوند ثابت شده که خداوند غنی مطلق است</a:t>
            </a:r>
            <a:r>
              <a:rPr lang="en-US" dirty="0"/>
              <a:t>.</a:t>
            </a:r>
          </a:p>
          <a:p>
            <a:pPr lvl="0" algn="r" rtl="1"/>
            <a:r>
              <a:rPr lang="fa-IR" dirty="0"/>
              <a:t>ج: یا ظلم، مقتضای ظلم است. با این که در بحث </a:t>
            </a:r>
            <a:r>
              <a:rPr lang="fa-IR" u="sng" dirty="0">
                <a:hlinkClick r:id="rId5" tooltip="حسن و قبح عقلی (صفحه وجود ندارد)"/>
              </a:rPr>
              <a:t>حسن و قبح عقلی</a:t>
            </a:r>
            <a:r>
              <a:rPr lang="en-US" dirty="0"/>
              <a:t> </a:t>
            </a:r>
            <a:r>
              <a:rPr lang="fa-IR" dirty="0"/>
              <a:t>ثابت شده که خداوند فعل زشت و قبیح انجام نمی‌دهد و تمام افعال خداوند عادلانه است</a:t>
            </a:r>
            <a:r>
              <a:rPr lang="en-US" dirty="0"/>
              <a:t>.</a:t>
            </a:r>
            <a:r>
              <a:rPr lang="en-US" u="sng" baseline="30000" dirty="0">
                <a:hlinkClick r:id="rId6"/>
              </a:rPr>
              <a:t>[</a:t>
            </a:r>
            <a:r>
              <a:rPr lang="fa-IR" u="sng" baseline="30000" dirty="0">
                <a:hlinkClick r:id="rId6"/>
              </a:rPr>
              <a:t>۷</a:t>
            </a:r>
            <a:r>
              <a:rPr lang="en-US" u="sng" baseline="30000" dirty="0">
                <a:hlinkClick r:id="rId6"/>
              </a:rPr>
              <a:t>]</a:t>
            </a:r>
            <a:endParaRPr lang="en-US" dirty="0"/>
          </a:p>
          <a:p>
            <a:pPr algn="r" rtl="1"/>
            <a:r>
              <a:rPr lang="fa-IR" dirty="0"/>
              <a:t>۳</a:t>
            </a:r>
            <a:r>
              <a:rPr lang="en-US" dirty="0"/>
              <a:t>- </a:t>
            </a:r>
            <a:r>
              <a:rPr lang="fa-IR" dirty="0"/>
              <a:t>برخی از اندیشمندان معتقدند که عدالت را در چند مقام و جایگاه باید در نظر گرفت و هر کدام را با دلیلی اثبات کرد</a:t>
            </a:r>
            <a:r>
              <a:rPr lang="en-US" dirty="0"/>
              <a:t>:</a:t>
            </a:r>
          </a:p>
          <a:p>
            <a:pPr lvl="0" algn="r" rtl="1"/>
            <a:r>
              <a:rPr lang="fa-IR" dirty="0"/>
              <a:t>الف: عدالت در مقام </a:t>
            </a:r>
            <a:r>
              <a:rPr lang="fa-IR" u="sng" dirty="0">
                <a:hlinkClick r:id="rId7" tooltip="تکلیف"/>
              </a:rPr>
              <a:t>تکلیف</a:t>
            </a:r>
            <a:r>
              <a:rPr lang="en-US" dirty="0"/>
              <a:t>: </a:t>
            </a:r>
            <a:r>
              <a:rPr lang="fa-IR" dirty="0"/>
              <a:t>اگر خدای متعال، تکلیفی بالاتر و فوق طاقت بندگان تعیین کند، امکان عمل نخواهد داشت و کار لغو و بیهوده‌ای خواهد بود و حکمت الهی اقتضا می‌کند که این تکالیف، متناسب با توانایی‌‌های مکلفین باشد تا نقض غرض لازم نیاید زیرا غرض خداوند انجام تکالیف بندگان است برای بدست آوردن خیر و مصلحت و رسیدن به سعادت واقعی، وقتی خداوند تکالیفی به عهده آنها بگذارد که نتوانند انجام دهند چگونه این غرض ایجاد خواهد شد</a:t>
            </a:r>
            <a:r>
              <a:rPr lang="en-US" dirty="0"/>
              <a:t>.</a:t>
            </a:r>
          </a:p>
          <a:p>
            <a:pPr lvl="0" algn="r" rtl="1"/>
            <a:r>
              <a:rPr lang="fa-IR" dirty="0"/>
              <a:t>ب: عدالت در مقام قضاوت بین بندگان: این کار به منظور مشخص شدن استحقاق افراد برای انواع پاداش و کیفر، انجام می گیرد و اگر برخلاف قسط و عدل باشد، نقض غرض خواهد شد</a:t>
            </a:r>
            <a:r>
              <a:rPr lang="en-US" dirty="0"/>
              <a:t>.</a:t>
            </a:r>
          </a:p>
          <a:p>
            <a:pPr lvl="0" algn="r" rtl="1"/>
            <a:r>
              <a:rPr lang="fa-IR" dirty="0"/>
              <a:t>ج: عدالت در مقام پاداش و کیفر: با توجه به هدف نهایی آفرینش، کسی که انسان را برای رسیدن به نتایج کارهای خوب و بدش آفریده است اگر او را برخلاف اقتضای آنها پاداش یا کیفر دهد به هدف خودش نخواهد رسید</a:t>
            </a:r>
            <a:r>
              <a:rPr lang="en-US" dirty="0"/>
              <a:t>.</a:t>
            </a:r>
          </a:p>
          <a:p>
            <a:pPr algn="r" rtl="1"/>
            <a:r>
              <a:rPr lang="fa-IR" dirty="0"/>
              <a:t>پس صفات ذاتیه خداوند باعث می‌شود تا رفتار او حکیمانه و عادلانه باشد و هیچ صفتی که اقتضای ظلم و ستم یا لغو و عبث را داشته باشد در او وجود نداشته باشد</a:t>
            </a:r>
            <a:r>
              <a:rPr lang="en-US" dirty="0"/>
              <a:t>.</a:t>
            </a:r>
            <a:r>
              <a:rPr lang="en-US" u="sng" baseline="30000" dirty="0">
                <a:hlinkClick r:id="rId8"/>
              </a:rPr>
              <a:t>[</a:t>
            </a:r>
            <a:r>
              <a:rPr lang="fa-IR" u="sng" baseline="30000" dirty="0">
                <a:hlinkClick r:id="rId8"/>
              </a:rPr>
              <a:t>۸</a:t>
            </a:r>
            <a:r>
              <a:rPr lang="en-US" u="sng" baseline="30000" dirty="0">
                <a:hlinkClick r:id="rId8"/>
              </a:rPr>
              <a:t>]</a:t>
            </a:r>
            <a:endParaRPr lang="en-US" dirty="0"/>
          </a:p>
        </p:txBody>
      </p:sp>
      <p:sp>
        <p:nvSpPr>
          <p:cNvPr id="3" name="TextBox 2">
            <a:extLst>
              <a:ext uri="{FF2B5EF4-FFF2-40B4-BE49-F238E27FC236}">
                <a16:creationId xmlns:a16="http://schemas.microsoft.com/office/drawing/2014/main" xmlns="" id="{AA880E85-C508-475E-9512-5274D99F5065}"/>
              </a:ext>
            </a:extLst>
          </p:cNvPr>
          <p:cNvSpPr txBox="1"/>
          <p:nvPr/>
        </p:nvSpPr>
        <p:spPr>
          <a:xfrm>
            <a:off x="10687986" y="704539"/>
            <a:ext cx="1399081" cy="830997"/>
          </a:xfrm>
          <a:prstGeom prst="rect">
            <a:avLst/>
          </a:prstGeom>
          <a:noFill/>
        </p:spPr>
        <p:txBody>
          <a:bodyPr wrap="square" rtlCol="1">
            <a:spAutoFit/>
          </a:bodyPr>
          <a:lstStyle/>
          <a:p>
            <a:pPr algn="r"/>
            <a:r>
              <a:rPr lang="fa-IR" sz="2400" dirty="0"/>
              <a:t>دلایل عدل الهی</a:t>
            </a:r>
          </a:p>
        </p:txBody>
      </p:sp>
    </p:spTree>
    <p:extLst>
      <p:ext uri="{BB962C8B-B14F-4D97-AF65-F5344CB8AC3E}">
        <p14:creationId xmlns:p14="http://schemas.microsoft.com/office/powerpoint/2010/main" val="25577575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E7B70A-CC20-4743-8B20-3D09019DB303}"/>
              </a:ext>
            </a:extLst>
          </p:cNvPr>
          <p:cNvSpPr>
            <a:spLocks noGrp="1"/>
          </p:cNvSpPr>
          <p:nvPr>
            <p:ph type="title"/>
          </p:nvPr>
        </p:nvSpPr>
        <p:spPr/>
        <p:txBody>
          <a:bodyPr/>
          <a:lstStyle/>
          <a:p>
            <a:pPr algn="r"/>
            <a:r>
              <a:rPr lang="fa-IR" dirty="0">
                <a:latin typeface="Andalus" panose="02020603050405020304" pitchFamily="18" charset="-78"/>
                <a:cs typeface="Andalus" panose="02020603050405020304" pitchFamily="18" charset="-78"/>
              </a:rPr>
              <a:t>انواع عدالت خداوند</a:t>
            </a:r>
          </a:p>
        </p:txBody>
      </p:sp>
      <p:sp>
        <p:nvSpPr>
          <p:cNvPr id="4" name="Text Placeholder 3">
            <a:extLst>
              <a:ext uri="{FF2B5EF4-FFF2-40B4-BE49-F238E27FC236}">
                <a16:creationId xmlns:a16="http://schemas.microsoft.com/office/drawing/2014/main" xmlns="" id="{17002F67-E32C-4D37-AE25-E30BE6AB5B91}"/>
              </a:ext>
            </a:extLst>
          </p:cNvPr>
          <p:cNvSpPr>
            <a:spLocks noGrp="1"/>
          </p:cNvSpPr>
          <p:nvPr>
            <p:ph type="body" sz="half" idx="2"/>
          </p:nvPr>
        </p:nvSpPr>
        <p:spPr>
          <a:xfrm>
            <a:off x="680322" y="2336872"/>
            <a:ext cx="10862104" cy="3599317"/>
          </a:xfrm>
        </p:spPr>
        <p:txBody>
          <a:bodyPr>
            <a:normAutofit/>
          </a:bodyPr>
          <a:lstStyle/>
          <a:p>
            <a:r>
              <a:rPr lang="fa-IR" sz="2800" dirty="0"/>
              <a:t>عدل یکی از اصول پنجگانه دین اسلام است. خداوند متعال هم در </a:t>
            </a:r>
            <a:r>
              <a:rPr lang="fa-IR" sz="2800" dirty="0">
                <a:solidFill>
                  <a:schemeClr val="accent1">
                    <a:lumMod val="60000"/>
                    <a:lumOff val="40000"/>
                  </a:schemeClr>
                </a:solidFill>
              </a:rPr>
              <a:t>تکوین</a:t>
            </a:r>
            <a:r>
              <a:rPr lang="fa-IR" sz="2800" dirty="0"/>
              <a:t>، هم در </a:t>
            </a:r>
            <a:r>
              <a:rPr lang="fa-IR" sz="2800" dirty="0">
                <a:solidFill>
                  <a:srgbClr val="FFFF00"/>
                </a:solidFill>
              </a:rPr>
              <a:t>تشریع</a:t>
            </a:r>
            <a:r>
              <a:rPr lang="fa-IR" sz="2800" dirty="0"/>
              <a:t> و هم در </a:t>
            </a:r>
            <a:r>
              <a:rPr lang="fa-IR" sz="2800" dirty="0">
                <a:solidFill>
                  <a:schemeClr val="bg1">
                    <a:lumMod val="50000"/>
                    <a:lumOff val="50000"/>
                  </a:schemeClr>
                </a:solidFill>
              </a:rPr>
              <a:t>جزاء</a:t>
            </a:r>
            <a:r>
              <a:rPr lang="fa-IR" sz="2800" dirty="0"/>
              <a:t> عدالت دارد</a:t>
            </a:r>
            <a:r>
              <a:rPr lang="en-US" sz="2800" dirty="0"/>
              <a:t>:</a:t>
            </a:r>
            <a:endParaRPr lang="fa-IR" sz="2800" dirty="0"/>
          </a:p>
          <a:p>
            <a:endParaRPr lang="en-US" sz="2800" dirty="0"/>
          </a:p>
          <a:p>
            <a:r>
              <a:rPr lang="fa-IR" sz="2800" b="1" dirty="0">
                <a:solidFill>
                  <a:schemeClr val="accent1">
                    <a:lumMod val="60000"/>
                    <a:lumOff val="40000"/>
                  </a:schemeClr>
                </a:solidFill>
              </a:rPr>
              <a:t>1-عدالت خدا هم در عالم تکوین و آفرینش</a:t>
            </a:r>
            <a:endParaRPr lang="en-US" sz="2800" dirty="0">
              <a:solidFill>
                <a:schemeClr val="accent1">
                  <a:lumMod val="60000"/>
                  <a:lumOff val="40000"/>
                </a:schemeClr>
              </a:solidFill>
            </a:endParaRPr>
          </a:p>
          <a:p>
            <a:r>
              <a:rPr lang="fa-IR" sz="2800" dirty="0"/>
              <a:t>عدالت خدا هم در عالم تکوین و آفرینش وجود دارد به این صورت که خداوند هر موجودی را بر اساس آنچه که شایسته آن است و آن مقدار استحقاق دارد، به او عطا کند، همانطور که در حدیث نبوی آمده است که: «العدل قامت السموات و الارض»</a:t>
            </a:r>
            <a:r>
              <a:rPr lang="en-US" sz="2800" dirty="0"/>
              <a:t> </a:t>
            </a:r>
          </a:p>
          <a:p>
            <a:endParaRPr lang="fa-IR" dirty="0"/>
          </a:p>
        </p:txBody>
      </p:sp>
      <p:pic>
        <p:nvPicPr>
          <p:cNvPr id="6" name="Picture 5">
            <a:extLst>
              <a:ext uri="{FF2B5EF4-FFF2-40B4-BE49-F238E27FC236}">
                <a16:creationId xmlns:a16="http://schemas.microsoft.com/office/drawing/2014/main" xmlns="" id="{FE25EB5F-BB0C-4883-A19D-1C0F52A06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574" y="160222"/>
            <a:ext cx="3639944" cy="2176650"/>
          </a:xfrm>
          <a:prstGeom prst="rect">
            <a:avLst/>
          </a:prstGeom>
          <a:ln>
            <a:noFill/>
          </a:ln>
          <a:effectLst>
            <a:softEdge rad="112500"/>
          </a:effectLst>
        </p:spPr>
      </p:pic>
    </p:spTree>
    <p:extLst>
      <p:ext uri="{BB962C8B-B14F-4D97-AF65-F5344CB8AC3E}">
        <p14:creationId xmlns:p14="http://schemas.microsoft.com/office/powerpoint/2010/main" val="288170606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6" presetClass="entr" presetSubtype="21" fill="hold" grpId="0"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arn(inVertical)">
                                      <p:cBhvr>
                                        <p:cTn id="20" dur="500"/>
                                        <p:tgtEl>
                                          <p:spTgt spid="4">
                                            <p:txEl>
                                              <p:pRg st="0" end="0"/>
                                            </p:txEl>
                                          </p:spTgt>
                                        </p:tgtEl>
                                      </p:cBhvr>
                                    </p:animEffect>
                                  </p:childTnLst>
                                </p:cTn>
                              </p:par>
                            </p:childTnLst>
                          </p:cTn>
                        </p:par>
                        <p:par>
                          <p:cTn id="21" fill="hold">
                            <p:stCondLst>
                              <p:cond delay="2500"/>
                            </p:stCondLst>
                            <p:childTnLst>
                              <p:par>
                                <p:cTn id="22" presetID="16" presetClass="entr" presetSubtype="21" fill="hold" grpId="0"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arn(inVertical)">
                                      <p:cBhvr>
                                        <p:cTn id="24" dur="500"/>
                                        <p:tgtEl>
                                          <p:spTgt spid="4">
                                            <p:txEl>
                                              <p:pRg st="2" end="2"/>
                                            </p:txEl>
                                          </p:spTgt>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barn(inVertical)">
                                      <p:cBhvr>
                                        <p:cTn id="2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EDEFD4-EEFA-41FB-88C0-EC75B7198B9F}"/>
              </a:ext>
            </a:extLst>
          </p:cNvPr>
          <p:cNvSpPr>
            <a:spLocks noGrp="1"/>
          </p:cNvSpPr>
          <p:nvPr>
            <p:ph type="title"/>
          </p:nvPr>
        </p:nvSpPr>
        <p:spPr/>
        <p:txBody>
          <a:bodyPr/>
          <a:lstStyle/>
          <a:p>
            <a:r>
              <a:rPr lang="fa-IR" dirty="0">
                <a:solidFill>
                  <a:srgbClr val="FFFF00"/>
                </a:solidFill>
              </a:rPr>
              <a:t>2-عدالت خدا در تشریع</a:t>
            </a:r>
          </a:p>
        </p:txBody>
      </p:sp>
      <p:sp>
        <p:nvSpPr>
          <p:cNvPr id="3" name="Text Placeholder 2">
            <a:extLst>
              <a:ext uri="{FF2B5EF4-FFF2-40B4-BE49-F238E27FC236}">
                <a16:creationId xmlns:a16="http://schemas.microsoft.com/office/drawing/2014/main" xmlns="" id="{F1E67CB1-1299-42B1-86A7-808FC265A579}"/>
              </a:ext>
            </a:extLst>
          </p:cNvPr>
          <p:cNvSpPr>
            <a:spLocks noGrp="1"/>
          </p:cNvSpPr>
          <p:nvPr>
            <p:ph type="body" idx="1"/>
          </p:nvPr>
        </p:nvSpPr>
        <p:spPr>
          <a:xfrm>
            <a:off x="815234" y="4217180"/>
            <a:ext cx="9613860" cy="1704017"/>
          </a:xfrm>
        </p:spPr>
        <p:txBody>
          <a:bodyPr>
            <a:normAutofit lnSpcReduction="10000"/>
          </a:bodyPr>
          <a:lstStyle/>
          <a:p>
            <a:r>
              <a:rPr lang="fa-IR" sz="2800" dirty="0"/>
              <a:t>عدالت خدا در تشریع نیز وجود دارد به این صورت که خدا در صدور هیچ حکمی و تکلیفی که مفید کمال و سعادت انسان است، کوتاهی نمی کند و تکلیف به اندازه توانایی انسان می کند.</a:t>
            </a:r>
          </a:p>
          <a:p>
            <a:r>
              <a:rPr lang="fa-IR" sz="2800" dirty="0"/>
              <a:t> چنانکه خدا می فرماید:«بر هیچ كس جز به اندازه توانش تكلیف نمی ‏كنیم.»</a:t>
            </a:r>
            <a:r>
              <a:rPr lang="en-US" sz="2800" dirty="0"/>
              <a:t> </a:t>
            </a:r>
          </a:p>
          <a:p>
            <a:endParaRPr lang="fa-IR" dirty="0"/>
          </a:p>
        </p:txBody>
      </p:sp>
      <p:pic>
        <p:nvPicPr>
          <p:cNvPr id="5" name="Picture 4">
            <a:extLst>
              <a:ext uri="{FF2B5EF4-FFF2-40B4-BE49-F238E27FC236}">
                <a16:creationId xmlns:a16="http://schemas.microsoft.com/office/drawing/2014/main" xmlns="" id="{A095009C-DD2C-4456-90CC-FD98E5F25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753" y="881415"/>
            <a:ext cx="4182255" cy="2791655"/>
          </a:xfrm>
          <a:prstGeom prst="rect">
            <a:avLst/>
          </a:prstGeom>
          <a:ln>
            <a:noFill/>
          </a:ln>
          <a:effectLst>
            <a:reflection blurRad="6350" stA="50000" endA="295" endPos="92000" dist="101600" dir="5400000" sy="-100000" algn="bl" rotWithShape="0"/>
          </a:effectLst>
          <a:scene3d>
            <a:camera prst="perspectiveContrastingLeftFacing">
              <a:rot lat="300000" lon="19800000" rev="0"/>
            </a:camera>
            <a:lightRig rig="threePt" dir="t">
              <a:rot lat="0" lon="0" rev="2700000"/>
            </a:lightRig>
          </a:scene3d>
          <a:sp3d>
            <a:bevelT w="63500" h="50800" prst="slope"/>
          </a:sp3d>
        </p:spPr>
      </p:pic>
    </p:spTree>
    <p:extLst>
      <p:ext uri="{BB962C8B-B14F-4D97-AF65-F5344CB8AC3E}">
        <p14:creationId xmlns:p14="http://schemas.microsoft.com/office/powerpoint/2010/main" val="18300777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500"/>
                            </p:stCondLst>
                            <p:childTnLst>
                              <p:par>
                                <p:cTn id="18" presetID="45"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ppt_w</p:attrName>
                                        </p:attrNameLst>
                                      </p:cBhvr>
                                      <p:tavLst>
                                        <p:tav tm="0" fmla="#ppt_w*sin(2.5*pi*$)">
                                          <p:val>
                                            <p:fltVal val="0"/>
                                          </p:val>
                                        </p:tav>
                                        <p:tav tm="100000">
                                          <p:val>
                                            <p:fltVal val="1"/>
                                          </p:val>
                                        </p:tav>
                                      </p:tavLst>
                                    </p:anim>
                                    <p:anim calcmode="lin" valueType="num">
                                      <p:cBhvr>
                                        <p:cTn id="22"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7FF304-37D7-4959-BA92-30B861FD84E1}"/>
              </a:ext>
            </a:extLst>
          </p:cNvPr>
          <p:cNvSpPr>
            <a:spLocks noGrp="1"/>
          </p:cNvSpPr>
          <p:nvPr>
            <p:ph type="title"/>
          </p:nvPr>
        </p:nvSpPr>
        <p:spPr/>
        <p:txBody>
          <a:bodyPr/>
          <a:lstStyle/>
          <a:p>
            <a:pPr algn="r"/>
            <a:r>
              <a:rPr lang="fa-IR" dirty="0"/>
              <a:t>عدالت الهی در جزا و پاداش</a:t>
            </a:r>
          </a:p>
        </p:txBody>
      </p:sp>
      <p:sp>
        <p:nvSpPr>
          <p:cNvPr id="3" name="TextBox 2">
            <a:extLst>
              <a:ext uri="{FF2B5EF4-FFF2-40B4-BE49-F238E27FC236}">
                <a16:creationId xmlns:a16="http://schemas.microsoft.com/office/drawing/2014/main" xmlns="" id="{C60E3CF2-A207-45A7-B453-262137CE87DD}"/>
              </a:ext>
            </a:extLst>
          </p:cNvPr>
          <p:cNvSpPr txBox="1"/>
          <p:nvPr/>
        </p:nvSpPr>
        <p:spPr>
          <a:xfrm>
            <a:off x="164891" y="1749591"/>
            <a:ext cx="10568066" cy="4924425"/>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r" rtl="1"/>
            <a:r>
              <a:rPr lang="fa-IR" sz="1600" dirty="0"/>
              <a:t>عدالت در جزاء و پاداش وجود دارد به این صورت که خدا به شخص گناهکار و مشرک و... و شخص مومن یه یک چشم نگاه نکند بلکه به مومن ثواب دهد و گنهکار را عقاب کند. و اینکه خدا تا قبح کاری را توسط رسول به انسان ابلاغ نکند انسان را به خاطر ارتکاب آن کار قبیح عقاب نکند همانطور که خدا می فرماید: «و ما هیچ قومى را عذاب نمی ‏كنیم تا آن گاه كه پیامبرى بفرستیم</a:t>
            </a:r>
            <a:r>
              <a:rPr lang="en-US" sz="1600" dirty="0"/>
              <a:t>».</a:t>
            </a:r>
          </a:p>
          <a:p>
            <a:pPr algn="r" rtl="1"/>
            <a:r>
              <a:rPr lang="en-US" sz="1600" dirty="0"/>
              <a:t> </a:t>
            </a:r>
          </a:p>
          <a:p>
            <a:pPr algn="r" rtl="1"/>
            <a:r>
              <a:rPr lang="en-US" sz="1600" dirty="0"/>
              <a:t>• </a:t>
            </a:r>
            <a:r>
              <a:rPr lang="fa-IR" sz="1600" dirty="0"/>
              <a:t>ابتدا دقت شود که اگر کسی به وجود خدا معرفت و ایمانی ندارد، نباید اصلاً در خصوص عدل یا سایر اسمای الهی سخنی بگوید. مگر می‌شود بدون قبول داشتن «وجود» از اسما، صفات یا افعال او سخن گفت؟</a:t>
            </a:r>
            <a:r>
              <a:rPr lang="en-US" sz="1600" dirty="0"/>
              <a:t>!</a:t>
            </a:r>
          </a:p>
          <a:p>
            <a:pPr algn="r" rtl="1"/>
            <a:r>
              <a:rPr lang="en-US" sz="1600" dirty="0"/>
              <a:t> </a:t>
            </a:r>
          </a:p>
          <a:p>
            <a:pPr algn="r" rtl="1"/>
            <a:r>
              <a:rPr lang="fa-IR" sz="1600" dirty="0"/>
              <a:t>مسلمانان، یهودیان و مسیحیان خداوند را عادل می دانند و معتقدند خداوند به بندگان خود ظلم نمی کند. این مسئله آنقدر اهمیت یافت که به واسطه نفی و اثبات در این مساله - یعنی مساله عدل - متکلمین اسلامی دو نحله شدند: عدلیه  و غیر عدلیه</a:t>
            </a:r>
            <a:endParaRPr lang="en-US" sz="1600" dirty="0"/>
          </a:p>
          <a:p>
            <a:pPr algn="r" rtl="1"/>
            <a:r>
              <a:rPr lang="en-US" sz="1600" dirty="0"/>
              <a:t> </a:t>
            </a:r>
          </a:p>
          <a:p>
            <a:pPr algn="r" rtl="1"/>
            <a:r>
              <a:rPr lang="fa-IR" sz="1600" dirty="0"/>
              <a:t>عدلیه یعنی طرفداران اصل عدل الهی، و غیر عدلیه یعنی منکرین اصل عدل الهی. البته ذکر این نکته لازم  است که منکرین عدل الهی نمی گفتند خداوند ظلم می کند بلکه عدل را به گونه‏ای خاص تفسیر میكردند. به نظر ایشان عدل، خود حقیقتی نیست كه قبلا بتوان آن را توصیف كرده و مقیاس و معیاری برای فعل پروردگار قرار داد</a:t>
            </a:r>
            <a:r>
              <a:rPr lang="en-US" sz="1600" dirty="0"/>
              <a:t>.</a:t>
            </a:r>
          </a:p>
          <a:p>
            <a:pPr algn="r" rtl="1"/>
            <a:r>
              <a:rPr lang="en-US" sz="1600" dirty="0"/>
              <a:t> </a:t>
            </a:r>
          </a:p>
          <a:p>
            <a:pPr algn="r" rtl="1"/>
            <a:r>
              <a:rPr lang="fa-IR" sz="1600" dirty="0"/>
              <a:t>اساسا معیار و مقیاس برای فعل الهی قرار دادن نوعی تعیین و تكلیف و وظیفه، و تحدید و تقیید مشیت و اراده برای ذات حق محسوب می‏شود. عدل، مقیاس فعل پروردگار نیست، بلکه فعل‏ پروردگار، مقیاس عدل است</a:t>
            </a:r>
            <a:r>
              <a:rPr lang="en-US" sz="1600" dirty="0"/>
              <a:t>.</a:t>
            </a:r>
          </a:p>
          <a:p>
            <a:pPr algn="r" rtl="1"/>
            <a:r>
              <a:rPr lang="en-US" sz="1600" dirty="0"/>
              <a:t> </a:t>
            </a:r>
          </a:p>
          <a:p>
            <a:pPr algn="r" rtl="1"/>
            <a:r>
              <a:rPr lang="fa-IR" sz="1600" dirty="0"/>
              <a:t>متکلمین شیعه عموما از عدلیه هستند و یکی از اصول دین اسلام را اصل «عدل» می دانند. از منظر قرآن نیز در عالم تکوین، ظلم و بی‏عدالتی در آفرینش هستی جایی ندارد و در عالم تشریع نیز عدل مهم‏ترین هدف بعثت انبیا تلقی گردیده است</a:t>
            </a:r>
            <a:r>
              <a:rPr lang="en-US" sz="1600" dirty="0"/>
              <a:t>.</a:t>
            </a:r>
          </a:p>
        </p:txBody>
      </p:sp>
    </p:spTree>
    <p:extLst>
      <p:ext uri="{BB962C8B-B14F-4D97-AF65-F5344CB8AC3E}">
        <p14:creationId xmlns:p14="http://schemas.microsoft.com/office/powerpoint/2010/main" val="24845136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3A2F30-5287-4AB1-93BF-B6AE160A6ED2}"/>
              </a:ext>
            </a:extLst>
          </p:cNvPr>
          <p:cNvSpPr>
            <a:spLocks noGrp="1"/>
          </p:cNvSpPr>
          <p:nvPr>
            <p:ph type="title"/>
          </p:nvPr>
        </p:nvSpPr>
        <p:spPr/>
        <p:txBody>
          <a:bodyPr/>
          <a:lstStyle/>
          <a:p>
            <a:pPr algn="r"/>
            <a:r>
              <a:rPr lang="fa-IR" dirty="0"/>
              <a:t>اثبات عدل الهی</a:t>
            </a:r>
          </a:p>
        </p:txBody>
      </p:sp>
      <p:pic>
        <p:nvPicPr>
          <p:cNvPr id="1025" name="Picture 53" descr="عدل الهی,عدالت خدا,عدالت">
            <a:hlinkClick r:id="rId2" tooltip="&quot;اثبات عدالت خداوند&quot;"/>
            <a:extLst>
              <a:ext uri="{FF2B5EF4-FFF2-40B4-BE49-F238E27FC236}">
                <a16:creationId xmlns:a16="http://schemas.microsoft.com/office/drawing/2014/main" xmlns="" id="{C6E32BAE-4E33-4045-96AA-91CCEDCD8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53" descr="عدل الهی,عدالت خدا,عدالت">
            <a:hlinkClick r:id="rId2" tooltip="&quot;اثبات عدالت خداوند&quot;"/>
            <a:extLst>
              <a:ext uri="{FF2B5EF4-FFF2-40B4-BE49-F238E27FC236}">
                <a16:creationId xmlns:a16="http://schemas.microsoft.com/office/drawing/2014/main" xmlns="" id="{1E768DF0-ECE1-409A-9A0D-5BB64A45F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5250" cy="952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xmlns="" id="{55406466-4498-452B-8E84-793EF794086C}"/>
              </a:ext>
            </a:extLst>
          </p:cNvPr>
          <p:cNvSpPr>
            <a:spLocks noChangeArrowheads="1"/>
          </p:cNvSpPr>
          <p:nvPr/>
        </p:nvSpPr>
        <p:spPr bwMode="auto">
          <a:xfrm>
            <a:off x="680321" y="2172120"/>
            <a:ext cx="10993412" cy="4216539"/>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fa-IR" altLang="fa-IR" sz="2000" b="0" i="0" u="none" strike="noStrike" cap="none" normalizeH="0" baseline="0" dirty="0">
                <a:ln>
                  <a:noFill/>
                </a:ln>
                <a:solidFill>
                  <a:srgbClr val="FF6600"/>
                </a:solidFill>
                <a:effectLst/>
                <a:latin typeface="Arial" panose="020B0604020202020204" pitchFamily="34" charset="0"/>
                <a:ea typeface="Times New Roman" panose="02020603050405020304" pitchFamily="18" charset="0"/>
                <a:cs typeface="Arial" panose="020B0604020202020204" pitchFamily="34" charset="0"/>
              </a:rPr>
              <a:t>اثبات عدل الهی</a:t>
            </a:r>
            <a:endParaRPr kumimoji="0" lang="en-US" altLang="fa-IR" sz="1600" b="0" i="0" u="none" strike="noStrike" cap="none" normalizeH="0" baseline="0" dirty="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fa-IR" sz="20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fa-IR" sz="1600" b="0" i="0" u="none" strike="noStrike" cap="none" normalizeH="0" baseline="0" dirty="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altLang="fa-IR" sz="2000" b="1"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برهان اول</a:t>
            </a:r>
            <a:endParaRPr kumimoji="0" lang="en-US" altLang="fa-IR" sz="1600" b="0" i="0" u="none" strike="noStrike" cap="none" normalizeH="0" baseline="0" dirty="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altLang="fa-IR" sz="20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در نظر عقل، عدل کاری شایسته و ظلم عملی ناشایست است و خداوند حکیم از انجام کارهایی که عقل ناشایست می شمارد، منزه است. پس، خداوند هیچگاه مرتکب ظلم و ستم نمی شود و تمام کارهای او عادلانه است</a:t>
            </a:r>
            <a:r>
              <a:rPr kumimoji="0" lang="en-US" altLang="fa-IR" sz="20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fa-IR" sz="1600" b="0" i="0" u="none" strike="noStrike" cap="none" normalizeH="0" baseline="0" dirty="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fa-IR" sz="20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fa-IR" sz="1600" b="0" i="0" u="none" strike="noStrike" cap="none" normalizeH="0" baseline="0" dirty="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altLang="fa-IR" sz="2000" b="1"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برهان دوم</a:t>
            </a:r>
            <a:endParaRPr kumimoji="0" lang="en-US" altLang="fa-IR" sz="1600" b="0" i="0" u="none" strike="noStrike" cap="none" normalizeH="0" baseline="0" dirty="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altLang="fa-IR" sz="20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اگر فرض کنیم خداوند سبحان مرتکب ظلم می گردد، با سه احتمال رو به رو خواهیم بود</a:t>
            </a:r>
            <a:r>
              <a:rPr kumimoji="0" lang="en-US" altLang="fa-IR" sz="20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fa-IR" sz="1600" b="0" i="0" u="none" strike="noStrike" cap="none" normalizeH="0" baseline="0" dirty="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altLang="fa-IR" sz="20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الف: یا این عمل ناشی از جهل است. که این با علم مطلق الهی ناسازگار است</a:t>
            </a:r>
            <a:r>
              <a:rPr kumimoji="0" lang="en-US" altLang="fa-IR" sz="20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fa-IR" sz="1600" b="0" i="0" u="none" strike="noStrike" cap="none" normalizeH="0" baseline="0" dirty="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altLang="fa-IR" sz="20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ب: یا این عمل از نیاز و فقر  سرچشمه می گیرد. و در بحث غنی بودن خداوند ثابت شده که خداوند غنی مطلق است</a:t>
            </a:r>
            <a:r>
              <a:rPr kumimoji="0" lang="en-US" altLang="fa-IR" sz="20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fa-IR" sz="1600" b="0" i="0" u="none" strike="noStrike" cap="none" normalizeH="0" baseline="0" dirty="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altLang="fa-IR" sz="20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ج: یا ظلم، مقتضای ظلم است. با اینکه در بحث حسن و قبح عقلی ثابت شد که خداوند فعل زشت و قبیح انجام نمی دهد  و تمام افعال خداوند عادلانه است</a:t>
            </a:r>
            <a:r>
              <a:rPr kumimoji="0" lang="en-US" altLang="fa-IR" sz="20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fa-IR" sz="1600" b="0" i="0" u="none" strike="noStrike" cap="none" normalizeH="0" baseline="0" dirty="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fa-IR" sz="14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fa-IR" sz="1100" b="0" i="0" u="none" strike="noStrike" cap="none" normalizeH="0" baseline="0" dirty="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fa-IR" sz="14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fa-IR"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xmlns="" id="{62064956-A67C-47FA-91F1-DBCFE00EB8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901" y="129174"/>
            <a:ext cx="2810954" cy="1873969"/>
          </a:xfrm>
          <a:prstGeom prst="rect">
            <a:avLst/>
          </a:prstGeom>
          <a:ln w="190500" cap="sq">
            <a:solidFill>
              <a:schemeClr val="accent1">
                <a:lumMod val="50000"/>
              </a:schemeClr>
            </a:solidFill>
            <a:prstDash val="solid"/>
            <a:miter lim="800000"/>
          </a:ln>
          <a:effectLst>
            <a:outerShdw blurRad="254000" algn="bl" rotWithShape="0">
              <a:srgbClr val="000000">
                <a:alpha val="43000"/>
              </a:srgbClr>
            </a:outerShdw>
          </a:effectLst>
          <a:scene3d>
            <a:camera prst="obliqueTopLeft"/>
            <a:lightRig rig="threePt" dir="t">
              <a:rot lat="0" lon="0" rev="2100000"/>
            </a:lightRig>
          </a:scene3d>
          <a:sp3d extrusionH="25400">
            <a:bevelT w="304800" h="152400" prst="angle"/>
            <a:extrusionClr>
              <a:srgbClr val="000000"/>
            </a:extrusionClr>
          </a:sp3d>
        </p:spPr>
      </p:pic>
    </p:spTree>
    <p:extLst>
      <p:ext uri="{BB962C8B-B14F-4D97-AF65-F5344CB8AC3E}">
        <p14:creationId xmlns:p14="http://schemas.microsoft.com/office/powerpoint/2010/main" val="20316754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51003E-12B3-48D4-B64F-40159589EDBD}"/>
              </a:ext>
            </a:extLst>
          </p:cNvPr>
          <p:cNvSpPr>
            <a:spLocks noGrp="1"/>
          </p:cNvSpPr>
          <p:nvPr>
            <p:ph type="title"/>
          </p:nvPr>
        </p:nvSpPr>
        <p:spPr/>
        <p:txBody>
          <a:bodyPr/>
          <a:lstStyle/>
          <a:p>
            <a:pPr algn="r"/>
            <a:r>
              <a:rPr lang="fa-IR" dirty="0"/>
              <a:t>اثبات عدل الهی</a:t>
            </a:r>
          </a:p>
        </p:txBody>
      </p:sp>
      <p:sp>
        <p:nvSpPr>
          <p:cNvPr id="3" name="TextBox 2">
            <a:extLst>
              <a:ext uri="{FF2B5EF4-FFF2-40B4-BE49-F238E27FC236}">
                <a16:creationId xmlns:a16="http://schemas.microsoft.com/office/drawing/2014/main" xmlns="" id="{68D397A0-561D-4E99-9FB9-4A62276DEFAB}"/>
              </a:ext>
            </a:extLst>
          </p:cNvPr>
          <p:cNvSpPr txBox="1"/>
          <p:nvPr/>
        </p:nvSpPr>
        <p:spPr>
          <a:xfrm>
            <a:off x="1169232" y="2056686"/>
            <a:ext cx="9873521" cy="4801314"/>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square" rtlCol="1">
            <a:spAutoFit/>
          </a:bodyPr>
          <a:lstStyle/>
          <a:p>
            <a:pPr algn="r" rtl="1"/>
            <a:r>
              <a:rPr lang="fa-IR" b="1" dirty="0"/>
              <a:t>برهان سوم</a:t>
            </a:r>
            <a:endParaRPr lang="en-US" dirty="0"/>
          </a:p>
          <a:p>
            <a:pPr algn="r" rtl="1"/>
            <a:r>
              <a:rPr lang="fa-IR" dirty="0"/>
              <a:t>برخی از اندیشمندان معتقدند که عدالت را در چند مقام و جایگاه باید در نظر گرفت و هر کدام را با دلیلی اثبات کرد</a:t>
            </a:r>
            <a:r>
              <a:rPr lang="en-US" dirty="0"/>
              <a:t>: </a:t>
            </a:r>
          </a:p>
          <a:p>
            <a:pPr algn="r" rtl="1"/>
            <a:r>
              <a:rPr lang="fa-IR" dirty="0">
                <a:solidFill>
                  <a:srgbClr val="FF0000"/>
                </a:solidFill>
              </a:rPr>
              <a:t>الف: عدالت در مقام تکلیف</a:t>
            </a:r>
            <a:r>
              <a:rPr lang="en-US" dirty="0">
                <a:solidFill>
                  <a:srgbClr val="FF0000"/>
                </a:solidFill>
              </a:rPr>
              <a:t> </a:t>
            </a:r>
          </a:p>
          <a:p>
            <a:pPr algn="r" rtl="1"/>
            <a:r>
              <a:rPr lang="fa-IR" dirty="0"/>
              <a:t>اگر خدای متعال، تکلیفی بالاتر و فوق طاقت بندگان، تعیین کند امکان عمل نخواهد داشت و کار لغو و بیهوده ای خواهد بود و حکمت الهی اقتضا میکند که این تکالیف، متناسب با توانایی های مکلفین باشد تا نقض غرض لازم نیاید زیرا غرض خداوند انجام تکالیف بندگان است برای بدست آوردن خیر و مصلحت و رسیدن به سعادت واقعی، وقتی خداوند تکالیفی به عهده آنها بگذارد که نتوانند انجام دهند چگونه این غرض ایجاد خواهد شد</a:t>
            </a:r>
            <a:r>
              <a:rPr lang="en-US" dirty="0"/>
              <a:t>.</a:t>
            </a:r>
          </a:p>
          <a:p>
            <a:pPr algn="r" rtl="1"/>
            <a:r>
              <a:rPr lang="fa-IR" dirty="0">
                <a:solidFill>
                  <a:srgbClr val="FF0000"/>
                </a:solidFill>
              </a:rPr>
              <a:t>ب: عدالت در مقام قضاوت بین بندگان</a:t>
            </a:r>
            <a:r>
              <a:rPr lang="en-US" dirty="0">
                <a:solidFill>
                  <a:srgbClr val="FF0000"/>
                </a:solidFill>
              </a:rPr>
              <a:t> </a:t>
            </a:r>
          </a:p>
          <a:p>
            <a:pPr algn="r" rtl="1"/>
            <a:r>
              <a:rPr lang="fa-IR" dirty="0"/>
              <a:t>این کار به منظور مشخص شدن استحقاق افراد برای انواع پاداش و کیفر، انجام می گیرد و اگر بر خلاف قسط و عدل باشد نقض غرض خواهد شد</a:t>
            </a:r>
            <a:r>
              <a:rPr lang="en-US" dirty="0"/>
              <a:t>. </a:t>
            </a:r>
          </a:p>
          <a:p>
            <a:pPr algn="r" rtl="1"/>
            <a:r>
              <a:rPr lang="fa-IR" dirty="0">
                <a:solidFill>
                  <a:srgbClr val="FF0000"/>
                </a:solidFill>
              </a:rPr>
              <a:t>ج: عدالت در مقام پاداش و کیفر</a:t>
            </a:r>
            <a:r>
              <a:rPr lang="en-US" dirty="0">
                <a:solidFill>
                  <a:srgbClr val="FF0000"/>
                </a:solidFill>
              </a:rPr>
              <a:t> </a:t>
            </a:r>
          </a:p>
          <a:p>
            <a:pPr algn="r" rtl="1"/>
            <a:r>
              <a:rPr lang="fa-IR" dirty="0"/>
              <a:t>با توجه به هدف نهایی آفرینش کسی که انسان را برای رسیدن به نتایج کارهای خوب و بدش آفریده است اگر او را بر خلاف اقتضای آنها پاداش یا کیفر دهد به هدف خودش نخواهد رسید</a:t>
            </a:r>
            <a:r>
              <a:rPr lang="en-US" dirty="0"/>
              <a:t>. </a:t>
            </a:r>
          </a:p>
          <a:p>
            <a:pPr algn="r" rtl="1"/>
            <a:r>
              <a:rPr lang="en-US" dirty="0"/>
              <a:t> </a:t>
            </a:r>
          </a:p>
          <a:p>
            <a:pPr algn="r" rtl="1"/>
            <a:r>
              <a:rPr lang="fa-IR" dirty="0"/>
              <a:t>پس صفات ذاتیۀ خداوند باعث می شود تا رفتار او حکیمانه و عادلانه باشد و هیچ صفتی که اقتضای ظلم و ستم یا لغو و عبث را داشته باشد در او وجود نداشته باشد</a:t>
            </a:r>
            <a:r>
              <a:rPr lang="en-US" dirty="0"/>
              <a:t>.</a:t>
            </a:r>
          </a:p>
          <a:p>
            <a:pPr algn="r"/>
            <a:endParaRPr lang="fa-IR" dirty="0"/>
          </a:p>
        </p:txBody>
      </p:sp>
    </p:spTree>
    <p:extLst>
      <p:ext uri="{BB962C8B-B14F-4D97-AF65-F5344CB8AC3E}">
        <p14:creationId xmlns:p14="http://schemas.microsoft.com/office/powerpoint/2010/main" val="13173007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BBE3A5-50E1-4CF4-96AF-78A0808D4261}"/>
              </a:ext>
            </a:extLst>
          </p:cNvPr>
          <p:cNvSpPr>
            <a:spLocks noGrp="1"/>
          </p:cNvSpPr>
          <p:nvPr>
            <p:ph type="title"/>
          </p:nvPr>
        </p:nvSpPr>
        <p:spPr/>
        <p:txBody>
          <a:bodyPr/>
          <a:lstStyle/>
          <a:p>
            <a:r>
              <a:rPr lang="fa-IR" dirty="0"/>
              <a:t>معنی لغوی وعده</a:t>
            </a:r>
          </a:p>
        </p:txBody>
      </p:sp>
      <p:sp>
        <p:nvSpPr>
          <p:cNvPr id="3" name="Text Placeholder 2">
            <a:extLst>
              <a:ext uri="{FF2B5EF4-FFF2-40B4-BE49-F238E27FC236}">
                <a16:creationId xmlns:a16="http://schemas.microsoft.com/office/drawing/2014/main" xmlns="" id="{E7B3E69E-C258-459B-AC34-0137765475A8}"/>
              </a:ext>
            </a:extLst>
          </p:cNvPr>
          <p:cNvSpPr>
            <a:spLocks noGrp="1"/>
          </p:cNvSpPr>
          <p:nvPr>
            <p:ph type="body" idx="1"/>
          </p:nvPr>
        </p:nvSpPr>
        <p:spPr>
          <a:xfrm>
            <a:off x="680322" y="4232171"/>
            <a:ext cx="9613860" cy="2333521"/>
          </a:xfrm>
        </p:spPr>
        <p:txBody>
          <a:bodyPr/>
          <a:lstStyle/>
          <a:p>
            <a:r>
              <a:rPr lang="fa-IR" sz="3200" dirty="0"/>
              <a:t>«</a:t>
            </a:r>
            <a:r>
              <a:rPr lang="fa-IR" sz="3200" dirty="0">
                <a:solidFill>
                  <a:srgbClr val="24DC77"/>
                </a:solidFill>
              </a:rPr>
              <a:t>وعده</a:t>
            </a:r>
            <a:r>
              <a:rPr lang="fa-IR" sz="3200" dirty="0"/>
              <a:t>» در لغت به معنی عهد است، و در اصطلاح عبارت است از تعهد کردن به انجام امری؛خواه آن امر خیر باشد یا شر و اختصاص پیدا کردن به یکی از آنها بواسطه قرینه معین میشود.</a:t>
            </a:r>
            <a:endParaRPr lang="en-US" sz="3200" dirty="0"/>
          </a:p>
          <a:p>
            <a:endParaRPr lang="fa-IR" dirty="0"/>
          </a:p>
        </p:txBody>
      </p:sp>
      <p:pic>
        <p:nvPicPr>
          <p:cNvPr id="5" name="Picture 4">
            <a:extLst>
              <a:ext uri="{FF2B5EF4-FFF2-40B4-BE49-F238E27FC236}">
                <a16:creationId xmlns:a16="http://schemas.microsoft.com/office/drawing/2014/main" xmlns="" id="{2F3490A5-5EC5-4B58-ABC3-19D5576CB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22" y="533460"/>
            <a:ext cx="3404016" cy="34040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18910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6" presetClass="entr" presetSubtype="16"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circle(in)">
                                      <p:cBhvr>
                                        <p:cTn id="2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AFCBC9-275F-4551-8BDD-39FC4E5BCC18}"/>
              </a:ext>
            </a:extLst>
          </p:cNvPr>
          <p:cNvSpPr>
            <a:spLocks noGrp="1"/>
          </p:cNvSpPr>
          <p:nvPr>
            <p:ph type="title"/>
          </p:nvPr>
        </p:nvSpPr>
        <p:spPr/>
        <p:txBody>
          <a:bodyPr/>
          <a:lstStyle/>
          <a:p>
            <a:pPr algn="r"/>
            <a:r>
              <a:rPr lang="fa-IR" dirty="0"/>
              <a:t>تفاوت وعده با عهد</a:t>
            </a:r>
          </a:p>
        </p:txBody>
      </p:sp>
      <p:sp>
        <p:nvSpPr>
          <p:cNvPr id="3" name="TextBox 2">
            <a:extLst>
              <a:ext uri="{FF2B5EF4-FFF2-40B4-BE49-F238E27FC236}">
                <a16:creationId xmlns:a16="http://schemas.microsoft.com/office/drawing/2014/main" xmlns="" id="{0D561E30-CC40-4961-8F35-8F308C2C9E1F}"/>
              </a:ext>
            </a:extLst>
          </p:cNvPr>
          <p:cNvSpPr txBox="1"/>
          <p:nvPr/>
        </p:nvSpPr>
        <p:spPr>
          <a:xfrm>
            <a:off x="269825" y="2319120"/>
            <a:ext cx="11112708" cy="3785652"/>
          </a:xfrm>
          <a:prstGeom prst="rect">
            <a:avLst/>
          </a:prstGeom>
        </p:spPr>
        <p:style>
          <a:lnRef idx="0">
            <a:schemeClr val="accent5"/>
          </a:lnRef>
          <a:fillRef idx="3">
            <a:schemeClr val="accent5"/>
          </a:fillRef>
          <a:effectRef idx="3">
            <a:schemeClr val="accent5"/>
          </a:effectRef>
          <a:fontRef idx="minor">
            <a:schemeClr val="lt1"/>
          </a:fontRef>
        </p:style>
        <p:txBody>
          <a:bodyPr wrap="square" rtlCol="1">
            <a:spAutoFit/>
          </a:bodyPr>
          <a:lstStyle/>
          <a:p>
            <a:pPr algn="r"/>
            <a:r>
              <a:rPr lang="fa-IR" sz="2000" dirty="0"/>
              <a:t>عهد به وعده‌ای گفته می‌شود که مقرون به </a:t>
            </a:r>
            <a:r>
              <a:rPr lang="fa-IR" sz="2000" u="sng" dirty="0">
                <a:hlinkClick r:id="rId2" tooltip="شرط"/>
              </a:rPr>
              <a:t>شرط</a:t>
            </a:r>
            <a:r>
              <a:rPr lang="en-US" sz="2000" dirty="0"/>
              <a:t> </a:t>
            </a:r>
            <a:r>
              <a:rPr lang="fa-IR" sz="2000" dirty="0"/>
              <a:t>باشد،و درباره انجام آن، از لفظ </a:t>
            </a:r>
            <a:r>
              <a:rPr lang="fa-IR" sz="2000" u="sng" dirty="0">
                <a:hlinkClick r:id="rId3" tooltip="وفاء (پیوندی وجود ندارد)"/>
              </a:rPr>
              <a:t>وفاء</a:t>
            </a:r>
            <a:r>
              <a:rPr lang="fa-IR" sz="2000" dirty="0"/>
              <a:t>کردن استفاده می‌شود، امّا دربارۀ وعده از لفظ إنجاز استفاده می‌گردد و به عمل نکردن به عهد، نقض عهد گفته میشود در حالی که به عمل نکردن به وعده «خُلف‌ وعده» گفته می‌شود.</a:t>
            </a:r>
            <a:endParaRPr lang="en-US" sz="2000" dirty="0"/>
          </a:p>
          <a:p>
            <a:pPr algn="r"/>
            <a:r>
              <a:rPr lang="en-US" sz="2000" dirty="0"/>
              <a:t> </a:t>
            </a:r>
          </a:p>
          <a:p>
            <a:pPr algn="r"/>
            <a:r>
              <a:rPr lang="fa-IR" sz="2000" dirty="0"/>
              <a:t>۱) «وعد» در وعدۀ خیر و شرّ بکار می‌رود ولی «وعید» و «ایعاد» فقط در وعده شرّ استعمال می‌شود.</a:t>
            </a:r>
            <a:endParaRPr lang="en-US" sz="2000" dirty="0"/>
          </a:p>
          <a:p>
            <a:pPr algn="r"/>
            <a:r>
              <a:rPr lang="en-US" sz="2000" dirty="0"/>
              <a:t/>
            </a:r>
            <a:br>
              <a:rPr lang="en-US" sz="2000" dirty="0"/>
            </a:br>
            <a:r>
              <a:rPr lang="fa-IR" sz="2000" dirty="0"/>
              <a:t>۲) فرق دیگری که بین «وعد» و «وعید» وجود دارد این است که خُلف وعد، </a:t>
            </a:r>
            <a:r>
              <a:rPr lang="fa-IR" sz="2000" u="sng" dirty="0">
                <a:hlinkClick r:id="rId4" tooltip="قبیح"/>
              </a:rPr>
              <a:t>قبیح</a:t>
            </a:r>
            <a:r>
              <a:rPr lang="en-US" sz="2000" dirty="0"/>
              <a:t> </a:t>
            </a:r>
            <a:r>
              <a:rPr lang="fa-IR" sz="2000" dirty="0"/>
              <a:t>است و صدور آن از </a:t>
            </a:r>
            <a:r>
              <a:rPr lang="fa-IR" sz="2000" u="sng" dirty="0">
                <a:hlinkClick r:id="rId5" tooltip="خداوند"/>
              </a:rPr>
              <a:t>خداوند</a:t>
            </a:r>
            <a:r>
              <a:rPr lang="en-US" sz="2000" dirty="0"/>
              <a:t> </a:t>
            </a:r>
            <a:r>
              <a:rPr lang="fa-IR" sz="2000" u="sng" dirty="0">
                <a:hlinkClick r:id="rId6" tooltip="محال (پیوندی وجود ندارد)"/>
              </a:rPr>
              <a:t>محال</a:t>
            </a:r>
            <a:r>
              <a:rPr lang="en-US" sz="2000" dirty="0"/>
              <a:t> </a:t>
            </a:r>
            <a:r>
              <a:rPr lang="fa-IR" sz="2000" dirty="0"/>
              <a:t>است،</a:t>
            </a:r>
            <a:endParaRPr lang="en-US" sz="2000" dirty="0"/>
          </a:p>
          <a:p>
            <a:pPr algn="r"/>
            <a:r>
              <a:rPr lang="fa-IR" sz="2000" dirty="0"/>
              <a:t>ولی خُلف وعید در مواردی، نه تنها قبیح نیست بلکه حُسن هم دارد چون این کار او اظهار کرم است.</a:t>
            </a:r>
            <a:r>
              <a:rPr lang="en-US" sz="2000" dirty="0"/>
              <a:t> </a:t>
            </a:r>
          </a:p>
          <a:p>
            <a:pPr algn="r" rtl="1"/>
            <a:r>
              <a:rPr lang="en-US" sz="2000" dirty="0"/>
              <a:t/>
            </a:r>
            <a:br>
              <a:rPr lang="en-US" sz="2000" dirty="0"/>
            </a:br>
            <a:r>
              <a:rPr lang="fa-IR" sz="2000" dirty="0"/>
              <a:t>۳) وعده از راه تفضّل خداوند بر بندگان است نه استحقاق بندگان، زیرا </a:t>
            </a:r>
            <a:r>
              <a:rPr lang="fa-IR" sz="2000" u="sng" dirty="0">
                <a:hlinkClick r:id="rId7" tooltip="مؤمن"/>
              </a:rPr>
              <a:t>مؤمن</a:t>
            </a:r>
            <a:r>
              <a:rPr lang="en-US" sz="2000" dirty="0"/>
              <a:t> </a:t>
            </a:r>
            <a:r>
              <a:rPr lang="fa-IR" sz="2000" dirty="0"/>
              <a:t>هر چه ایمانش کاملتر باشد و اعمال صالحه او زیادتر باشد، نمی‌تواند </a:t>
            </a:r>
            <a:r>
              <a:rPr lang="fa-IR" sz="2000" u="sng" dirty="0">
                <a:hlinkClick r:id="rId8" tooltip="شکر"/>
              </a:rPr>
              <a:t>شکر</a:t>
            </a:r>
            <a:r>
              <a:rPr lang="en-US" sz="2000" dirty="0"/>
              <a:t> </a:t>
            </a:r>
            <a:r>
              <a:rPr lang="fa-IR" sz="2000" dirty="0"/>
              <a:t>کوچکترین نعمت‌های الهی را اداء نماید تا </a:t>
            </a:r>
            <a:r>
              <a:rPr lang="fa-IR" sz="2000" u="sng" dirty="0">
                <a:hlinkClick r:id="rId9" tooltip="مستحق (پیوندی وجود ندارد)"/>
              </a:rPr>
              <a:t>مستحق</a:t>
            </a:r>
            <a:r>
              <a:rPr lang="en-US" sz="2000" dirty="0"/>
              <a:t> </a:t>
            </a:r>
            <a:r>
              <a:rPr lang="fa-IR" sz="2000" dirty="0"/>
              <a:t>دریافت آن وعدها گردد، ولی وعید از راه استحقاق عباد است و خداوند زائد بر استحقاق، کسی را عذاب نمی‌کند، بلکه چه بسا </a:t>
            </a:r>
            <a:r>
              <a:rPr lang="fa-IR" sz="2000" u="sng" dirty="0">
                <a:hlinkClick r:id="rId10" tooltip="عفو"/>
              </a:rPr>
              <a:t>عفو</a:t>
            </a:r>
            <a:r>
              <a:rPr lang="en-US" sz="2000" dirty="0"/>
              <a:t> </a:t>
            </a:r>
            <a:r>
              <a:rPr lang="fa-IR" sz="2000" dirty="0"/>
              <a:t>نموده و </a:t>
            </a:r>
            <a:r>
              <a:rPr lang="fa-IR" sz="2000" u="sng" dirty="0">
                <a:hlinkClick r:id="rId11" tooltip="گذشت"/>
              </a:rPr>
              <a:t>گذشت</a:t>
            </a:r>
            <a:r>
              <a:rPr lang="en-US" sz="2000" dirty="0"/>
              <a:t> </a:t>
            </a:r>
            <a:r>
              <a:rPr lang="fa-IR" sz="2000" dirty="0"/>
              <a:t>می‌کند.</a:t>
            </a:r>
            <a:endParaRPr lang="en-US" sz="2000" dirty="0"/>
          </a:p>
        </p:txBody>
      </p:sp>
    </p:spTree>
    <p:extLst>
      <p:ext uri="{BB962C8B-B14F-4D97-AF65-F5344CB8AC3E}">
        <p14:creationId xmlns:p14="http://schemas.microsoft.com/office/powerpoint/2010/main" val="5351179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429186-E8C9-4FEA-B675-09DA4BA3403E}"/>
              </a:ext>
            </a:extLst>
          </p:cNvPr>
          <p:cNvSpPr>
            <a:spLocks noGrp="1"/>
          </p:cNvSpPr>
          <p:nvPr>
            <p:ph type="title"/>
          </p:nvPr>
        </p:nvSpPr>
        <p:spPr>
          <a:xfrm>
            <a:off x="665331" y="738238"/>
            <a:ext cx="9613861" cy="1080938"/>
          </a:xfrm>
        </p:spPr>
        <p:txBody>
          <a:bodyPr/>
          <a:lstStyle/>
          <a:p>
            <a:pPr algn="r"/>
            <a:r>
              <a:rPr lang="fa-IR" dirty="0"/>
              <a:t>چکیده</a:t>
            </a:r>
          </a:p>
        </p:txBody>
      </p:sp>
      <p:sp>
        <p:nvSpPr>
          <p:cNvPr id="3" name="TextBox 2">
            <a:extLst>
              <a:ext uri="{FF2B5EF4-FFF2-40B4-BE49-F238E27FC236}">
                <a16:creationId xmlns:a16="http://schemas.microsoft.com/office/drawing/2014/main" xmlns="" id="{6EBA5E5D-5539-48AC-9932-C5C250A5E128}"/>
              </a:ext>
            </a:extLst>
          </p:cNvPr>
          <p:cNvSpPr txBox="1"/>
          <p:nvPr/>
        </p:nvSpPr>
        <p:spPr>
          <a:xfrm>
            <a:off x="10553076" y="741958"/>
            <a:ext cx="1499016" cy="1077218"/>
          </a:xfrm>
          <a:prstGeom prst="rect">
            <a:avLst/>
          </a:prstGeom>
          <a:noFill/>
        </p:spPr>
        <p:txBody>
          <a:bodyPr wrap="square" rtlCol="1">
            <a:spAutoFit/>
          </a:bodyPr>
          <a:lstStyle/>
          <a:p>
            <a:pPr algn="r"/>
            <a:r>
              <a:rPr lang="fa-IR" sz="1600" dirty="0"/>
              <a:t>مطالب </a:t>
            </a:r>
          </a:p>
          <a:p>
            <a:pPr algn="r"/>
            <a:r>
              <a:rPr lang="fa-IR" sz="1600" dirty="0"/>
              <a:t>1-حکمت الهی</a:t>
            </a:r>
          </a:p>
          <a:p>
            <a:pPr algn="r"/>
            <a:r>
              <a:rPr lang="fa-IR" sz="1600" dirty="0"/>
              <a:t>2-عدل الهی</a:t>
            </a:r>
          </a:p>
          <a:p>
            <a:pPr algn="r"/>
            <a:r>
              <a:rPr lang="fa-IR" sz="1600" dirty="0"/>
              <a:t>3- مواعید الهی</a:t>
            </a:r>
          </a:p>
        </p:txBody>
      </p:sp>
      <p:sp>
        <p:nvSpPr>
          <p:cNvPr id="4" name="TextBox 3">
            <a:extLst>
              <a:ext uri="{FF2B5EF4-FFF2-40B4-BE49-F238E27FC236}">
                <a16:creationId xmlns:a16="http://schemas.microsoft.com/office/drawing/2014/main" xmlns="" id="{0DCB2CD6-E61F-4DC5-A829-FCE2A31B2B68}"/>
              </a:ext>
            </a:extLst>
          </p:cNvPr>
          <p:cNvSpPr txBox="1"/>
          <p:nvPr/>
        </p:nvSpPr>
        <p:spPr>
          <a:xfrm>
            <a:off x="239842" y="1819177"/>
            <a:ext cx="11242623" cy="4955203"/>
          </a:xfrm>
          <a:prstGeom prst="rect">
            <a:avLst/>
          </a:prstGeom>
          <a:noFill/>
        </p:spPr>
        <p:txBody>
          <a:bodyPr wrap="square" rtlCol="1">
            <a:spAutoFit/>
          </a:bodyPr>
          <a:lstStyle/>
          <a:p>
            <a:pPr algn="r"/>
            <a:r>
              <a:rPr lang="fa-IR" sz="2400" dirty="0"/>
              <a:t>از نظر لغوی حکمت به معنای منع و بازداشتن برای اصلاح است. به همین جهت افسار اسب را «حکمه» می‌گویند زیرا اسب را از سرکشی و تمرد باز می‌دارد و او را مطیع و رام می‌سازد. همچنین فرمان‌های مولوی را از آن جهت «حکم» می‌گویند که مکلف را از انجام کارهای دلخواه خود باز می‌دارد و قاضی را «حاکم» نامیده‌اند زیرا حکم او مانع ضایع شدن حق و تعدی به دیگری می‌شود و نیز تزلزل در نزاع را برطرف می‌کند. تصدیق علمی را نیز به اعتبار اینکه از عارض شدن شک و تردید بر ذهن مانع می‌شود «حکم» می‌نامند. </a:t>
            </a:r>
          </a:p>
          <a:p>
            <a:pPr algn="r"/>
            <a:endParaRPr lang="en-US" sz="2800" dirty="0"/>
          </a:p>
          <a:p>
            <a:pPr algn="r"/>
            <a:r>
              <a:rPr lang="fa-IR" sz="2400" dirty="0"/>
              <a:t>عدل الهی از نظر حکیمان مسلمان آن است که خداوند در افاضه وجود و کمال به موجودات، قابلیّت و لیاقت آنها را نادیده نیانگاشته است. تناسب و موزونیّت از ویژگی‌های نظام آفرینش است. در این نظام، توازن و تناسب پدیده‌ها در نظر آمده است. عدل به معنای برابری نیست. میان پدیده‌های جهان بر اساس حکمت الهی تفاوت‌هایی وجود دارد که از برابری حکایت نمی‌کنند؛ امّا عادلانه‌اند.</a:t>
            </a:r>
          </a:p>
          <a:p>
            <a:pPr algn="r"/>
            <a:endParaRPr lang="fa-IR" sz="2400" dirty="0"/>
          </a:p>
          <a:p>
            <a:pPr algn="r"/>
            <a:r>
              <a:rPr lang="fa-IR" sz="2400" dirty="0"/>
              <a:t>وعد در اصطلاح به معنی متعهّد شدن بر انجام کاری اعم از خیر و شر می‌باشد و وعده‌های خداوند حق است و حتماً واقع خواهد شد چرا که او یگانه مالک هستی است.</a:t>
            </a:r>
          </a:p>
        </p:txBody>
      </p:sp>
    </p:spTree>
    <p:extLst>
      <p:ext uri="{BB962C8B-B14F-4D97-AF65-F5344CB8AC3E}">
        <p14:creationId xmlns:p14="http://schemas.microsoft.com/office/powerpoint/2010/main" val="2606891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905E099-ED8C-4365-AE1E-22E38CE9C45F}"/>
              </a:ext>
            </a:extLst>
          </p:cNvPr>
          <p:cNvSpPr>
            <a:spLocks noGrp="1"/>
          </p:cNvSpPr>
          <p:nvPr>
            <p:ph type="title"/>
          </p:nvPr>
        </p:nvSpPr>
        <p:spPr>
          <a:xfrm>
            <a:off x="680321" y="2128602"/>
            <a:ext cx="9613861" cy="4422099"/>
          </a:xfrm>
        </p:spPr>
        <p:txBody>
          <a:bodyPr>
            <a:noAutofit/>
          </a:bodyPr>
          <a:lstStyle/>
          <a:p>
            <a:pPr algn="r" rtl="0"/>
            <a:r>
              <a:rPr lang="en-US" sz="2400" dirty="0"/>
              <a:t/>
            </a:r>
            <a:br>
              <a:rPr lang="en-US" sz="2400" dirty="0"/>
            </a:br>
            <a:r>
              <a:rPr lang="en-US" sz="2400" dirty="0"/>
              <a:t/>
            </a:r>
            <a:br>
              <a:rPr lang="en-US" sz="2400" dirty="0"/>
            </a:br>
            <a:r>
              <a:rPr lang="fa-IR" sz="2400" dirty="0"/>
              <a:t>صدور </a:t>
            </a:r>
            <a:r>
              <a:rPr lang="fa-IR" sz="2400" u="sng" dirty="0">
                <a:solidFill>
                  <a:srgbClr val="FFC000"/>
                </a:solidFill>
                <a:hlinkClick r:id="rId2" tooltip="خلف وعده">
                  <a:extLst>
                    <a:ext uri="{A12FA001-AC4F-418D-AE19-62706E023703}">
                      <ahyp:hlinkClr xmlns:ahyp="http://schemas.microsoft.com/office/drawing/2018/hyperlinkcolor" xmlns="" val="tx"/>
                    </a:ext>
                  </a:extLst>
                </a:hlinkClick>
              </a:rPr>
              <a:t>خلف وعده</a:t>
            </a:r>
            <a:r>
              <a:rPr lang="en-US" sz="2400" dirty="0">
                <a:solidFill>
                  <a:srgbClr val="FFC000"/>
                </a:solidFill>
              </a:rPr>
              <a:t> </a:t>
            </a:r>
            <a:r>
              <a:rPr lang="fa-IR" sz="2400" dirty="0"/>
              <a:t>از خداوند محال و وقوع وعده‌های او حتمی است:</a:t>
            </a:r>
            <a:r>
              <a:rPr lang="en-US" sz="2400" dirty="0"/>
              <a:t/>
            </a:r>
            <a:br>
              <a:rPr lang="en-US" sz="2400" dirty="0"/>
            </a:br>
            <a:r>
              <a:rPr lang="fa-IR" sz="2400" dirty="0"/>
              <a:t>۱) زیرا «خلف وعده» یا از جهت عدم</a:t>
            </a:r>
            <a:r>
              <a:rPr lang="fa-IR" sz="2400" dirty="0">
                <a:solidFill>
                  <a:srgbClr val="FFC000"/>
                </a:solidFill>
              </a:rPr>
              <a:t> </a:t>
            </a:r>
            <a:r>
              <a:rPr lang="fa-IR" sz="2400" u="sng" dirty="0">
                <a:solidFill>
                  <a:srgbClr val="FFC000"/>
                </a:solidFill>
                <a:hlinkClick r:id="rId3" tooltip="قدرت">
                  <a:extLst>
                    <a:ext uri="{A12FA001-AC4F-418D-AE19-62706E023703}">
                      <ahyp:hlinkClr xmlns:ahyp="http://schemas.microsoft.com/office/drawing/2018/hyperlinkcolor" xmlns="" val="tx"/>
                    </a:ext>
                  </a:extLst>
                </a:hlinkClick>
              </a:rPr>
              <a:t>قدرت</a:t>
            </a:r>
            <a:r>
              <a:rPr lang="en-US" sz="2400" dirty="0">
                <a:solidFill>
                  <a:srgbClr val="FFC000"/>
                </a:solidFill>
              </a:rPr>
              <a:t> </a:t>
            </a:r>
            <a:r>
              <a:rPr lang="fa-IR" sz="2400" dirty="0"/>
              <a:t>و </a:t>
            </a:r>
            <a:r>
              <a:rPr lang="fa-IR" sz="2400" u="sng" dirty="0">
                <a:solidFill>
                  <a:srgbClr val="FFC000"/>
                </a:solidFill>
                <a:hlinkClick r:id="rId4" tooltip="عجز (پیوندی وجود ندارد)">
                  <a:extLst>
                    <a:ext uri="{A12FA001-AC4F-418D-AE19-62706E023703}">
                      <ahyp:hlinkClr xmlns:ahyp="http://schemas.microsoft.com/office/drawing/2018/hyperlinkcolor" xmlns="" val="tx"/>
                    </a:ext>
                  </a:extLst>
                </a:hlinkClick>
              </a:rPr>
              <a:t>عجز</a:t>
            </a:r>
            <a:r>
              <a:rPr lang="en-US" sz="2400" dirty="0"/>
              <a:t> </a:t>
            </a:r>
            <a:r>
              <a:rPr lang="fa-IR" sz="2400" dirty="0"/>
              <a:t>بر انجام است یا از جهت </a:t>
            </a:r>
            <a:r>
              <a:rPr lang="fa-IR" sz="2400" u="sng" dirty="0">
                <a:solidFill>
                  <a:srgbClr val="FFC000"/>
                </a:solidFill>
                <a:hlinkClick r:id="rId5" tooltip="احتیاج">
                  <a:extLst>
                    <a:ext uri="{A12FA001-AC4F-418D-AE19-62706E023703}">
                      <ahyp:hlinkClr xmlns:ahyp="http://schemas.microsoft.com/office/drawing/2018/hyperlinkcolor" xmlns="" val="tx"/>
                    </a:ext>
                  </a:extLst>
                </a:hlinkClick>
              </a:rPr>
              <a:t>احتیاج</a:t>
            </a:r>
            <a:r>
              <a:rPr lang="en-US" sz="2400" dirty="0"/>
              <a:t> </a:t>
            </a:r>
            <a:r>
              <a:rPr lang="fa-IR" sz="2400" dirty="0"/>
              <a:t>است یا از جهت </a:t>
            </a:r>
            <a:r>
              <a:rPr lang="fa-IR" sz="2400" u="sng" dirty="0">
                <a:solidFill>
                  <a:srgbClr val="FFC000"/>
                </a:solidFill>
                <a:hlinkClick r:id="rId6" tooltip="نسیان">
                  <a:extLst>
                    <a:ext uri="{A12FA001-AC4F-418D-AE19-62706E023703}">
                      <ahyp:hlinkClr xmlns:ahyp="http://schemas.microsoft.com/office/drawing/2018/hyperlinkcolor" xmlns="" val="tx"/>
                    </a:ext>
                  </a:extLst>
                </a:hlinkClick>
              </a:rPr>
              <a:t>نسیان</a:t>
            </a:r>
            <a:r>
              <a:rPr lang="fa-IR" sz="2400" u="sng" dirty="0">
                <a:solidFill>
                  <a:srgbClr val="FFC000"/>
                </a:solidFill>
              </a:rPr>
              <a:t/>
            </a:r>
            <a:br>
              <a:rPr lang="fa-IR" sz="2400" u="sng" dirty="0">
                <a:solidFill>
                  <a:srgbClr val="FFC000"/>
                </a:solidFill>
              </a:rPr>
            </a:br>
            <a:r>
              <a:rPr lang="en-US" sz="2400" dirty="0"/>
              <a:t> </a:t>
            </a:r>
            <a:r>
              <a:rPr lang="fa-IR" sz="2400" dirty="0"/>
              <a:t>است، که این جهات در خداوند راه ندارد</a:t>
            </a:r>
            <a:r>
              <a:rPr lang="en-US" sz="2400" dirty="0"/>
              <a:t/>
            </a:r>
            <a:br>
              <a:rPr lang="en-US" sz="2400" dirty="0"/>
            </a:br>
            <a:r>
              <a:rPr lang="fa-IR" sz="2400" dirty="0"/>
              <a:t>آنچنانکه خداوند در قرآن فرموده</a:t>
            </a:r>
            <a:r>
              <a:rPr lang="en-US" sz="2400" dirty="0"/>
              <a:t/>
            </a:r>
            <a:br>
              <a:rPr lang="en-US" sz="2400" dirty="0"/>
            </a:br>
            <a:r>
              <a:rPr lang="fa-IR" sz="2400" dirty="0"/>
              <a:t>«فَلا تَحْسَبَنَّ اللَّهَ مُخْلِفَ وَعْدِهِ رُسُلَه‌ُ إِنَّ اللَّهَ عَزِیزٌ ذُو انتِقام ‌»</a:t>
            </a:r>
            <a:r>
              <a:rPr lang="en-US" sz="2400" dirty="0"/>
              <a:t/>
            </a:r>
            <a:br>
              <a:rPr lang="en-US" sz="2400" dirty="0"/>
            </a:br>
            <a:r>
              <a:rPr lang="en-US" sz="2400" dirty="0"/>
              <a:t/>
            </a:r>
            <a:br>
              <a:rPr lang="en-US" sz="2400" dirty="0"/>
            </a:br>
            <a:r>
              <a:rPr lang="fa-IR" sz="2400" dirty="0"/>
              <a:t>«پس گمان مبر که خدا وعده‌ای را که به پیامبرانش داده، تخلّف کند چرا که خداوند </a:t>
            </a:r>
            <a:r>
              <a:rPr lang="fa-IR" sz="2400" u="sng" dirty="0">
                <a:solidFill>
                  <a:srgbClr val="FFC000"/>
                </a:solidFill>
                <a:hlinkClick r:id="rId7" tooltip="قادر (پیوندی وجود ندارد)">
                  <a:extLst>
                    <a:ext uri="{A12FA001-AC4F-418D-AE19-62706E023703}">
                      <ahyp:hlinkClr xmlns:ahyp="http://schemas.microsoft.com/office/drawing/2018/hyperlinkcolor" xmlns="" val="tx"/>
                    </a:ext>
                  </a:extLst>
                </a:hlinkClick>
              </a:rPr>
              <a:t>قادر</a:t>
            </a:r>
            <a:r>
              <a:rPr lang="en-US" sz="2400" dirty="0"/>
              <a:t> </a:t>
            </a:r>
            <a:r>
              <a:rPr lang="fa-IR" sz="2400" dirty="0"/>
              <a:t>و </a:t>
            </a:r>
            <a:r>
              <a:rPr lang="fa-IR" sz="2400" u="sng" dirty="0">
                <a:solidFill>
                  <a:srgbClr val="FFC000"/>
                </a:solidFill>
                <a:hlinkClick r:id="rId8" tooltip="انتقام">
                  <a:extLst>
                    <a:ext uri="{A12FA001-AC4F-418D-AE19-62706E023703}">
                      <ahyp:hlinkClr xmlns:ahyp="http://schemas.microsoft.com/office/drawing/2018/hyperlinkcolor" xmlns="" val="tx"/>
                    </a:ext>
                  </a:extLst>
                </a:hlinkClick>
              </a:rPr>
              <a:t>انتقام</a:t>
            </a:r>
            <a:r>
              <a:rPr lang="en-US" sz="2400" dirty="0"/>
              <a:t> </a:t>
            </a:r>
            <a:r>
              <a:rPr lang="fa-IR" sz="2400" dirty="0"/>
              <a:t>گیرنده است‌»</a:t>
            </a:r>
            <a:r>
              <a:rPr lang="en-US" sz="2400" dirty="0"/>
              <a:t/>
            </a:r>
            <a:br>
              <a:rPr lang="en-US" sz="2400" dirty="0"/>
            </a:br>
            <a:r>
              <a:rPr lang="fa-IR" sz="2400" dirty="0"/>
              <a:t>و در آیات دیگری برای از بین بردن هر گونه شکّی، پس از قسم‌های فراوان، با </a:t>
            </a:r>
            <a:r>
              <a:rPr lang="fa-IR" sz="2400" u="sng" dirty="0">
                <a:solidFill>
                  <a:srgbClr val="FFC000"/>
                </a:solidFill>
                <a:hlinkClick r:id="rId9" tooltip="تأکید (پیوندی وجود ندارد)">
                  <a:extLst>
                    <a:ext uri="{A12FA001-AC4F-418D-AE19-62706E023703}">
                      <ahyp:hlinkClr xmlns:ahyp="http://schemas.microsoft.com/office/drawing/2018/hyperlinkcolor" xmlns="" val="tx"/>
                    </a:ext>
                  </a:extLst>
                </a:hlinkClick>
              </a:rPr>
              <a:t>تأکید</a:t>
            </a:r>
            <a:r>
              <a:rPr lang="en-US" sz="2400" dirty="0"/>
              <a:t> </a:t>
            </a:r>
            <a:r>
              <a:rPr lang="fa-IR" sz="2400" dirty="0"/>
              <a:t>می‌فرماید:</a:t>
            </a:r>
            <a:r>
              <a:rPr lang="en-US" sz="2400" dirty="0"/>
              <a:t/>
            </a:r>
            <a:br>
              <a:rPr lang="en-US" sz="2400" dirty="0"/>
            </a:br>
            <a:r>
              <a:rPr lang="fa-IR" sz="2400" dirty="0"/>
              <a:t>«إِنَّما تُوعَدُونَ لَواقِع ‌»</a:t>
            </a:r>
            <a:r>
              <a:rPr lang="en-US" sz="2400" dirty="0"/>
              <a:t/>
            </a:r>
            <a:br>
              <a:rPr lang="en-US" sz="2400" dirty="0"/>
            </a:br>
            <a:endParaRPr lang="fa-IR" sz="2400" dirty="0"/>
          </a:p>
        </p:txBody>
      </p:sp>
      <p:sp>
        <p:nvSpPr>
          <p:cNvPr id="6" name="TextBox 5">
            <a:extLst>
              <a:ext uri="{FF2B5EF4-FFF2-40B4-BE49-F238E27FC236}">
                <a16:creationId xmlns:a16="http://schemas.microsoft.com/office/drawing/2014/main" xmlns="" id="{B5D6E6E3-1C09-4E1B-A484-3006BE38E20B}"/>
              </a:ext>
            </a:extLst>
          </p:cNvPr>
          <p:cNvSpPr txBox="1"/>
          <p:nvPr/>
        </p:nvSpPr>
        <p:spPr>
          <a:xfrm>
            <a:off x="3525187" y="999318"/>
            <a:ext cx="5141626" cy="707886"/>
          </a:xfrm>
          <a:prstGeom prst="rect">
            <a:avLst/>
          </a:prstGeom>
          <a:noFill/>
        </p:spPr>
        <p:txBody>
          <a:bodyPr wrap="square" rtlCol="1">
            <a:spAutoFit/>
          </a:bodyPr>
          <a:lstStyle/>
          <a:p>
            <a:pPr algn="ctr"/>
            <a:r>
              <a:rPr lang="fa-IR" sz="4000" dirty="0"/>
              <a:t>حتمیت وعده های الهی</a:t>
            </a:r>
          </a:p>
        </p:txBody>
      </p:sp>
    </p:spTree>
    <p:extLst>
      <p:ext uri="{BB962C8B-B14F-4D97-AF65-F5344CB8AC3E}">
        <p14:creationId xmlns:p14="http://schemas.microsoft.com/office/powerpoint/2010/main" val="28324761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407531-104A-4FC4-8285-1C1A09DE4234}"/>
              </a:ext>
            </a:extLst>
          </p:cNvPr>
          <p:cNvSpPr>
            <a:spLocks noGrp="1"/>
          </p:cNvSpPr>
          <p:nvPr>
            <p:ph type="title"/>
          </p:nvPr>
        </p:nvSpPr>
        <p:spPr/>
        <p:txBody>
          <a:bodyPr/>
          <a:lstStyle/>
          <a:p>
            <a:pPr algn="ctr"/>
            <a:r>
              <a:rPr lang="fa-IR" dirty="0"/>
              <a:t>حتمیت وعده های الهی</a:t>
            </a:r>
          </a:p>
        </p:txBody>
      </p:sp>
      <p:sp>
        <p:nvSpPr>
          <p:cNvPr id="5" name="TextBox 4">
            <a:extLst>
              <a:ext uri="{FF2B5EF4-FFF2-40B4-BE49-F238E27FC236}">
                <a16:creationId xmlns:a16="http://schemas.microsoft.com/office/drawing/2014/main" xmlns="" id="{F0EAA14B-78A3-406E-82AE-084CDC481160}"/>
              </a:ext>
            </a:extLst>
          </p:cNvPr>
          <p:cNvSpPr txBox="1"/>
          <p:nvPr/>
        </p:nvSpPr>
        <p:spPr>
          <a:xfrm>
            <a:off x="530419" y="3084843"/>
            <a:ext cx="10892086" cy="1938992"/>
          </a:xfrm>
          <a:prstGeom prst="rect">
            <a:avLst/>
          </a:prstGeom>
          <a:noFill/>
        </p:spPr>
        <p:txBody>
          <a:bodyPr wrap="square" rtlCol="1">
            <a:spAutoFit/>
          </a:bodyPr>
          <a:lstStyle/>
          <a:p>
            <a:pPr algn="r"/>
            <a:r>
              <a:rPr lang="fa-IR" sz="4000" dirty="0"/>
              <a:t>در قرآن حدود ۳۵ آیه دربارۀ حتمی بودن وعده‌های خداوند صادر شده که نشانگر میزان تأکید خداوند بر حتمی الوقوع بودن وعده‌های اوست.</a:t>
            </a:r>
          </a:p>
        </p:txBody>
      </p:sp>
    </p:spTree>
    <p:extLst>
      <p:ext uri="{BB962C8B-B14F-4D97-AF65-F5344CB8AC3E}">
        <p14:creationId xmlns:p14="http://schemas.microsoft.com/office/powerpoint/2010/main" val="331279249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F84B07-8ED8-49ED-BE93-187E9E7C8282}"/>
              </a:ext>
            </a:extLst>
          </p:cNvPr>
          <p:cNvSpPr>
            <a:spLocks noGrp="1"/>
          </p:cNvSpPr>
          <p:nvPr>
            <p:ph type="title"/>
          </p:nvPr>
        </p:nvSpPr>
        <p:spPr/>
        <p:txBody>
          <a:bodyPr/>
          <a:lstStyle/>
          <a:p>
            <a:pPr algn="r"/>
            <a:r>
              <a:rPr lang="fa-IR" dirty="0"/>
              <a:t>مواعید خدا در قرآن</a:t>
            </a:r>
          </a:p>
        </p:txBody>
      </p:sp>
      <p:pic>
        <p:nvPicPr>
          <p:cNvPr id="6" name="Picture Placeholder 5">
            <a:extLst>
              <a:ext uri="{FF2B5EF4-FFF2-40B4-BE49-F238E27FC236}">
                <a16:creationId xmlns:a16="http://schemas.microsoft.com/office/drawing/2014/main" xmlns="" id="{2EFD7D03-3F24-422D-B843-B92A1B74183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7196" r="27196"/>
          <a:stretch>
            <a:fillRect/>
          </a:stretch>
        </p:blipFill>
        <p:spPr>
          <a:xfrm>
            <a:off x="9700937" y="2281668"/>
            <a:ext cx="2385046" cy="3932292"/>
          </a:xfrm>
        </p:spPr>
      </p:pic>
      <p:sp>
        <p:nvSpPr>
          <p:cNvPr id="4" name="Text Placeholder 3">
            <a:extLst>
              <a:ext uri="{FF2B5EF4-FFF2-40B4-BE49-F238E27FC236}">
                <a16:creationId xmlns:a16="http://schemas.microsoft.com/office/drawing/2014/main" xmlns="" id="{7E5EF16A-0B0F-4CBA-B00B-F05BD83EF319}"/>
              </a:ext>
            </a:extLst>
          </p:cNvPr>
          <p:cNvSpPr>
            <a:spLocks noGrp="1"/>
          </p:cNvSpPr>
          <p:nvPr>
            <p:ph type="body" sz="half" idx="2"/>
          </p:nvPr>
        </p:nvSpPr>
        <p:spPr>
          <a:xfrm>
            <a:off x="314793" y="2067341"/>
            <a:ext cx="9067745" cy="4498352"/>
          </a:xfrm>
        </p:spPr>
        <p:style>
          <a:lnRef idx="1">
            <a:schemeClr val="accent1"/>
          </a:lnRef>
          <a:fillRef idx="3">
            <a:schemeClr val="accent1"/>
          </a:fillRef>
          <a:effectRef idx="2">
            <a:schemeClr val="accent1"/>
          </a:effectRef>
          <a:fontRef idx="minor">
            <a:schemeClr val="lt1"/>
          </a:fontRef>
        </p:style>
        <p:txBody>
          <a:bodyPr/>
          <a:lstStyle/>
          <a:p>
            <a:r>
              <a:rPr lang="en-US" sz="2800" dirty="0">
                <a:solidFill>
                  <a:srgbClr val="92D050"/>
                </a:solidFill>
              </a:rPr>
              <a:t>  </a:t>
            </a:r>
            <a:r>
              <a:rPr lang="fa-IR" sz="2800" dirty="0">
                <a:solidFill>
                  <a:srgbClr val="92D050"/>
                </a:solidFill>
                <a:hlinkClick r:id="rId3" tooltip="وعدۀ مغفرت و أجر عظیم">
                  <a:extLst>
                    <a:ext uri="{A12FA001-AC4F-418D-AE19-62706E023703}">
                      <ahyp:hlinkClr xmlns:ahyp="http://schemas.microsoft.com/office/drawing/2018/hyperlinkcolor" xmlns="" val="tx"/>
                    </a:ext>
                  </a:extLst>
                </a:hlinkClick>
              </a:rPr>
              <a:t> وعدۀ مغفرت و أجر عظیم</a:t>
            </a:r>
            <a:r>
              <a:rPr lang="en-US" sz="2800" dirty="0"/>
              <a:t/>
            </a:r>
            <a:br>
              <a:rPr lang="en-US" sz="2800" dirty="0"/>
            </a:br>
            <a:r>
              <a:rPr lang="fa-IR" sz="2800" u="sng" dirty="0">
                <a:solidFill>
                  <a:srgbClr val="92D050"/>
                </a:solidFill>
              </a:rPr>
              <a:t>وعده معاد و قیامت</a:t>
            </a:r>
            <a:r>
              <a:rPr lang="en-US" sz="2800" dirty="0">
                <a:solidFill>
                  <a:srgbClr val="92D050"/>
                </a:solidFill>
              </a:rPr>
              <a:t/>
            </a:r>
            <a:br>
              <a:rPr lang="en-US" sz="2800" dirty="0">
                <a:solidFill>
                  <a:srgbClr val="92D050"/>
                </a:solidFill>
              </a:rPr>
            </a:br>
            <a:r>
              <a:rPr lang="en-US" sz="2800" dirty="0">
                <a:solidFill>
                  <a:srgbClr val="92D050"/>
                </a:solidFill>
              </a:rPr>
              <a:t> </a:t>
            </a:r>
            <a:r>
              <a:rPr lang="fa-IR" sz="2800" dirty="0">
                <a:solidFill>
                  <a:srgbClr val="92D050"/>
                </a:solidFill>
                <a:hlinkClick r:id="rId4" tooltip="وعدۀ بهشت و نعمت های بهشتی">
                  <a:extLst>
                    <a:ext uri="{A12FA001-AC4F-418D-AE19-62706E023703}">
                      <ahyp:hlinkClr xmlns:ahyp="http://schemas.microsoft.com/office/drawing/2018/hyperlinkcolor" xmlns="" val="tx"/>
                    </a:ext>
                  </a:extLst>
                </a:hlinkClick>
              </a:rPr>
              <a:t> وعدۀ بهشت و نعمت های بهشتی</a:t>
            </a:r>
            <a:r>
              <a:rPr lang="en-US" sz="2800" dirty="0">
                <a:solidFill>
                  <a:srgbClr val="92D050"/>
                </a:solidFill>
              </a:rPr>
              <a:t/>
            </a:r>
            <a:br>
              <a:rPr lang="en-US" sz="2800" dirty="0">
                <a:solidFill>
                  <a:srgbClr val="92D050"/>
                </a:solidFill>
              </a:rPr>
            </a:br>
            <a:r>
              <a:rPr lang="fa-IR" sz="2800" dirty="0">
                <a:solidFill>
                  <a:srgbClr val="92D050"/>
                </a:solidFill>
                <a:hlinkClick r:id="rId5" tooltip="وعدۀ جهنّم و عذابهای جاودانه">
                  <a:extLst>
                    <a:ext uri="{A12FA001-AC4F-418D-AE19-62706E023703}">
                      <ahyp:hlinkClr xmlns:ahyp="http://schemas.microsoft.com/office/drawing/2018/hyperlinkcolor" xmlns="" val="tx"/>
                    </a:ext>
                  </a:extLst>
                </a:hlinkClick>
              </a:rPr>
              <a:t>وعدۀ جهنّم و عذابهای جاودانه</a:t>
            </a:r>
            <a:endParaRPr lang="fa-IR" sz="2800" dirty="0">
              <a:solidFill>
                <a:srgbClr val="92D050"/>
              </a:solidFill>
            </a:endParaRPr>
          </a:p>
          <a:p>
            <a:r>
              <a:rPr lang="en-US" sz="2800" dirty="0">
                <a:solidFill>
                  <a:srgbClr val="92D050"/>
                </a:solidFill>
              </a:rPr>
              <a:t>   </a:t>
            </a:r>
            <a:r>
              <a:rPr lang="fa-IR" sz="2800" dirty="0">
                <a:solidFill>
                  <a:srgbClr val="92D050"/>
                </a:solidFill>
                <a:hlinkClick r:id="rId6" tooltip="وعدۀ خلافت در زمین">
                  <a:extLst>
                    <a:ext uri="{A12FA001-AC4F-418D-AE19-62706E023703}">
                      <ahyp:hlinkClr xmlns:ahyp="http://schemas.microsoft.com/office/drawing/2018/hyperlinkcolor" xmlns="" val="tx"/>
                    </a:ext>
                  </a:extLst>
                </a:hlinkClick>
              </a:rPr>
              <a:t> وعدۀ خلافت در زمین</a:t>
            </a:r>
            <a:endParaRPr lang="fa-IR" sz="2800" dirty="0">
              <a:solidFill>
                <a:srgbClr val="92D050"/>
              </a:solidFill>
            </a:endParaRPr>
          </a:p>
          <a:p>
            <a:endParaRPr lang="en-US" sz="3200" dirty="0">
              <a:solidFill>
                <a:srgbClr val="92D050"/>
              </a:solidFill>
            </a:endParaRPr>
          </a:p>
          <a:p>
            <a:pPr rtl="0"/>
            <a:r>
              <a:rPr lang="fa-IR" sz="2400" dirty="0"/>
              <a:t>یکی از وعده‌هایی که خداوند به مؤمنین داده است، وعدۀ </a:t>
            </a:r>
            <a:r>
              <a:rPr lang="fa-IR" sz="2400" dirty="0">
                <a:solidFill>
                  <a:srgbClr val="FFFF00"/>
                </a:solidFill>
                <a:hlinkClick r:id="rId7" tooltip="مغفرت">
                  <a:extLst>
                    <a:ext uri="{A12FA001-AC4F-418D-AE19-62706E023703}">
                      <ahyp:hlinkClr xmlns:ahyp="http://schemas.microsoft.com/office/drawing/2018/hyperlinkcolor" xmlns="" val="tx"/>
                    </a:ext>
                  </a:extLst>
                </a:hlinkClick>
              </a:rPr>
              <a:t>مغفرت</a:t>
            </a:r>
            <a:r>
              <a:rPr lang="en-US" sz="2400" dirty="0">
                <a:solidFill>
                  <a:srgbClr val="FFFF00"/>
                </a:solidFill>
              </a:rPr>
              <a:t> </a:t>
            </a:r>
            <a:r>
              <a:rPr lang="fa-IR" sz="2400" dirty="0">
                <a:solidFill>
                  <a:schemeClr val="tx1"/>
                </a:solidFill>
              </a:rPr>
              <a:t>و</a:t>
            </a:r>
            <a:r>
              <a:rPr lang="fa-IR" sz="2400" dirty="0">
                <a:solidFill>
                  <a:srgbClr val="FFFF00"/>
                </a:solidFill>
              </a:rPr>
              <a:t> </a:t>
            </a:r>
            <a:r>
              <a:rPr lang="fa-IR" sz="2400" dirty="0">
                <a:solidFill>
                  <a:srgbClr val="FFFF00"/>
                </a:solidFill>
                <a:hlinkClick r:id="rId8" tooltip="أجر (پیوندی وجود ندارد)">
                  <a:extLst>
                    <a:ext uri="{A12FA001-AC4F-418D-AE19-62706E023703}">
                      <ahyp:hlinkClr xmlns:ahyp="http://schemas.microsoft.com/office/drawing/2018/hyperlinkcolor" xmlns="" val="tx"/>
                    </a:ext>
                  </a:extLst>
                </a:hlinkClick>
              </a:rPr>
              <a:t>أجر</a:t>
            </a:r>
            <a:r>
              <a:rPr lang="en-US" sz="2400" dirty="0"/>
              <a:t> </a:t>
            </a:r>
            <a:r>
              <a:rPr lang="fa-IR" sz="2400" dirty="0">
                <a:solidFill>
                  <a:srgbClr val="FFFF00"/>
                </a:solidFill>
                <a:hlinkClick r:id="rId9" tooltip="عظیم (پیوندی وجود ندارد)">
                  <a:extLst>
                    <a:ext uri="{A12FA001-AC4F-418D-AE19-62706E023703}">
                      <ahyp:hlinkClr xmlns:ahyp="http://schemas.microsoft.com/office/drawing/2018/hyperlinkcolor" xmlns="" val="tx"/>
                    </a:ext>
                  </a:extLst>
                </a:hlinkClick>
              </a:rPr>
              <a:t>عظیم</a:t>
            </a:r>
            <a:r>
              <a:rPr lang="en-US" sz="2400" dirty="0"/>
              <a:t> </a:t>
            </a:r>
            <a:r>
              <a:rPr lang="fa-IR" sz="2400" dirty="0"/>
              <a:t>قرآن در این‌باره می‌فرماید:</a:t>
            </a:r>
            <a:r>
              <a:rPr lang="en-US" sz="2400" dirty="0"/>
              <a:t/>
            </a:r>
            <a:br>
              <a:rPr lang="en-US" sz="2400" dirty="0"/>
            </a:br>
            <a:r>
              <a:rPr lang="fa-IR" sz="2400" dirty="0"/>
              <a:t>«وَعَدَ اللَّهُ الَّذِینَ آمَنُوا وَ عَمِلُوا الصَّالِحاتِ لَهُمْ مَغْفِرَةٌ وَ أَجْرٌ عَظِیم‌»</a:t>
            </a:r>
            <a:endParaRPr lang="en-US" sz="2400" dirty="0"/>
          </a:p>
          <a:p>
            <a:endParaRPr lang="fa-IR" dirty="0"/>
          </a:p>
        </p:txBody>
      </p:sp>
    </p:spTree>
    <p:extLst>
      <p:ext uri="{BB962C8B-B14F-4D97-AF65-F5344CB8AC3E}">
        <p14:creationId xmlns:p14="http://schemas.microsoft.com/office/powerpoint/2010/main" val="13915192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p:cTn id="13" dur="1000" fill="hold"/>
                                        <p:tgtEl>
                                          <p:spTgt spid="4">
                                            <p:bg/>
                                          </p:spTgt>
                                        </p:tgtEl>
                                        <p:attrNameLst>
                                          <p:attrName>ppt_w</p:attrName>
                                        </p:attrNameLst>
                                      </p:cBhvr>
                                      <p:tavLst>
                                        <p:tav tm="0">
                                          <p:val>
                                            <p:fltVal val="0"/>
                                          </p:val>
                                        </p:tav>
                                        <p:tav tm="100000">
                                          <p:val>
                                            <p:strVal val="#ppt_w"/>
                                          </p:val>
                                        </p:tav>
                                      </p:tavLst>
                                    </p:anim>
                                    <p:anim calcmode="lin" valueType="num">
                                      <p:cBhvr>
                                        <p:cTn id="14" dur="1000" fill="hold"/>
                                        <p:tgtEl>
                                          <p:spTgt spid="4">
                                            <p:bg/>
                                          </p:spTgt>
                                        </p:tgtEl>
                                        <p:attrNameLst>
                                          <p:attrName>ppt_h</p:attrName>
                                        </p:attrNameLst>
                                      </p:cBhvr>
                                      <p:tavLst>
                                        <p:tav tm="0">
                                          <p:val>
                                            <p:fltVal val="0"/>
                                          </p:val>
                                        </p:tav>
                                        <p:tav tm="100000">
                                          <p:val>
                                            <p:strVal val="#ppt_h"/>
                                          </p:val>
                                        </p:tav>
                                      </p:tavLst>
                                    </p:anim>
                                    <p:anim calcmode="lin" valueType="num">
                                      <p:cBhvr>
                                        <p:cTn id="15" dur="1000" fill="hold"/>
                                        <p:tgtEl>
                                          <p:spTgt spid="4">
                                            <p:bg/>
                                          </p:spTgt>
                                        </p:tgtEl>
                                        <p:attrNameLst>
                                          <p:attrName>style.rotation</p:attrName>
                                        </p:attrNameLst>
                                      </p:cBhvr>
                                      <p:tavLst>
                                        <p:tav tm="0">
                                          <p:val>
                                            <p:fltVal val="90"/>
                                          </p:val>
                                        </p:tav>
                                        <p:tav tm="100000">
                                          <p:val>
                                            <p:fltVal val="0"/>
                                          </p:val>
                                        </p:tav>
                                      </p:tavLst>
                                    </p:anim>
                                    <p:animEffect transition="in" filter="fade">
                                      <p:cBhvr>
                                        <p:cTn id="16" dur="1000"/>
                                        <p:tgtEl>
                                          <p:spTgt spid="4">
                                            <p:bg/>
                                          </p:spTgt>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4">
                                            <p:txEl>
                                              <p:pRg st="0" end="0"/>
                                            </p:txEl>
                                          </p:spTgt>
                                        </p:tgtEl>
                                      </p:cBhvr>
                                    </p:animEffect>
                                  </p:childTnLst>
                                </p:cTn>
                              </p:par>
                            </p:childTnLst>
                          </p:cTn>
                        </p:par>
                        <p:par>
                          <p:cTn id="24" fill="hold">
                            <p:stCondLst>
                              <p:cond delay="3000"/>
                            </p:stCondLst>
                            <p:childTnLst>
                              <p:par>
                                <p:cTn id="25" presetID="31" presetClass="entr" presetSubtype="0" fill="hold" grpId="0"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p:cTn id="2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30" dur="1000"/>
                                        <p:tgtEl>
                                          <p:spTgt spid="4">
                                            <p:txEl>
                                              <p:pRg st="1" end="1"/>
                                            </p:txEl>
                                          </p:spTgt>
                                        </p:tgtEl>
                                      </p:cBhvr>
                                    </p:animEffect>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 calcmode="lin" valueType="num">
                                      <p:cBhvr>
                                        <p:cTn id="34"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7" dur="1000"/>
                                        <p:tgtEl>
                                          <p:spTgt spid="4">
                                            <p:txEl>
                                              <p:pRg st="3" end="3"/>
                                            </p:txEl>
                                          </p:spTgt>
                                        </p:tgtEl>
                                      </p:cBhvr>
                                    </p:animEffect>
                                  </p:childTnLst>
                                </p:cTn>
                              </p:par>
                            </p:childTnLst>
                          </p:cTn>
                        </p:par>
                        <p:par>
                          <p:cTn id="38" fill="hold">
                            <p:stCondLst>
                              <p:cond delay="5000"/>
                            </p:stCondLst>
                            <p:childTnLst>
                              <p:par>
                                <p:cTn id="39" presetID="53" presetClass="entr" presetSubtype="528"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anim calcmode="lin" valueType="num">
                                      <p:cBhvr>
                                        <p:cTn id="44" dur="500" fill="hold"/>
                                        <p:tgtEl>
                                          <p:spTgt spid="6"/>
                                        </p:tgtEl>
                                        <p:attrNameLst>
                                          <p:attrName>ppt_x</p:attrName>
                                        </p:attrNameLst>
                                      </p:cBhvr>
                                      <p:tavLst>
                                        <p:tav tm="0">
                                          <p:val>
                                            <p:fltVal val="0.5"/>
                                          </p:val>
                                        </p:tav>
                                        <p:tav tm="100000">
                                          <p:val>
                                            <p:strVal val="#ppt_x"/>
                                          </p:val>
                                        </p:tav>
                                      </p:tavLst>
                                    </p:anim>
                                    <p:anim calcmode="lin" valueType="num">
                                      <p:cBhvr>
                                        <p:cTn id="45"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3474A1-63B9-44A2-A244-4AC54D6C3978}"/>
              </a:ext>
            </a:extLst>
          </p:cNvPr>
          <p:cNvSpPr>
            <a:spLocks noGrp="1"/>
          </p:cNvSpPr>
          <p:nvPr>
            <p:ph type="title"/>
          </p:nvPr>
        </p:nvSpPr>
        <p:spPr>
          <a:xfrm>
            <a:off x="269823" y="1858781"/>
            <a:ext cx="10253273" cy="499922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r"/>
            <a:r>
              <a:rPr lang="fa-IR" sz="2700" dirty="0"/>
              <a:t>«وَ الَّذِینَ آمَنُوا وَ عَمِلُوا الصَّالِحاتِ سَنُدْخِلُهُمْ جَنَّاتٍ تَجْرِی مِنْ تَحْتِهَا الْأَنْهارُ خالِدِینَ فِیها أَبَداً وَعْدَ اللَّهِ حَقًّا وَ مَنْ أَصْدَقُ مِنَ اللَّهِ قِیلاً»</a:t>
            </a:r>
            <a:r>
              <a:rPr lang="en-US" sz="2700" dirty="0"/>
              <a:t/>
            </a:r>
            <a:br>
              <a:rPr lang="en-US" sz="2700" dirty="0"/>
            </a:br>
            <a:r>
              <a:rPr lang="en-US" sz="2700" dirty="0"/>
              <a:t/>
            </a:r>
            <a:br>
              <a:rPr lang="en-US" sz="2700" dirty="0"/>
            </a:br>
            <a:r>
              <a:rPr lang="fa-IR" sz="2700" dirty="0"/>
              <a:t>«و کسانی که ایمان آورده‌اند و اعمال صالح انجام داده‌اند، بزودی آن را در باغهایی از </a:t>
            </a:r>
            <a:r>
              <a:rPr lang="fa-IR" sz="2700" u="sng" dirty="0">
                <a:hlinkClick r:id="rId2" tooltip="بهشت"/>
              </a:rPr>
              <a:t>بهشت</a:t>
            </a:r>
            <a:r>
              <a:rPr lang="en-US" sz="2700" dirty="0"/>
              <a:t> </a:t>
            </a:r>
            <a:r>
              <a:rPr lang="fa-IR" sz="2700" dirty="0"/>
              <a:t>وارد می‌کنیم‌... وعده حق خداوند است و کیست که در گفتار و وعده‌هایش، از خدا صادقتر باشد؟»</a:t>
            </a:r>
            <a:r>
              <a:rPr lang="en-US" sz="2700" dirty="0"/>
              <a:t/>
            </a:r>
            <a:br>
              <a:rPr lang="en-US" sz="2700" dirty="0"/>
            </a:br>
            <a:r>
              <a:rPr lang="fa-IR" sz="2700" dirty="0"/>
              <a:t>خداوند در این آیه به کسانی که در </a:t>
            </a:r>
            <a:r>
              <a:rPr lang="fa-IR" sz="2700" u="sng" dirty="0">
                <a:hlinkClick r:id="rId3" tooltip="اثر"/>
              </a:rPr>
              <a:t>اثر</a:t>
            </a:r>
            <a:r>
              <a:rPr lang="en-US" sz="2700" dirty="0"/>
              <a:t> </a:t>
            </a:r>
            <a:r>
              <a:rPr lang="fa-IR" sz="2700" dirty="0"/>
              <a:t>ایمان به آفریدگار از تمایلات نفسانی </a:t>
            </a:r>
            <a:r>
              <a:rPr lang="fa-IR" sz="2700" u="sng" dirty="0">
                <a:hlinkClick r:id="rId4" tooltip="پرهیز"/>
              </a:rPr>
              <a:t>پرهیز</a:t>
            </a:r>
            <a:r>
              <a:rPr lang="en-US" sz="2700" dirty="0"/>
              <a:t> </a:t>
            </a:r>
            <a:r>
              <a:rPr lang="fa-IR" sz="2700" dirty="0"/>
              <a:t>نموده و </a:t>
            </a:r>
            <a:r>
              <a:rPr lang="fa-IR" sz="2700" u="sng" dirty="0">
                <a:hlinkClick r:id="rId5" tooltip="منحرف (پیوندی وجود ندارد)"/>
              </a:rPr>
              <a:t>منحرف</a:t>
            </a:r>
            <a:r>
              <a:rPr lang="en-US" sz="2700" dirty="0"/>
              <a:t> </a:t>
            </a:r>
            <a:r>
              <a:rPr lang="fa-IR" sz="2700" dirty="0"/>
              <a:t>نگشتند بهشتهایی با اوصاف گوناگون را وعدۀ داده و بر حتمی بودن این وعده تأکید نموده است و از این طریق آن‌ها را به انجام أعمال صالح تشویق و </a:t>
            </a:r>
            <a:r>
              <a:rPr lang="fa-IR" sz="2700" u="sng" dirty="0">
                <a:hlinkClick r:id="rId6" tooltip="ترغیب"/>
              </a:rPr>
              <a:t>ترغیب</a:t>
            </a:r>
            <a:r>
              <a:rPr lang="en-US" sz="2700" dirty="0"/>
              <a:t> </a:t>
            </a:r>
            <a:r>
              <a:rPr lang="fa-IR" sz="2700" dirty="0"/>
              <a:t>نموده است.</a:t>
            </a:r>
            <a:r>
              <a:rPr lang="en-US" sz="2700" dirty="0"/>
              <a:t/>
            </a:r>
            <a:br>
              <a:rPr lang="en-US" sz="2700" dirty="0"/>
            </a:br>
            <a:r>
              <a:rPr lang="fa-IR" sz="2700" dirty="0"/>
              <a:t>خداوند همانگونه که به انسان وعدۀ بهشت داده است، به آن‌ها وعدۀ </a:t>
            </a:r>
            <a:r>
              <a:rPr lang="fa-IR" sz="2700" u="sng" dirty="0">
                <a:hlinkClick r:id="rId7" tooltip="عذاب"/>
              </a:rPr>
              <a:t>عذاب</a:t>
            </a:r>
            <a:r>
              <a:rPr lang="en-US" sz="2700" dirty="0"/>
              <a:t> </a:t>
            </a:r>
            <a:r>
              <a:rPr lang="fa-IR" sz="2700" dirty="0"/>
              <a:t>نیز داده تا بدانند که همۀ اعمال آن‌ها </a:t>
            </a:r>
            <a:r>
              <a:rPr lang="fa-IR" sz="2700" u="sng" dirty="0">
                <a:hlinkClick r:id="rId8" tooltip="ثبت"/>
              </a:rPr>
              <a:t>ثبت</a:t>
            </a:r>
            <a:r>
              <a:rPr lang="en-US" sz="2700" dirty="0"/>
              <a:t> </a:t>
            </a:r>
            <a:r>
              <a:rPr lang="fa-IR" sz="2700" dirty="0"/>
              <a:t>و محاسبه شده و لذا </a:t>
            </a:r>
            <a:r>
              <a:rPr lang="fa-IR" sz="2700" u="sng" dirty="0">
                <a:hlinkClick r:id="rId9" tooltip="مجاز"/>
              </a:rPr>
              <a:t>مجاز</a:t>
            </a:r>
            <a:r>
              <a:rPr lang="en-US" sz="2700" dirty="0"/>
              <a:t> </a:t>
            </a:r>
            <a:r>
              <a:rPr lang="fa-IR" sz="2700" dirty="0"/>
              <a:t>به انجام هر کاری نیستند:</a:t>
            </a:r>
            <a:r>
              <a:rPr lang="en-US" sz="2700" dirty="0"/>
              <a:t/>
            </a:r>
            <a:br>
              <a:rPr lang="en-US" sz="2700" dirty="0"/>
            </a:br>
            <a:r>
              <a:rPr lang="fa-IR" sz="2700" dirty="0"/>
              <a:t>«وَ إِنَّ جَهَنَّمَ لَمَوْعِدُهُمْ أَجْمَعِینَ ‌»</a:t>
            </a:r>
            <a:r>
              <a:rPr lang="en-US" sz="2700" dirty="0"/>
              <a:t/>
            </a:r>
            <a:br>
              <a:rPr lang="en-US" sz="2700" dirty="0"/>
            </a:br>
            <a:r>
              <a:rPr lang="en-US" sz="2700" dirty="0"/>
              <a:t/>
            </a:r>
            <a:br>
              <a:rPr lang="en-US" sz="2700" dirty="0"/>
            </a:br>
            <a:r>
              <a:rPr lang="fa-IR" sz="2700" dirty="0"/>
              <a:t>«و دوزخ، میعادگاه همه آنهاست.. ‌»</a:t>
            </a:r>
            <a:r>
              <a:rPr lang="en-US" dirty="0"/>
              <a:t/>
            </a:r>
            <a:br>
              <a:rPr lang="en-US" dirty="0"/>
            </a:br>
            <a:endParaRPr lang="fa-IR" dirty="0"/>
          </a:p>
        </p:txBody>
      </p:sp>
      <p:pic>
        <p:nvPicPr>
          <p:cNvPr id="5" name="Picture 4">
            <a:extLst>
              <a:ext uri="{FF2B5EF4-FFF2-40B4-BE49-F238E27FC236}">
                <a16:creationId xmlns:a16="http://schemas.microsoft.com/office/drawing/2014/main" xmlns="" id="{010FCC03-D116-4B9A-8731-8DDF2FE60AC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90604" y="319114"/>
            <a:ext cx="2201396" cy="1539667"/>
          </a:xfrm>
          <a:prstGeom prst="snip2DiagRect">
            <a:avLst/>
          </a:prstGeom>
          <a:solidFill>
            <a:srgbClr val="FFFFFF">
              <a:shade val="85000"/>
            </a:srgbClr>
          </a:solidFill>
          <a:ln w="88900" cap="sq">
            <a:solidFill>
              <a:srgbClr val="0070C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xmlns="" id="{975DD54E-EB60-43E9-8BAA-D240AA789121}"/>
              </a:ext>
            </a:extLst>
          </p:cNvPr>
          <p:cNvSpPr txBox="1"/>
          <p:nvPr/>
        </p:nvSpPr>
        <p:spPr>
          <a:xfrm>
            <a:off x="2308485" y="704538"/>
            <a:ext cx="6775554" cy="923330"/>
          </a:xfrm>
          <a:prstGeom prst="rect">
            <a:avLst/>
          </a:prstGeom>
          <a:noFill/>
        </p:spPr>
        <p:txBody>
          <a:bodyPr wrap="square" rtlCol="1">
            <a:spAutoFit/>
          </a:bodyPr>
          <a:lstStyle/>
          <a:p>
            <a:pPr algn="ctr"/>
            <a:r>
              <a:rPr lang="fa-IR" sz="5400" dirty="0"/>
              <a:t>مواعید خدا در قرآن</a:t>
            </a:r>
          </a:p>
        </p:txBody>
      </p:sp>
    </p:spTree>
    <p:extLst>
      <p:ext uri="{BB962C8B-B14F-4D97-AF65-F5344CB8AC3E}">
        <p14:creationId xmlns:p14="http://schemas.microsoft.com/office/powerpoint/2010/main" val="2156178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42BB26-A19D-443E-862F-BF0AC6C9C435}"/>
              </a:ext>
            </a:extLst>
          </p:cNvPr>
          <p:cNvSpPr>
            <a:spLocks noGrp="1"/>
          </p:cNvSpPr>
          <p:nvPr>
            <p:ph type="title"/>
          </p:nvPr>
        </p:nvSpPr>
        <p:spPr>
          <a:xfrm>
            <a:off x="230616" y="2083633"/>
            <a:ext cx="10007666" cy="4542020"/>
          </a:xfrm>
        </p:spPr>
        <p:style>
          <a:lnRef idx="1">
            <a:schemeClr val="accent2"/>
          </a:lnRef>
          <a:fillRef idx="3">
            <a:schemeClr val="accent2"/>
          </a:fillRef>
          <a:effectRef idx="2">
            <a:schemeClr val="accent2"/>
          </a:effectRef>
          <a:fontRef idx="minor">
            <a:schemeClr val="lt1"/>
          </a:fontRef>
        </p:style>
        <p:txBody>
          <a:bodyPr>
            <a:normAutofit fontScale="90000"/>
          </a:bodyPr>
          <a:lstStyle/>
          <a:p>
            <a:pPr algn="r"/>
            <a:r>
              <a:rPr lang="fa-IR" sz="3100" dirty="0"/>
              <a:t>«خداوند به کسانی از شما که ایمان آورده و کارهای شایسته انجام داده‌اند وعده می‌دهد که قطعاً آنان را حکمران روی زمین خواهد کرد، همان گونه که به پیشینیان آن‌ها خلافت روی </a:t>
            </a:r>
            <a:r>
              <a:rPr lang="fa-IR" sz="3100" u="sng" dirty="0">
                <a:solidFill>
                  <a:srgbClr val="C00000"/>
                </a:solidFill>
                <a:hlinkClick r:id="rId2" tooltip="زمین">
                  <a:extLst>
                    <a:ext uri="{A12FA001-AC4F-418D-AE19-62706E023703}">
                      <ahyp:hlinkClr xmlns:ahyp="http://schemas.microsoft.com/office/drawing/2018/hyperlinkcolor" xmlns="" val="tx"/>
                    </a:ext>
                  </a:extLst>
                </a:hlinkClick>
              </a:rPr>
              <a:t>زمین</a:t>
            </a:r>
            <a:r>
              <a:rPr lang="en-US" sz="3100" dirty="0"/>
              <a:t> </a:t>
            </a:r>
            <a:r>
              <a:rPr lang="fa-IR" sz="3100" dirty="0"/>
              <a:t>را بخشید...»</a:t>
            </a:r>
            <a:r>
              <a:rPr lang="en-US" sz="3100" dirty="0"/>
              <a:t/>
            </a:r>
            <a:br>
              <a:rPr lang="en-US" sz="3100" dirty="0"/>
            </a:br>
            <a:r>
              <a:rPr lang="fa-IR" sz="3100" dirty="0"/>
              <a:t>مفسرین در</a:t>
            </a:r>
            <a:r>
              <a:rPr lang="fa-IR" sz="3100" dirty="0">
                <a:solidFill>
                  <a:srgbClr val="92D050"/>
                </a:solidFill>
              </a:rPr>
              <a:t> </a:t>
            </a:r>
            <a:r>
              <a:rPr lang="fa-IR" sz="3100" u="sng" dirty="0">
                <a:solidFill>
                  <a:srgbClr val="92D050"/>
                </a:solidFill>
                <a:hlinkClick r:id="rId3" tooltip="تفسیر">
                  <a:extLst>
                    <a:ext uri="{A12FA001-AC4F-418D-AE19-62706E023703}">
                      <ahyp:hlinkClr xmlns:ahyp="http://schemas.microsoft.com/office/drawing/2018/hyperlinkcolor" xmlns="" val="tx"/>
                    </a:ext>
                  </a:extLst>
                </a:hlinkClick>
              </a:rPr>
              <a:t>تفسیر</a:t>
            </a:r>
            <a:r>
              <a:rPr lang="en-US" sz="3100" dirty="0">
                <a:solidFill>
                  <a:srgbClr val="92D050"/>
                </a:solidFill>
              </a:rPr>
              <a:t> </a:t>
            </a:r>
            <a:r>
              <a:rPr lang="fa-IR" sz="3100" dirty="0"/>
              <a:t>این آیه احتمالات زیادی را بررسی نموده‌اند، امّا آنچه مهم به نظر می‌رسد این است که خداوند به مؤمنینی که دارای اعمال صالحه هستند وعده می‌دهد که به زودی جامعه صالحی مخصوص به خودشان برایشان درست می‌کند و زمین را در اختیارشان می‌گذارد و دینشان را در زمین متمکن می‌سازد و</a:t>
            </a:r>
            <a:r>
              <a:rPr lang="fa-IR" sz="3100" dirty="0">
                <a:solidFill>
                  <a:srgbClr val="24DC77"/>
                </a:solidFill>
              </a:rPr>
              <a:t> </a:t>
            </a:r>
            <a:r>
              <a:rPr lang="fa-IR" sz="3100" u="sng" dirty="0">
                <a:solidFill>
                  <a:srgbClr val="24DC77"/>
                </a:solidFill>
                <a:hlinkClick r:id="rId4" tooltip="امنیت">
                  <a:extLst>
                    <a:ext uri="{A12FA001-AC4F-418D-AE19-62706E023703}">
                      <ahyp:hlinkClr xmlns:ahyp="http://schemas.microsoft.com/office/drawing/2018/hyperlinkcolor" xmlns="" val="tx"/>
                    </a:ext>
                  </a:extLst>
                </a:hlinkClick>
              </a:rPr>
              <a:t>امنیت</a:t>
            </a:r>
            <a:r>
              <a:rPr lang="en-US" sz="3100" dirty="0">
                <a:solidFill>
                  <a:srgbClr val="24DC77"/>
                </a:solidFill>
              </a:rPr>
              <a:t> </a:t>
            </a:r>
            <a:r>
              <a:rPr lang="fa-IR" sz="3100" dirty="0"/>
              <a:t>را جایگزین ترسی که داشتند می‌کند، امنیتی که دیگر از منافقین و کید آنان و از</a:t>
            </a:r>
            <a:r>
              <a:rPr lang="fa-IR" sz="3100" dirty="0">
                <a:solidFill>
                  <a:schemeClr val="bg1">
                    <a:lumMod val="95000"/>
                    <a:lumOff val="5000"/>
                  </a:schemeClr>
                </a:solidFill>
              </a:rPr>
              <a:t> </a:t>
            </a:r>
            <a:r>
              <a:rPr lang="fa-IR" sz="3100" u="sng" dirty="0">
                <a:solidFill>
                  <a:schemeClr val="bg1">
                    <a:lumMod val="95000"/>
                    <a:lumOff val="5000"/>
                  </a:schemeClr>
                </a:solidFill>
                <a:hlinkClick r:id="rId5" tooltip="کفار">
                  <a:extLst>
                    <a:ext uri="{A12FA001-AC4F-418D-AE19-62706E023703}">
                      <ahyp:hlinkClr xmlns:ahyp="http://schemas.microsoft.com/office/drawing/2018/hyperlinkcolor" xmlns="" val="tx"/>
                    </a:ext>
                  </a:extLst>
                </a:hlinkClick>
              </a:rPr>
              <a:t>کفار</a:t>
            </a:r>
            <a:r>
              <a:rPr lang="en-US" sz="3100" dirty="0">
                <a:solidFill>
                  <a:schemeClr val="bg1">
                    <a:lumMod val="95000"/>
                    <a:lumOff val="5000"/>
                  </a:schemeClr>
                </a:solidFill>
              </a:rPr>
              <a:t> </a:t>
            </a:r>
            <a:r>
              <a:rPr lang="fa-IR" sz="3100" dirty="0"/>
              <a:t>و جلو گیریهایشان بیمی نداشته باشند، خداوند را آزادانه عبادت کنند، و چیزی را </a:t>
            </a:r>
            <a:r>
              <a:rPr lang="fa-IR" sz="3100" u="sng" dirty="0">
                <a:solidFill>
                  <a:srgbClr val="FF66CC"/>
                </a:solidFill>
                <a:hlinkClick r:id="rId6" tooltip="شریک">
                  <a:extLst>
                    <a:ext uri="{A12FA001-AC4F-418D-AE19-62706E023703}">
                      <ahyp:hlinkClr xmlns:ahyp="http://schemas.microsoft.com/office/drawing/2018/hyperlinkcolor" xmlns="" val="tx"/>
                    </a:ext>
                  </a:extLst>
                </a:hlinkClick>
              </a:rPr>
              <a:t>شریک</a:t>
            </a:r>
            <a:r>
              <a:rPr lang="en-US" sz="3100" dirty="0">
                <a:solidFill>
                  <a:srgbClr val="FF66CC"/>
                </a:solidFill>
              </a:rPr>
              <a:t> </a:t>
            </a:r>
            <a:r>
              <a:rPr lang="fa-IR" sz="3100" dirty="0"/>
              <a:t>او قرار ندهند.</a:t>
            </a:r>
            <a:r>
              <a:rPr lang="en-US" dirty="0"/>
              <a:t/>
            </a:r>
            <a:br>
              <a:rPr lang="en-US" dirty="0"/>
            </a:br>
            <a:endParaRPr lang="fa-IR" dirty="0"/>
          </a:p>
        </p:txBody>
      </p:sp>
      <p:pic>
        <p:nvPicPr>
          <p:cNvPr id="4" name="Picture 3">
            <a:extLst>
              <a:ext uri="{FF2B5EF4-FFF2-40B4-BE49-F238E27FC236}">
                <a16:creationId xmlns:a16="http://schemas.microsoft.com/office/drawing/2014/main" xmlns="" id="{143B7503-4144-44B1-B3D4-DA90283977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10450" y="135495"/>
            <a:ext cx="2850934" cy="1948138"/>
          </a:xfrm>
          <a:prstGeom prst="rect">
            <a:avLst/>
          </a:prstGeom>
        </p:spPr>
      </p:pic>
      <p:sp>
        <p:nvSpPr>
          <p:cNvPr id="5" name="TextBox 4">
            <a:extLst>
              <a:ext uri="{FF2B5EF4-FFF2-40B4-BE49-F238E27FC236}">
                <a16:creationId xmlns:a16="http://schemas.microsoft.com/office/drawing/2014/main" xmlns="" id="{244EDEBB-CBE7-4020-B697-49CB3D297FC3}"/>
              </a:ext>
            </a:extLst>
          </p:cNvPr>
          <p:cNvSpPr txBox="1"/>
          <p:nvPr/>
        </p:nvSpPr>
        <p:spPr>
          <a:xfrm>
            <a:off x="2758190" y="599607"/>
            <a:ext cx="5846164" cy="1200329"/>
          </a:xfrm>
          <a:prstGeom prst="rect">
            <a:avLst/>
          </a:prstGeom>
          <a:noFill/>
        </p:spPr>
        <p:txBody>
          <a:bodyPr wrap="square" rtlCol="1">
            <a:spAutoFit/>
          </a:bodyPr>
          <a:lstStyle/>
          <a:p>
            <a:pPr algn="ctr"/>
            <a:endParaRPr lang="fa-IR" dirty="0"/>
          </a:p>
          <a:p>
            <a:pPr algn="ctr"/>
            <a:r>
              <a:rPr lang="fa-IR" sz="5400" dirty="0"/>
              <a:t>مواعید خدا در قرآن</a:t>
            </a:r>
          </a:p>
        </p:txBody>
      </p:sp>
    </p:spTree>
    <p:extLst>
      <p:ext uri="{BB962C8B-B14F-4D97-AF65-F5344CB8AC3E}">
        <p14:creationId xmlns:p14="http://schemas.microsoft.com/office/powerpoint/2010/main" val="24318403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4000"/>
                            </p:stCondLst>
                            <p:childTnLst>
                              <p:par>
                                <p:cTn id="13" presetID="26"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E5A20FC-D24C-4102-A4F6-471009EB754B}"/>
              </a:ext>
            </a:extLst>
          </p:cNvPr>
          <p:cNvSpPr txBox="1"/>
          <p:nvPr/>
        </p:nvSpPr>
        <p:spPr>
          <a:xfrm>
            <a:off x="10643016" y="981138"/>
            <a:ext cx="1548984" cy="707886"/>
          </a:xfrm>
          <a:prstGeom prst="rect">
            <a:avLst/>
          </a:prstGeom>
          <a:noFill/>
        </p:spPr>
        <p:txBody>
          <a:bodyPr wrap="square" rtlCol="1">
            <a:spAutoFit/>
          </a:bodyPr>
          <a:lstStyle/>
          <a:p>
            <a:pPr algn="ctr"/>
            <a:r>
              <a:rPr lang="fa-IR" sz="4000" dirty="0">
                <a:latin typeface="Arabic Typesetting" panose="03020402040406030203" pitchFamily="66" charset="-78"/>
                <a:cs typeface="Arabic Typesetting" panose="03020402040406030203" pitchFamily="66" charset="-78"/>
              </a:rPr>
              <a:t>نتیجه گیری</a:t>
            </a:r>
          </a:p>
        </p:txBody>
      </p:sp>
      <p:sp>
        <p:nvSpPr>
          <p:cNvPr id="3" name="TextBox 2">
            <a:extLst>
              <a:ext uri="{FF2B5EF4-FFF2-40B4-BE49-F238E27FC236}">
                <a16:creationId xmlns:a16="http://schemas.microsoft.com/office/drawing/2014/main" xmlns="" id="{62F15EC2-86BD-46B3-8769-53E43604A27C}"/>
              </a:ext>
            </a:extLst>
          </p:cNvPr>
          <p:cNvSpPr txBox="1"/>
          <p:nvPr/>
        </p:nvSpPr>
        <p:spPr>
          <a:xfrm>
            <a:off x="194872" y="359764"/>
            <a:ext cx="10043410" cy="6247864"/>
          </a:xfrm>
          <a:prstGeom prst="rect">
            <a:avLst/>
          </a:prstGeom>
          <a:noFill/>
        </p:spPr>
        <p:txBody>
          <a:bodyPr wrap="square" rtlCol="1">
            <a:spAutoFit/>
          </a:bodyPr>
          <a:lstStyle/>
          <a:p>
            <a:pPr algn="r" rtl="1"/>
            <a:r>
              <a:rPr lang="fa-IR" sz="2400" dirty="0"/>
              <a:t>حکیم کسی است که کارها را استوار و محکم کند. این کلمه مجموعا ۹۷ بار در قرآن کریم به کار رفته است که فقط در پنج مورد صفت قرآن و در یک مورد صفت امر آمده، بقیه هم درباره حکیم بودن خداوند سبحان است.</a:t>
            </a:r>
          </a:p>
          <a:p>
            <a:pPr algn="r" rtl="1"/>
            <a:endParaRPr lang="fa-IR" sz="2400" dirty="0"/>
          </a:p>
          <a:p>
            <a:pPr algn="r" rtl="1"/>
            <a:r>
              <a:rPr lang="fa-IR" sz="2400" dirty="0"/>
              <a:t>با توجه به هدف نهایی آفرینش کسی که انسان را برای رسیدن به نتایج کارهای خوب و بدش آفریده است اگر او را بر خلاف اقتضای آنها پاداش یا کیفر دهد به هدف خودش نخواهد رسید</a:t>
            </a:r>
            <a:r>
              <a:rPr lang="en-US" sz="2400" dirty="0"/>
              <a:t>. </a:t>
            </a:r>
          </a:p>
          <a:p>
            <a:pPr algn="r" rtl="1"/>
            <a:r>
              <a:rPr lang="en-US" sz="2400" dirty="0"/>
              <a:t> </a:t>
            </a:r>
          </a:p>
          <a:p>
            <a:pPr algn="r" rtl="1"/>
            <a:r>
              <a:rPr lang="fa-IR" sz="2400" dirty="0"/>
              <a:t>پس صفات ذاتیۀ خداوند باعث می شود تا رفتار او حکیمانه و عادلانه باشد و هیچ صفتی که اقتضای ظلم و ستم یا لغو و عبث را داشته باشد در او وجود نداشته باشد</a:t>
            </a:r>
            <a:r>
              <a:rPr lang="en-US" sz="2400" dirty="0"/>
              <a:t>.</a:t>
            </a:r>
          </a:p>
          <a:p>
            <a:pPr algn="r" rtl="1"/>
            <a:r>
              <a:rPr lang="en-US" sz="2000" dirty="0"/>
              <a:t> </a:t>
            </a:r>
          </a:p>
          <a:p>
            <a:pPr algn="r" rtl="1"/>
            <a:endParaRPr lang="fa-IR" sz="2400" dirty="0"/>
          </a:p>
          <a:p>
            <a:pPr algn="r" rtl="1"/>
            <a:endParaRPr lang="fa-IR" sz="2400" dirty="0"/>
          </a:p>
          <a:p>
            <a:pPr algn="r" rtl="1"/>
            <a:r>
              <a:rPr lang="fa-IR" sz="2400" dirty="0"/>
              <a:t>از آن‌جا که قول خدای تعالی همان</a:t>
            </a:r>
            <a:r>
              <a:rPr lang="fa-IR" sz="2400" dirty="0">
                <a:solidFill>
                  <a:srgbClr val="24DC77"/>
                </a:solidFill>
              </a:rPr>
              <a:t> </a:t>
            </a:r>
            <a:r>
              <a:rPr lang="fa-IR" sz="2400" u="sng" dirty="0">
                <a:solidFill>
                  <a:srgbClr val="24DC77"/>
                </a:solidFill>
                <a:hlinkClick r:id="rId2" tooltip="فعل">
                  <a:extLst>
                    <a:ext uri="{A12FA001-AC4F-418D-AE19-62706E023703}">
                      <ahyp:hlinkClr xmlns:ahyp="http://schemas.microsoft.com/office/drawing/2018/hyperlinkcolor" xmlns="" val="tx"/>
                    </a:ext>
                  </a:extLst>
                </a:hlinkClick>
              </a:rPr>
              <a:t>فعل</a:t>
            </a:r>
            <a:r>
              <a:rPr lang="en-US" sz="2400" dirty="0">
                <a:solidFill>
                  <a:srgbClr val="24DC77"/>
                </a:solidFill>
              </a:rPr>
              <a:t> </a:t>
            </a:r>
            <a:r>
              <a:rPr lang="fa-IR" sz="2400" dirty="0"/>
              <a:t>او است، وعدۀ او عبارت است از همان رفتاری که او با ما خواهد کرد که فعلاً برای ما </a:t>
            </a:r>
            <a:r>
              <a:rPr lang="fa-IR" sz="2400" u="sng" dirty="0">
                <a:solidFill>
                  <a:srgbClr val="66FF33"/>
                </a:solidFill>
                <a:hlinkClick r:id="rId3" tooltip="غایب (پیوندی وجود ندارد)">
                  <a:extLst>
                    <a:ext uri="{A12FA001-AC4F-418D-AE19-62706E023703}">
                      <ahyp:hlinkClr xmlns:ahyp="http://schemas.microsoft.com/office/drawing/2018/hyperlinkcolor" xmlns="" val="tx"/>
                    </a:ext>
                  </a:extLst>
                </a:hlinkClick>
              </a:rPr>
              <a:t>غایب</a:t>
            </a:r>
            <a:r>
              <a:rPr lang="en-US" sz="2400" dirty="0"/>
              <a:t> </a:t>
            </a:r>
            <a:r>
              <a:rPr lang="fa-IR" sz="2400" dirty="0"/>
              <a:t>است و جنبه </a:t>
            </a:r>
            <a:r>
              <a:rPr lang="fa-IR" sz="2400" u="sng" dirty="0">
                <a:solidFill>
                  <a:srgbClr val="FF66CC"/>
                </a:solidFill>
                <a:hlinkClick r:id="rId4" tooltip="آینده (پیوندی وجود ندارد)">
                  <a:extLst>
                    <a:ext uri="{A12FA001-AC4F-418D-AE19-62706E023703}">
                      <ahyp:hlinkClr xmlns:ahyp="http://schemas.microsoft.com/office/drawing/2018/hyperlinkcolor" xmlns="" val="tx"/>
                    </a:ext>
                  </a:extLst>
                </a:hlinkClick>
              </a:rPr>
              <a:t>آینده</a:t>
            </a:r>
            <a:r>
              <a:rPr lang="en-US" sz="2400" dirty="0">
                <a:solidFill>
                  <a:srgbClr val="FF66CC"/>
                </a:solidFill>
              </a:rPr>
              <a:t> </a:t>
            </a:r>
            <a:r>
              <a:rPr lang="fa-IR" sz="2400" dirty="0"/>
              <a:t>را دارد، ولی برای خدای تعالی نه غایب است و نه جنبۀ آینده دارد.</a:t>
            </a:r>
          </a:p>
          <a:p>
            <a:pPr algn="r" rtl="1"/>
            <a:endParaRPr lang="fa-IR" sz="2000" dirty="0"/>
          </a:p>
          <a:p>
            <a:pPr algn="r" rtl="1"/>
            <a:endParaRPr lang="en-US" sz="2400" dirty="0"/>
          </a:p>
        </p:txBody>
      </p:sp>
    </p:spTree>
    <p:extLst>
      <p:ext uri="{BB962C8B-B14F-4D97-AF65-F5344CB8AC3E}">
        <p14:creationId xmlns:p14="http://schemas.microsoft.com/office/powerpoint/2010/main" val="8339899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C58B75-5F8E-403F-B563-9B6327BE0D80}"/>
              </a:ext>
            </a:extLst>
          </p:cNvPr>
          <p:cNvSpPr>
            <a:spLocks noGrp="1"/>
          </p:cNvSpPr>
          <p:nvPr>
            <p:ph type="title"/>
          </p:nvPr>
        </p:nvSpPr>
        <p:spPr/>
        <p:txBody>
          <a:bodyPr>
            <a:normAutofit/>
          </a:bodyPr>
          <a:lstStyle/>
          <a:p>
            <a:pPr algn="ctr"/>
            <a:r>
              <a:rPr lang="fa-IR" sz="6600" dirty="0">
                <a:latin typeface="Andalus" panose="02020603050405020304" pitchFamily="18" charset="-78"/>
                <a:cs typeface="Andalus" panose="02020603050405020304" pitchFamily="18" charset="-78"/>
              </a:rPr>
              <a:t>پایان</a:t>
            </a:r>
          </a:p>
        </p:txBody>
      </p:sp>
      <p:pic>
        <p:nvPicPr>
          <p:cNvPr id="5" name="Content Placeholder 4">
            <a:extLst>
              <a:ext uri="{FF2B5EF4-FFF2-40B4-BE49-F238E27FC236}">
                <a16:creationId xmlns:a16="http://schemas.microsoft.com/office/drawing/2014/main" xmlns="" id="{0D8892E4-3C5E-44E5-BDD3-64511B012F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321" y="2505909"/>
            <a:ext cx="3387165" cy="3598863"/>
          </a:xfrm>
          <a:prstGeom prst="rect">
            <a:avLst/>
          </a:prstGeom>
          <a:solidFill>
            <a:srgbClr val="FFFFFF">
              <a:shade val="85000"/>
            </a:srgbClr>
          </a:solidFill>
          <a:ln w="190500" cap="sq">
            <a:solidFill>
              <a:srgbClr val="660033"/>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a:extLst>
              <a:ext uri="{FF2B5EF4-FFF2-40B4-BE49-F238E27FC236}">
                <a16:creationId xmlns:a16="http://schemas.microsoft.com/office/drawing/2014/main" xmlns="" id="{09CDE254-24B5-4C5A-AE4B-26F7F7B8B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448" y="2369177"/>
            <a:ext cx="6641058" cy="3735595"/>
          </a:xfrm>
          <a:prstGeom prst="roundRect">
            <a:avLst>
              <a:gd name="adj" fmla="val 4167"/>
            </a:avLst>
          </a:prstGeom>
          <a:solidFill>
            <a:srgbClr val="FFFFFF"/>
          </a:solidFill>
          <a:ln w="76200" cap="sq">
            <a:solidFill>
              <a:schemeClr val="bg1">
                <a:lumMod val="95000"/>
                <a:lumOff val="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4269694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A2DD50-C89D-48AD-B08F-255FA018D281}"/>
              </a:ext>
            </a:extLst>
          </p:cNvPr>
          <p:cNvSpPr>
            <a:spLocks noGrp="1"/>
          </p:cNvSpPr>
          <p:nvPr>
            <p:ph type="title"/>
          </p:nvPr>
        </p:nvSpPr>
        <p:spPr/>
        <p:txBody>
          <a:bodyPr/>
          <a:lstStyle/>
          <a:p>
            <a:pPr algn="ctr"/>
            <a:r>
              <a:rPr lang="fa-IR" dirty="0"/>
              <a:t>منابع و پی نوشت ها</a:t>
            </a:r>
          </a:p>
        </p:txBody>
      </p:sp>
      <p:sp>
        <p:nvSpPr>
          <p:cNvPr id="3" name="TextBox 2">
            <a:extLst>
              <a:ext uri="{FF2B5EF4-FFF2-40B4-BE49-F238E27FC236}">
                <a16:creationId xmlns:a16="http://schemas.microsoft.com/office/drawing/2014/main" xmlns="" id="{54C8347D-8F38-48AD-93A5-E6D42089D575}"/>
              </a:ext>
            </a:extLst>
          </p:cNvPr>
          <p:cNvSpPr txBox="1"/>
          <p:nvPr/>
        </p:nvSpPr>
        <p:spPr>
          <a:xfrm>
            <a:off x="204865" y="2158584"/>
            <a:ext cx="11782269" cy="4524315"/>
          </a:xfrm>
          <a:prstGeom prst="rect">
            <a:avLst/>
          </a:prstGeom>
          <a:noFill/>
        </p:spPr>
        <p:txBody>
          <a:bodyPr wrap="square" rtlCol="1">
            <a:spAutoFit/>
          </a:bodyPr>
          <a:lstStyle/>
          <a:p>
            <a:pPr algn="r" rtl="1"/>
            <a:r>
              <a:rPr lang="fa-IR" sz="2400" dirty="0"/>
              <a:t>1- مقری فیومی، احمد بن علی، مصباح المنیر، قم، دارالهجره، ۱۴۱۴ ق، ذیل واژه حکم؛ راغب اصفهانی، حسین بن محمد، المفردات فی غریب القرآن، بیروت، دارالعلم‌ الدار الشامیة، ۱۴۱۲ ق، ص ۲۴۸.</a:t>
            </a:r>
            <a:endParaRPr lang="en-US" sz="2400" dirty="0"/>
          </a:p>
          <a:p>
            <a:pPr algn="r" rtl="1"/>
            <a:r>
              <a:rPr lang="fa-IR" sz="2400" dirty="0"/>
              <a:t>۲. قرشی، سید علی اکبر، قاموس قرآن، چاپ پنجم، انتشارات دارالکتب الاسلامیه، ج ۲، ص ۱۶۴، ماده حکم.</a:t>
            </a:r>
            <a:endParaRPr lang="en-US" sz="2400" dirty="0"/>
          </a:p>
          <a:p>
            <a:pPr algn="r" rtl="1"/>
            <a:r>
              <a:rPr lang="fa-IR" sz="2400" dirty="0"/>
              <a:t>۳. طباطبائی، محمد حسین، المیزان فی تفسیر القرآن، قم، دفتر انتشارات اسلامی جامعه‌ مدرسین حوزه علمیه، ۱۴۱۷، ج ۱۹، ص ۵۳۱.</a:t>
            </a:r>
            <a:endParaRPr lang="en-US" sz="2400" dirty="0"/>
          </a:p>
          <a:p>
            <a:pPr algn="r" rtl="1"/>
            <a:r>
              <a:rPr lang="fa-IR" sz="2400" dirty="0"/>
              <a:t>۴. طباطبائی، محمد حسین، المیزان فی تفسیر القرآن، قم، دفتر انتشارات اسلامی جامعه‌ مدرسین حوزه علمیه، ۱۴۱۷، ج ۱۴، ص ۴۰۵.</a:t>
            </a:r>
            <a:endParaRPr lang="en-US" sz="2400" dirty="0"/>
          </a:p>
          <a:p>
            <a:pPr algn="r" rtl="1"/>
            <a:r>
              <a:rPr lang="fa-IR" sz="2400" dirty="0"/>
              <a:t>۵. ربانی گلپایگانی، علی، کلام تطبیقی، توحید، صفات و عدل الهی، قم، مرکز جهانی علوم اسلامی، ۱۳۸۳ ش، ص ۱۲۹.</a:t>
            </a:r>
            <a:endParaRPr lang="en-US" sz="2400" dirty="0"/>
          </a:p>
          <a:p>
            <a:pPr algn="r" rtl="1"/>
            <a:r>
              <a:rPr lang="fa-IR" sz="2400" dirty="0"/>
              <a:t>6. سبحانی، جعفر و محمد رضایی، محمد، اندیشه اسلامی، قم، معارف، ۱۳۸۵ش، ج ۱، ص ۱۱۳-۱۱۲.</a:t>
            </a:r>
            <a:endParaRPr lang="en-US" sz="2400" dirty="0"/>
          </a:p>
          <a:p>
            <a:pPr algn="r" rtl="1"/>
            <a:r>
              <a:rPr lang="fa-IR" sz="2400" dirty="0"/>
              <a:t>7. مومنون/سوره۲۳، آیه۱۱۵.</a:t>
            </a:r>
          </a:p>
          <a:p>
            <a:pPr algn="r" rtl="1"/>
            <a:r>
              <a:rPr lang="fa-IR" sz="2400" dirty="0"/>
              <a:t>8.</a:t>
            </a:r>
            <a:r>
              <a:rPr lang="fa-IR" dirty="0">
                <a:solidFill>
                  <a:srgbClr val="0066FF"/>
                </a:solidFill>
                <a:hlinkClick r:id="rId2">
                  <a:extLst>
                    <a:ext uri="{A12FA001-AC4F-418D-AE19-62706E023703}">
                      <ahyp:hlinkClr xmlns:ahyp="http://schemas.microsoft.com/office/drawing/2018/hyperlinkcolor" xmlns="" val="tx"/>
                    </a:ext>
                  </a:extLst>
                </a:hlinkClick>
              </a:rPr>
              <a:t> </a:t>
            </a:r>
            <a:r>
              <a:rPr lang="fa-IR" sz="2400" dirty="0">
                <a:hlinkClick r:id="rId2">
                  <a:extLst>
                    <a:ext uri="{A12FA001-AC4F-418D-AE19-62706E023703}">
                      <ahyp:hlinkClr xmlns:ahyp="http://schemas.microsoft.com/office/drawing/2018/hyperlinkcolor" xmlns="" val="tx"/>
                    </a:ext>
                  </a:extLst>
                </a:hlinkClick>
              </a:rPr>
              <a:t> </a:t>
            </a:r>
            <a:r>
              <a:rPr lang="fa-IR" sz="2400" dirty="0">
                <a:hlinkClick r:id="rId3" tooltip="طباطبائی، محمدحسین، المیزان، ج15، ص73.">
                  <a:extLst>
                    <a:ext uri="{A12FA001-AC4F-418D-AE19-62706E023703}">
                      <ahyp:hlinkClr xmlns:ahyp="http://schemas.microsoft.com/office/drawing/2018/hyperlinkcolor" xmlns="" val="tx"/>
                    </a:ext>
                  </a:extLst>
                </a:hlinkClick>
              </a:rPr>
              <a:t>طباطبائی، محمدحسین، المیزان، ج۱۵، ص۷۳.</a:t>
            </a:r>
            <a:r>
              <a:rPr lang="fa-IR" sz="2400" dirty="0"/>
              <a:t>  </a:t>
            </a:r>
            <a:r>
              <a:rPr lang="fa-IR" dirty="0"/>
              <a:t>  </a:t>
            </a:r>
            <a:r>
              <a:rPr lang="fa-IR" sz="2400" dirty="0"/>
              <a:t>    </a:t>
            </a:r>
            <a:endParaRPr lang="en-US" sz="2400" dirty="0"/>
          </a:p>
        </p:txBody>
      </p:sp>
    </p:spTree>
    <p:extLst>
      <p:ext uri="{BB962C8B-B14F-4D97-AF65-F5344CB8AC3E}">
        <p14:creationId xmlns:p14="http://schemas.microsoft.com/office/powerpoint/2010/main" val="22586033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CCCA0A-4EE1-49E0-8042-4A1D05FE70FA}"/>
              </a:ext>
            </a:extLst>
          </p:cNvPr>
          <p:cNvSpPr>
            <a:spLocks noGrp="1"/>
          </p:cNvSpPr>
          <p:nvPr>
            <p:ph type="title"/>
          </p:nvPr>
        </p:nvSpPr>
        <p:spPr/>
        <p:txBody>
          <a:bodyPr/>
          <a:lstStyle/>
          <a:p>
            <a:pPr algn="r"/>
            <a:r>
              <a:rPr lang="fa-IR" dirty="0"/>
              <a:t>منابع و پی نوشت ها</a:t>
            </a:r>
          </a:p>
        </p:txBody>
      </p:sp>
      <p:sp>
        <p:nvSpPr>
          <p:cNvPr id="3" name="TextBox 2">
            <a:extLst>
              <a:ext uri="{FF2B5EF4-FFF2-40B4-BE49-F238E27FC236}">
                <a16:creationId xmlns:a16="http://schemas.microsoft.com/office/drawing/2014/main" xmlns="" id="{17BB2A13-A6B8-41DB-AB0A-1DE00A9AAAD9}"/>
              </a:ext>
            </a:extLst>
          </p:cNvPr>
          <p:cNvSpPr txBox="1"/>
          <p:nvPr/>
        </p:nvSpPr>
        <p:spPr>
          <a:xfrm>
            <a:off x="781987" y="2038662"/>
            <a:ext cx="10628026" cy="4708981"/>
          </a:xfrm>
          <a:prstGeom prst="rect">
            <a:avLst/>
          </a:prstGeom>
          <a:noFill/>
        </p:spPr>
        <p:txBody>
          <a:bodyPr wrap="square" rtlCol="1">
            <a:spAutoFit/>
          </a:bodyPr>
          <a:lstStyle/>
          <a:p>
            <a:pPr algn="r" rtl="1"/>
            <a:r>
              <a:rPr lang="fa-IR" sz="2000" dirty="0"/>
              <a:t>8-ص/سوره۳۸، آیه۲۷.    </a:t>
            </a:r>
            <a:endParaRPr lang="en-US" sz="2000" dirty="0"/>
          </a:p>
          <a:p>
            <a:pPr algn="r" rtl="1"/>
            <a:r>
              <a:rPr lang="fa-IR" sz="2000" dirty="0"/>
              <a:t>9. اندیشه اسلامی، ج۱، ص ۱۱۳.</a:t>
            </a:r>
            <a:endParaRPr lang="en-US" sz="2000" dirty="0"/>
          </a:p>
          <a:p>
            <a:pPr algn="r" rtl="1"/>
            <a:r>
              <a:rPr lang="fa-IR" sz="2000" dirty="0"/>
              <a:t>10. مشکور، محمد جواد، سیر کلام در فرق اسلام، تهران، شرق، ص ۲۱۷.</a:t>
            </a:r>
            <a:endParaRPr lang="en-US" sz="2000" dirty="0"/>
          </a:p>
          <a:p>
            <a:pPr algn="r" rtl="1"/>
            <a:r>
              <a:rPr lang="fa-IR" sz="2000" dirty="0"/>
              <a:t>11. فاطر/سوره۳۵، آیه۱۵.    </a:t>
            </a:r>
            <a:endParaRPr lang="en-US" sz="2000" dirty="0"/>
          </a:p>
          <a:p>
            <a:pPr algn="r" rtl="1"/>
            <a:r>
              <a:rPr lang="fa-IR" sz="2000" dirty="0"/>
              <a:t>12. کشف المراد فی شرح تجرید الاعتقاد، حسن بن یوسف العلامة الحلی، به کوشش حسن حسن‌زاده آملی، قم، نشر اسلامی، ۱۴۱۹ ق، ص ۳۰۶.</a:t>
            </a:r>
            <a:endParaRPr lang="en-US" sz="2000" dirty="0"/>
          </a:p>
          <a:p>
            <a:pPr algn="r" rtl="1"/>
            <a:r>
              <a:rPr lang="fa-IR" sz="2000" dirty="0"/>
              <a:t>13. طباطبایی، محمدحسین، شیعه در اسلام، نشر بنیاد علمی کلام و فلسفه، ص ۱۰۴.</a:t>
            </a:r>
            <a:endParaRPr lang="en-US" sz="2000" dirty="0"/>
          </a:p>
          <a:p>
            <a:pPr algn="r" rtl="1"/>
            <a:r>
              <a:rPr lang="fa-IR" sz="2000" dirty="0"/>
              <a:t>۱4. آل عمران/سوره۳، آیه۱۹۱.    </a:t>
            </a:r>
            <a:endParaRPr lang="en-US" sz="2000" dirty="0"/>
          </a:p>
          <a:p>
            <a:pPr algn="r" rtl="1"/>
            <a:r>
              <a:rPr lang="fa-IR" sz="2000" dirty="0"/>
              <a:t>15. احقاف/سوره۴۶، آیه۳.    </a:t>
            </a:r>
            <a:endParaRPr lang="en-US" sz="2000" dirty="0"/>
          </a:p>
          <a:p>
            <a:pPr algn="r" rtl="1"/>
            <a:r>
              <a:rPr lang="fa-IR" sz="2000" dirty="0"/>
              <a:t>16. هود/سوره۱۱، آیه۷.    </a:t>
            </a:r>
            <a:endParaRPr lang="en-US" sz="2000" dirty="0"/>
          </a:p>
          <a:p>
            <a:pPr algn="r" rtl="1"/>
            <a:r>
              <a:rPr lang="fa-IR" sz="2000" dirty="0"/>
              <a:t>17. ذاریات/سوره۵۱، آیه۵۶.    </a:t>
            </a:r>
            <a:endParaRPr lang="en-US" sz="2000" dirty="0"/>
          </a:p>
          <a:p>
            <a:pPr algn="r" rtl="1"/>
            <a:r>
              <a:rPr lang="fa-IR" sz="2000" dirty="0"/>
              <a:t>18. حلی، حسن بن یوسف، دلایل الصدق، تهران، مکتبة النجاح، ج ۱، ص ۴۲۴.</a:t>
            </a:r>
            <a:endParaRPr lang="en-US" sz="2000" dirty="0"/>
          </a:p>
          <a:p>
            <a:pPr algn="r" rtl="1"/>
            <a:r>
              <a:rPr lang="fa-IR" sz="2000" dirty="0"/>
              <a:t>19. حلی، حسن بن یوسف، کشف المراد، تصحیح حسن حسن زاده آملی، قم، نشر اسلامی، ۱۴۰۷ ق، ص ۳۲۴.</a:t>
            </a:r>
            <a:endParaRPr lang="en-US" sz="2000" dirty="0"/>
          </a:p>
          <a:p>
            <a:pPr algn="r" rtl="1"/>
            <a:r>
              <a:rPr lang="fa-IR" sz="2000" dirty="0"/>
              <a:t>20. حلی، حسن بن یوسف، کشف المراد، تصحیح حسن حسن زاده آملی، قم، نشر اسلامی، ۱۴۰۷ ق، ص ۳۲۴.</a:t>
            </a:r>
            <a:endParaRPr lang="en-US" sz="2000" dirty="0"/>
          </a:p>
          <a:p>
            <a:pPr algn="r" rtl="1"/>
            <a:r>
              <a:rPr lang="fa-IR" sz="2000" dirty="0"/>
              <a:t>21. ذاریات/سوره۵۱، آیه۵۶.    </a:t>
            </a:r>
            <a:endParaRPr lang="en-US" sz="2000" dirty="0"/>
          </a:p>
        </p:txBody>
      </p:sp>
    </p:spTree>
    <p:extLst>
      <p:ext uri="{BB962C8B-B14F-4D97-AF65-F5344CB8AC3E}">
        <p14:creationId xmlns:p14="http://schemas.microsoft.com/office/powerpoint/2010/main" val="27137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B42A83-4E27-48DE-9A1E-0F2ECF314F1C}"/>
              </a:ext>
            </a:extLst>
          </p:cNvPr>
          <p:cNvSpPr>
            <a:spLocks noGrp="1"/>
          </p:cNvSpPr>
          <p:nvPr>
            <p:ph type="title"/>
          </p:nvPr>
        </p:nvSpPr>
        <p:spPr/>
        <p:txBody>
          <a:bodyPr/>
          <a:lstStyle/>
          <a:p>
            <a:pPr algn="r"/>
            <a:r>
              <a:rPr lang="fa-IR" dirty="0"/>
              <a:t>منابع و پی نوشت ها</a:t>
            </a:r>
          </a:p>
        </p:txBody>
      </p:sp>
      <p:sp>
        <p:nvSpPr>
          <p:cNvPr id="4" name="TextBox 3">
            <a:extLst>
              <a:ext uri="{FF2B5EF4-FFF2-40B4-BE49-F238E27FC236}">
                <a16:creationId xmlns:a16="http://schemas.microsoft.com/office/drawing/2014/main" xmlns="" id="{443FC30F-37C6-45AF-A2B5-DCB57E383361}"/>
              </a:ext>
            </a:extLst>
          </p:cNvPr>
          <p:cNvSpPr txBox="1"/>
          <p:nvPr/>
        </p:nvSpPr>
        <p:spPr>
          <a:xfrm>
            <a:off x="1516505" y="2700728"/>
            <a:ext cx="9758597" cy="3777521"/>
          </a:xfrm>
          <a:prstGeom prst="rect">
            <a:avLst/>
          </a:prstGeom>
          <a:noFill/>
        </p:spPr>
        <p:txBody>
          <a:bodyPr wrap="square" rtlCol="1">
            <a:spAutoFit/>
          </a:bodyPr>
          <a:lstStyle/>
          <a:p>
            <a:endParaRPr lang="fa-IR" dirty="0"/>
          </a:p>
        </p:txBody>
      </p:sp>
      <p:sp>
        <p:nvSpPr>
          <p:cNvPr id="5" name="TextBox 4">
            <a:extLst>
              <a:ext uri="{FF2B5EF4-FFF2-40B4-BE49-F238E27FC236}">
                <a16:creationId xmlns:a16="http://schemas.microsoft.com/office/drawing/2014/main" xmlns="" id="{72FFB379-776E-42E3-9530-ADA5485EDDF0}"/>
              </a:ext>
            </a:extLst>
          </p:cNvPr>
          <p:cNvSpPr txBox="1"/>
          <p:nvPr/>
        </p:nvSpPr>
        <p:spPr>
          <a:xfrm>
            <a:off x="1863778" y="2148591"/>
            <a:ext cx="9758597" cy="4924425"/>
          </a:xfrm>
          <a:prstGeom prst="rect">
            <a:avLst/>
          </a:prstGeom>
          <a:noFill/>
        </p:spPr>
        <p:txBody>
          <a:bodyPr wrap="square" rtlCol="1">
            <a:spAutoFit/>
          </a:bodyPr>
          <a:lstStyle/>
          <a:p>
            <a:pPr algn="r" rtl="1"/>
            <a:r>
              <a:rPr lang="en-US" dirty="0"/>
              <a:t> </a:t>
            </a:r>
            <a:endParaRPr lang="en-US" sz="2400" dirty="0"/>
          </a:p>
          <a:p>
            <a:pPr lvl="0" algn="r" rtl="1"/>
            <a:r>
              <a:rPr lang="fa-IR" sz="2400" dirty="0"/>
              <a:t>22-</a:t>
            </a:r>
            <a:r>
              <a:rPr lang="en-US" sz="2400" dirty="0"/>
              <a:t> </a:t>
            </a:r>
            <a:r>
              <a:rPr lang="fa-IR" sz="2400" dirty="0"/>
              <a:t>راغب اصفهانی، ابی القاسم الحسین بن محمد المعروف، المفردات فی غریب القرآن، المکتبه الرضویه، بی‌تا، ص۳۲۵</a:t>
            </a:r>
            <a:r>
              <a:rPr lang="en-US" sz="2400" dirty="0"/>
              <a:t>.</a:t>
            </a:r>
          </a:p>
          <a:p>
            <a:pPr lvl="0" algn="r" rtl="1"/>
            <a:r>
              <a:rPr lang="fa-IR" sz="2400" dirty="0">
                <a:solidFill>
                  <a:srgbClr val="FFC000"/>
                </a:solidFill>
                <a:hlinkClick r:id="rId2">
                  <a:extLst>
                    <a:ext uri="{A12FA001-AC4F-418D-AE19-62706E023703}">
                      <ahyp:hlinkClr xmlns:ahyp="http://schemas.microsoft.com/office/drawing/2018/hyperlinkcolor" xmlns="" val="tx"/>
                    </a:ext>
                  </a:extLst>
                </a:hlinkClick>
              </a:rPr>
              <a:t>پرش به بالا</a:t>
            </a:r>
            <a:r>
              <a:rPr lang="en-US" sz="2400" dirty="0">
                <a:solidFill>
                  <a:srgbClr val="FFC000"/>
                </a:solidFill>
                <a:hlinkClick r:id="rId2">
                  <a:extLst>
                    <a:ext uri="{A12FA001-AC4F-418D-AE19-62706E023703}">
                      <ahyp:hlinkClr xmlns:ahyp="http://schemas.microsoft.com/office/drawing/2018/hyperlinkcolor" xmlns="" val="tx"/>
                    </a:ext>
                  </a:extLst>
                </a:hlinkClick>
              </a:rPr>
              <a:t>↑</a:t>
            </a:r>
            <a:r>
              <a:rPr lang="en-US" sz="2400" dirty="0">
                <a:solidFill>
                  <a:srgbClr val="FFC000"/>
                </a:solidFill>
              </a:rPr>
              <a:t> </a:t>
            </a:r>
            <a:r>
              <a:rPr lang="fa-IR" sz="2400" dirty="0">
                <a:solidFill>
                  <a:srgbClr val="FFC000"/>
                </a:solidFill>
              </a:rPr>
              <a:t>23-</a:t>
            </a:r>
            <a:r>
              <a:rPr lang="fa-IR" sz="2400" dirty="0"/>
              <a:t>سعیدی مهر، محمد، آموزش کلام اسلامی(۱) خداشناسی، مرکز جهانی علوم اسلامی، ۱۳۷۷ش، ج اول، ص۳۲۶</a:t>
            </a:r>
            <a:r>
              <a:rPr lang="en-US" sz="2400" dirty="0"/>
              <a:t>.</a:t>
            </a:r>
          </a:p>
          <a:p>
            <a:pPr lvl="0" algn="r" rtl="1"/>
            <a:r>
              <a:rPr lang="fa-IR" sz="2400" dirty="0">
                <a:solidFill>
                  <a:srgbClr val="FFC000"/>
                </a:solidFill>
                <a:hlinkClick r:id="rId3">
                  <a:extLst>
                    <a:ext uri="{A12FA001-AC4F-418D-AE19-62706E023703}">
                      <ahyp:hlinkClr xmlns:ahyp="http://schemas.microsoft.com/office/drawing/2018/hyperlinkcolor" xmlns="" val="tx"/>
                    </a:ext>
                  </a:extLst>
                </a:hlinkClick>
              </a:rPr>
              <a:t>پرش به بالا</a:t>
            </a:r>
            <a:r>
              <a:rPr lang="en-US" sz="2400" dirty="0">
                <a:solidFill>
                  <a:srgbClr val="FFC000"/>
                </a:solidFill>
                <a:hlinkClick r:id="rId3">
                  <a:extLst>
                    <a:ext uri="{A12FA001-AC4F-418D-AE19-62706E023703}">
                      <ahyp:hlinkClr xmlns:ahyp="http://schemas.microsoft.com/office/drawing/2018/hyperlinkcolor" xmlns="" val="tx"/>
                    </a:ext>
                  </a:extLst>
                </a:hlinkClick>
              </a:rPr>
              <a:t>↑</a:t>
            </a:r>
            <a:r>
              <a:rPr lang="en-US" sz="2400" dirty="0"/>
              <a:t> </a:t>
            </a:r>
            <a:r>
              <a:rPr lang="fa-IR" sz="2400" dirty="0"/>
              <a:t>24-مصباح یزدی، محمدتقی؛ آموزش عقاید، مرکز چاپ و نشر سازمان تبلیغات اسلامی، ۱۳۷۰ش، چ هفتم، ج۱-۲، ص۱۹۲</a:t>
            </a:r>
            <a:r>
              <a:rPr lang="en-US" sz="2400" dirty="0"/>
              <a:t>.</a:t>
            </a:r>
          </a:p>
          <a:p>
            <a:pPr lvl="0" algn="r" rtl="1"/>
            <a:r>
              <a:rPr lang="fa-IR" sz="2400" dirty="0">
                <a:solidFill>
                  <a:srgbClr val="FFC000"/>
                </a:solidFill>
                <a:hlinkClick r:id="rId4">
                  <a:extLst>
                    <a:ext uri="{A12FA001-AC4F-418D-AE19-62706E023703}">
                      <ahyp:hlinkClr xmlns:ahyp="http://schemas.microsoft.com/office/drawing/2018/hyperlinkcolor" xmlns="" val="tx"/>
                    </a:ext>
                  </a:extLst>
                </a:hlinkClick>
              </a:rPr>
              <a:t>پرش به بالا</a:t>
            </a:r>
            <a:r>
              <a:rPr lang="en-US" sz="2400" dirty="0">
                <a:solidFill>
                  <a:srgbClr val="FFC000"/>
                </a:solidFill>
                <a:hlinkClick r:id="rId4">
                  <a:extLst>
                    <a:ext uri="{A12FA001-AC4F-418D-AE19-62706E023703}">
                      <ahyp:hlinkClr xmlns:ahyp="http://schemas.microsoft.com/office/drawing/2018/hyperlinkcolor" xmlns="" val="tx"/>
                    </a:ext>
                  </a:extLst>
                </a:hlinkClick>
              </a:rPr>
              <a:t>↑</a:t>
            </a:r>
            <a:r>
              <a:rPr lang="en-US" sz="2400" dirty="0">
                <a:solidFill>
                  <a:srgbClr val="FFC000"/>
                </a:solidFill>
              </a:rPr>
              <a:t> </a:t>
            </a:r>
            <a:r>
              <a:rPr lang="fa-IR" sz="2400" dirty="0"/>
              <a:t>همان</a:t>
            </a:r>
            <a:r>
              <a:rPr lang="en-US" sz="2400" dirty="0"/>
              <a:t>.</a:t>
            </a:r>
          </a:p>
          <a:p>
            <a:pPr lvl="0" algn="r" rtl="1"/>
            <a:r>
              <a:rPr lang="fa-IR" sz="2400" dirty="0">
                <a:solidFill>
                  <a:srgbClr val="FFC000"/>
                </a:solidFill>
                <a:hlinkClick r:id="rId5">
                  <a:extLst>
                    <a:ext uri="{A12FA001-AC4F-418D-AE19-62706E023703}">
                      <ahyp:hlinkClr xmlns:ahyp="http://schemas.microsoft.com/office/drawing/2018/hyperlinkcolor" xmlns="" val="tx"/>
                    </a:ext>
                  </a:extLst>
                </a:hlinkClick>
              </a:rPr>
              <a:t>پرش به بالا</a:t>
            </a:r>
            <a:r>
              <a:rPr lang="en-US" sz="2400" dirty="0">
                <a:solidFill>
                  <a:srgbClr val="FFC000"/>
                </a:solidFill>
                <a:hlinkClick r:id="rId5">
                  <a:extLst>
                    <a:ext uri="{A12FA001-AC4F-418D-AE19-62706E023703}">
                      <ahyp:hlinkClr xmlns:ahyp="http://schemas.microsoft.com/office/drawing/2018/hyperlinkcolor" xmlns="" val="tx"/>
                    </a:ext>
                  </a:extLst>
                </a:hlinkClick>
              </a:rPr>
              <a:t>↑</a:t>
            </a:r>
            <a:r>
              <a:rPr lang="en-US" sz="2400" dirty="0">
                <a:solidFill>
                  <a:srgbClr val="FFC000"/>
                </a:solidFill>
              </a:rPr>
              <a:t> </a:t>
            </a:r>
            <a:r>
              <a:rPr lang="fa-IR" sz="2400" dirty="0">
                <a:solidFill>
                  <a:srgbClr val="FFC000"/>
                </a:solidFill>
              </a:rPr>
              <a:t>25-</a:t>
            </a:r>
            <a:r>
              <a:rPr lang="fa-IR" sz="2400" dirty="0"/>
              <a:t>سعیدی مهر، محمد؛ همان، ص۳۲۷</a:t>
            </a:r>
            <a:r>
              <a:rPr lang="en-US" sz="2400" dirty="0"/>
              <a:t>.</a:t>
            </a:r>
          </a:p>
          <a:p>
            <a:pPr lvl="0" algn="r" rtl="1"/>
            <a:r>
              <a:rPr lang="fa-IR" sz="2400" dirty="0">
                <a:solidFill>
                  <a:srgbClr val="FFC000"/>
                </a:solidFill>
                <a:hlinkClick r:id="rId6">
                  <a:extLst>
                    <a:ext uri="{A12FA001-AC4F-418D-AE19-62706E023703}">
                      <ahyp:hlinkClr xmlns:ahyp="http://schemas.microsoft.com/office/drawing/2018/hyperlinkcolor" xmlns="" val="tx"/>
                    </a:ext>
                  </a:extLst>
                </a:hlinkClick>
              </a:rPr>
              <a:t>پرش به بالا</a:t>
            </a:r>
            <a:r>
              <a:rPr lang="en-US" sz="2400" dirty="0">
                <a:solidFill>
                  <a:srgbClr val="FFC000"/>
                </a:solidFill>
                <a:hlinkClick r:id="rId6">
                  <a:extLst>
                    <a:ext uri="{A12FA001-AC4F-418D-AE19-62706E023703}">
                      <ahyp:hlinkClr xmlns:ahyp="http://schemas.microsoft.com/office/drawing/2018/hyperlinkcolor" xmlns="" val="tx"/>
                    </a:ext>
                  </a:extLst>
                </a:hlinkClick>
              </a:rPr>
              <a:t>↑</a:t>
            </a:r>
            <a:r>
              <a:rPr lang="en-US" sz="2400" dirty="0">
                <a:solidFill>
                  <a:srgbClr val="FFC000"/>
                </a:solidFill>
              </a:rPr>
              <a:t> </a:t>
            </a:r>
            <a:r>
              <a:rPr lang="fa-IR" sz="2400" dirty="0">
                <a:solidFill>
                  <a:srgbClr val="FFC000"/>
                </a:solidFill>
              </a:rPr>
              <a:t> 26-</a:t>
            </a:r>
            <a:r>
              <a:rPr lang="fa-IR" sz="2400" dirty="0"/>
              <a:t>سعیدی مهر، محمد، پیشین، ص۳۲۸-۳۲۹</a:t>
            </a:r>
            <a:r>
              <a:rPr lang="en-US" sz="2400" dirty="0"/>
              <a:t>.</a:t>
            </a:r>
          </a:p>
          <a:p>
            <a:pPr lvl="0" algn="r" rtl="1"/>
            <a:r>
              <a:rPr lang="fa-IR" sz="2400" dirty="0">
                <a:solidFill>
                  <a:srgbClr val="FFC000"/>
                </a:solidFill>
                <a:hlinkClick r:id="rId7">
                  <a:extLst>
                    <a:ext uri="{A12FA001-AC4F-418D-AE19-62706E023703}">
                      <ahyp:hlinkClr xmlns:ahyp="http://schemas.microsoft.com/office/drawing/2018/hyperlinkcolor" xmlns="" val="tx"/>
                    </a:ext>
                  </a:extLst>
                </a:hlinkClick>
              </a:rPr>
              <a:t>پرش به بالا</a:t>
            </a:r>
            <a:r>
              <a:rPr lang="en-US" sz="2400" dirty="0">
                <a:solidFill>
                  <a:srgbClr val="FFC000"/>
                </a:solidFill>
                <a:hlinkClick r:id="rId7">
                  <a:extLst>
                    <a:ext uri="{A12FA001-AC4F-418D-AE19-62706E023703}">
                      <ahyp:hlinkClr xmlns:ahyp="http://schemas.microsoft.com/office/drawing/2018/hyperlinkcolor" xmlns="" val="tx"/>
                    </a:ext>
                  </a:extLst>
                </a:hlinkClick>
              </a:rPr>
              <a:t>↑</a:t>
            </a:r>
            <a:r>
              <a:rPr lang="en-US" sz="2400" dirty="0">
                <a:solidFill>
                  <a:srgbClr val="FFC000"/>
                </a:solidFill>
              </a:rPr>
              <a:t> </a:t>
            </a:r>
            <a:r>
              <a:rPr lang="fa-IR" sz="2400" dirty="0">
                <a:solidFill>
                  <a:srgbClr val="FFC000"/>
                </a:solidFill>
              </a:rPr>
              <a:t>27-</a:t>
            </a:r>
            <a:r>
              <a:rPr lang="fa-IR" sz="2400" dirty="0"/>
              <a:t>همان</a:t>
            </a:r>
            <a:r>
              <a:rPr lang="en-US" sz="2400" dirty="0"/>
              <a:t>.</a:t>
            </a:r>
            <a:endParaRPr lang="fa-IR" sz="2400" dirty="0"/>
          </a:p>
          <a:p>
            <a:pPr algn="r" rtl="1"/>
            <a:r>
              <a:rPr lang="fa-IR" sz="3200" dirty="0"/>
              <a:t>28-</a:t>
            </a:r>
            <a:r>
              <a:rPr lang="fa-IR" sz="2400" dirty="0"/>
              <a:t>پژوهشکده باقرالعلوم، برگرفته از مقاله «وعده‌های خدا».</a:t>
            </a:r>
            <a:endParaRPr lang="en-US" sz="2400" dirty="0"/>
          </a:p>
          <a:p>
            <a:pPr lvl="0" algn="r" rtl="1"/>
            <a:endParaRPr lang="en-US" sz="2400" dirty="0"/>
          </a:p>
        </p:txBody>
      </p:sp>
    </p:spTree>
    <p:extLst>
      <p:ext uri="{BB962C8B-B14F-4D97-AF65-F5344CB8AC3E}">
        <p14:creationId xmlns:p14="http://schemas.microsoft.com/office/powerpoint/2010/main" val="2138882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282833-DBCD-4893-873B-ABA7EF471216}"/>
              </a:ext>
            </a:extLst>
          </p:cNvPr>
          <p:cNvSpPr>
            <a:spLocks noGrp="1"/>
          </p:cNvSpPr>
          <p:nvPr>
            <p:ph type="title"/>
          </p:nvPr>
        </p:nvSpPr>
        <p:spPr/>
        <p:txBody>
          <a:bodyPr/>
          <a:lstStyle/>
          <a:p>
            <a:pPr algn="r"/>
            <a:r>
              <a:rPr lang="fa-IR" dirty="0"/>
              <a:t>مقدمه</a:t>
            </a:r>
          </a:p>
        </p:txBody>
      </p:sp>
      <p:sp>
        <p:nvSpPr>
          <p:cNvPr id="3" name="TextBox 2">
            <a:extLst>
              <a:ext uri="{FF2B5EF4-FFF2-40B4-BE49-F238E27FC236}">
                <a16:creationId xmlns:a16="http://schemas.microsoft.com/office/drawing/2014/main" xmlns="" id="{B23654BA-7107-44B6-B1EB-68E135FA070F}"/>
              </a:ext>
            </a:extLst>
          </p:cNvPr>
          <p:cNvSpPr txBox="1"/>
          <p:nvPr/>
        </p:nvSpPr>
        <p:spPr>
          <a:xfrm>
            <a:off x="10658007" y="693532"/>
            <a:ext cx="1349114" cy="1200329"/>
          </a:xfrm>
          <a:prstGeom prst="rect">
            <a:avLst/>
          </a:prstGeom>
          <a:noFill/>
        </p:spPr>
        <p:txBody>
          <a:bodyPr wrap="square" rtlCol="1">
            <a:spAutoFit/>
          </a:bodyPr>
          <a:lstStyle/>
          <a:p>
            <a:pPr algn="r"/>
            <a:r>
              <a:rPr lang="fa-IR" sz="2400" dirty="0">
                <a:latin typeface="Arabic Typesetting" panose="03020402040406030203" pitchFamily="66" charset="-78"/>
                <a:cs typeface="Arabic Typesetting" panose="03020402040406030203" pitchFamily="66" charset="-78"/>
              </a:rPr>
              <a:t>معنای معاد و اعتقاد به آن در شرایع اسلامی</a:t>
            </a:r>
          </a:p>
        </p:txBody>
      </p:sp>
      <p:sp>
        <p:nvSpPr>
          <p:cNvPr id="4" name="TextBox 3">
            <a:extLst>
              <a:ext uri="{FF2B5EF4-FFF2-40B4-BE49-F238E27FC236}">
                <a16:creationId xmlns:a16="http://schemas.microsoft.com/office/drawing/2014/main" xmlns="" id="{FA47737C-D612-4645-88AF-6856C6B4DD84}"/>
              </a:ext>
            </a:extLst>
          </p:cNvPr>
          <p:cNvSpPr txBox="1"/>
          <p:nvPr/>
        </p:nvSpPr>
        <p:spPr>
          <a:xfrm>
            <a:off x="184879" y="1893861"/>
            <a:ext cx="11287593" cy="4739759"/>
          </a:xfrm>
          <a:prstGeom prst="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pPr algn="r"/>
            <a:r>
              <a:rPr lang="fa-IR" sz="2000" dirty="0">
                <a:solidFill>
                  <a:schemeClr val="bg1"/>
                </a:solidFill>
                <a:hlinkClick r:id="rId2" tooltip="انسان">
                  <a:extLst>
                    <a:ext uri="{A12FA001-AC4F-418D-AE19-62706E023703}">
                      <ahyp:hlinkClr xmlns:ahyp="http://schemas.microsoft.com/office/drawing/2018/hyperlinkcolor" xmlns="" val="tx"/>
                    </a:ext>
                  </a:extLst>
                </a:hlinkClick>
              </a:rPr>
              <a:t>انسان</a:t>
            </a:r>
            <a:r>
              <a:rPr lang="fa-IR" sz="2000" dirty="0">
                <a:solidFill>
                  <a:schemeClr val="bg1"/>
                </a:solidFill>
              </a:rPr>
              <a:t> </a:t>
            </a:r>
            <a:r>
              <a:rPr lang="fa-IR" sz="2000" dirty="0"/>
              <a:t>پس از آنکه </a:t>
            </a:r>
            <a:r>
              <a:rPr lang="fa-IR" sz="2000" dirty="0">
                <a:hlinkClick r:id="rId3" tooltip="خدا">
                  <a:extLst>
                    <a:ext uri="{A12FA001-AC4F-418D-AE19-62706E023703}">
                      <ahyp:hlinkClr xmlns:ahyp="http://schemas.microsoft.com/office/drawing/2018/hyperlinkcolor" xmlns="" val="tx"/>
                    </a:ext>
                  </a:extLst>
                </a:hlinkClick>
              </a:rPr>
              <a:t>خدا</a:t>
            </a:r>
            <a:r>
              <a:rPr lang="fa-IR" sz="2000" dirty="0"/>
              <a:t> را شناخت و به</a:t>
            </a:r>
            <a:r>
              <a:rPr lang="fa-IR" sz="2000" dirty="0">
                <a:solidFill>
                  <a:srgbClr val="FF66CC"/>
                </a:solidFill>
              </a:rPr>
              <a:t> </a:t>
            </a:r>
            <a:r>
              <a:rPr lang="fa-IR" sz="2000" dirty="0">
                <a:solidFill>
                  <a:srgbClr val="FF66CC"/>
                </a:solidFill>
                <a:hlinkClick r:id="rId4" tooltip="صدق">
                  <a:extLst>
                    <a:ext uri="{A12FA001-AC4F-418D-AE19-62706E023703}">
                      <ahyp:hlinkClr xmlns:ahyp="http://schemas.microsoft.com/office/drawing/2018/hyperlinkcolor" xmlns="" val="tx"/>
                    </a:ext>
                  </a:extLst>
                </a:hlinkClick>
              </a:rPr>
              <a:t>صدق</a:t>
            </a:r>
            <a:r>
              <a:rPr lang="fa-IR" sz="2000" dirty="0">
                <a:solidFill>
                  <a:srgbClr val="FF66CC"/>
                </a:solidFill>
              </a:rPr>
              <a:t> </a:t>
            </a:r>
            <a:r>
              <a:rPr lang="fa-IR" sz="2000" dirty="0"/>
              <a:t>گفتار </a:t>
            </a:r>
            <a:r>
              <a:rPr lang="fa-IR" sz="2000" dirty="0">
                <a:solidFill>
                  <a:srgbClr val="FF66CC"/>
                </a:solidFill>
                <a:hlinkClick r:id="rId5" tooltip="پیامبران">
                  <a:extLst>
                    <a:ext uri="{A12FA001-AC4F-418D-AE19-62706E023703}">
                      <ahyp:hlinkClr xmlns:ahyp="http://schemas.microsoft.com/office/drawing/2018/hyperlinkcolor" xmlns="" val="tx"/>
                    </a:ext>
                  </a:extLst>
                </a:hlinkClick>
              </a:rPr>
              <a:t>پیامبران</a:t>
            </a:r>
            <a:r>
              <a:rPr lang="fa-IR" sz="2000" dirty="0">
                <a:solidFill>
                  <a:srgbClr val="FF66CC"/>
                </a:solidFill>
              </a:rPr>
              <a:t> </a:t>
            </a:r>
            <a:r>
              <a:rPr lang="fa-IR" sz="2000" dirty="0">
                <a:solidFill>
                  <a:srgbClr val="FF66CC"/>
                </a:solidFill>
                <a:hlinkClick r:id="rId6" tooltip="ایمان">
                  <a:extLst>
                    <a:ext uri="{A12FA001-AC4F-418D-AE19-62706E023703}">
                      <ahyp:hlinkClr xmlns:ahyp="http://schemas.microsoft.com/office/drawing/2018/hyperlinkcolor" xmlns="" val="tx"/>
                    </a:ext>
                  </a:extLst>
                </a:hlinkClick>
              </a:rPr>
              <a:t>ایمان</a:t>
            </a:r>
            <a:r>
              <a:rPr lang="fa-IR" sz="2000" dirty="0">
                <a:solidFill>
                  <a:srgbClr val="FF66CC"/>
                </a:solidFill>
              </a:rPr>
              <a:t> </a:t>
            </a:r>
            <a:r>
              <a:rPr lang="fa-IR" sz="2000" dirty="0"/>
              <a:t>آورد، به </a:t>
            </a:r>
            <a:r>
              <a:rPr lang="fa-IR" sz="2000" dirty="0">
                <a:solidFill>
                  <a:srgbClr val="FF0000"/>
                </a:solidFill>
                <a:hlinkClick r:id="rId7" tooltip="روز قیامت">
                  <a:extLst>
                    <a:ext uri="{A12FA001-AC4F-418D-AE19-62706E023703}">
                      <ahyp:hlinkClr xmlns:ahyp="http://schemas.microsoft.com/office/drawing/2018/hyperlinkcolor" xmlns="" val="tx"/>
                    </a:ext>
                  </a:extLst>
                </a:hlinkClick>
              </a:rPr>
              <a:t>روز قیامت</a:t>
            </a:r>
            <a:r>
              <a:rPr lang="fa-IR" sz="2000" dirty="0"/>
              <a:t> و حیات جاوید اخروی، که همه پیامبران، ایمان به آن را در سرلوحه </a:t>
            </a:r>
            <a:r>
              <a:rPr lang="fa-IR" sz="2000" dirty="0">
                <a:hlinkClick r:id="rId8" tooltip="تبلیغ"/>
              </a:rPr>
              <a:t>تبلیغ</a:t>
            </a:r>
            <a:r>
              <a:rPr lang="fa-IR" sz="2000" dirty="0"/>
              <a:t> و دعوت خود قرار داده‌اند، ایمان پیدا می‌کند. این، خود نوعی </a:t>
            </a:r>
            <a:r>
              <a:rPr lang="fa-IR" sz="2000" dirty="0">
                <a:solidFill>
                  <a:srgbClr val="FFFF00"/>
                </a:solidFill>
                <a:hlinkClick r:id="rId9" tooltip="برهان عقلی (پیوندی وجود ندارد)">
                  <a:extLst>
                    <a:ext uri="{A12FA001-AC4F-418D-AE19-62706E023703}">
                      <ahyp:hlinkClr xmlns:ahyp="http://schemas.microsoft.com/office/drawing/2018/hyperlinkcolor" xmlns="" val="tx"/>
                    </a:ext>
                  </a:extLst>
                </a:hlinkClick>
              </a:rPr>
              <a:t>برهان </a:t>
            </a:r>
            <a:r>
              <a:rPr lang="fa-IR" sz="2000" dirty="0">
                <a:solidFill>
                  <a:schemeClr val="bg2">
                    <a:lumMod val="60000"/>
                    <a:lumOff val="40000"/>
                  </a:schemeClr>
                </a:solidFill>
                <a:hlinkClick r:id="rId9" tooltip="برهان عقلی (پیوندی وجود ندارد)">
                  <a:extLst>
                    <a:ext uri="{A12FA001-AC4F-418D-AE19-62706E023703}">
                      <ahyp:hlinkClr xmlns:ahyp="http://schemas.microsoft.com/office/drawing/2018/hyperlinkcolor" xmlns="" val="tx"/>
                    </a:ext>
                  </a:extLst>
                </a:hlinkClick>
              </a:rPr>
              <a:t>عقلی</a:t>
            </a:r>
            <a:r>
              <a:rPr lang="fa-IR" sz="2000" dirty="0"/>
              <a:t> بر</a:t>
            </a:r>
            <a:r>
              <a:rPr lang="fa-IR" sz="2000" dirty="0">
                <a:solidFill>
                  <a:schemeClr val="accent1">
                    <a:lumMod val="20000"/>
                    <a:lumOff val="80000"/>
                  </a:schemeClr>
                </a:solidFill>
              </a:rPr>
              <a:t> </a:t>
            </a:r>
            <a:r>
              <a:rPr lang="fa-IR" sz="2000" dirty="0">
                <a:solidFill>
                  <a:schemeClr val="accent1">
                    <a:lumMod val="20000"/>
                    <a:lumOff val="80000"/>
                  </a:schemeClr>
                </a:solidFill>
                <a:hlinkClick r:id="rId10" tooltip="معاد">
                  <a:extLst>
                    <a:ext uri="{A12FA001-AC4F-418D-AE19-62706E023703}">
                      <ahyp:hlinkClr xmlns:ahyp="http://schemas.microsoft.com/office/drawing/2018/hyperlinkcolor" xmlns="" val="tx"/>
                    </a:ext>
                  </a:extLst>
                </a:hlinkClick>
              </a:rPr>
              <a:t>معاد</a:t>
            </a:r>
            <a:r>
              <a:rPr lang="fa-IR" sz="2000" dirty="0">
                <a:solidFill>
                  <a:schemeClr val="accent1">
                    <a:lumMod val="20000"/>
                    <a:lumOff val="80000"/>
                  </a:schemeClr>
                </a:solidFill>
              </a:rPr>
              <a:t> </a:t>
            </a:r>
            <a:r>
              <a:rPr lang="fa-IR" sz="2000" dirty="0"/>
              <a:t>است، ولی از آن جا که معرفت تفصیلی، در تقویت و تحکیم ایمان مؤثر است. نیز از سوی دیگر، </a:t>
            </a:r>
            <a:r>
              <a:rPr lang="fa-IR" sz="2000" dirty="0">
                <a:solidFill>
                  <a:srgbClr val="24DC77"/>
                </a:solidFill>
                <a:hlinkClick r:id="rId11" tooltip="قرآن کریم">
                  <a:extLst>
                    <a:ext uri="{A12FA001-AC4F-418D-AE19-62706E023703}">
                      <ahyp:hlinkClr xmlns:ahyp="http://schemas.microsoft.com/office/drawing/2018/hyperlinkcolor" xmlns="" val="tx"/>
                    </a:ext>
                  </a:extLst>
                </a:hlinkClick>
              </a:rPr>
              <a:t>قرآن کریم</a:t>
            </a:r>
            <a:r>
              <a:rPr lang="fa-IR" sz="2000" dirty="0">
                <a:solidFill>
                  <a:srgbClr val="24DC77"/>
                </a:solidFill>
              </a:rPr>
              <a:t> </a:t>
            </a:r>
            <a:r>
              <a:rPr lang="fa-IR" sz="2000" dirty="0"/>
              <a:t>نیز با دلایل روشن عقلی، قطعی بودن </a:t>
            </a:r>
            <a:r>
              <a:rPr lang="fa-IR" sz="2000" dirty="0">
                <a:solidFill>
                  <a:srgbClr val="00B0F0"/>
                </a:solidFill>
                <a:hlinkClick r:id="rId12" tooltip="جهان">
                  <a:extLst>
                    <a:ext uri="{A12FA001-AC4F-418D-AE19-62706E023703}">
                      <ahyp:hlinkClr xmlns:ahyp="http://schemas.microsoft.com/office/drawing/2018/hyperlinkcolor" xmlns="" val="tx"/>
                    </a:ext>
                  </a:extLst>
                </a:hlinkClick>
              </a:rPr>
              <a:t>جهان</a:t>
            </a:r>
            <a:r>
              <a:rPr lang="fa-IR" sz="2000" dirty="0"/>
              <a:t> پس از </a:t>
            </a:r>
            <a:r>
              <a:rPr lang="fa-IR" sz="2000" dirty="0">
                <a:solidFill>
                  <a:srgbClr val="C00000"/>
                </a:solidFill>
                <a:hlinkClick r:id="rId13" tooltip="مرگ">
                  <a:extLst>
                    <a:ext uri="{A12FA001-AC4F-418D-AE19-62706E023703}">
                      <ahyp:hlinkClr xmlns:ahyp="http://schemas.microsoft.com/office/drawing/2018/hyperlinkcolor" xmlns="" val="tx"/>
                    </a:ext>
                  </a:extLst>
                </a:hlinkClick>
              </a:rPr>
              <a:t>مرگ</a:t>
            </a:r>
            <a:r>
              <a:rPr lang="fa-IR" sz="2000" dirty="0">
                <a:solidFill>
                  <a:srgbClr val="C00000"/>
                </a:solidFill>
              </a:rPr>
              <a:t> </a:t>
            </a:r>
            <a:r>
              <a:rPr lang="fa-IR" sz="2000" dirty="0"/>
              <a:t>و برانگیخته شدن انسان‌ها را در قیامت اثبات نموده است.</a:t>
            </a:r>
          </a:p>
          <a:p>
            <a:pPr algn="r"/>
            <a:r>
              <a:rPr lang="fa-IR" dirty="0"/>
              <a:t>جهان، آفریده و فعل </a:t>
            </a:r>
            <a:r>
              <a:rPr lang="fa-IR" dirty="0">
                <a:solidFill>
                  <a:srgbClr val="66FF33"/>
                </a:solidFill>
                <a:hlinkClick r:id="rId14" tooltip="خداوند">
                  <a:extLst>
                    <a:ext uri="{A12FA001-AC4F-418D-AE19-62706E023703}">
                      <ahyp:hlinkClr xmlns:ahyp="http://schemas.microsoft.com/office/drawing/2018/hyperlinkcolor" xmlns="" val="tx"/>
                    </a:ext>
                  </a:extLst>
                </a:hlinkClick>
              </a:rPr>
              <a:t>خداوند</a:t>
            </a:r>
            <a:r>
              <a:rPr lang="fa-IR" dirty="0">
                <a:solidFill>
                  <a:srgbClr val="66FF33"/>
                </a:solidFill>
              </a:rPr>
              <a:t> </a:t>
            </a:r>
            <a:r>
              <a:rPr lang="fa-IR" dirty="0">
                <a:solidFill>
                  <a:srgbClr val="66FF33"/>
                </a:solidFill>
                <a:hlinkClick r:id="rId15" tooltip="حکیم">
                  <a:extLst>
                    <a:ext uri="{A12FA001-AC4F-418D-AE19-62706E023703}">
                      <ahyp:hlinkClr xmlns:ahyp="http://schemas.microsoft.com/office/drawing/2018/hyperlinkcolor" xmlns="" val="tx"/>
                    </a:ext>
                  </a:extLst>
                </a:hlinkClick>
              </a:rPr>
              <a:t>حکیم</a:t>
            </a:r>
            <a:r>
              <a:rPr lang="fa-IR" dirty="0">
                <a:solidFill>
                  <a:srgbClr val="66FF33"/>
                </a:solidFill>
              </a:rPr>
              <a:t> </a:t>
            </a:r>
            <a:r>
              <a:rPr lang="fa-IR" dirty="0"/>
              <a:t>است، و فعل فاعل حکیم، بدون غایت نخواهد بود. بنابراین، جهان دارای غایت است.</a:t>
            </a:r>
            <a:r>
              <a:rPr lang="fa-IR" sz="2000" dirty="0"/>
              <a:t/>
            </a:r>
            <a:br>
              <a:rPr lang="fa-IR" sz="2000" dirty="0"/>
            </a:br>
            <a:r>
              <a:rPr lang="fa-IR" dirty="0"/>
              <a:t>و غایت (</a:t>
            </a:r>
            <a:r>
              <a:rPr lang="fa-IR" dirty="0">
                <a:solidFill>
                  <a:schemeClr val="bg2">
                    <a:lumMod val="60000"/>
                    <a:lumOff val="40000"/>
                  </a:schemeClr>
                </a:solidFill>
                <a:hlinkClick r:id="rId16" tooltip="فلاسفه">
                  <a:extLst>
                    <a:ext uri="{A12FA001-AC4F-418D-AE19-62706E023703}">
                      <ahyp:hlinkClr xmlns:ahyp="http://schemas.microsoft.com/office/drawing/2018/hyperlinkcolor" xmlns="" val="tx"/>
                    </a:ext>
                  </a:extLst>
                </a:hlinkClick>
              </a:rPr>
              <a:t>فلاسفه</a:t>
            </a:r>
            <a:r>
              <a:rPr lang="fa-IR" dirty="0"/>
              <a:t> حرکت را کمال اول، و غایت را </a:t>
            </a:r>
            <a:r>
              <a:rPr lang="fa-IR" dirty="0">
                <a:solidFill>
                  <a:srgbClr val="24DC77"/>
                </a:solidFill>
                <a:hlinkClick r:id="rId17" tooltip="کمال ثانی (پیوندی وجود ندارد)">
                  <a:extLst>
                    <a:ext uri="{A12FA001-AC4F-418D-AE19-62706E023703}">
                      <ahyp:hlinkClr xmlns:ahyp="http://schemas.microsoft.com/office/drawing/2018/hyperlinkcolor" xmlns="" val="tx"/>
                    </a:ext>
                  </a:extLst>
                </a:hlinkClick>
              </a:rPr>
              <a:t>کمال ثانی</a:t>
            </a:r>
            <a:r>
              <a:rPr lang="fa-IR" dirty="0">
                <a:solidFill>
                  <a:srgbClr val="24DC77"/>
                </a:solidFill>
              </a:rPr>
              <a:t> </a:t>
            </a:r>
            <a:r>
              <a:rPr lang="fa-IR" dirty="0"/>
              <a:t>می‌نامند، چنانکه </a:t>
            </a:r>
            <a:r>
              <a:rPr lang="fa-IR" dirty="0">
                <a:solidFill>
                  <a:schemeClr val="accent6">
                    <a:lumMod val="60000"/>
                    <a:lumOff val="40000"/>
                  </a:schemeClr>
                </a:solidFill>
                <a:hlinkClick r:id="rId18" tooltip="علامه طباطبایی">
                  <a:extLst>
                    <a:ext uri="{A12FA001-AC4F-418D-AE19-62706E023703}">
                      <ahyp:hlinkClr xmlns:ahyp="http://schemas.microsoft.com/office/drawing/2018/hyperlinkcolor" xmlns="" val="tx"/>
                    </a:ext>
                  </a:extLst>
                </a:hlinkClick>
              </a:rPr>
              <a:t>علامه طباطبایی</a:t>
            </a:r>
            <a:r>
              <a:rPr lang="fa-IR" dirty="0">
                <a:solidFill>
                  <a:schemeClr val="accent6">
                    <a:lumMod val="60000"/>
                    <a:lumOff val="40000"/>
                  </a:schemeClr>
                </a:solidFill>
              </a:rPr>
              <a:t> </a:t>
            </a:r>
            <a:r>
              <a:rPr lang="fa-IR" dirty="0"/>
              <a:t>(رحمة‌الله‌علیه) در این‌باره فرموده است: «ان الحرکة کمال اول لما بالقوة من حیث انه بالقوة، فهناک کمال ثان یتوجه الیه المتحرک و هو المطلوب لنفسه، و الحرکة مطلوبة لاجله... و هذا الکمال الثانی هو المسمی غایة الحرکة یستکمل بها التحرک نسبتها الی الحرکة نسبة التام الی النقص...) </a:t>
            </a:r>
            <a:r>
              <a:rPr lang="fa-IR" baseline="30000" dirty="0">
                <a:hlinkClick r:id="rId19"/>
              </a:rPr>
              <a:t>[۱]</a:t>
            </a:r>
            <a:endParaRPr lang="fa-IR" dirty="0"/>
          </a:p>
          <a:p>
            <a:pPr algn="r"/>
            <a:r>
              <a:rPr lang="fa-IR" dirty="0"/>
              <a:t> عبارت است از فعلیت و کمالی که متحرک به واسطه حرکت به آن نایل می‌گردد، و با وصول به آن از حرکت باز می‌ایستد. مانند دانه و هسته گیاه که پس از رسیدن به آخرین مرحله فعلیت و کمال ممکن برای آن گیاه، غایت خود را بازیافته و حرکت آن پایان می‌پذیرد.</a:t>
            </a:r>
            <a:r>
              <a:rPr lang="fa-IR" sz="2000" dirty="0"/>
              <a:t/>
            </a:r>
            <a:br>
              <a:rPr lang="fa-IR" sz="2000" dirty="0"/>
            </a:br>
            <a:r>
              <a:rPr lang="fa-IR" dirty="0"/>
              <a:t>از سوی دیگر، وقتی به جهان طبیعت می‌نگریم، آن‌را نمایشگاه بزرگی از پدید آمدن‌ها و </a:t>
            </a:r>
            <a:r>
              <a:rPr lang="fa-IR" dirty="0">
                <a:solidFill>
                  <a:srgbClr val="FFC000"/>
                </a:solidFill>
                <a:hlinkClick r:id="rId20" tooltip="فانی (پیوندی وجود ندارد)">
                  <a:extLst>
                    <a:ext uri="{A12FA001-AC4F-418D-AE19-62706E023703}">
                      <ahyp:hlinkClr xmlns:ahyp="http://schemas.microsoft.com/office/drawing/2018/hyperlinkcolor" xmlns="" val="tx"/>
                    </a:ext>
                  </a:extLst>
                </a:hlinkClick>
              </a:rPr>
              <a:t>فانی</a:t>
            </a:r>
            <a:r>
              <a:rPr lang="fa-IR" dirty="0">
                <a:solidFill>
                  <a:srgbClr val="FFC000"/>
                </a:solidFill>
              </a:rPr>
              <a:t> </a:t>
            </a:r>
            <a:r>
              <a:rPr lang="fa-IR" dirty="0"/>
              <a:t>شدن‌ها، و زندگی‌ها و مرگ‌ها می‌بینیم، یعنی هیچ چیز حالت ثبات و قرار ندارد، بلکه یک‌پارچه به </a:t>
            </a:r>
            <a:r>
              <a:rPr lang="fa-IR" dirty="0">
                <a:solidFill>
                  <a:srgbClr val="FF66CC"/>
                </a:solidFill>
                <a:hlinkClick r:id="rId21" tooltip="حرکت">
                  <a:extLst>
                    <a:ext uri="{A12FA001-AC4F-418D-AE19-62706E023703}">
                      <ahyp:hlinkClr xmlns:ahyp="http://schemas.microsoft.com/office/drawing/2018/hyperlinkcolor" xmlns="" val="tx"/>
                    </a:ext>
                  </a:extLst>
                </a:hlinkClick>
              </a:rPr>
              <a:t>حرکت</a:t>
            </a:r>
            <a:r>
              <a:rPr lang="fa-IR" dirty="0"/>
              <a:t> و تغیر است، و ثبات و قرارهای آن موقت و مقطعی است، نه دایمی و نهایی. بسان ایستگاه‌های میان راه که مقصد نهایی حرکت نمی‌باشند. بنابراین، اگر در ورای حیات این جهان که بی‌ثباتی و بی‌قراری بر آن حاکم است، حیاتی ثابت، پایدار و لایتغیر وجود نداشته باشد، هیچگاه به غایت نهایی نخواهد رسید، و در نتیجه </a:t>
            </a:r>
            <a:r>
              <a:rPr lang="fa-IR" dirty="0">
                <a:solidFill>
                  <a:srgbClr val="00FFCC"/>
                </a:solidFill>
                <a:hlinkClick r:id="rId22" tooltip="آفرینش">
                  <a:extLst>
                    <a:ext uri="{A12FA001-AC4F-418D-AE19-62706E023703}">
                      <ahyp:hlinkClr xmlns:ahyp="http://schemas.microsoft.com/office/drawing/2018/hyperlinkcolor" xmlns="" val="tx"/>
                    </a:ext>
                  </a:extLst>
                </a:hlinkClick>
              </a:rPr>
              <a:t>آفرینش</a:t>
            </a:r>
            <a:r>
              <a:rPr lang="fa-IR" dirty="0"/>
              <a:t> این جهان بدون غایت و بیهوده خواهد بود؛ لیکن چون آفریدگار جهان، </a:t>
            </a:r>
            <a:r>
              <a:rPr lang="fa-IR" dirty="0">
                <a:solidFill>
                  <a:srgbClr val="92D050"/>
                </a:solidFill>
                <a:hlinkClick r:id="rId15" tooltip="حکیم">
                  <a:extLst>
                    <a:ext uri="{A12FA001-AC4F-418D-AE19-62706E023703}">
                      <ahyp:hlinkClr xmlns:ahyp="http://schemas.microsoft.com/office/drawing/2018/hyperlinkcolor" xmlns="" val="tx"/>
                    </a:ext>
                  </a:extLst>
                </a:hlinkClick>
              </a:rPr>
              <a:t>حکیم</a:t>
            </a:r>
            <a:r>
              <a:rPr lang="fa-IR" dirty="0">
                <a:solidFill>
                  <a:srgbClr val="92D050"/>
                </a:solidFill>
              </a:rPr>
              <a:t> </a:t>
            </a:r>
            <a:r>
              <a:rPr lang="fa-IR" dirty="0"/>
              <a:t>است و فعل او بدون غایت نمی‌باشد، بنابراین </a:t>
            </a:r>
            <a:r>
              <a:rPr lang="fa-IR" dirty="0">
                <a:solidFill>
                  <a:schemeClr val="tx2"/>
                </a:solidFill>
                <a:hlinkClick r:id="rId23" tooltip="حیات دنیوی">
                  <a:extLst>
                    <a:ext uri="{A12FA001-AC4F-418D-AE19-62706E023703}">
                      <ahyp:hlinkClr xmlns:ahyp="http://schemas.microsoft.com/office/drawing/2018/hyperlinkcolor" xmlns="" val="tx"/>
                    </a:ext>
                  </a:extLst>
                </a:hlinkClick>
              </a:rPr>
              <a:t>حیات دنیوی</a:t>
            </a:r>
            <a:r>
              <a:rPr lang="fa-IR" dirty="0">
                <a:solidFill>
                  <a:schemeClr val="tx2"/>
                </a:solidFill>
              </a:rPr>
              <a:t> </a:t>
            </a:r>
            <a:r>
              <a:rPr lang="fa-IR" dirty="0"/>
              <a:t>غایتی دارد که همان حیات اخروی است. (قرآن کریم، </a:t>
            </a:r>
            <a:r>
              <a:rPr lang="fa-IR" dirty="0">
                <a:solidFill>
                  <a:schemeClr val="accent5">
                    <a:lumMod val="60000"/>
                    <a:lumOff val="40000"/>
                  </a:schemeClr>
                </a:solidFill>
                <a:hlinkClick r:id="rId24" tooltip="عالم آخرت">
                  <a:extLst>
                    <a:ext uri="{A12FA001-AC4F-418D-AE19-62706E023703}">
                      <ahyp:hlinkClr xmlns:ahyp="http://schemas.microsoft.com/office/drawing/2018/hyperlinkcolor" xmlns="" val="tx"/>
                    </a:ext>
                  </a:extLst>
                </a:hlinkClick>
              </a:rPr>
              <a:t>عالم آخرت</a:t>
            </a:r>
            <a:r>
              <a:rPr lang="fa-IR" dirty="0">
                <a:solidFill>
                  <a:schemeClr val="accent5">
                    <a:lumMod val="60000"/>
                    <a:lumOff val="40000"/>
                  </a:schemeClr>
                </a:solidFill>
              </a:rPr>
              <a:t> </a:t>
            </a:r>
            <a:r>
              <a:rPr lang="fa-IR" dirty="0"/>
              <a:t>را سرای ثبات و قرار توصیف نموده و می‌فرماید: «و ان الآخرة هی دار القرار») </a:t>
            </a:r>
            <a:r>
              <a:rPr lang="fa-IR" sz="2000" dirty="0"/>
              <a:t> </a:t>
            </a:r>
          </a:p>
        </p:txBody>
      </p:sp>
    </p:spTree>
    <p:extLst>
      <p:ext uri="{BB962C8B-B14F-4D97-AF65-F5344CB8AC3E}">
        <p14:creationId xmlns:p14="http://schemas.microsoft.com/office/powerpoint/2010/main" val="405314999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2500"/>
                            </p:stCondLst>
                            <p:childTnLst>
                              <p:par>
                                <p:cTn id="13" presetID="53"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EE884F-1AC5-4590-B607-D0F4D8207694}"/>
              </a:ext>
            </a:extLst>
          </p:cNvPr>
          <p:cNvSpPr>
            <a:spLocks noGrp="1"/>
          </p:cNvSpPr>
          <p:nvPr>
            <p:ph type="title"/>
          </p:nvPr>
        </p:nvSpPr>
        <p:spPr/>
        <p:txBody>
          <a:bodyPr/>
          <a:lstStyle/>
          <a:p>
            <a:pPr algn="r"/>
            <a:r>
              <a:rPr lang="fa-IR" dirty="0">
                <a:cs typeface="+mn-cs"/>
              </a:rPr>
              <a:t>معنای لغوی حکمت</a:t>
            </a:r>
          </a:p>
        </p:txBody>
      </p:sp>
      <p:sp>
        <p:nvSpPr>
          <p:cNvPr id="3" name="TextBox 2">
            <a:extLst>
              <a:ext uri="{FF2B5EF4-FFF2-40B4-BE49-F238E27FC236}">
                <a16:creationId xmlns:a16="http://schemas.microsoft.com/office/drawing/2014/main" xmlns="" id="{B7B60958-6BD7-4965-A58D-5A51DE1C7320}"/>
              </a:ext>
            </a:extLst>
          </p:cNvPr>
          <p:cNvSpPr txBox="1"/>
          <p:nvPr/>
        </p:nvSpPr>
        <p:spPr>
          <a:xfrm>
            <a:off x="680321" y="2168878"/>
            <a:ext cx="10416209" cy="4401205"/>
          </a:xfrm>
          <a:prstGeom prst="rect">
            <a:avLst/>
          </a:prstGeom>
        </p:spPr>
        <p:style>
          <a:lnRef idx="1">
            <a:schemeClr val="accent6"/>
          </a:lnRef>
          <a:fillRef idx="3">
            <a:schemeClr val="accent6"/>
          </a:fillRef>
          <a:effectRef idx="2">
            <a:schemeClr val="accent6"/>
          </a:effectRef>
          <a:fontRef idx="minor">
            <a:schemeClr val="lt1"/>
          </a:fontRef>
        </p:style>
        <p:txBody>
          <a:bodyPr wrap="square" rtlCol="1">
            <a:spAutoFit/>
          </a:bodyPr>
          <a:lstStyle/>
          <a:p>
            <a:pPr algn="r" rtl="1"/>
            <a:r>
              <a:rPr lang="fa-IR" sz="2800" dirty="0"/>
              <a:t>معنای لغوی حکمت</a:t>
            </a:r>
            <a:endParaRPr lang="en-US" sz="2800" dirty="0"/>
          </a:p>
          <a:p>
            <a:pPr algn="r" rtl="1"/>
            <a:r>
              <a:rPr lang="fa-IR" sz="2800" dirty="0"/>
              <a:t>از نظر لغوی حکمت به معنای منع و بازداشتن برای اصلاح است. به همین جهت افسار اسب را «حکمه» می‌گویند زیرا اسب را از سرکشی و تمرد باز می‌دارد و او را مطیع و رام می‌سازد. همچنین فرمان‌های مولوی را از آن جهت «حکم» می‌گویند که مکلف را از انجام کارهای دلخواه خود باز می‌دارد و قاضی را «حاکم» نامیده‌اند زیرا حکم او مانع ضایع شدن حق و تعدی به دیگری می‌شود و نیز تزلزل در نزاع را برطرف می‌کند. تصدیق علمی را نیز به اعتبار اینکه از عارض شدن شک و تردید بر ذهن مانع می‌شود «حکم» می‌نامند. شایان ذکر است که لازمه مصونیت مورد حکم از هرگونه امر منافی، استواری و استحکام آن است بنابراین کلمه «حکمت» ملازم با خلل‌ناپذیری، استواری و استحکام است خواه مربوط به علم باشد و خواه مربوط به عمل.</a:t>
            </a:r>
            <a:endParaRPr lang="en-US" sz="2800" dirty="0"/>
          </a:p>
        </p:txBody>
      </p:sp>
    </p:spTree>
    <p:extLst>
      <p:ext uri="{BB962C8B-B14F-4D97-AF65-F5344CB8AC3E}">
        <p14:creationId xmlns:p14="http://schemas.microsoft.com/office/powerpoint/2010/main" val="2639540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3836AB90-75C3-47C0-89DA-6E69BC28983E}"/>
              </a:ext>
            </a:extLst>
          </p:cNvPr>
          <p:cNvSpPr>
            <a:spLocks noChangeArrowheads="1"/>
          </p:cNvSpPr>
          <p:nvPr/>
        </p:nvSpPr>
        <p:spPr bwMode="auto">
          <a:xfrm>
            <a:off x="3414203" y="145731"/>
            <a:ext cx="8618771"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fa-IR" altLang="fa-IR" sz="2400" b="0" i="0" u="none" strike="noStrike" cap="none" normalizeH="0" baseline="0" dirty="0">
                <a:ln>
                  <a:noFill/>
                </a:ln>
                <a:solidFill>
                  <a:schemeClr val="tx1"/>
                </a:solidFill>
                <a:effectLst/>
                <a:latin typeface="B Nazanin"/>
                <a:ea typeface="Calibri" panose="020F0502020204030204" pitchFamily="34" charset="0"/>
                <a:cs typeface="Arial" panose="020B0604020202020204" pitchFamily="34" charset="0"/>
              </a:rPr>
              <a:t>معنای حکیم:</a:t>
            </a:r>
          </a:p>
          <a:p>
            <a:pPr marL="0" marR="0" lvl="0" indent="0" algn="r" defTabSz="914400" rtl="1" eaLnBrk="0" fontAlgn="base" latinLnBrk="0" hangingPunct="0">
              <a:lnSpc>
                <a:spcPct val="100000"/>
              </a:lnSpc>
              <a:spcBef>
                <a:spcPct val="0"/>
              </a:spcBef>
              <a:spcAft>
                <a:spcPct val="0"/>
              </a:spcAft>
              <a:buClrTx/>
              <a:buSzTx/>
              <a:buFontTx/>
              <a:buNone/>
              <a:tabLst/>
            </a:pPr>
            <a:endParaRPr lang="fa-IR" altLang="fa-IR" sz="2400" dirty="0">
              <a:latin typeface="B Nazanin"/>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fa-IR" sz="2000" b="0"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altLang="fa-IR" sz="2400" b="0" i="0" u="none" strike="noStrike" cap="none" normalizeH="0" baseline="0" dirty="0">
                <a:ln>
                  <a:noFill/>
                </a:ln>
                <a:solidFill>
                  <a:schemeClr val="tx1"/>
                </a:solidFill>
                <a:effectLst/>
                <a:latin typeface="B Nazanin"/>
                <a:ea typeface="Calibri" panose="020F0502020204030204" pitchFamily="34" charset="0"/>
                <a:cs typeface="Arial" panose="020B0604020202020204" pitchFamily="34" charset="0"/>
              </a:rPr>
              <a:t>حکیم به معنای متقن کار، و کسی است که هیچ عملی از وی از جهل و گزاف ناشی نمی‌شود، هر چه می‌کند با علم می‌کند، و مصالحی را در نظر می‌گیرد. حکیم کسی است که کار را جز به جهت مصلحت انجام نمی‌دهد، بلکه هر کاری صورت می‌دهد به خاطر این است که دارای مصلحتی است که انجام دادنش را بر ندادنش ترجیح می‌دهد.</a:t>
            </a:r>
            <a:endParaRPr kumimoji="0" lang="en-US" altLang="fa-IR"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a-I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Rectangle 3">
            <a:extLst>
              <a:ext uri="{FF2B5EF4-FFF2-40B4-BE49-F238E27FC236}">
                <a16:creationId xmlns:a16="http://schemas.microsoft.com/office/drawing/2014/main" xmlns="" id="{EA720D17-5B89-40D3-BBD6-29273C68C77B}"/>
              </a:ext>
            </a:extLst>
          </p:cNvPr>
          <p:cNvSpPr>
            <a:spLocks noChangeArrowheads="1"/>
          </p:cNvSpPr>
          <p:nvPr/>
        </p:nvSpPr>
        <p:spPr bwMode="auto">
          <a:xfrm rot="10800000" flipV="1">
            <a:off x="3414203" y="2926617"/>
            <a:ext cx="861877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fa-IR" altLang="fa-IR" sz="2000" b="0" i="0" u="none" strike="noStrike" cap="none" normalizeH="0" baseline="0" dirty="0">
                <a:ln>
                  <a:noFill/>
                </a:ln>
                <a:solidFill>
                  <a:schemeClr val="accent5">
                    <a:lumMod val="60000"/>
                    <a:lumOff val="40000"/>
                  </a:schemeClr>
                </a:solidFill>
                <a:effectLst/>
                <a:latin typeface="B Nazanin"/>
                <a:ea typeface="Calibri" panose="020F0502020204030204" pitchFamily="34" charset="0"/>
                <a:cs typeface="Arial" panose="020B0604020202020204" pitchFamily="34" charset="0"/>
              </a:rPr>
              <a:t>حکمت در اصطلاح متکلمان در دو معنا به کار رفته است:</a:t>
            </a:r>
            <a:endParaRPr kumimoji="0" lang="en-US" altLang="fa-IR" b="0" i="0" u="none" strike="noStrike" cap="none" normalizeH="0" baseline="0" dirty="0">
              <a:ln>
                <a:noFill/>
              </a:ln>
              <a:solidFill>
                <a:schemeClr val="accent5">
                  <a:lumMod val="60000"/>
                  <a:lumOff val="40000"/>
                </a:schemeClr>
              </a:solidFill>
              <a:effectLst/>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altLang="fa-IR" sz="2000" b="0" i="0" u="none" strike="noStrike" cap="none" normalizeH="0" baseline="0" dirty="0">
                <a:ln>
                  <a:noFill/>
                </a:ln>
                <a:solidFill>
                  <a:schemeClr val="accent5">
                    <a:lumMod val="60000"/>
                    <a:lumOff val="40000"/>
                  </a:schemeClr>
                </a:solidFill>
                <a:effectLst/>
                <a:latin typeface="B Nazanin"/>
                <a:ea typeface="Calibri" panose="020F0502020204030204" pitchFamily="34" charset="0"/>
                <a:cs typeface="Arial" panose="020B0604020202020204" pitchFamily="34" charset="0"/>
              </a:rPr>
              <a:t>۱. حکمت بالمعنی الاعم</a:t>
            </a:r>
            <a:endParaRPr kumimoji="0" lang="en-US" altLang="fa-IR" b="0" i="0" u="none" strike="noStrike" cap="none" normalizeH="0" baseline="0" dirty="0">
              <a:ln>
                <a:noFill/>
              </a:ln>
              <a:solidFill>
                <a:schemeClr val="accent5">
                  <a:lumMod val="60000"/>
                  <a:lumOff val="40000"/>
                </a:schemeClr>
              </a:solidFill>
              <a:effectLst/>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altLang="fa-IR" sz="2000" b="0" i="0" u="none" strike="noStrike" cap="none" normalizeH="0" baseline="0" dirty="0">
                <a:ln>
                  <a:noFill/>
                </a:ln>
                <a:solidFill>
                  <a:schemeClr val="accent5">
                    <a:lumMod val="60000"/>
                    <a:lumOff val="40000"/>
                  </a:schemeClr>
                </a:solidFill>
                <a:effectLst/>
                <a:latin typeface="B Nazanin"/>
                <a:ea typeface="Calibri" panose="020F0502020204030204" pitchFamily="34" charset="0"/>
                <a:cs typeface="Arial" panose="020B0604020202020204" pitchFamily="34" charset="0"/>
              </a:rPr>
              <a:t>۲. حکمت بالمعنی الاخص</a:t>
            </a:r>
            <a:endParaRPr kumimoji="0" lang="en-US" altLang="fa-IR" b="0" i="0" u="none" strike="noStrike" cap="none" normalizeH="0" baseline="0" dirty="0">
              <a:ln>
                <a:noFill/>
              </a:ln>
              <a:solidFill>
                <a:schemeClr val="accent5">
                  <a:lumMod val="60000"/>
                  <a:lumOff val="40000"/>
                </a:schemeClr>
              </a:solidFill>
              <a:effectLst/>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altLang="fa-IR" sz="2000" b="0" i="0" u="none" strike="noStrike" cap="none" normalizeH="0" baseline="0" dirty="0">
                <a:ln>
                  <a:noFill/>
                </a:ln>
                <a:solidFill>
                  <a:schemeClr val="accent5">
                    <a:lumMod val="60000"/>
                    <a:lumOff val="40000"/>
                  </a:schemeClr>
                </a:solidFill>
                <a:effectLst/>
                <a:latin typeface="B Nazanin"/>
                <a:ea typeface="Calibri" panose="020F0502020204030204" pitchFamily="34" charset="0"/>
                <a:cs typeface="Arial" panose="020B0604020202020204" pitchFamily="34" charset="0"/>
              </a:rPr>
              <a:t>اقسام حکمت بالمعنی الاعم:</a:t>
            </a:r>
            <a:endParaRPr kumimoji="0" lang="en-US" altLang="fa-IR" b="0" i="0" u="none" strike="noStrike" cap="none" normalizeH="0" baseline="0" dirty="0">
              <a:ln>
                <a:noFill/>
              </a:ln>
              <a:solidFill>
                <a:schemeClr val="accent5">
                  <a:lumMod val="60000"/>
                  <a:lumOff val="40000"/>
                </a:schemeClr>
              </a:solidFill>
              <a:effectLst/>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altLang="fa-IR" sz="2000" b="0" i="0" u="none" strike="noStrike" cap="none" normalizeH="0" baseline="0" dirty="0">
                <a:ln>
                  <a:noFill/>
                </a:ln>
                <a:solidFill>
                  <a:schemeClr val="accent5">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fa-IR" altLang="fa-IR" sz="2000" b="0" i="0" u="none" strike="noStrike" cap="none" normalizeH="0" baseline="0" dirty="0">
                <a:ln>
                  <a:noFill/>
                </a:ln>
                <a:solidFill>
                  <a:schemeClr val="accent5">
                    <a:lumMod val="60000"/>
                    <a:lumOff val="40000"/>
                  </a:schemeClr>
                </a:solidFill>
                <a:effectLst/>
                <a:latin typeface="B Nazanin"/>
                <a:ea typeface="Calibri" panose="020F0502020204030204" pitchFamily="34" charset="0"/>
                <a:cs typeface="Arial" panose="020B0604020202020204" pitchFamily="34" charset="0"/>
              </a:rPr>
              <a:t> حکمت علمی : بهترین علم به بهترین معلوم که مصداق آن، علم خداوند به ذات و افعال خویش است </a:t>
            </a:r>
            <a:endParaRPr kumimoji="0" lang="en-US" altLang="fa-IR" b="0" i="0" u="none" strike="noStrike" cap="none" normalizeH="0" baseline="0" dirty="0">
              <a:ln>
                <a:noFill/>
              </a:ln>
              <a:solidFill>
                <a:schemeClr val="accent5">
                  <a:lumMod val="60000"/>
                  <a:lumOff val="40000"/>
                </a:schemeClr>
              </a:solidFill>
              <a:effectLst/>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altLang="fa-IR" sz="2000" b="0" i="0" u="none" strike="noStrike" cap="none" normalizeH="0" baseline="0" dirty="0">
                <a:ln>
                  <a:noFill/>
                </a:ln>
                <a:solidFill>
                  <a:schemeClr val="accent5">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fa-IR" altLang="fa-IR" sz="2000" b="0" i="0" u="none" strike="noStrike" cap="none" normalizeH="0" baseline="0" dirty="0">
                <a:ln>
                  <a:noFill/>
                </a:ln>
                <a:solidFill>
                  <a:schemeClr val="accent5">
                    <a:lumMod val="60000"/>
                    <a:lumOff val="40000"/>
                  </a:schemeClr>
                </a:solidFill>
                <a:effectLst/>
                <a:latin typeface="B Nazanin"/>
                <a:ea typeface="Calibri" panose="020F0502020204030204" pitchFamily="34" charset="0"/>
                <a:cs typeface="Arial" panose="020B0604020202020204" pitchFamily="34" charset="0"/>
              </a:rPr>
              <a:t> اولین معنای حکمت عملی</a:t>
            </a:r>
            <a:endParaRPr kumimoji="0" lang="en-US" altLang="fa-IR" b="0" i="0" u="none" strike="noStrike" cap="none" normalizeH="0" baseline="0" dirty="0">
              <a:ln>
                <a:noFill/>
              </a:ln>
              <a:solidFill>
                <a:schemeClr val="accent5">
                  <a:lumMod val="60000"/>
                  <a:lumOff val="40000"/>
                </a:schemeClr>
              </a:solidFill>
              <a:effectLst/>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altLang="fa-IR" sz="2000" b="0" i="0" u="none" strike="noStrike" cap="none" normalizeH="0" baseline="0" dirty="0">
                <a:ln>
                  <a:noFill/>
                </a:ln>
                <a:solidFill>
                  <a:schemeClr val="accent5">
                    <a:lumMod val="60000"/>
                    <a:lumOff val="40000"/>
                  </a:schemeClr>
                </a:solidFill>
                <a:effectLst/>
                <a:latin typeface="B Nazanin"/>
                <a:ea typeface="Calibri" panose="020F0502020204030204" pitchFamily="34" charset="0"/>
                <a:cs typeface="Arial" panose="020B0604020202020204" pitchFamily="34" charset="0"/>
              </a:rPr>
              <a:t>به معنای اِحکام و اتقان آفرینش و تدبیر موجودات است . بنابراین خداوند به این معنا حکیم است.</a:t>
            </a:r>
            <a:endParaRPr kumimoji="0" lang="en-US" altLang="fa-IR" b="0" i="0" u="none" strike="noStrike" cap="none" normalizeH="0" baseline="0" dirty="0">
              <a:ln>
                <a:noFill/>
              </a:ln>
              <a:solidFill>
                <a:schemeClr val="accent5">
                  <a:lumMod val="60000"/>
                  <a:lumOff val="40000"/>
                </a:schemeClr>
              </a:solidFill>
              <a:effectLst/>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altLang="fa-IR" sz="2000" b="0" i="0" u="none" strike="noStrike" cap="none" normalizeH="0" baseline="0" dirty="0">
                <a:ln>
                  <a:noFill/>
                </a:ln>
                <a:solidFill>
                  <a:schemeClr val="accent5">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fa-IR" altLang="fa-IR" sz="2000" b="0" i="0" u="none" strike="noStrike" cap="none" normalizeH="0" baseline="0" dirty="0">
                <a:ln>
                  <a:noFill/>
                </a:ln>
                <a:solidFill>
                  <a:schemeClr val="accent5">
                    <a:lumMod val="60000"/>
                    <a:lumOff val="40000"/>
                  </a:schemeClr>
                </a:solidFill>
                <a:effectLst/>
                <a:latin typeface="B Nazanin"/>
                <a:ea typeface="Calibri" panose="020F0502020204030204" pitchFamily="34" charset="0"/>
                <a:cs typeface="Arial" panose="020B0604020202020204" pitchFamily="34" charset="0"/>
              </a:rPr>
              <a:t> دلائل اولین معنا</a:t>
            </a:r>
            <a:endParaRPr kumimoji="0" lang="en-US" altLang="fa-IR" b="0" i="0" u="none" strike="noStrike" cap="none" normalizeH="0" baseline="0" dirty="0">
              <a:ln>
                <a:noFill/>
              </a:ln>
              <a:solidFill>
                <a:schemeClr val="accent5">
                  <a:lumMod val="60000"/>
                  <a:lumOff val="40000"/>
                </a:schemeClr>
              </a:solidFill>
              <a:effectLst/>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altLang="fa-IR" sz="2000" b="0" i="0" u="none" strike="noStrike" cap="none" normalizeH="0" baseline="0" dirty="0">
                <a:ln>
                  <a:noFill/>
                </a:ln>
                <a:solidFill>
                  <a:schemeClr val="accent5">
                    <a:lumMod val="60000"/>
                    <a:lumOff val="40000"/>
                  </a:schemeClr>
                </a:solidFill>
                <a:effectLst/>
                <a:latin typeface="B Nazanin"/>
                <a:ea typeface="Calibri" panose="020F0502020204030204" pitchFamily="34" charset="0"/>
                <a:cs typeface="Arial" panose="020B0604020202020204" pitchFamily="34" charset="0"/>
              </a:rPr>
              <a:t>بر استحکام و اتقان افعال الهی می‌توان سه دلیل ارائه نمود</a:t>
            </a:r>
            <a:r>
              <a:rPr kumimoji="0" lang="fa-IR" altLang="fa-IR" sz="2000" b="0" i="0" u="none" strike="noStrike" cap="none" normalizeH="0" baseline="0" dirty="0">
                <a:ln>
                  <a:noFill/>
                </a:ln>
                <a:solidFill>
                  <a:schemeClr val="accent5">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fa-IR" b="0" i="0" u="none" strike="noStrike" cap="none" normalizeH="0" baseline="0" dirty="0">
              <a:ln>
                <a:noFill/>
              </a:ln>
              <a:solidFill>
                <a:schemeClr val="accent5">
                  <a:lumMod val="60000"/>
                  <a:lumOff val="40000"/>
                </a:schemeClr>
              </a:solidFill>
              <a:effectLst/>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altLang="fa-IR" sz="2000" b="0" i="0" u="none" strike="noStrike" cap="none" normalizeH="0" baseline="0" dirty="0">
                <a:ln>
                  <a:noFill/>
                </a:ln>
                <a:solidFill>
                  <a:schemeClr val="accent5">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1.مطالعه نظم و اسرار خلقت </a:t>
            </a:r>
            <a:endParaRPr kumimoji="0" lang="en-US" altLang="fa-IR" b="0" i="0" u="none" strike="noStrike" cap="none" normalizeH="0" baseline="0" dirty="0">
              <a:ln>
                <a:noFill/>
              </a:ln>
              <a:solidFill>
                <a:schemeClr val="accent5">
                  <a:lumMod val="60000"/>
                  <a:lumOff val="40000"/>
                </a:schemeClr>
              </a:solidFill>
              <a:effectLst/>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altLang="fa-IR" sz="2000" b="0" i="0" u="none" strike="noStrike" cap="none" normalizeH="0" baseline="0" dirty="0">
                <a:ln>
                  <a:noFill/>
                </a:ln>
                <a:solidFill>
                  <a:schemeClr val="accent5">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2. تناسب اثر با موثر: </a:t>
            </a:r>
            <a:endParaRPr kumimoji="0" lang="en-US" altLang="fa-IR" b="0" i="0" u="none" strike="noStrike" cap="none" normalizeH="0" baseline="0" dirty="0">
              <a:ln>
                <a:noFill/>
              </a:ln>
              <a:solidFill>
                <a:schemeClr val="accent5">
                  <a:lumMod val="60000"/>
                  <a:lumOff val="40000"/>
                </a:schemeClr>
              </a:solidFill>
              <a:effectLst/>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altLang="fa-IR" sz="2000" b="0" i="0" u="none" strike="noStrike" cap="none" normalizeH="0" baseline="0" dirty="0">
                <a:ln>
                  <a:noFill/>
                </a:ln>
                <a:solidFill>
                  <a:schemeClr val="accent5">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۳. نبودن علتی بر نااستواری</a:t>
            </a:r>
            <a:endParaRPr kumimoji="0" lang="fa-IR" altLang="fa-IR" sz="1800" b="0" i="0" u="none" strike="noStrike" cap="none" normalizeH="0" baseline="0" dirty="0">
              <a:ln>
                <a:noFill/>
              </a:ln>
              <a:solidFill>
                <a:schemeClr val="accent5">
                  <a:lumMod val="60000"/>
                  <a:lumOff val="40000"/>
                </a:schemeClr>
              </a:solidFill>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8AAAD308-FE90-4DC1-BD1C-89178E71273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33363" y="362148"/>
            <a:ext cx="3080840" cy="30668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artDeco"/>
            <a:contourClr>
              <a:srgbClr val="969696"/>
            </a:contourClr>
          </a:sp3d>
        </p:spPr>
      </p:pic>
    </p:spTree>
    <p:extLst>
      <p:ext uri="{BB962C8B-B14F-4D97-AF65-F5344CB8AC3E}">
        <p14:creationId xmlns:p14="http://schemas.microsoft.com/office/powerpoint/2010/main" val="1968934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circle(in)">
                                      <p:cBhvr>
                                        <p:cTn id="11" dur="2000"/>
                                        <p:tgtEl>
                                          <p:spTgt spid="4">
                                            <p:txEl>
                                              <p:pRg st="3" end="3"/>
                                            </p:txEl>
                                          </p:spTgt>
                                        </p:tgtEl>
                                      </p:cBhvr>
                                    </p:animEffect>
                                  </p:childTnLst>
                                </p:cTn>
                              </p:par>
                            </p:childTnLst>
                          </p:cTn>
                        </p:par>
                        <p:par>
                          <p:cTn id="12" fill="hold">
                            <p:stCondLst>
                              <p:cond delay="4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4500"/>
                            </p:stCondLst>
                            <p:childTnLst>
                              <p:par>
                                <p:cTn id="17" presetID="21" presetClass="entr" presetSubtype="1" fill="hold"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heel(1)">
                                      <p:cBhvr>
                                        <p:cTn id="19" dur="2000"/>
                                        <p:tgtEl>
                                          <p:spTgt spid="5">
                                            <p:txEl>
                                              <p:pRg st="0" end="0"/>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heel(1)">
                                      <p:cBhvr>
                                        <p:cTn id="22" dur="2000"/>
                                        <p:tgtEl>
                                          <p:spTgt spid="5">
                                            <p:txEl>
                                              <p:pRg st="1" end="1"/>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heel(1)">
                                      <p:cBhvr>
                                        <p:cTn id="25" dur="2000"/>
                                        <p:tgtEl>
                                          <p:spTgt spid="5">
                                            <p:txEl>
                                              <p:pRg st="2" end="2"/>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wheel(1)">
                                      <p:cBhvr>
                                        <p:cTn id="28" dur="2000"/>
                                        <p:tgtEl>
                                          <p:spTgt spid="5">
                                            <p:txEl>
                                              <p:pRg st="3" end="3"/>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wheel(1)">
                                      <p:cBhvr>
                                        <p:cTn id="31" dur="2000"/>
                                        <p:tgtEl>
                                          <p:spTgt spid="5">
                                            <p:txEl>
                                              <p:pRg st="4" end="4"/>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wheel(1)">
                                      <p:cBhvr>
                                        <p:cTn id="34" dur="2000"/>
                                        <p:tgtEl>
                                          <p:spTgt spid="5">
                                            <p:txEl>
                                              <p:pRg st="5" end="5"/>
                                            </p:txEl>
                                          </p:spTgt>
                                        </p:tgtEl>
                                      </p:cBhvr>
                                    </p:animEffect>
                                  </p:childTnLst>
                                </p:cTn>
                              </p:par>
                              <p:par>
                                <p:cTn id="35" presetID="21" presetClass="entr" presetSubtype="1"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heel(1)">
                                      <p:cBhvr>
                                        <p:cTn id="37" dur="2000"/>
                                        <p:tgtEl>
                                          <p:spTgt spid="5">
                                            <p:txEl>
                                              <p:pRg st="6" end="6"/>
                                            </p:txEl>
                                          </p:spTgt>
                                        </p:tgtEl>
                                      </p:cBhvr>
                                    </p:animEffect>
                                  </p:childTnLst>
                                </p:cTn>
                              </p:par>
                              <p:par>
                                <p:cTn id="38" presetID="21" presetClass="entr" presetSubtype="1" fill="hold" nodeType="with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wheel(1)">
                                      <p:cBhvr>
                                        <p:cTn id="40" dur="2000"/>
                                        <p:tgtEl>
                                          <p:spTgt spid="5">
                                            <p:txEl>
                                              <p:pRg st="7" end="7"/>
                                            </p:txEl>
                                          </p:spTgt>
                                        </p:tgtEl>
                                      </p:cBhvr>
                                    </p:animEffect>
                                  </p:childTnLst>
                                </p:cTn>
                              </p:par>
                              <p:par>
                                <p:cTn id="41" presetID="21" presetClass="entr" presetSubtype="1" fill="hold"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wheel(1)">
                                      <p:cBhvr>
                                        <p:cTn id="43" dur="2000"/>
                                        <p:tgtEl>
                                          <p:spTgt spid="5">
                                            <p:txEl>
                                              <p:pRg st="8" end="8"/>
                                            </p:txEl>
                                          </p:spTgt>
                                        </p:tgtEl>
                                      </p:cBhvr>
                                    </p:animEffect>
                                  </p:childTnLst>
                                </p:cTn>
                              </p:par>
                              <p:par>
                                <p:cTn id="44" presetID="21" presetClass="entr" presetSubtype="1" fill="hold" nodeType="with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wheel(1)">
                                      <p:cBhvr>
                                        <p:cTn id="46" dur="2000"/>
                                        <p:tgtEl>
                                          <p:spTgt spid="5">
                                            <p:txEl>
                                              <p:pRg st="9" end="9"/>
                                            </p:txEl>
                                          </p:spTgt>
                                        </p:tgtEl>
                                      </p:cBhvr>
                                    </p:animEffect>
                                  </p:childTnLst>
                                </p:cTn>
                              </p:par>
                              <p:par>
                                <p:cTn id="47" presetID="21" presetClass="entr" presetSubtype="1" fill="hold" nodeType="with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Effect transition="in" filter="wheel(1)">
                                      <p:cBhvr>
                                        <p:cTn id="49" dur="2000"/>
                                        <p:tgtEl>
                                          <p:spTgt spid="5">
                                            <p:txEl>
                                              <p:pRg st="10" end="10"/>
                                            </p:txEl>
                                          </p:spTgt>
                                        </p:tgtEl>
                                      </p:cBhvr>
                                    </p:animEffect>
                                  </p:childTnLst>
                                </p:cTn>
                              </p:par>
                              <p:par>
                                <p:cTn id="50" presetID="21" presetClass="entr" presetSubtype="1" fill="hold" nodeType="withEffect">
                                  <p:stCondLst>
                                    <p:cond delay="0"/>
                                  </p:stCondLst>
                                  <p:childTnLst>
                                    <p:set>
                                      <p:cBhvr>
                                        <p:cTn id="51" dur="1" fill="hold">
                                          <p:stCondLst>
                                            <p:cond delay="0"/>
                                          </p:stCondLst>
                                        </p:cTn>
                                        <p:tgtEl>
                                          <p:spTgt spid="5">
                                            <p:txEl>
                                              <p:pRg st="11" end="11"/>
                                            </p:txEl>
                                          </p:spTgt>
                                        </p:tgtEl>
                                        <p:attrNameLst>
                                          <p:attrName>style.visibility</p:attrName>
                                        </p:attrNameLst>
                                      </p:cBhvr>
                                      <p:to>
                                        <p:strVal val="visible"/>
                                      </p:to>
                                    </p:set>
                                    <p:animEffect transition="in" filter="wheel(1)">
                                      <p:cBhvr>
                                        <p:cTn id="52" dur="20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80C4F8-4D71-4702-A224-DC2AB1B9162B}"/>
              </a:ext>
            </a:extLst>
          </p:cNvPr>
          <p:cNvSpPr>
            <a:spLocks noGrp="1"/>
          </p:cNvSpPr>
          <p:nvPr>
            <p:ph type="title"/>
          </p:nvPr>
        </p:nvSpPr>
        <p:spPr>
          <a:xfrm>
            <a:off x="165652" y="184176"/>
            <a:ext cx="11860696" cy="4308311"/>
          </a:xfrm>
        </p:spPr>
        <p:txBody>
          <a:bodyPr>
            <a:normAutofit/>
          </a:bodyPr>
          <a:lstStyle/>
          <a:p>
            <a:pPr algn="r"/>
            <a:r>
              <a:rPr lang="fa-IR" sz="2000" dirty="0"/>
              <a:t>← دومین معنای حکمت عملی</a:t>
            </a:r>
            <a:r>
              <a:rPr lang="en-US" sz="2000" dirty="0"/>
              <a:t/>
            </a:r>
            <a:br>
              <a:rPr lang="en-US" sz="2000" dirty="0"/>
            </a:br>
            <a:r>
              <a:rPr lang="fa-IR" sz="2000" dirty="0"/>
              <a:t>دومین معنای حکمت عملی عبارت از تنزه و پیراستگی فاعل از اعمال قبیح و نارواست. </a:t>
            </a:r>
            <a:r>
              <a:rPr lang="en-US" sz="2000" dirty="0"/>
              <a:t/>
            </a:r>
            <a:br>
              <a:rPr lang="en-US" sz="2000" dirty="0"/>
            </a:br>
            <a:r>
              <a:rPr lang="fa-IR" sz="2000" dirty="0"/>
              <a:t>«أَفَحَسِبْتُمْ أَنَّما خَلَقْناکُمْ عَبَثاً وَ أَنَّکُمْ إِلَیْنا لا تُرْجَعُون‌» «آیا گمان کردید شما را بیهوده آفریده‌ایم، و بسوی ما باز نمی‌گردید؟»</a:t>
            </a:r>
            <a:r>
              <a:rPr lang="en-US" sz="2000" dirty="0"/>
              <a:t/>
            </a:r>
            <a:br>
              <a:rPr lang="en-US" sz="2000" dirty="0"/>
            </a:br>
            <a:r>
              <a:rPr lang="fa-IR" sz="2000" dirty="0"/>
              <a:t>و نیز:</a:t>
            </a:r>
            <a:r>
              <a:rPr lang="en-US" sz="2000" dirty="0"/>
              <a:t/>
            </a:r>
            <a:br>
              <a:rPr lang="en-US" sz="2000" dirty="0"/>
            </a:br>
            <a:r>
              <a:rPr lang="fa-IR" sz="2000" dirty="0"/>
              <a:t>«وَ ما خَلَقْنَا السَّماءَ وَ الْأَرْضَ وَ ما بَیْنَهُما باطِلا» </a:t>
            </a:r>
            <a:r>
              <a:rPr lang="en-US" sz="2000" dirty="0"/>
              <a:t/>
            </a:r>
            <a:br>
              <a:rPr lang="en-US" sz="2000" dirty="0"/>
            </a:br>
            <a:r>
              <a:rPr lang="fa-IR" sz="2000" dirty="0"/>
              <a:t>«ما آسمان و زمین و آنچه را میان آنهاست بیهوده نیافریدیم.»</a:t>
            </a:r>
            <a:r>
              <a:rPr lang="en-US" sz="2000" dirty="0"/>
              <a:t/>
            </a:r>
            <a:br>
              <a:rPr lang="en-US" sz="2000" dirty="0"/>
            </a:br>
            <a:r>
              <a:rPr lang="fa-IR" sz="2000" dirty="0"/>
              <a:t> </a:t>
            </a:r>
            <a:r>
              <a:rPr lang="en-US" sz="2000" dirty="0"/>
              <a:t/>
            </a:r>
            <a:br>
              <a:rPr lang="en-US" sz="2000" dirty="0"/>
            </a:br>
            <a:r>
              <a:rPr lang="fa-IR" sz="2000" dirty="0"/>
              <a:t> </a:t>
            </a:r>
            <a:r>
              <a:rPr lang="en-US" sz="2000" dirty="0"/>
              <a:t/>
            </a:r>
            <a:br>
              <a:rPr lang="en-US" sz="2000" dirty="0"/>
            </a:br>
            <a:r>
              <a:rPr lang="fa-IR" sz="2000" dirty="0"/>
              <a:t> </a:t>
            </a:r>
            <a:r>
              <a:rPr lang="en-US" sz="2000" dirty="0"/>
              <a:t/>
            </a:r>
            <a:br>
              <a:rPr lang="en-US" sz="2000" dirty="0"/>
            </a:br>
            <a:r>
              <a:rPr lang="fa-IR" sz="2000" dirty="0"/>
              <a:t>←← دلیل عقلی دومین معنا</a:t>
            </a:r>
            <a:r>
              <a:rPr lang="en-US" sz="2000" dirty="0"/>
              <a:t/>
            </a:r>
            <a:br>
              <a:rPr lang="en-US" sz="2000" dirty="0"/>
            </a:br>
            <a:r>
              <a:rPr lang="fa-IR" sz="2000" dirty="0"/>
              <a:t>ایجاد افعال قبیح، لغو و بیهوده ناشی از جهل یا ناتوانی فاعل و یا نیازمندی اوست و چون خداوند کمال مطلق بوده و از همه این نقص‌ها پیراسته است هیچ‌گاه عمل زشت و بیهوده انجام نمی‌دهد. در نتیجه افعال او حکیمانه است.</a:t>
            </a:r>
            <a:r>
              <a:rPr lang="en-US" sz="2000" dirty="0"/>
              <a:t/>
            </a:r>
            <a:br>
              <a:rPr lang="en-US" sz="2000" dirty="0"/>
            </a:br>
            <a:r>
              <a:rPr lang="en-US" dirty="0"/>
              <a:t/>
            </a:r>
            <a:br>
              <a:rPr lang="en-US" dirty="0"/>
            </a:br>
            <a:endParaRPr lang="fa-IR" dirty="0"/>
          </a:p>
        </p:txBody>
      </p:sp>
      <p:pic>
        <p:nvPicPr>
          <p:cNvPr id="6" name="Picture 5">
            <a:extLst>
              <a:ext uri="{FF2B5EF4-FFF2-40B4-BE49-F238E27FC236}">
                <a16:creationId xmlns:a16="http://schemas.microsoft.com/office/drawing/2014/main" xmlns="" id="{1312A6AC-D8BA-4301-8909-589BA667D387}"/>
              </a:ext>
            </a:extLst>
          </p:cNvPr>
          <p:cNvPicPr/>
          <p:nvPr/>
        </p:nvPicPr>
        <p:blipFill>
          <a:blip r:embed="rId2">
            <a:extLst>
              <a:ext uri="{28A0092B-C50C-407E-A947-70E740481C1C}">
                <a14:useLocalDpi xmlns:a14="http://schemas.microsoft.com/office/drawing/2010/main" val="0"/>
              </a:ext>
            </a:extLst>
          </a:blip>
          <a:stretch>
            <a:fillRect/>
          </a:stretch>
        </p:blipFill>
        <p:spPr>
          <a:xfrm>
            <a:off x="570387" y="4042685"/>
            <a:ext cx="4571240" cy="21932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reflection blurRad="6350" stA="52000" endA="300" endPos="35000" dir="5400000" sy="-100000" algn="bl" rotWithShape="0"/>
          </a:effectLst>
        </p:spPr>
      </p:pic>
    </p:spTree>
    <p:extLst>
      <p:ext uri="{BB962C8B-B14F-4D97-AF65-F5344CB8AC3E}">
        <p14:creationId xmlns:p14="http://schemas.microsoft.com/office/powerpoint/2010/main" val="2227693529"/>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020B656-3C63-49FE-9B0D-CF1779AB62FC}"/>
              </a:ext>
            </a:extLst>
          </p:cNvPr>
          <p:cNvSpPr txBox="1"/>
          <p:nvPr/>
        </p:nvSpPr>
        <p:spPr>
          <a:xfrm>
            <a:off x="369757" y="395490"/>
            <a:ext cx="11452485" cy="6432530"/>
          </a:xfrm>
          <a:prstGeom prst="rect">
            <a:avLst/>
          </a:prstGeom>
          <a:noFill/>
        </p:spPr>
        <p:txBody>
          <a:bodyPr wrap="square" rtlCol="1">
            <a:spAutoFit/>
          </a:bodyPr>
          <a:lstStyle/>
          <a:p>
            <a:pPr algn="r" rtl="1"/>
            <a:r>
              <a:rPr lang="fa-IR" sz="3200" dirty="0">
                <a:solidFill>
                  <a:schemeClr val="accent5">
                    <a:lumMod val="60000"/>
                    <a:lumOff val="40000"/>
                  </a:schemeClr>
                </a:solidFill>
              </a:rPr>
              <a:t>حکمت بالمعنی الاخص</a:t>
            </a:r>
            <a:endParaRPr lang="en-US" sz="3200" dirty="0">
              <a:solidFill>
                <a:schemeClr val="accent5">
                  <a:lumMod val="60000"/>
                  <a:lumOff val="40000"/>
                </a:schemeClr>
              </a:solidFill>
            </a:endParaRPr>
          </a:p>
          <a:p>
            <a:pPr algn="r" rtl="1"/>
            <a:r>
              <a:rPr lang="fa-IR" sz="2000" dirty="0"/>
              <a:t>به معنای غایی بودن افعال الهی و معلل بودن آنها به اغراض است. یعنی تنزه خداوند از فعل نارواست .</a:t>
            </a:r>
            <a:endParaRPr lang="en-US" sz="2000" dirty="0"/>
          </a:p>
          <a:p>
            <a:pPr algn="r" rtl="1"/>
            <a:r>
              <a:rPr lang="fa-IR" sz="2000" dirty="0"/>
              <a:t>حکمت و غایتمندی افعال الهی</a:t>
            </a:r>
            <a:endParaRPr lang="en-US" sz="2000" dirty="0"/>
          </a:p>
          <a:p>
            <a:pPr algn="r" rtl="1"/>
            <a:r>
              <a:rPr lang="fa-IR" sz="2000" dirty="0"/>
              <a:t>یکی از مسائل مهم کلامی و فلسفی در خصوص افعال الهی این است که آیا برای کارهای خداوند سبحان، غایت و هدفی قابل تصور است یا خیر؟</a:t>
            </a:r>
            <a:endParaRPr lang="en-US" sz="2000" dirty="0"/>
          </a:p>
          <a:p>
            <a:pPr algn="r" rtl="1"/>
            <a:r>
              <a:rPr lang="fa-IR" sz="2000" dirty="0"/>
              <a:t>در این زمینه دو دیدگاه قابل طرح است:</a:t>
            </a:r>
            <a:endParaRPr lang="en-US" sz="2000" dirty="0"/>
          </a:p>
          <a:p>
            <a:pPr algn="r" rtl="1"/>
            <a:r>
              <a:rPr lang="fa-IR" sz="2000" dirty="0"/>
              <a:t>← منکران غایتمندی افعال الهی</a:t>
            </a:r>
            <a:endParaRPr lang="en-US" sz="2000" dirty="0"/>
          </a:p>
          <a:p>
            <a:pPr algn="r" rtl="1"/>
            <a:r>
              <a:rPr lang="fa-IR" sz="2000" dirty="0"/>
              <a:t>اشاعره معتقدند : افعال الهی هیچ گونه حکمت و قصد و غرضی قابل تصور نیست و می‌گویند:«خدا هیچ کاری را برای غرضی نمی‌کند و اگر چنین کند محتاج و ناقص است و با آن غرض، خود را تکمیل می‌کند و این امر بر خدای تعالی محال است.»</a:t>
            </a:r>
            <a:endParaRPr lang="en-US" sz="2000" dirty="0"/>
          </a:p>
          <a:p>
            <a:pPr algn="r" rtl="1"/>
            <a:r>
              <a:rPr lang="fa-IR" sz="2000" dirty="0"/>
              <a:t>نقد: اگر نتیجه و نفع فعل متوجه فاعل شود، دلالت بر نقص او دارد. اما اگر نتیجه و نفع فعل عاید دیگران شود، سخن از نقص و کاستی صحیح نیست. خداوند متعال نیز جهان را برای بهره‌مندی مخلوقات آفریده است. بنابراین درست نیست گفته شود که فاعل بالغرض به ناقص بالذات تعلق دارد که با تحصیل آن غرض، نقص خود را کامل می‌کند.به تعبیر دیگر، فاعل بالغرض بودن با غنی بالذات بودن هیچ تعارضی ندارد. بر این اساس فاعل بالغرض دو گونه است:۱- ناقص بالذات ۲- غنی بالذات.اگر غرض فاعل از صدور فعل، رفع نقصان و تحصیل نفع و فایده برای خود باشد، آن را«ناقص بالذات»خوانند اما اگر غرض فاعل از صدور فعل، تحصیل سود و فایده برای خود نباشد، بلکه نتیجه و نفع آن متوجه دیگران باشد، آن را«غنی بالذات»نامند. از دیدگاه متکلمان، هدف و غرض از نوع اول در مورد خداوند متعال صادق نیست.چون او بی‌نیاز مطلق و کمال محض است و هیچ کمبودی در ذات او راه ندارد. هر نقص و نیازی متوجه مخلوقات خداست.قرآن مجید می‌فرماید:</a:t>
            </a:r>
            <a:endParaRPr lang="en-US" sz="2000" dirty="0"/>
          </a:p>
          <a:p>
            <a:pPr algn="r" rtl="1"/>
            <a:r>
              <a:rPr lang="fa-IR" sz="2000" dirty="0"/>
              <a:t>«یا ایها الناس انتم الفقراء الی الله و الله هو الغنی الحمید» «ای مردم شما (همگی) نیازمند به خدائید تنها خداوند است که بی‌نیاز و شایسته هر گونه حمد و ستایش است!»</a:t>
            </a:r>
            <a:endParaRPr lang="en-US" sz="2000" dirty="0"/>
          </a:p>
          <a:p>
            <a:pPr algn="r" rtl="1"/>
            <a:r>
              <a:rPr lang="fa-IR" sz="2000" dirty="0"/>
              <a:t> </a:t>
            </a:r>
            <a:endParaRPr lang="en-US" sz="2000" dirty="0"/>
          </a:p>
        </p:txBody>
      </p:sp>
    </p:spTree>
    <p:extLst>
      <p:ext uri="{BB962C8B-B14F-4D97-AF65-F5344CB8AC3E}">
        <p14:creationId xmlns:p14="http://schemas.microsoft.com/office/powerpoint/2010/main" val="1021568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64450D-3B6B-4A8C-B84B-9157B65D4A18}"/>
              </a:ext>
            </a:extLst>
          </p:cNvPr>
          <p:cNvSpPr txBox="1"/>
          <p:nvPr/>
        </p:nvSpPr>
        <p:spPr>
          <a:xfrm>
            <a:off x="299802" y="735955"/>
            <a:ext cx="11767281" cy="5386090"/>
          </a:xfrm>
          <a:prstGeom prst="rect">
            <a:avLst/>
          </a:prstGeom>
          <a:noFill/>
        </p:spPr>
        <p:txBody>
          <a:bodyPr wrap="square" rtlCol="1">
            <a:spAutoFit/>
          </a:bodyPr>
          <a:lstStyle/>
          <a:p>
            <a:pPr algn="r" rtl="1"/>
            <a:r>
              <a:rPr lang="fa-IR" sz="3200" dirty="0">
                <a:solidFill>
                  <a:schemeClr val="accent5">
                    <a:lumMod val="60000"/>
                    <a:lumOff val="40000"/>
                  </a:schemeClr>
                </a:solidFill>
              </a:rPr>
              <a:t>← موافقان غایتمندی افعال الهی</a:t>
            </a:r>
            <a:endParaRPr lang="en-US" sz="3200" dirty="0">
              <a:solidFill>
                <a:schemeClr val="accent5">
                  <a:lumMod val="60000"/>
                  <a:lumOff val="40000"/>
                </a:schemeClr>
              </a:solidFill>
            </a:endParaRPr>
          </a:p>
          <a:p>
            <a:pPr algn="r" rtl="1"/>
            <a:r>
              <a:rPr lang="fa-IR" sz="2400" dirty="0"/>
              <a:t>این دیدگاه متکلمین معتزلی و شیعی و همچنین حکمای اسلامی است. آنان ضمن نفی نظریه اشاعره و قایل شدن به اغراض در افعال الهی، معتقدند که میان غرض فعل و غرض فاعل، فرق است. آنچه محال است این است که خداوند در افعال خود هدفی برای خود داشته باشد، هدف و غرضی که عاید مخلوق گردد به هیچ وجه با کمال و علو ذات و استغنای ذاتی خداوند منافی نیست.چنانکه محقق طوسی می‌نویسد:« نفی غرض از افعال خداوند مستلزم عبث می‌باشد و بازگشت آن به خداوند لازم نیست.»</a:t>
            </a:r>
            <a:endParaRPr lang="en-US" sz="2400" dirty="0"/>
          </a:p>
          <a:p>
            <a:pPr algn="r" rtl="1"/>
            <a:r>
              <a:rPr lang="fa-IR" sz="2400" dirty="0"/>
              <a:t>بر این مدعا ادله عقلی و نقلی مختلفی ارائه شده است:</a:t>
            </a:r>
            <a:endParaRPr lang="en-US" sz="2400" dirty="0"/>
          </a:p>
          <a:p>
            <a:pPr algn="r" rtl="1"/>
            <a:r>
              <a:rPr lang="fa-IR" sz="2400" dirty="0"/>
              <a:t>←← دلیل عقلی</a:t>
            </a:r>
            <a:endParaRPr lang="en-US" sz="2400" dirty="0"/>
          </a:p>
          <a:p>
            <a:pPr algn="r" rtl="1"/>
            <a:r>
              <a:rPr lang="fa-IR" sz="2400" dirty="0"/>
              <a:t>علامه طباطبایی می‌نویسد:« آفرینش انسان و جهان کار خداست و خدا منزه است از این که کار بیهوده و بی‌هدف انجام دهد و دائما بیافریند و روزی دهد و بمیراند و باز بیافریند و روزی دهد و بمیراند و همچنین درست کند و به هم زند بدون این که در این آفرینش، غایت ثابتی را بخواهد و غرض پابرجایی را تعقیب کند. پس ناچار برای آفرینش جهان و انسان هدف و غرض ثابت در کار است و البته سود و فایده آن به خدای بی‌نیاز نخواهند برگشت و هر چه باشد به سوی آفریده‌ها عاید خواهد شد.پس باید گفت که جهان و انسان به سوی یک آفرینش ثابت و وجود کامل‌تری متوجهند که فنا و زوال نپذیرد.»</a:t>
            </a:r>
            <a:endParaRPr lang="en-US" sz="2400" dirty="0"/>
          </a:p>
        </p:txBody>
      </p:sp>
    </p:spTree>
    <p:extLst>
      <p:ext uri="{BB962C8B-B14F-4D97-AF65-F5344CB8AC3E}">
        <p14:creationId xmlns:p14="http://schemas.microsoft.com/office/powerpoint/2010/main" val="1619492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0D4D6B3-49EB-4CE0-AF51-13D23030050E}"/>
              </a:ext>
            </a:extLst>
          </p:cNvPr>
          <p:cNvSpPr txBox="1"/>
          <p:nvPr/>
        </p:nvSpPr>
        <p:spPr>
          <a:xfrm>
            <a:off x="369757" y="775742"/>
            <a:ext cx="11452485" cy="5078313"/>
          </a:xfrm>
          <a:prstGeom prst="rect">
            <a:avLst/>
          </a:prstGeom>
          <a:noFill/>
        </p:spPr>
        <p:txBody>
          <a:bodyPr wrap="square" rtlCol="1">
            <a:spAutoFit/>
          </a:bodyPr>
          <a:lstStyle/>
          <a:p>
            <a:pPr algn="r" rtl="1"/>
            <a:r>
              <a:rPr lang="fa-IR" sz="3600" dirty="0">
                <a:solidFill>
                  <a:schemeClr val="accent5">
                    <a:lumMod val="60000"/>
                    <a:lumOff val="40000"/>
                  </a:schemeClr>
                </a:solidFill>
              </a:rPr>
              <a:t>← دلیل نقلی</a:t>
            </a:r>
            <a:endParaRPr lang="en-US" sz="3600" dirty="0">
              <a:solidFill>
                <a:schemeClr val="accent5">
                  <a:lumMod val="60000"/>
                  <a:lumOff val="40000"/>
                </a:schemeClr>
              </a:solidFill>
            </a:endParaRPr>
          </a:p>
          <a:p>
            <a:pPr algn="r" rtl="1"/>
            <a:r>
              <a:rPr lang="fa-IR" sz="2400" dirty="0"/>
              <a:t>دلایلی که از سوی متکلمان در این مقوله ارائه شده، با تکیه بر آیاتی است که عبث و بطلان را از صحنه آفرینش منتفی دانسته و بر خلقت«به حق» آسمان‌ها و زمین و هر آنچه در میان آنهاست، تصریح کرده است.در برخی موارد نیز به صراحت از رجعت مخلوقات به سوی خدا سخن گفته و در بعضی آیات دیگر نیز غرض مشخصی را برای آفرینش آسمانها و زمین و همچنین انس و جن بیان داشته است. نمونه‌ای از آیات:</a:t>
            </a:r>
            <a:endParaRPr lang="en-US" sz="2400" dirty="0"/>
          </a:p>
          <a:p>
            <a:pPr algn="r" rtl="1"/>
            <a:r>
              <a:rPr lang="fa-IR" sz="2400" dirty="0"/>
              <a:t>« وَ یَتَفَکَّرُونَ فی‌ خَلْقِ السَّماواتِ وَ الْأَرْضِ رَبَّنا ما خَلَقْتَ هذا باطِلاً سُبْحانَک‌»  « و در اسرار آفرینش آسمانها و زمین می‌اندیشند (و می‌گویند:) بار الها! اینها را بیهوده نیافریده‌ای! منزهی تو!»</a:t>
            </a:r>
            <a:endParaRPr lang="en-US" sz="2400" dirty="0"/>
          </a:p>
          <a:p>
            <a:pPr algn="r" rtl="1"/>
            <a:r>
              <a:rPr lang="fa-IR" sz="2400" dirty="0"/>
              <a:t>« ما خَلَقْنَا السَّماواتِ وَ الْأَرْضَ وَ ما بَیْنَهُما إِلاَّ بِالْحَق‌.» « ما آسمانها و زمین و آنچه را در میان این دو است جز بحق‌ نیافریدیم.»</a:t>
            </a:r>
            <a:endParaRPr lang="en-US" sz="2400" dirty="0"/>
          </a:p>
          <a:p>
            <a:pPr algn="r" rtl="1"/>
            <a:r>
              <a:rPr lang="fa-IR" sz="2400" dirty="0"/>
              <a:t>« وَ هُوَ الَّذی خَلَقَ السَّماواتِ وَ الْأَرْضَ فی‌ سِتَّةِ أَیَّامٍ وَ کانَ عَرْشُهُ عَلَی الْماءِ لِیَبْلُوَکُمْ أَیُّکُمْ أَحْسَنُ عَمَلا» « او کسی است که آسمانها و زمین را در شش روز (شش دوران‌) آفرید و عرش (حکومت) او، بر آب قرار داشت (بخاطر این آفرید) تا شما را بیازماید که کدامیک عملتان بهتر است!»</a:t>
            </a:r>
            <a:endParaRPr lang="en-US" sz="2400" dirty="0"/>
          </a:p>
          <a:p>
            <a:pPr algn="r" rtl="1"/>
            <a:r>
              <a:rPr lang="fa-IR" sz="2400" dirty="0"/>
              <a:t>« وَ ما خَلَقْتُ الْجِنَّ وَ الْإِنْسَ إِلاَّ لِیَعْبُدُونِ » « من جنّ و انس را نیافریدم جز برای اینکه عبادتم کنند.»</a:t>
            </a:r>
            <a:endParaRPr lang="en-US" sz="2400" dirty="0"/>
          </a:p>
        </p:txBody>
      </p:sp>
    </p:spTree>
    <p:extLst>
      <p:ext uri="{BB962C8B-B14F-4D97-AF65-F5344CB8AC3E}">
        <p14:creationId xmlns:p14="http://schemas.microsoft.com/office/powerpoint/2010/main" val="11196084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erlin">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187</TotalTime>
  <Words>2571</Words>
  <Application>Microsoft Office PowerPoint</Application>
  <PresentationFormat>Custom</PresentationFormat>
  <Paragraphs>208</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Berlin</vt:lpstr>
      <vt:lpstr>به نام خالق هستی</vt:lpstr>
      <vt:lpstr>چکیده</vt:lpstr>
      <vt:lpstr>مقدمه</vt:lpstr>
      <vt:lpstr>معنای لغوی حکمت</vt:lpstr>
      <vt:lpstr>PowerPoint Presentation</vt:lpstr>
      <vt:lpstr>← دومین معنای حکمت عملی دومین معنای حکمت عملی عبارت از تنزه و پیراستگی فاعل از اعمال قبیح و نارواست.  «أَفَحَسِبْتُمْ أَنَّما خَلَقْناکُمْ عَبَثاً وَ أَنَّکُمْ إِلَیْنا لا تُرْجَعُون‌» «آیا گمان کردید شما را بیهوده آفریده‌ایم، و بسوی ما باز نمی‌گردید؟» و نیز: «وَ ما خَلَقْنَا السَّماءَ وَ الْأَرْضَ وَ ما بَیْنَهُما باطِلا»  «ما آسمان و زمین و آنچه را میان آنهاست بیهوده نیافریدیم.»       ←← دلیل عقلی دومین معنا ایجاد افعال قبیح، لغو و بیهوده ناشی از جهل یا ناتوانی فاعل و یا نیازمندی اوست و چون خداوند کمال مطلق بوده و از همه این نقص‌ها پیراسته است هیچ‌گاه عمل زشت و بیهوده انجام نمی‌دهد. در نتیجه افعال او حکیمانه است.  </vt:lpstr>
      <vt:lpstr>PowerPoint Presentation</vt:lpstr>
      <vt:lpstr>PowerPoint Presentation</vt:lpstr>
      <vt:lpstr>PowerPoint Presentation</vt:lpstr>
      <vt:lpstr>PowerPoint Presentation</vt:lpstr>
      <vt:lpstr>اقتضای عدل الهی</vt:lpstr>
      <vt:lpstr>PowerPoint Presentation</vt:lpstr>
      <vt:lpstr>انواع عدالت خداوند</vt:lpstr>
      <vt:lpstr>2-عدالت خدا در تشریع</vt:lpstr>
      <vt:lpstr>عدالت الهی در جزا و پاداش</vt:lpstr>
      <vt:lpstr>اثبات عدل الهی</vt:lpstr>
      <vt:lpstr>اثبات عدل الهی</vt:lpstr>
      <vt:lpstr>معنی لغوی وعده</vt:lpstr>
      <vt:lpstr>تفاوت وعده با عهد</vt:lpstr>
      <vt:lpstr>  صدور خلف وعده از خداوند محال و وقوع وعده‌های او حتمی است: ۱) زیرا «خلف وعده» یا از جهت عدم قدرت و عجز بر انجام است یا از جهت احتیاج است یا از جهت نسیان  است، که این جهات در خداوند راه ندارد آنچنانکه خداوند در قرآن فرموده «فَلا تَحْسَبَنَّ اللَّهَ مُخْلِفَ وَعْدِهِ رُسُلَه‌ُ إِنَّ اللَّهَ عَزِیزٌ ذُو انتِقام ‌»  «پس گمان مبر که خدا وعده‌ای را که به پیامبرانش داده، تخلّف کند چرا که خداوند قادر و انتقام گیرنده است‌» و در آیات دیگری برای از بین بردن هر گونه شکّی، پس از قسم‌های فراوان، با تأکید می‌فرماید: «إِنَّما تُوعَدُونَ لَواقِع ‌» </vt:lpstr>
      <vt:lpstr>حتمیت وعده های الهی</vt:lpstr>
      <vt:lpstr>مواعید خدا در قرآن</vt:lpstr>
      <vt:lpstr>«وَ الَّذِینَ آمَنُوا وَ عَمِلُوا الصَّالِحاتِ سَنُدْخِلُهُمْ جَنَّاتٍ تَجْرِی مِنْ تَحْتِهَا الْأَنْهارُ خالِدِینَ فِیها أَبَداً وَعْدَ اللَّهِ حَقًّا وَ مَنْ أَصْدَقُ مِنَ اللَّهِ قِیلاً»  «و کسانی که ایمان آورده‌اند و اعمال صالح انجام داده‌اند، بزودی آن را در باغهایی از بهشت وارد می‌کنیم‌... وعده حق خداوند است و کیست که در گفتار و وعده‌هایش، از خدا صادقتر باشد؟» خداوند در این آیه به کسانی که در اثر ایمان به آفریدگار از تمایلات نفسانی پرهیز نموده و منحرف نگشتند بهشتهایی با اوصاف گوناگون را وعدۀ داده و بر حتمی بودن این وعده تأکید نموده است و از این طریق آن‌ها را به انجام أعمال صالح تشویق و ترغیب نموده است. خداوند همانگونه که به انسان وعدۀ بهشت داده است، به آن‌ها وعدۀ عذاب نیز داده تا بدانند که همۀ اعمال آن‌ها ثبت و محاسبه شده و لذا مجاز به انجام هر کاری نیستند: «وَ إِنَّ جَهَنَّمَ لَمَوْعِدُهُمْ أَجْمَعِینَ ‌»  «و دوزخ، میعادگاه همه آنهاست.. ‌» </vt:lpstr>
      <vt:lpstr>«خداوند به کسانی از شما که ایمان آورده و کارهای شایسته انجام داده‌اند وعده می‌دهد که قطعاً آنان را حکمران روی زمین خواهد کرد، همان گونه که به پیشینیان آن‌ها خلافت روی زمین را بخشید...» مفسرین در تفسیر این آیه احتمالات زیادی را بررسی نموده‌اند، امّا آنچه مهم به نظر می‌رسد این است که خداوند به مؤمنینی که دارای اعمال صالحه هستند وعده می‌دهد که به زودی جامعه صالحی مخصوص به خودشان برایشان درست می‌کند و زمین را در اختیارشان می‌گذارد و دینشان را در زمین متمکن می‌سازد و امنیت را جایگزین ترسی که داشتند می‌کند، امنیتی که دیگر از منافقین و کید آنان و از کفار و جلو گیریهایشان بیمی نداشته باشند، خداوند را آزادانه عبادت کنند، و چیزی را شریک او قرار ندهند. </vt:lpstr>
      <vt:lpstr>PowerPoint Presentation</vt:lpstr>
      <vt:lpstr>پایان</vt:lpstr>
      <vt:lpstr>منابع و پی نوشت ها</vt:lpstr>
      <vt:lpstr>منابع و پی نوشت ها</vt:lpstr>
      <vt:lpstr>منابع و پی نوشت ها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خالق هستی</dc:title>
  <dc:creator>nrlimzf@yahoo.com</dc:creator>
  <cp:lastModifiedBy>7</cp:lastModifiedBy>
  <cp:revision>23</cp:revision>
  <dcterms:created xsi:type="dcterms:W3CDTF">2020-06-06T11:07:26Z</dcterms:created>
  <dcterms:modified xsi:type="dcterms:W3CDTF">2020-06-15T07:51:52Z</dcterms:modified>
</cp:coreProperties>
</file>