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7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10000" max="10000" units="dev"/>
          <inkml:channel name="Y" type="integer" min="-10000" max="10000" units="dev"/>
          <inkml:channel name="F" type="integer" max="255" units="dev"/>
          <inkml:channel name="T" type="integer" units="dev"/>
        </inkml:traceFormat>
        <inkml:channelProperties>
          <inkml:channelProperty channel="X" name="resolution" value="1" units="1/dev"/>
          <inkml:channelProperty channel="Y" name="resolution" value="1" units="1/dev"/>
          <inkml:channelProperty channel="F" name="resolution" value="1" units="1/dev"/>
          <inkml:channelProperty channel="T" name="resolution" value="0" units="1/dev"/>
        </inkml:channelProperties>
      </inkml:inkSource>
      <inkml:timestamp xml:id="ts0" timeString="2020-06-05T19:18:46.832"/>
    </inkml:context>
    <inkml:brush xml:id="br0">
      <inkml:brushProperty name="width" value="0.05292" units="cm"/>
      <inkml:brushProperty name="height" value="0.05292" units="cm"/>
      <inkml:brushProperty name="color" value="#FF0000"/>
      <inkml:brushProperty name="antiAliased" value="0"/>
    </inkml:brush>
  </inkml:definitions>
  <inkml:trace contextRef="#ctx0" brushRef="#br0">-1040 6298 255 0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نگهدارنده مکان سربرگ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نگهدارنده مکان تاری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A7514E5-5201-1745-83FD-669B22F2903F}" type="datetimeFigureOut">
              <a:rPr lang="fa-IR" smtClean="0"/>
              <a:t>10/24/1441</a:t>
            </a:fld>
            <a:endParaRPr lang="fa-IR"/>
          </a:p>
        </p:txBody>
      </p:sp>
      <p:sp>
        <p:nvSpPr>
          <p:cNvPr id="4" name="نگهدارنده مکان تصویر اسلاید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نگهدارنده مکان نك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p>
        </p:txBody>
      </p:sp>
      <p:sp>
        <p:nvSpPr>
          <p:cNvPr id="6" name="نگهدارنده مکان پانویس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نگهدارنده مکان شماره اسلاید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7C726E9-CB41-2949-BD2F-2961073B3B0D}" type="slidenum">
              <a:rPr lang="fa-IR" smtClean="0"/>
              <a:t>‹#›</a:t>
            </a:fld>
            <a:endParaRPr lang="fa-IR"/>
          </a:p>
        </p:txBody>
      </p:sp>
    </p:spTree>
    <p:extLst>
      <p:ext uri="{BB962C8B-B14F-4D97-AF65-F5344CB8AC3E}">
        <p14:creationId xmlns:p14="http://schemas.microsoft.com/office/powerpoint/2010/main" val="207681267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p:sp>
      <p:sp>
        <p:nvSpPr>
          <p:cNvPr id="3" name="نگهدارنده مکان نكات 2"/>
          <p:cNvSpPr>
            <a:spLocks noGrp="1"/>
          </p:cNvSpPr>
          <p:nvPr>
            <p:ph type="body" idx="1"/>
          </p:nvPr>
        </p:nvSpPr>
        <p:spPr/>
        <p:txBody>
          <a:bodyPr/>
          <a:lstStyle/>
          <a:p>
            <a:r>
              <a:rPr lang="en-US"/>
              <a:t>عنوان مقاله</a:t>
            </a:r>
            <a:endParaRPr lang="fa-IR"/>
          </a:p>
        </p:txBody>
      </p:sp>
      <p:sp>
        <p:nvSpPr>
          <p:cNvPr id="4" name="نگهدارنده مکان شماره اسلاید 3"/>
          <p:cNvSpPr>
            <a:spLocks noGrp="1"/>
          </p:cNvSpPr>
          <p:nvPr>
            <p:ph type="sldNum" sz="quarter" idx="5"/>
          </p:nvPr>
        </p:nvSpPr>
        <p:spPr/>
        <p:txBody>
          <a:bodyPr/>
          <a:lstStyle/>
          <a:p>
            <a:fld id="{37C726E9-CB41-2949-BD2F-2961073B3B0D}" type="slidenum">
              <a:rPr lang="fa-IR" smtClean="0"/>
              <a:t>2</a:t>
            </a:fld>
            <a:endParaRPr lang="fa-IR"/>
          </a:p>
        </p:txBody>
      </p:sp>
    </p:spTree>
    <p:extLst>
      <p:ext uri="{BB962C8B-B14F-4D97-AF65-F5344CB8AC3E}">
        <p14:creationId xmlns:p14="http://schemas.microsoft.com/office/powerpoint/2010/main" val="3478311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عنوان اسلاید">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a-IR"/>
              <a:t>برای ویرایش نسخه اصلی سبک عنوان کلیک کنید</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a:t>برای ویرایش نسخه اصلی سبک زیرنویس کلیک کنید</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6/15/2020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46860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تصویر پانوراما با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a-IR"/>
              <a:t>برای ویرایش نسخه اصلی سبک عنوان کلیک کنید</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a-IR"/>
              <a:t>برای افزودن تصویر نماد را کلیک کنید</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48A87A34-81AB-432B-8DAE-1953F412C126}" type="datetimeFigureOut">
              <a:rPr lang="en-US" dirty="0"/>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4722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عنوان و زیرنویس">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a-IR"/>
              <a:t>برای ویرایش نسخه اصلی سبک عنوان کلیک کنید</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6/15/2020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94629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نقل قول با زیرنویس">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a-IR"/>
              <a:t>برای ویرایش نسخه اصلی سبک عنوان کلیک کنید</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6/15/2020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40730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کارت نام">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a-IR"/>
              <a:t>برای ویرایش نسخه اصلی سبک عنوان کلیک کنید</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6/15/2020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61498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ستون">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a-IR"/>
              <a:t>برای ویرایش نسخه اصلی سبک عنوان کلیک کنید</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3" name="Date Placeholder 2"/>
          <p:cNvSpPr>
            <a:spLocks noGrp="1"/>
          </p:cNvSpPr>
          <p:nvPr>
            <p:ph type="dt" sz="half" idx="10"/>
          </p:nvPr>
        </p:nvSpPr>
        <p:spPr/>
        <p:txBody>
          <a:bodyPr/>
          <a:lstStyle/>
          <a:p>
            <a:fld id="{48A87A34-81AB-432B-8DAE-1953F412C126}" type="datetimeFigureOut">
              <a:rPr lang="en-US" dirty="0"/>
              <a:t>6/15/2020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93055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ستون 3 تصویری">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a-IR"/>
              <a:t>برای ویرایش نسخه اصلی سبک عنوان کلیک کنید</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3" name="Date Placeholder 2"/>
          <p:cNvSpPr>
            <a:spLocks noGrp="1"/>
          </p:cNvSpPr>
          <p:nvPr>
            <p:ph type="dt" sz="half" idx="10"/>
          </p:nvPr>
        </p:nvSpPr>
        <p:spPr/>
        <p:txBody>
          <a:bodyPr/>
          <a:lstStyle/>
          <a:p>
            <a:fld id="{48A87A34-81AB-432B-8DAE-1953F412C126}" type="datetimeFigureOut">
              <a:rPr lang="en-US" dirty="0"/>
              <a:t>6/15/2020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13183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برای ویرایش نسخه اصلی سبک عنوان کلیک کنید</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5653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عمودی و متن">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a-IR"/>
              <a:t>برای ویرایش نسخه اصلی سبک عنوان کلیک کنید</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6/15/2020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52493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برای ویرایش نسخه اصلی سبک عنوان کلیک کنید</a:t>
            </a:r>
            <a:endParaRPr lang="en-US" dirty="0"/>
          </a:p>
        </p:txBody>
      </p:sp>
      <p:sp>
        <p:nvSpPr>
          <p:cNvPr id="3" name="Content Placeholder 2"/>
          <p:cNvSpPr>
            <a:spLocks noGrp="1"/>
          </p:cNvSpPr>
          <p:nvPr>
            <p:ph idx="1"/>
          </p:nvPr>
        </p:nvSpPr>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92375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سربرگ بخش">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a-IR"/>
              <a:t>برای ویرایش سبک‌های متن اصلی، کلیک کنید</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6/15/2020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296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برای ویرایش نسخه اصلی سبک عنوان کلیک کنید</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9752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4" name="Content Placeholder 3"/>
          <p:cNvSpPr>
            <a:spLocks noGrp="1"/>
          </p:cNvSpPr>
          <p:nvPr>
            <p:ph sz="half" idx="2"/>
          </p:nvPr>
        </p:nvSpPr>
        <p:spPr>
          <a:xfrm>
            <a:off x="685800" y="3132666"/>
            <a:ext cx="5311775" cy="3086019"/>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6" name="Content Placeholder 5"/>
          <p:cNvSpPr>
            <a:spLocks noGrp="1"/>
          </p:cNvSpPr>
          <p:nvPr>
            <p:ph sz="quarter" idx="4"/>
          </p:nvPr>
        </p:nvSpPr>
        <p:spPr>
          <a:xfrm>
            <a:off x="6172200" y="3132666"/>
            <a:ext cx="5334000" cy="3086019"/>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1782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برای ویرایش نسخه اصلی سبک عنوان کلیک کنید</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44183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8572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ا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a-IR"/>
              <a:t>برای ویرایش نسخه اصلی سبک عنوان کلیک کنید</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48A87A34-81AB-432B-8DAE-1953F412C126}" type="datetimeFigureOut">
              <a:rPr lang="en-US" dirty="0"/>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6608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تصویر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a-IR"/>
              <a:t>برای ویرایش نسخه اصلی سبک عنوان کلیک کنید</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a-IR"/>
              <a:t>برای افزودن تصویر نماد را کلیک کنید</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48A87A34-81AB-432B-8DAE-1953F412C126}" type="datetimeFigureOut">
              <a:rPr lang="en-US" dirty="0"/>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2029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6/15/2020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942152543"/>
      </p:ext>
    </p:extLst>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wikifeqh.ir/%D9%87%D8%AF%D9%81" TargetMode="External"/><Relationship Id="rId13" Type="http://schemas.openxmlformats.org/officeDocument/2006/relationships/hyperlink" Target="http://wikifeqh.ir/%D8%A7%D8%A8%D9%84%D8%A7%D8%BA" TargetMode="External"/><Relationship Id="rId18" Type="http://schemas.openxmlformats.org/officeDocument/2006/relationships/hyperlink" Target="http://wikifeqh.ir/%DA%AF%D9%81%D8%AA%D8%A7%D8%B1" TargetMode="External"/><Relationship Id="rId3" Type="http://schemas.openxmlformats.org/officeDocument/2006/relationships/hyperlink" Target="http://wikifeqh.ir/%D8%A8%D8%B4%D8%B1" TargetMode="External"/><Relationship Id="rId7" Type="http://schemas.openxmlformats.org/officeDocument/2006/relationships/hyperlink" Target="http://wikifeqh.ir/%D8%A7%D8%B9%D8%AA%D9%85%D8%A7%D8%AF" TargetMode="External"/><Relationship Id="rId12" Type="http://schemas.openxmlformats.org/officeDocument/2006/relationships/hyperlink" Target="http://wikifeqh.ir/%D8%B1%D8%B3%D8%A7%D9%84%D8%AA" TargetMode="External"/><Relationship Id="rId17" Type="http://schemas.openxmlformats.org/officeDocument/2006/relationships/hyperlink" Target="http://wikifeqh.ir/%D9%85%D8%B1%D8%A8%DB%8C" TargetMode="External"/><Relationship Id="rId2" Type="http://schemas.openxmlformats.org/officeDocument/2006/relationships/hyperlink" Target="http://wikifeqh.ir/%D8%A8%D8%B9%D8%AB%D8%AA" TargetMode="External"/><Relationship Id="rId16" Type="http://schemas.openxmlformats.org/officeDocument/2006/relationships/hyperlink" Target="http://wikifeqh.ir/%DA%A9%D9%85%D8%A7%D9%84" TargetMode="External"/><Relationship Id="rId1" Type="http://schemas.openxmlformats.org/officeDocument/2006/relationships/slideLayout" Target="../slideLayouts/slideLayout7.xml"/><Relationship Id="rId6" Type="http://schemas.openxmlformats.org/officeDocument/2006/relationships/hyperlink" Target="http://wikifeqh.ir/%D9%85%D8%AA%D9%86%D8%A7%D9%82%D8%B6" TargetMode="External"/><Relationship Id="rId11" Type="http://schemas.openxmlformats.org/officeDocument/2006/relationships/hyperlink" Target="http://wikifeqh.ir/%D9%88%D8%AD%DB%8C" TargetMode="External"/><Relationship Id="rId5" Type="http://schemas.openxmlformats.org/officeDocument/2006/relationships/hyperlink" Target="http://wikifeqh.ir/%D9%87%D8%AF%D8%A7%DB%8C%D8%AA" TargetMode="External"/><Relationship Id="rId15" Type="http://schemas.openxmlformats.org/officeDocument/2006/relationships/hyperlink" Target="http://wikifeqh.ir/%D8%AA%D8%B1%D8%A8%DB%8C%D8%AA" TargetMode="External"/><Relationship Id="rId10" Type="http://schemas.openxmlformats.org/officeDocument/2006/relationships/hyperlink" Target="http://wikifeqh.ir/%D9%BE%D8%A7%DA%A9" TargetMode="External"/><Relationship Id="rId4" Type="http://schemas.openxmlformats.org/officeDocument/2006/relationships/hyperlink" Target="http://wikifeqh.ir/%D8%AE%D8%AF%D8%A7%DB%8C_%D9%85%D8%AA%D8%B9%D8%A7%D9%84" TargetMode="External"/><Relationship Id="rId9" Type="http://schemas.openxmlformats.org/officeDocument/2006/relationships/hyperlink" Target="http://wikifeqh.ir/%D8%AD%DA%A9%D9%85%D8%AA" TargetMode="External"/><Relationship Id="rId14" Type="http://schemas.openxmlformats.org/officeDocument/2006/relationships/hyperlink" Target="http://wikifeqh.ir/%D8%AA%D8%B2%DA%A9%DB%8C%D9%8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wikifeqh.ir/%D9%86%D8%A8%D9%88%D8%AA" TargetMode="External"/><Relationship Id="rId3" Type="http://schemas.openxmlformats.org/officeDocument/2006/relationships/hyperlink" Target="http://wikifeqh.ir/%D9%87%D8%AF%D8%A7%DB%8C%D8%AA_%D8%A7%D9%84%D9%87%DB%8C" TargetMode="External"/><Relationship Id="rId7" Type="http://schemas.openxmlformats.org/officeDocument/2006/relationships/hyperlink" Target="http://wikifeqh.ir/%D8%B9%D8%B5%D9%85%D8%AA" TargetMode="External"/><Relationship Id="rId2" Type="http://schemas.openxmlformats.org/officeDocument/2006/relationships/hyperlink" Target="http://wikifeqh.ir/%D8%A7%D9%85%D8%AA" TargetMode="External"/><Relationship Id="rId1" Type="http://schemas.openxmlformats.org/officeDocument/2006/relationships/slideLayout" Target="../slideLayouts/slideLayout7.xml"/><Relationship Id="rId6" Type="http://schemas.openxmlformats.org/officeDocument/2006/relationships/hyperlink" Target="http://wikifeqh.ir/%D9%87%D8%AF%D8%A7%DB%8C%D8%AA_%D8%AE%D8%A7%D8%B5_%D8%A7%D9%84%D9%87%DB%8C" TargetMode="External"/><Relationship Id="rId5" Type="http://schemas.openxmlformats.org/officeDocument/2006/relationships/hyperlink" Target="http://wikifeqh.ir/%DA%AF%D9%86%D8%A7%D9%87" TargetMode="External"/><Relationship Id="rId4" Type="http://schemas.openxmlformats.org/officeDocument/2006/relationships/hyperlink" Target="http://wikifeqh.ir/%DA%AF%D9%85%D8%B1%D8%A7%D9%87%DB%8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کادر متن 2">
            <a:extLst>
              <a:ext uri="{FF2B5EF4-FFF2-40B4-BE49-F238E27FC236}">
                <a16:creationId xmlns:a16="http://schemas.microsoft.com/office/drawing/2014/main" xmlns="" id="{9CE0F6F6-60A1-044B-A6E9-31E2146E415F}"/>
              </a:ext>
            </a:extLst>
          </p:cNvPr>
          <p:cNvSpPr txBox="1"/>
          <p:nvPr/>
        </p:nvSpPr>
        <p:spPr>
          <a:xfrm>
            <a:off x="5182016" y="2174367"/>
            <a:ext cx="1828800" cy="1828800"/>
          </a:xfrm>
          <a:prstGeom prst="rect">
            <a:avLst/>
          </a:prstGeom>
          <a:noFill/>
        </p:spPr>
        <p:txBody>
          <a:bodyPr wrap="square" rtlCol="1">
            <a:spAutoFit/>
          </a:bodyPr>
          <a:lstStyle/>
          <a:p>
            <a:pPr algn="r"/>
            <a:endParaRPr lang="fa-IR"/>
          </a:p>
        </p:txBody>
      </p:sp>
      <p:sp>
        <p:nvSpPr>
          <p:cNvPr id="6" name="کادر متن 5">
            <a:extLst>
              <a:ext uri="{FF2B5EF4-FFF2-40B4-BE49-F238E27FC236}">
                <a16:creationId xmlns:a16="http://schemas.microsoft.com/office/drawing/2014/main" xmlns="" id="{BE0258F8-C273-584F-BA14-4E48C1B20D6E}"/>
              </a:ext>
            </a:extLst>
          </p:cNvPr>
          <p:cNvSpPr txBox="1"/>
          <p:nvPr/>
        </p:nvSpPr>
        <p:spPr>
          <a:xfrm>
            <a:off x="5182016" y="2517564"/>
            <a:ext cx="1828800" cy="1828800"/>
          </a:xfrm>
          <a:prstGeom prst="rect">
            <a:avLst/>
          </a:prstGeom>
          <a:noFill/>
        </p:spPr>
        <p:txBody>
          <a:bodyPr wrap="square" rtlCol="1">
            <a:spAutoFit/>
          </a:bodyPr>
          <a:lstStyle/>
          <a:p>
            <a:pPr algn="r"/>
            <a:endParaRPr lang="fa-IR"/>
          </a:p>
        </p:txBody>
      </p:sp>
      <p:sp>
        <p:nvSpPr>
          <p:cNvPr id="7" name="کادر متن 6">
            <a:extLst>
              <a:ext uri="{FF2B5EF4-FFF2-40B4-BE49-F238E27FC236}">
                <a16:creationId xmlns:a16="http://schemas.microsoft.com/office/drawing/2014/main" xmlns="" id="{E788900B-F6D7-8441-9814-4F0937A16E26}"/>
              </a:ext>
            </a:extLst>
          </p:cNvPr>
          <p:cNvSpPr txBox="1"/>
          <p:nvPr/>
        </p:nvSpPr>
        <p:spPr>
          <a:xfrm>
            <a:off x="5182016" y="2517564"/>
            <a:ext cx="1828800" cy="1828800"/>
          </a:xfrm>
          <a:prstGeom prst="rect">
            <a:avLst/>
          </a:prstGeom>
          <a:noFill/>
        </p:spPr>
        <p:txBody>
          <a:bodyPr wrap="square" rtlCol="1">
            <a:spAutoFit/>
          </a:bodyPr>
          <a:lstStyle/>
          <a:p>
            <a:pPr algn="r"/>
            <a:endParaRPr lang="fa-IR"/>
          </a:p>
        </p:txBody>
      </p:sp>
      <p:sp>
        <p:nvSpPr>
          <p:cNvPr id="8" name="کادر متن 7">
            <a:extLst>
              <a:ext uri="{FF2B5EF4-FFF2-40B4-BE49-F238E27FC236}">
                <a16:creationId xmlns:a16="http://schemas.microsoft.com/office/drawing/2014/main" xmlns="" id="{F4E984EC-80B3-2648-9853-BB68E0B9F40C}"/>
              </a:ext>
            </a:extLst>
          </p:cNvPr>
          <p:cNvSpPr txBox="1"/>
          <p:nvPr/>
        </p:nvSpPr>
        <p:spPr>
          <a:xfrm>
            <a:off x="5182016" y="2517564"/>
            <a:ext cx="1828800" cy="1828800"/>
          </a:xfrm>
          <a:prstGeom prst="rect">
            <a:avLst/>
          </a:prstGeom>
          <a:noFill/>
        </p:spPr>
        <p:txBody>
          <a:bodyPr wrap="square" rtlCol="1">
            <a:spAutoFit/>
          </a:bodyPr>
          <a:lstStyle/>
          <a:p>
            <a:pPr algn="r"/>
            <a:endParaRPr lang="fa-IR"/>
          </a:p>
        </p:txBody>
      </p:sp>
      <p:sp>
        <p:nvSpPr>
          <p:cNvPr id="9" name="کادر متن 8">
            <a:extLst>
              <a:ext uri="{FF2B5EF4-FFF2-40B4-BE49-F238E27FC236}">
                <a16:creationId xmlns:a16="http://schemas.microsoft.com/office/drawing/2014/main" xmlns="" id="{B83EEFE0-0B08-CD4D-A6E2-4A1E1701A76D}"/>
              </a:ext>
            </a:extLst>
          </p:cNvPr>
          <p:cNvSpPr txBox="1"/>
          <p:nvPr/>
        </p:nvSpPr>
        <p:spPr>
          <a:xfrm>
            <a:off x="5182016" y="2517564"/>
            <a:ext cx="1828800" cy="1828800"/>
          </a:xfrm>
          <a:prstGeom prst="rect">
            <a:avLst/>
          </a:prstGeom>
          <a:noFill/>
        </p:spPr>
        <p:txBody>
          <a:bodyPr wrap="square" rtlCol="1">
            <a:spAutoFit/>
          </a:bodyPr>
          <a:lstStyle/>
          <a:p>
            <a:pPr algn="r"/>
            <a:endParaRPr lang="fa-IR"/>
          </a:p>
        </p:txBody>
      </p:sp>
      <p:sp>
        <p:nvSpPr>
          <p:cNvPr id="11" name="کادر متن 10">
            <a:extLst>
              <a:ext uri="{FF2B5EF4-FFF2-40B4-BE49-F238E27FC236}">
                <a16:creationId xmlns:a16="http://schemas.microsoft.com/office/drawing/2014/main" xmlns="" id="{14B4A683-E09F-9442-859D-A08180B18F42}"/>
              </a:ext>
            </a:extLst>
          </p:cNvPr>
          <p:cNvSpPr txBox="1"/>
          <p:nvPr/>
        </p:nvSpPr>
        <p:spPr>
          <a:xfrm>
            <a:off x="5182016" y="2517564"/>
            <a:ext cx="1828800" cy="1828800"/>
          </a:xfrm>
          <a:prstGeom prst="rect">
            <a:avLst/>
          </a:prstGeom>
          <a:noFill/>
        </p:spPr>
        <p:txBody>
          <a:bodyPr wrap="square" rtlCol="1">
            <a:spAutoFit/>
          </a:bodyPr>
          <a:lstStyle/>
          <a:p>
            <a:pPr algn="r"/>
            <a:endParaRPr lang="fa-IR"/>
          </a:p>
        </p:txBody>
      </p:sp>
      <p:sp>
        <p:nvSpPr>
          <p:cNvPr id="12" name="کادر متن 11">
            <a:extLst>
              <a:ext uri="{FF2B5EF4-FFF2-40B4-BE49-F238E27FC236}">
                <a16:creationId xmlns:a16="http://schemas.microsoft.com/office/drawing/2014/main" xmlns="" id="{224D1FAB-D44B-3A4E-A560-C702A89B4B7A}"/>
              </a:ext>
            </a:extLst>
          </p:cNvPr>
          <p:cNvSpPr txBox="1"/>
          <p:nvPr/>
        </p:nvSpPr>
        <p:spPr>
          <a:xfrm>
            <a:off x="5182016" y="2517564"/>
            <a:ext cx="1828800" cy="369332"/>
          </a:xfrm>
          <a:prstGeom prst="rect">
            <a:avLst/>
          </a:prstGeom>
          <a:noFill/>
        </p:spPr>
        <p:txBody>
          <a:bodyPr wrap="square" rtlCol="1">
            <a:spAutoFit/>
          </a:bodyPr>
          <a:lstStyle/>
          <a:p>
            <a:pPr algn="l" rtl="1"/>
            <a:endParaRPr lang="fa-IR"/>
          </a:p>
        </p:txBody>
      </p:sp>
      <p:sp>
        <p:nvSpPr>
          <p:cNvPr id="18" name="کادر متن 17">
            <a:extLst>
              <a:ext uri="{FF2B5EF4-FFF2-40B4-BE49-F238E27FC236}">
                <a16:creationId xmlns:a16="http://schemas.microsoft.com/office/drawing/2014/main" xmlns="" id="{8CB1E71A-CA9C-2749-B76B-DC59C07E718F}"/>
              </a:ext>
            </a:extLst>
          </p:cNvPr>
          <p:cNvSpPr txBox="1"/>
          <p:nvPr/>
        </p:nvSpPr>
        <p:spPr>
          <a:xfrm>
            <a:off x="280381" y="3634603"/>
            <a:ext cx="11431560" cy="2246769"/>
          </a:xfrm>
          <a:prstGeom prst="rect">
            <a:avLst/>
          </a:prstGeom>
          <a:solidFill>
            <a:schemeClr val="accent3">
              <a:lumMod val="40000"/>
              <a:lumOff val="60000"/>
            </a:schemeClr>
          </a:solidFill>
        </p:spPr>
        <p:txBody>
          <a:bodyPr wrap="square" rtlCol="1">
            <a:spAutoFit/>
          </a:bodyPr>
          <a:lstStyle/>
          <a:p>
            <a:pPr lvl="1" algn="r" rtl="1"/>
            <a:r>
              <a:rPr lang="fa-IR" sz="2800" dirty="0">
                <a:solidFill>
                  <a:schemeClr val="bg1">
                    <a:lumMod val="90000"/>
                    <a:lumOff val="10000"/>
                  </a:schemeClr>
                </a:solidFill>
              </a:rPr>
              <a:t>عنوان درس : کلام اسلامی (۲)</a:t>
            </a:r>
          </a:p>
          <a:p>
            <a:pPr lvl="1" algn="r" rtl="1"/>
            <a:r>
              <a:rPr lang="fa-IR" sz="2800" dirty="0" smtClean="0">
                <a:solidFill>
                  <a:schemeClr val="bg1">
                    <a:lumMod val="90000"/>
                    <a:lumOff val="10000"/>
                  </a:schemeClr>
                </a:solidFill>
              </a:rPr>
              <a:t>دانشگاه فرهنگیان شهید مطهری خوی</a:t>
            </a:r>
            <a:endParaRPr lang="fa-IR" sz="2800" dirty="0">
              <a:solidFill>
                <a:schemeClr val="bg1">
                  <a:lumMod val="90000"/>
                  <a:lumOff val="10000"/>
                </a:schemeClr>
              </a:solidFill>
            </a:endParaRPr>
          </a:p>
          <a:p>
            <a:pPr lvl="1" algn="r" rtl="1"/>
            <a:r>
              <a:rPr lang="fa-IR" sz="2800" dirty="0">
                <a:solidFill>
                  <a:schemeClr val="bg1">
                    <a:lumMod val="90000"/>
                    <a:lumOff val="10000"/>
                  </a:schemeClr>
                </a:solidFill>
              </a:rPr>
              <a:t>رشته : الهیات</a:t>
            </a:r>
          </a:p>
          <a:p>
            <a:pPr lvl="1" algn="r" rtl="1"/>
            <a:r>
              <a:rPr lang="fa-IR" sz="2800" dirty="0" smtClean="0">
                <a:solidFill>
                  <a:schemeClr val="bg1">
                    <a:lumMod val="90000"/>
                    <a:lumOff val="10000"/>
                  </a:schemeClr>
                </a:solidFill>
              </a:rPr>
              <a:t>دکتر ابراهیم دنخعی</a:t>
            </a:r>
            <a:endParaRPr lang="fa-IR" sz="2800" dirty="0">
              <a:solidFill>
                <a:schemeClr val="bg1">
                  <a:lumMod val="90000"/>
                  <a:lumOff val="10000"/>
                </a:schemeClr>
              </a:solidFill>
            </a:endParaRPr>
          </a:p>
          <a:p>
            <a:pPr lvl="1" algn="r" rtl="1"/>
            <a:r>
              <a:rPr lang="fa-IR" sz="2800" dirty="0">
                <a:solidFill>
                  <a:schemeClr val="bg1">
                    <a:lumMod val="90000"/>
                    <a:lumOff val="10000"/>
                  </a:schemeClr>
                </a:solidFill>
              </a:rPr>
              <a:t>ترم دو سال تحصیلی ۹۹-۹۸                  </a:t>
            </a:r>
          </a:p>
        </p:txBody>
      </p:sp>
      <p:sp>
        <p:nvSpPr>
          <p:cNvPr id="19" name="مستطیل 18">
            <a:extLst>
              <a:ext uri="{FF2B5EF4-FFF2-40B4-BE49-F238E27FC236}">
                <a16:creationId xmlns:a16="http://schemas.microsoft.com/office/drawing/2014/main" xmlns="" id="{30083628-171F-694D-A769-A5BC3F0AAB2E}"/>
              </a:ext>
            </a:extLst>
          </p:cNvPr>
          <p:cNvSpPr/>
          <p:nvPr/>
        </p:nvSpPr>
        <p:spPr>
          <a:xfrm>
            <a:off x="1198067" y="199678"/>
            <a:ext cx="10058775" cy="322896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 name="تصویر 12">
            <a:extLst>
              <a:ext uri="{FF2B5EF4-FFF2-40B4-BE49-F238E27FC236}">
                <a16:creationId xmlns:a16="http://schemas.microsoft.com/office/drawing/2014/main" xmlns="" id="{65D54195-9717-054D-B220-FD2E001626A6}"/>
              </a:ext>
            </a:extLst>
          </p:cNvPr>
          <p:cNvPicPr>
            <a:picLocks noChangeAspect="1"/>
          </p:cNvPicPr>
          <p:nvPr/>
        </p:nvPicPr>
        <p:blipFill>
          <a:blip r:embed="rId2"/>
          <a:stretch>
            <a:fillRect/>
          </a:stretch>
        </p:blipFill>
        <p:spPr>
          <a:xfrm>
            <a:off x="1770547" y="346043"/>
            <a:ext cx="8999580" cy="3042242"/>
          </a:xfrm>
          <a:prstGeom prst="rect">
            <a:avLst/>
          </a:prstGeom>
        </p:spPr>
      </p:pic>
      <mc:AlternateContent xmlns:mc="http://schemas.openxmlformats.org/markup-compatibility/2006" xmlns:p14="http://schemas.microsoft.com/office/powerpoint/2010/main">
        <mc:Choice Requires="p14">
          <p:contentPart p14:bwMode="auto" r:id="rId3">
            <p14:nvContentPartPr>
              <p14:cNvPr id="17" name="جوهر 16">
                <a:extLst>
                  <a:ext uri="{FF2B5EF4-FFF2-40B4-BE49-F238E27FC236}">
                    <a16:creationId xmlns:a16="http://schemas.microsoft.com/office/drawing/2014/main" xmlns="" id="{A1905C7A-7332-174E-94FB-36DE1F0AA1B1}"/>
                  </a:ext>
                </a:extLst>
              </p14:cNvPr>
              <p14:cNvContentPartPr/>
              <p14:nvPr/>
            </p14:nvContentPartPr>
            <p14:xfrm>
              <a:off x="-374760" y="2267280"/>
              <a:ext cx="360" cy="360"/>
            </p14:xfrm>
          </p:contentPart>
        </mc:Choice>
        <mc:Fallback xmlns="">
          <p:pic>
            <p:nvPicPr>
              <p:cNvPr id="17" name="جوهر 16">
                <a:extLst>
                  <a:ext uri="{FF2B5EF4-FFF2-40B4-BE49-F238E27FC236}">
                    <a16:creationId xmlns:a16="http://schemas.microsoft.com/office/drawing/2014/main" id="{A1905C7A-7332-174E-94FB-36DE1F0AA1B1}"/>
                  </a:ext>
                </a:extLst>
              </p:cNvPr>
              <p:cNvPicPr/>
              <p:nvPr/>
            </p:nvPicPr>
            <p:blipFill>
              <a:blip r:embed="rId4"/>
              <a:stretch>
                <a:fillRect/>
              </a:stretch>
            </p:blipFill>
            <p:spPr>
              <a:xfrm>
                <a:off x="-384120" y="2257920"/>
                <a:ext cx="19080" cy="19080"/>
              </a:xfrm>
              <a:prstGeom prst="rect">
                <a:avLst/>
              </a:prstGeom>
            </p:spPr>
          </p:pic>
        </mc:Fallback>
      </mc:AlternateContent>
    </p:spTree>
    <p:extLst>
      <p:ext uri="{BB962C8B-B14F-4D97-AF65-F5344CB8AC3E}">
        <p14:creationId xmlns:p14="http://schemas.microsoft.com/office/powerpoint/2010/main" val="3894733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کادر متن 2">
            <a:extLst>
              <a:ext uri="{FF2B5EF4-FFF2-40B4-BE49-F238E27FC236}">
                <a16:creationId xmlns:a16="http://schemas.microsoft.com/office/drawing/2014/main" xmlns="" id="{E2A315C5-3105-804B-8E7D-8E50CF3FA7C4}"/>
              </a:ext>
            </a:extLst>
          </p:cNvPr>
          <p:cNvSpPr txBox="1"/>
          <p:nvPr/>
        </p:nvSpPr>
        <p:spPr>
          <a:xfrm>
            <a:off x="199262" y="124799"/>
            <a:ext cx="11793476" cy="6309420"/>
          </a:xfrm>
          <a:prstGeom prst="rect">
            <a:avLst/>
          </a:prstGeom>
          <a:solidFill>
            <a:schemeClr val="accent3">
              <a:lumMod val="40000"/>
              <a:lumOff val="60000"/>
            </a:schemeClr>
          </a:solidFill>
        </p:spPr>
        <p:txBody>
          <a:bodyPr wrap="square" rtlCol="1">
            <a:spAutoFit/>
          </a:bodyPr>
          <a:lstStyle/>
          <a:p>
            <a:pPr algn="r" rtl="1"/>
            <a:endParaRPr lang="fa-IR" sz="3200" b="1" i="0" u="sng">
              <a:solidFill>
                <a:srgbClr val="006699"/>
              </a:solidFill>
              <a:effectLst/>
              <a:latin typeface="Tahoma" panose="020B0604030504040204" pitchFamily="34" charset="0"/>
            </a:endParaRPr>
          </a:p>
          <a:p>
            <a:pPr algn="r" rtl="1"/>
            <a:r>
              <a:rPr lang="ur-PK" sz="3600" i="0">
                <a:solidFill>
                  <a:srgbClr val="C00000"/>
                </a:solidFill>
                <a:effectLst/>
                <a:latin typeface="Tahoma" panose="020B0604030504040204" pitchFamily="34" charset="0"/>
              </a:rPr>
              <a:t>فهرست منابع</a:t>
            </a:r>
            <a:r>
              <a:rPr lang="fa-IR" sz="3600" i="0">
                <a:solidFill>
                  <a:srgbClr val="C00000"/>
                </a:solidFill>
                <a:effectLst/>
                <a:latin typeface="Tahoma" panose="020B0604030504040204" pitchFamily="34" charset="0"/>
              </a:rPr>
              <a:t> :</a:t>
            </a:r>
            <a:endParaRPr lang="ur-PK" sz="3600" i="0">
              <a:solidFill>
                <a:srgbClr val="C00000"/>
              </a:solidFill>
              <a:effectLst/>
              <a:latin typeface="Tahoma" panose="020B0604030504040204" pitchFamily="34" charset="0"/>
            </a:endParaRPr>
          </a:p>
          <a:p>
            <a:pPr algn="r" rtl="1"/>
            <a:endParaRPr lang="fa-IR" sz="2400">
              <a:solidFill>
                <a:srgbClr val="000000"/>
              </a:solidFill>
              <a:latin typeface="Times New Roman" panose="02020603050405020304" pitchFamily="18" charset="0"/>
            </a:endParaRPr>
          </a:p>
          <a:p>
            <a:pPr algn="r" rtl="1"/>
            <a:r>
              <a:rPr lang="ur-PK" sz="2400" b="0" i="0">
                <a:solidFill>
                  <a:srgbClr val="000000"/>
                </a:solidFill>
                <a:effectLst/>
                <a:latin typeface="Times New Roman" panose="02020603050405020304" pitchFamily="18" charset="0"/>
              </a:rPr>
              <a:t>۱۔ قرآن مجید</a:t>
            </a:r>
          </a:p>
          <a:p>
            <a:pPr algn="r" rtl="1"/>
            <a:r>
              <a:rPr lang="ur-PK" sz="2400" b="0" i="0">
                <a:solidFill>
                  <a:srgbClr val="000000"/>
                </a:solidFill>
                <a:effectLst/>
                <a:latin typeface="Times New Roman" panose="02020603050405020304" pitchFamily="18" charset="0"/>
                <a:cs typeface="Tahoma" panose="020B0604030504040204" pitchFamily="34" charset="0"/>
              </a:rPr>
              <a:t>۲۔ </a:t>
            </a:r>
            <a:r>
              <a:rPr lang="ur-PK" sz="2400" b="0" i="0">
                <a:solidFill>
                  <a:srgbClr val="000000"/>
                </a:solidFill>
                <a:effectLst/>
                <a:latin typeface="Times New Roman" panose="02020603050405020304" pitchFamily="18" charset="0"/>
              </a:rPr>
              <a:t>ابن ابی الحدید، شرح نهج البلاغه، تصحیح محمد ابوالفضل ابراهیم، چاپ دوم، بیروت: احیاء الثرات العربی، ۱۹۶۵م</a:t>
            </a:r>
          </a:p>
          <a:p>
            <a:pPr algn="r" rtl="1"/>
            <a:r>
              <a:rPr lang="ur-PK" sz="2400" b="0" i="0">
                <a:solidFill>
                  <a:srgbClr val="000000"/>
                </a:solidFill>
                <a:effectLst/>
                <a:latin typeface="Times New Roman" panose="02020603050405020304" pitchFamily="18" charset="0"/>
              </a:rPr>
              <a:t>۳۔ ابن فارس، ابو الحسن احمد، معجم مقاییس اللغه، بیروت: دار احیاء ثرات عربی، ۱۴۲۲ه</a:t>
            </a:r>
            <a:endParaRPr lang="fa-IR" sz="2400" b="0" i="0">
              <a:solidFill>
                <a:srgbClr val="000000"/>
              </a:solidFill>
              <a:effectLst/>
              <a:latin typeface="Times New Roman" panose="02020603050405020304" pitchFamily="18" charset="0"/>
            </a:endParaRPr>
          </a:p>
          <a:p>
            <a:pPr algn="r" rtl="1"/>
            <a:r>
              <a:rPr lang="ur-PK" sz="2400" b="0" i="0">
                <a:solidFill>
                  <a:srgbClr val="000000"/>
                </a:solidFill>
                <a:effectLst/>
                <a:latin typeface="Times New Roman" panose="02020603050405020304" pitchFamily="18" charset="0"/>
              </a:rPr>
              <a:t>سایت اندیشه قم، برگرفته از مقاله «دلائل عصمت پیامبران»، تاریخ بازیابی ۱۳۹۵/۳/۲۲.</a:t>
            </a:r>
            <a:endParaRPr lang="fa-IR" sz="2400" b="0" i="0">
              <a:solidFill>
                <a:srgbClr val="000000"/>
              </a:solidFill>
              <a:effectLst/>
              <a:latin typeface="Times New Roman" panose="02020603050405020304" pitchFamily="18" charset="0"/>
            </a:endParaRPr>
          </a:p>
          <a:p>
            <a:pPr algn="r" rtl="1"/>
            <a:r>
              <a:rPr lang="fa-IR" sz="2400" b="0" i="0">
                <a:solidFill>
                  <a:srgbClr val="000000"/>
                </a:solidFill>
                <a:effectLst/>
                <a:latin typeface="Times New Roman" panose="02020603050405020304" pitchFamily="18" charset="0"/>
              </a:rPr>
              <a:t>۴. ابن فارس ،احمد،معجم،مقاییس،بیروت ،دارالجبل</a:t>
            </a:r>
          </a:p>
          <a:p>
            <a:pPr algn="r" rtl="1"/>
            <a:r>
              <a:rPr lang="fa-IR" sz="2400">
                <a:solidFill>
                  <a:srgbClr val="000000"/>
                </a:solidFill>
                <a:latin typeface="Times New Roman" panose="02020603050405020304" pitchFamily="18" charset="0"/>
              </a:rPr>
              <a:t>۵.نهج البلاغه</a:t>
            </a:r>
          </a:p>
          <a:p>
            <a:pPr algn="r" rtl="1"/>
            <a:r>
              <a:rPr lang="fa-IR" sz="2400" b="0" i="0">
                <a:solidFill>
                  <a:srgbClr val="000000"/>
                </a:solidFill>
                <a:effectLst/>
                <a:latin typeface="Times New Roman" panose="02020603050405020304" pitchFamily="18" charset="0"/>
              </a:rPr>
              <a:t>۶.وحی ونبوت درقرآن ،قم مرکزنشراسراء.</a:t>
            </a:r>
          </a:p>
          <a:p>
            <a:pPr algn="r" rtl="1"/>
            <a:endParaRPr lang="fa-IR" sz="2400">
              <a:solidFill>
                <a:srgbClr val="000000"/>
              </a:solidFill>
              <a:latin typeface="Times New Roman" panose="02020603050405020304" pitchFamily="18" charset="0"/>
            </a:endParaRPr>
          </a:p>
          <a:p>
            <a:pPr algn="r" rtl="1"/>
            <a:endParaRPr lang="fa-IR" sz="2400" b="0" i="0">
              <a:solidFill>
                <a:srgbClr val="000000"/>
              </a:solidFill>
              <a:effectLst/>
              <a:latin typeface="Times New Roman" panose="02020603050405020304" pitchFamily="18" charset="0"/>
            </a:endParaRPr>
          </a:p>
          <a:p>
            <a:pPr algn="r" rtl="1"/>
            <a:endParaRPr lang="fa-IR" sz="2400" b="0" i="0">
              <a:solidFill>
                <a:srgbClr val="000000"/>
              </a:solidFill>
              <a:effectLst/>
              <a:latin typeface="Times New Roman" panose="02020603050405020304" pitchFamily="18" charset="0"/>
            </a:endParaRPr>
          </a:p>
          <a:p>
            <a:pPr algn="r" rtl="1"/>
            <a:endParaRPr lang="fa-IR" sz="2400">
              <a:solidFill>
                <a:srgbClr val="000000"/>
              </a:solidFill>
              <a:latin typeface="Times New Roman" panose="02020603050405020304" pitchFamily="18" charset="0"/>
            </a:endParaRPr>
          </a:p>
          <a:p>
            <a:pPr algn="r" rtl="1"/>
            <a:r>
              <a:rPr lang="fa-IR" sz="2400" b="0" i="0">
                <a:solidFill>
                  <a:srgbClr val="000000"/>
                </a:solidFill>
                <a:effectLst/>
                <a:latin typeface="Times New Roman" panose="02020603050405020304" pitchFamily="18" charset="0"/>
              </a:rPr>
              <a:t>                                                                  [10]</a:t>
            </a:r>
          </a:p>
        </p:txBody>
      </p:sp>
      <p:pic>
        <p:nvPicPr>
          <p:cNvPr id="5" name="تصویر 5">
            <a:extLst>
              <a:ext uri="{FF2B5EF4-FFF2-40B4-BE49-F238E27FC236}">
                <a16:creationId xmlns:a16="http://schemas.microsoft.com/office/drawing/2014/main" xmlns="" id="{F6734BD7-0F80-2445-BD6F-EB1FB03E2439}"/>
              </a:ext>
            </a:extLst>
          </p:cNvPr>
          <p:cNvPicPr>
            <a:picLocks noChangeAspect="1"/>
          </p:cNvPicPr>
          <p:nvPr/>
        </p:nvPicPr>
        <p:blipFill>
          <a:blip r:embed="rId2"/>
          <a:stretch>
            <a:fillRect/>
          </a:stretch>
        </p:blipFill>
        <p:spPr>
          <a:xfrm>
            <a:off x="199262" y="3429000"/>
            <a:ext cx="3313822" cy="3005219"/>
          </a:xfrm>
          <a:prstGeom prst="rect">
            <a:avLst/>
          </a:prstGeom>
        </p:spPr>
      </p:pic>
    </p:spTree>
    <p:extLst>
      <p:ext uri="{BB962C8B-B14F-4D97-AF65-F5344CB8AC3E}">
        <p14:creationId xmlns:p14="http://schemas.microsoft.com/office/powerpoint/2010/main" val="3172117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کادر متن 1" descr=" dd d  x x x x x z z vbtentnfsnf snethfbad ">
            <a:extLst>
              <a:ext uri="{FF2B5EF4-FFF2-40B4-BE49-F238E27FC236}">
                <a16:creationId xmlns:a16="http://schemas.microsoft.com/office/drawing/2014/main" xmlns="" id="{1D816A7C-6D10-D144-9FC2-07773DFE12D9}"/>
              </a:ext>
            </a:extLst>
          </p:cNvPr>
          <p:cNvSpPr txBox="1"/>
          <p:nvPr/>
        </p:nvSpPr>
        <p:spPr>
          <a:xfrm>
            <a:off x="4168276" y="212157"/>
            <a:ext cx="7675119" cy="6402171"/>
          </a:xfrm>
          <a:prstGeom prst="rect">
            <a:avLst/>
          </a:prstGeom>
          <a:solidFill>
            <a:schemeClr val="accent3">
              <a:lumMod val="40000"/>
              <a:lumOff val="60000"/>
            </a:schemeClr>
          </a:solidFill>
          <a:ln>
            <a:solidFill>
              <a:schemeClr val="tx2">
                <a:lumMod val="50000"/>
              </a:schemeClr>
            </a:solidFill>
          </a:ln>
        </p:spPr>
        <p:txBody>
          <a:bodyPr wrap="square" rtlCol="1">
            <a:spAutoFit/>
          </a:bodyPr>
          <a:lstStyle/>
          <a:p>
            <a:pPr algn="r"/>
            <a:endParaRPr lang="fa-IR"/>
          </a:p>
        </p:txBody>
      </p:sp>
      <p:sp>
        <p:nvSpPr>
          <p:cNvPr id="8" name="کادر متن 7">
            <a:extLst>
              <a:ext uri="{FF2B5EF4-FFF2-40B4-BE49-F238E27FC236}">
                <a16:creationId xmlns:a16="http://schemas.microsoft.com/office/drawing/2014/main" xmlns="" id="{F3B08E1E-FC33-8743-8057-5EF981273964}"/>
              </a:ext>
            </a:extLst>
          </p:cNvPr>
          <p:cNvSpPr txBox="1"/>
          <p:nvPr/>
        </p:nvSpPr>
        <p:spPr>
          <a:xfrm>
            <a:off x="574074" y="2517563"/>
            <a:ext cx="3119968" cy="4096766"/>
          </a:xfrm>
          <a:prstGeom prst="rect">
            <a:avLst/>
          </a:prstGeom>
          <a:noFill/>
        </p:spPr>
        <p:txBody>
          <a:bodyPr wrap="square" rtlCol="1">
            <a:spAutoFit/>
          </a:bodyPr>
          <a:lstStyle/>
          <a:p>
            <a:pPr algn="r"/>
            <a:endParaRPr lang="fa-IR"/>
          </a:p>
        </p:txBody>
      </p:sp>
      <p:pic>
        <p:nvPicPr>
          <p:cNvPr id="9" name="تصویر 9">
            <a:extLst>
              <a:ext uri="{FF2B5EF4-FFF2-40B4-BE49-F238E27FC236}">
                <a16:creationId xmlns:a16="http://schemas.microsoft.com/office/drawing/2014/main" xmlns="" id="{BF3DB9AA-0D3C-F242-83AE-99E37594AC37}"/>
              </a:ext>
            </a:extLst>
          </p:cNvPr>
          <p:cNvPicPr>
            <a:picLocks noChangeAspect="1"/>
          </p:cNvPicPr>
          <p:nvPr/>
        </p:nvPicPr>
        <p:blipFill>
          <a:blip r:embed="rId3"/>
          <a:stretch>
            <a:fillRect/>
          </a:stretch>
        </p:blipFill>
        <p:spPr>
          <a:xfrm>
            <a:off x="223808" y="212156"/>
            <a:ext cx="3721516" cy="6408376"/>
          </a:xfrm>
          <a:prstGeom prst="rect">
            <a:avLst/>
          </a:prstGeom>
        </p:spPr>
      </p:pic>
      <p:sp>
        <p:nvSpPr>
          <p:cNvPr id="13" name="کادر متن 12">
            <a:extLst>
              <a:ext uri="{FF2B5EF4-FFF2-40B4-BE49-F238E27FC236}">
                <a16:creationId xmlns:a16="http://schemas.microsoft.com/office/drawing/2014/main" xmlns="" id="{5A0E0958-ACD4-A145-ADE7-4E38C4F92DF7}"/>
              </a:ext>
            </a:extLst>
          </p:cNvPr>
          <p:cNvSpPr txBox="1"/>
          <p:nvPr/>
        </p:nvSpPr>
        <p:spPr>
          <a:xfrm flipV="1">
            <a:off x="6564410" y="524154"/>
            <a:ext cx="5154187" cy="1535024"/>
          </a:xfrm>
          <a:prstGeom prst="rect">
            <a:avLst/>
          </a:prstGeom>
          <a:noFill/>
        </p:spPr>
        <p:txBody>
          <a:bodyPr wrap="square" rtlCol="1">
            <a:spAutoFit/>
          </a:bodyPr>
          <a:lstStyle/>
          <a:p>
            <a:pPr algn="r"/>
            <a:endParaRPr lang="fa-IR"/>
          </a:p>
        </p:txBody>
      </p:sp>
      <p:sp>
        <p:nvSpPr>
          <p:cNvPr id="3" name="کادر متن 2">
            <a:extLst>
              <a:ext uri="{FF2B5EF4-FFF2-40B4-BE49-F238E27FC236}">
                <a16:creationId xmlns:a16="http://schemas.microsoft.com/office/drawing/2014/main" xmlns="" id="{C8840279-B7FC-454A-8803-4A562E010F3D}"/>
              </a:ext>
            </a:extLst>
          </p:cNvPr>
          <p:cNvSpPr txBox="1"/>
          <p:nvPr/>
        </p:nvSpPr>
        <p:spPr>
          <a:xfrm>
            <a:off x="4168276" y="212156"/>
            <a:ext cx="7675119" cy="738664"/>
          </a:xfrm>
          <a:prstGeom prst="rect">
            <a:avLst/>
          </a:prstGeom>
          <a:noFill/>
        </p:spPr>
        <p:txBody>
          <a:bodyPr wrap="square" rtlCol="1">
            <a:spAutoFit/>
          </a:bodyPr>
          <a:lstStyle/>
          <a:p>
            <a:pPr algn="r"/>
            <a:endParaRPr lang="en-US"/>
          </a:p>
          <a:p>
            <a:pPr algn="r"/>
            <a:endParaRPr lang="fa-IR" sz="2400">
              <a:solidFill>
                <a:schemeClr val="bg1"/>
              </a:solidFill>
            </a:endParaRPr>
          </a:p>
        </p:txBody>
      </p:sp>
      <p:sp>
        <p:nvSpPr>
          <p:cNvPr id="4" name="کادر متن 3">
            <a:extLst>
              <a:ext uri="{FF2B5EF4-FFF2-40B4-BE49-F238E27FC236}">
                <a16:creationId xmlns:a16="http://schemas.microsoft.com/office/drawing/2014/main" xmlns="" id="{2126886A-C530-DE4D-A989-CF8CB48ED85E}"/>
              </a:ext>
            </a:extLst>
          </p:cNvPr>
          <p:cNvSpPr txBox="1"/>
          <p:nvPr/>
        </p:nvSpPr>
        <p:spPr>
          <a:xfrm>
            <a:off x="4168276" y="243672"/>
            <a:ext cx="7675119" cy="6155531"/>
          </a:xfrm>
          <a:prstGeom prst="rect">
            <a:avLst/>
          </a:prstGeom>
          <a:noFill/>
        </p:spPr>
        <p:txBody>
          <a:bodyPr wrap="square" rtlCol="1">
            <a:spAutoFit/>
          </a:bodyPr>
          <a:lstStyle/>
          <a:p>
            <a:pPr algn="r"/>
            <a:endParaRPr lang="fa-IR"/>
          </a:p>
          <a:p>
            <a:pPr lvl="1" algn="r" rtl="1"/>
            <a:r>
              <a:rPr lang="fa-IR" sz="2800">
                <a:solidFill>
                  <a:schemeClr val="bg1">
                    <a:lumMod val="90000"/>
                    <a:lumOff val="10000"/>
                  </a:schemeClr>
                </a:solidFill>
              </a:rPr>
              <a:t>عنوان تحقیق: اثبات عصمت پیامبران </a:t>
            </a:r>
          </a:p>
          <a:p>
            <a:pPr lvl="1" algn="r" rtl="1"/>
            <a:r>
              <a:rPr lang="fa-IR" sz="2800">
                <a:solidFill>
                  <a:schemeClr val="bg1">
                    <a:lumMod val="90000"/>
                    <a:lumOff val="10000"/>
                  </a:schemeClr>
                </a:solidFill>
              </a:rPr>
              <a:t>چکیده:</a:t>
            </a:r>
            <a:r>
              <a:rPr lang="fa-IR" sz="2000">
                <a:solidFill>
                  <a:schemeClr val="bg1">
                    <a:lumMod val="90000"/>
                    <a:lumOff val="10000"/>
                  </a:schemeClr>
                </a:solidFill>
              </a:rPr>
              <a:t> </a:t>
            </a:r>
            <a:r>
              <a:rPr lang="fa-IR" sz="2000">
                <a:solidFill>
                  <a:srgbClr val="C00000"/>
                </a:solidFill>
              </a:rPr>
              <a:t>عصمت انبیاء</a:t>
            </a:r>
            <a:r>
              <a:rPr lang="fa-IR" sz="2000">
                <a:solidFill>
                  <a:schemeClr val="bg1">
                    <a:lumMod val="90000"/>
                    <a:lumOff val="10000"/>
                  </a:schemeClr>
                </a:solidFill>
              </a:rPr>
              <a:t> زیر بنای  مسائل اعتقادی و کلامی است  که ضامن  صحت  </a:t>
            </a:r>
          </a:p>
          <a:p>
            <a:pPr lvl="1" algn="r" rtl="1"/>
            <a:r>
              <a:rPr lang="fa-IR" sz="2000">
                <a:solidFill>
                  <a:schemeClr val="bg1">
                    <a:lumMod val="90000"/>
                    <a:lumOff val="10000"/>
                  </a:schemeClr>
                </a:solidFill>
              </a:rPr>
              <a:t>رسالت انبیاء وکتاب آسمانی محسوب می شود. درقرآن به مساله عصمت انبیاء اشاره</a:t>
            </a:r>
          </a:p>
          <a:p>
            <a:pPr lvl="1" algn="r" rtl="1"/>
            <a:r>
              <a:rPr lang="fa-IR" sz="2000">
                <a:solidFill>
                  <a:schemeClr val="bg1">
                    <a:lumMod val="90000"/>
                    <a:lumOff val="10000"/>
                  </a:schemeClr>
                </a:solidFill>
              </a:rPr>
              <a:t>شده وازجمله ضروری ترین مسائل تفسیری محسوب می شود . ازنظر شیعه پیامبران</a:t>
            </a:r>
          </a:p>
          <a:p>
            <a:pPr lvl="1" algn="r" rtl="1"/>
            <a:r>
              <a:rPr lang="fa-IR" sz="2000">
                <a:solidFill>
                  <a:schemeClr val="bg1">
                    <a:lumMod val="90000"/>
                    <a:lumOff val="10000"/>
                  </a:schemeClr>
                </a:solidFill>
              </a:rPr>
              <a:t>حتی قبل ازبعثت ، معصوم ازخطا بوده وادله ی محکم قرآنی برای ادعای خود مطرح</a:t>
            </a:r>
          </a:p>
          <a:p>
            <a:pPr lvl="1" algn="r" rtl="1"/>
            <a:r>
              <a:rPr lang="fa-IR" sz="2000">
                <a:solidFill>
                  <a:schemeClr val="bg1">
                    <a:lumMod val="90000"/>
                    <a:lumOff val="10000"/>
                  </a:schemeClr>
                </a:solidFill>
              </a:rPr>
              <a:t>کردند.شیعه معتقد به عصمت پیامبران درزمان خودشان هستند.لذادراین مقاله با نگاهی </a:t>
            </a:r>
          </a:p>
          <a:p>
            <a:pPr lvl="1" algn="r" rtl="1"/>
            <a:r>
              <a:rPr lang="fa-IR" sz="2000">
                <a:solidFill>
                  <a:schemeClr val="bg1">
                    <a:lumMod val="90000"/>
                    <a:lumOff val="10000"/>
                  </a:schemeClr>
                </a:solidFill>
              </a:rPr>
              <a:t>تطبیقی بین مفسران شیعه،ادله ی قرآنی اثبات عصمت  قبل ازپیامبر(ص) موردبررسی</a:t>
            </a:r>
          </a:p>
          <a:p>
            <a:pPr lvl="1" algn="r" rtl="1"/>
            <a:r>
              <a:rPr lang="fa-IR" sz="2000">
                <a:solidFill>
                  <a:schemeClr val="bg1">
                    <a:lumMod val="90000"/>
                    <a:lumOff val="10000"/>
                  </a:schemeClr>
                </a:solidFill>
              </a:rPr>
              <a:t>قرارگرفت .نتیجه ی بدست آمده این شد که امامیه معتقد به عصمت مطلقه ی انبیاءالهی</a:t>
            </a:r>
          </a:p>
          <a:p>
            <a:pPr lvl="1" algn="r" rtl="1"/>
            <a:r>
              <a:rPr lang="fa-IR" sz="2000">
                <a:solidFill>
                  <a:schemeClr val="bg1">
                    <a:lumMod val="90000"/>
                    <a:lumOff val="10000"/>
                  </a:schemeClr>
                </a:solidFill>
              </a:rPr>
              <a:t>هستند وادله ی اثبات عصمت را به گونه ای مطرح کردند که شامل دوران قبل  بعثت نیزمی شود . بدین ترتیب روش  تحقیق  مقاله  به صورت </a:t>
            </a:r>
            <a:r>
              <a:rPr lang="fa-IR" sz="2000">
                <a:solidFill>
                  <a:srgbClr val="C00000"/>
                </a:solidFill>
              </a:rPr>
              <a:t> توصیفی ، تحلیلی و تفسیر موضوعی-تطبیقی </a:t>
            </a:r>
            <a:r>
              <a:rPr lang="fa-IR" sz="2000">
                <a:solidFill>
                  <a:schemeClr val="bg1">
                    <a:lumMod val="90000"/>
                    <a:lumOff val="10000"/>
                  </a:schemeClr>
                </a:solidFill>
              </a:rPr>
              <a:t>خواهدبود.</a:t>
            </a:r>
            <a:endParaRPr lang="fa-IR" sz="2800">
              <a:solidFill>
                <a:schemeClr val="bg1">
                  <a:lumMod val="90000"/>
                  <a:lumOff val="10000"/>
                </a:schemeClr>
              </a:solidFill>
            </a:endParaRPr>
          </a:p>
          <a:p>
            <a:pPr lvl="1" algn="r" rtl="1"/>
            <a:r>
              <a:rPr lang="fa-IR" sz="2800">
                <a:solidFill>
                  <a:schemeClr val="bg1">
                    <a:lumMod val="90000"/>
                    <a:lumOff val="10000"/>
                  </a:schemeClr>
                </a:solidFill>
              </a:rPr>
              <a:t>کلیدواژه :</a:t>
            </a:r>
            <a:r>
              <a:rPr lang="fa-IR" sz="2000">
                <a:solidFill>
                  <a:schemeClr val="bg1">
                    <a:lumMod val="90000"/>
                    <a:lumOff val="10000"/>
                  </a:schemeClr>
                </a:solidFill>
              </a:rPr>
              <a:t>عصمت ، دوران  قبل از بعثت پیامبراکرم ( ص) ، قرآن کریم ،شیعه ،تفسیرتطبیقی ،دلایل عقلی ونقلی ،انسان مخلص.</a:t>
            </a:r>
            <a:r>
              <a:rPr lang="fa-IR" sz="2800">
                <a:solidFill>
                  <a:schemeClr val="bg1">
                    <a:lumMod val="90000"/>
                    <a:lumOff val="10000"/>
                  </a:schemeClr>
                </a:solidFill>
              </a:rPr>
              <a:t>               </a:t>
            </a:r>
          </a:p>
          <a:p>
            <a:pPr lvl="1" algn="r" rtl="1"/>
            <a:r>
              <a:rPr lang="fa-IR" sz="2800">
                <a:solidFill>
                  <a:schemeClr val="bg1">
                    <a:lumMod val="90000"/>
                    <a:lumOff val="10000"/>
                  </a:schemeClr>
                </a:solidFill>
              </a:rPr>
              <a:t>                               [2]</a:t>
            </a:r>
          </a:p>
          <a:p>
            <a:pPr lvl="1" algn="r" rtl="1"/>
            <a:endParaRPr lang="fa-IR" sz="2800">
              <a:solidFill>
                <a:schemeClr val="bg1">
                  <a:lumMod val="90000"/>
                  <a:lumOff val="10000"/>
                </a:schemeClr>
              </a:solidFill>
            </a:endParaRPr>
          </a:p>
          <a:p>
            <a:pPr lvl="1" algn="r" rtl="1"/>
            <a:endParaRPr lang="fa-IR" sz="2800">
              <a:solidFill>
                <a:schemeClr val="bg1">
                  <a:lumMod val="90000"/>
                  <a:lumOff val="10000"/>
                </a:schemeClr>
              </a:solidFill>
            </a:endParaRPr>
          </a:p>
        </p:txBody>
      </p:sp>
      <p:sp>
        <p:nvSpPr>
          <p:cNvPr id="6" name="کادر متن 5">
            <a:extLst>
              <a:ext uri="{FF2B5EF4-FFF2-40B4-BE49-F238E27FC236}">
                <a16:creationId xmlns:a16="http://schemas.microsoft.com/office/drawing/2014/main" xmlns="" id="{C536A753-255E-2047-8AFF-4B4279561FCA}"/>
              </a:ext>
            </a:extLst>
          </p:cNvPr>
          <p:cNvSpPr txBox="1"/>
          <p:nvPr/>
        </p:nvSpPr>
        <p:spPr>
          <a:xfrm>
            <a:off x="-515459" y="2367806"/>
            <a:ext cx="1828800" cy="1828800"/>
          </a:xfrm>
          <a:prstGeom prst="rect">
            <a:avLst/>
          </a:prstGeom>
          <a:noFill/>
        </p:spPr>
        <p:txBody>
          <a:bodyPr wrap="square" rtlCol="1">
            <a:spAutoFit/>
          </a:bodyPr>
          <a:lstStyle/>
          <a:p>
            <a:pPr algn="r"/>
            <a:endParaRPr lang="fa-IR"/>
          </a:p>
        </p:txBody>
      </p:sp>
      <p:sp>
        <p:nvSpPr>
          <p:cNvPr id="5" name="کادر متن 4">
            <a:extLst>
              <a:ext uri="{FF2B5EF4-FFF2-40B4-BE49-F238E27FC236}">
                <a16:creationId xmlns:a16="http://schemas.microsoft.com/office/drawing/2014/main" xmlns="" id="{3FAF87A0-DD29-4E49-9B20-1E7521F38F7C}"/>
              </a:ext>
            </a:extLst>
          </p:cNvPr>
          <p:cNvSpPr txBox="1"/>
          <p:nvPr/>
        </p:nvSpPr>
        <p:spPr>
          <a:xfrm>
            <a:off x="0" y="28547"/>
            <a:ext cx="11968192" cy="6617296"/>
          </a:xfrm>
          <a:prstGeom prst="rect">
            <a:avLst/>
          </a:prstGeom>
          <a:noFill/>
        </p:spPr>
        <p:txBody>
          <a:bodyPr wrap="square" rtlCol="1">
            <a:spAutoFit/>
          </a:bodyPr>
          <a:lstStyle/>
          <a:p>
            <a:pPr algn="r"/>
            <a:endParaRPr lang="fa-IR"/>
          </a:p>
        </p:txBody>
      </p:sp>
      <p:sp>
        <p:nvSpPr>
          <p:cNvPr id="7" name="کادر متن 6">
            <a:extLst>
              <a:ext uri="{FF2B5EF4-FFF2-40B4-BE49-F238E27FC236}">
                <a16:creationId xmlns:a16="http://schemas.microsoft.com/office/drawing/2014/main" xmlns="" id="{7D00B107-9D67-414B-92C7-EA764B178252}"/>
              </a:ext>
            </a:extLst>
          </p:cNvPr>
          <p:cNvSpPr txBox="1"/>
          <p:nvPr/>
        </p:nvSpPr>
        <p:spPr>
          <a:xfrm>
            <a:off x="0" y="-1"/>
            <a:ext cx="12066347" cy="6739129"/>
          </a:xfrm>
          <a:prstGeom prst="rect">
            <a:avLst/>
          </a:prstGeom>
          <a:noFill/>
        </p:spPr>
        <p:txBody>
          <a:bodyPr wrap="square" rtlCol="1">
            <a:spAutoFit/>
          </a:bodyPr>
          <a:lstStyle/>
          <a:p>
            <a:pPr algn="r"/>
            <a:endParaRPr lang="fa-IR"/>
          </a:p>
        </p:txBody>
      </p:sp>
      <p:sp>
        <p:nvSpPr>
          <p:cNvPr id="10" name="کادر متن 9">
            <a:extLst>
              <a:ext uri="{FF2B5EF4-FFF2-40B4-BE49-F238E27FC236}">
                <a16:creationId xmlns:a16="http://schemas.microsoft.com/office/drawing/2014/main" xmlns="" id="{B5309A90-E1CF-D744-AC2B-89D25CAAAB96}"/>
              </a:ext>
            </a:extLst>
          </p:cNvPr>
          <p:cNvSpPr txBox="1"/>
          <p:nvPr/>
        </p:nvSpPr>
        <p:spPr>
          <a:xfrm>
            <a:off x="4044308" y="62074"/>
            <a:ext cx="8087807" cy="6795926"/>
          </a:xfrm>
          <a:prstGeom prst="rect">
            <a:avLst/>
          </a:prstGeom>
          <a:noFill/>
        </p:spPr>
        <p:txBody>
          <a:bodyPr wrap="square" rtlCol="1">
            <a:spAutoFit/>
          </a:bodyPr>
          <a:lstStyle/>
          <a:p>
            <a:pPr algn="r"/>
            <a:endParaRPr lang="fa-IR"/>
          </a:p>
        </p:txBody>
      </p:sp>
      <p:sp>
        <p:nvSpPr>
          <p:cNvPr id="11" name="کادر متن 10">
            <a:extLst>
              <a:ext uri="{FF2B5EF4-FFF2-40B4-BE49-F238E27FC236}">
                <a16:creationId xmlns:a16="http://schemas.microsoft.com/office/drawing/2014/main" xmlns="" id="{AEC1A8E6-BEE2-A14C-839E-E1FD5B078852}"/>
              </a:ext>
            </a:extLst>
          </p:cNvPr>
          <p:cNvSpPr txBox="1"/>
          <p:nvPr/>
        </p:nvSpPr>
        <p:spPr>
          <a:xfrm>
            <a:off x="4168277" y="-31210"/>
            <a:ext cx="7550320" cy="6463308"/>
          </a:xfrm>
          <a:prstGeom prst="rect">
            <a:avLst/>
          </a:prstGeom>
          <a:noFill/>
        </p:spPr>
        <p:txBody>
          <a:bodyPr wrap="square" rtlCol="1" anchor="ctr">
            <a:spAutoFit/>
          </a:bodyPr>
          <a:lstStyle/>
          <a:p>
            <a:pPr algn="l" rtl="1"/>
            <a:endParaRPr lang="fa-IR"/>
          </a:p>
          <a:p>
            <a:pPr algn="l" rtl="1"/>
            <a:endParaRPr lang="fa-IR"/>
          </a:p>
          <a:p>
            <a:pPr algn="l" rtl="1"/>
            <a:endParaRPr lang="fa-IR"/>
          </a:p>
          <a:p>
            <a:pPr algn="r"/>
            <a:endParaRPr lang="fa-IR"/>
          </a:p>
          <a:p>
            <a:pPr algn="just" rtl="1"/>
            <a:r>
              <a:rPr lang="fa-IR"/>
              <a:t>                  </a:t>
            </a:r>
          </a:p>
          <a:p>
            <a:pPr lvl="1" algn="r" rtl="1"/>
            <a:endParaRPr lang="fa-IR"/>
          </a:p>
          <a:p>
            <a:pPr lvl="1" algn="r" rtl="1"/>
            <a:endParaRPr lang="fa-IR"/>
          </a:p>
          <a:p>
            <a:pPr algn="ctr" rtl="1"/>
            <a:endParaRPr lang="fa-IR"/>
          </a:p>
          <a:p>
            <a:pPr algn="l" rtl="1"/>
            <a:endParaRPr lang="fa-IR"/>
          </a:p>
          <a:p>
            <a:pPr algn="l" rtl="1"/>
            <a:endParaRPr lang="fa-IR"/>
          </a:p>
          <a:p>
            <a:pPr algn="l" rtl="1"/>
            <a:endParaRPr lang="fa-IR"/>
          </a:p>
          <a:p>
            <a:pPr algn="r" rtl="1"/>
            <a:endParaRPr lang="fa-IR"/>
          </a:p>
          <a:p>
            <a:pPr algn="r" rtl="1"/>
            <a:endParaRPr lang="fa-IR"/>
          </a:p>
          <a:p>
            <a:pPr algn="r" rtl="1"/>
            <a:endParaRPr lang="fa-IR"/>
          </a:p>
          <a:p>
            <a:pPr algn="l" rtl="1"/>
            <a:endParaRPr lang="fa-IR"/>
          </a:p>
          <a:p>
            <a:pPr algn="l" rtl="1"/>
            <a:endParaRPr lang="fa-IR"/>
          </a:p>
          <a:p>
            <a:pPr algn="l" rtl="1"/>
            <a:endParaRPr lang="fa-IR"/>
          </a:p>
          <a:p>
            <a:pPr algn="l" rtl="1"/>
            <a:endParaRPr lang="fa-IR"/>
          </a:p>
          <a:p>
            <a:pPr algn="l" rtl="1"/>
            <a:endParaRPr lang="fa-IR"/>
          </a:p>
          <a:p>
            <a:pPr algn="l" rtl="1"/>
            <a:endParaRPr lang="fa-IR"/>
          </a:p>
          <a:p>
            <a:pPr algn="l" rtl="1"/>
            <a:endParaRPr lang="fa-IR"/>
          </a:p>
          <a:p>
            <a:pPr algn="l" rtl="1"/>
            <a:endParaRPr lang="fa-IR"/>
          </a:p>
          <a:p>
            <a:pPr algn="r"/>
            <a:endParaRPr lang="fa-IR"/>
          </a:p>
        </p:txBody>
      </p:sp>
      <p:sp>
        <p:nvSpPr>
          <p:cNvPr id="12" name="کادر متن 11">
            <a:extLst>
              <a:ext uri="{FF2B5EF4-FFF2-40B4-BE49-F238E27FC236}">
                <a16:creationId xmlns:a16="http://schemas.microsoft.com/office/drawing/2014/main" xmlns="" id="{C1108695-6FBA-CC46-B7FC-DB9243B554D5}"/>
              </a:ext>
            </a:extLst>
          </p:cNvPr>
          <p:cNvSpPr txBox="1"/>
          <p:nvPr/>
        </p:nvSpPr>
        <p:spPr>
          <a:xfrm>
            <a:off x="4209501" y="243672"/>
            <a:ext cx="7608080" cy="646331"/>
          </a:xfrm>
          <a:prstGeom prst="rect">
            <a:avLst/>
          </a:prstGeom>
          <a:noFill/>
        </p:spPr>
        <p:txBody>
          <a:bodyPr wrap="square" rtlCol="1">
            <a:spAutoFit/>
          </a:bodyPr>
          <a:lstStyle/>
          <a:p>
            <a:pPr algn="r"/>
            <a:endParaRPr lang="fa-IR"/>
          </a:p>
          <a:p>
            <a:pPr algn="r"/>
            <a:endParaRPr lang="fa-IR"/>
          </a:p>
        </p:txBody>
      </p:sp>
      <p:sp>
        <p:nvSpPr>
          <p:cNvPr id="14" name="کادر متن 13">
            <a:extLst>
              <a:ext uri="{FF2B5EF4-FFF2-40B4-BE49-F238E27FC236}">
                <a16:creationId xmlns:a16="http://schemas.microsoft.com/office/drawing/2014/main" xmlns="" id="{B3D3E0EB-AEF3-E548-9039-CA35F9C5A1E4}"/>
              </a:ext>
            </a:extLst>
          </p:cNvPr>
          <p:cNvSpPr txBox="1"/>
          <p:nvPr/>
        </p:nvSpPr>
        <p:spPr>
          <a:xfrm>
            <a:off x="4209501" y="212156"/>
            <a:ext cx="7707064" cy="369332"/>
          </a:xfrm>
          <a:prstGeom prst="rect">
            <a:avLst/>
          </a:prstGeom>
          <a:noFill/>
        </p:spPr>
        <p:txBody>
          <a:bodyPr wrap="square" rtlCol="1">
            <a:spAutoFit/>
          </a:bodyPr>
          <a:lstStyle/>
          <a:p>
            <a:pPr lvl="1" algn="r" rtl="1"/>
            <a:endParaRPr lang="fa-IR"/>
          </a:p>
        </p:txBody>
      </p:sp>
    </p:spTree>
    <p:extLst>
      <p:ext uri="{BB962C8B-B14F-4D97-AF65-F5344CB8AC3E}">
        <p14:creationId xmlns:p14="http://schemas.microsoft.com/office/powerpoint/2010/main" val="1316295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یل 1">
            <a:extLst>
              <a:ext uri="{FF2B5EF4-FFF2-40B4-BE49-F238E27FC236}">
                <a16:creationId xmlns:a16="http://schemas.microsoft.com/office/drawing/2014/main" xmlns="" id="{DC4ADAD3-2022-304A-A306-33C9F0CB82A6}"/>
              </a:ext>
            </a:extLst>
          </p:cNvPr>
          <p:cNvSpPr/>
          <p:nvPr/>
        </p:nvSpPr>
        <p:spPr>
          <a:xfrm>
            <a:off x="149759" y="153035"/>
            <a:ext cx="11855458" cy="655193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2" algn="r" rtl="1"/>
            <a:endParaRPr lang="fa-IR" sz="2400">
              <a:solidFill>
                <a:schemeClr val="bg1">
                  <a:lumMod val="90000"/>
                  <a:lumOff val="10000"/>
                </a:schemeClr>
              </a:solidFill>
            </a:endParaRPr>
          </a:p>
        </p:txBody>
      </p:sp>
      <p:sp>
        <p:nvSpPr>
          <p:cNvPr id="4" name="کادر متن 3">
            <a:extLst>
              <a:ext uri="{FF2B5EF4-FFF2-40B4-BE49-F238E27FC236}">
                <a16:creationId xmlns:a16="http://schemas.microsoft.com/office/drawing/2014/main" xmlns="" id="{5F03DC77-4448-9E49-AE66-B2F1CD8C4747}"/>
              </a:ext>
            </a:extLst>
          </p:cNvPr>
          <p:cNvSpPr txBox="1"/>
          <p:nvPr/>
        </p:nvSpPr>
        <p:spPr>
          <a:xfrm>
            <a:off x="5163296" y="153034"/>
            <a:ext cx="6680100" cy="658157"/>
          </a:xfrm>
          <a:prstGeom prst="rect">
            <a:avLst/>
          </a:prstGeom>
          <a:noFill/>
        </p:spPr>
        <p:txBody>
          <a:bodyPr wrap="square" rtlCol="1">
            <a:spAutoFit/>
          </a:bodyPr>
          <a:lstStyle/>
          <a:p>
            <a:pPr algn="r"/>
            <a:endParaRPr lang="fa-IR"/>
          </a:p>
          <a:p>
            <a:pPr algn="r"/>
            <a:endParaRPr lang="fa-IR">
              <a:solidFill>
                <a:schemeClr val="bg1"/>
              </a:solidFill>
            </a:endParaRPr>
          </a:p>
        </p:txBody>
      </p:sp>
      <p:sp>
        <p:nvSpPr>
          <p:cNvPr id="5" name="کادر متن 4">
            <a:extLst>
              <a:ext uri="{FF2B5EF4-FFF2-40B4-BE49-F238E27FC236}">
                <a16:creationId xmlns:a16="http://schemas.microsoft.com/office/drawing/2014/main" xmlns="" id="{ECEB692C-E80A-A94A-B512-B408D4DAC11C}"/>
              </a:ext>
            </a:extLst>
          </p:cNvPr>
          <p:cNvSpPr txBox="1"/>
          <p:nvPr/>
        </p:nvSpPr>
        <p:spPr>
          <a:xfrm flipV="1">
            <a:off x="5163295" y="153033"/>
            <a:ext cx="6567782" cy="807916"/>
          </a:xfrm>
          <a:prstGeom prst="rect">
            <a:avLst/>
          </a:prstGeom>
          <a:noFill/>
        </p:spPr>
        <p:txBody>
          <a:bodyPr wrap="square" rtlCol="1">
            <a:spAutoFit/>
          </a:bodyPr>
          <a:lstStyle/>
          <a:p>
            <a:pPr algn="r"/>
            <a:endParaRPr lang="fa-IR"/>
          </a:p>
        </p:txBody>
      </p:sp>
      <p:sp>
        <p:nvSpPr>
          <p:cNvPr id="6" name="کادر متن 5">
            <a:extLst>
              <a:ext uri="{FF2B5EF4-FFF2-40B4-BE49-F238E27FC236}">
                <a16:creationId xmlns:a16="http://schemas.microsoft.com/office/drawing/2014/main" xmlns="" id="{0EE6E613-A14B-E643-BA27-24D8CF1F9658}"/>
              </a:ext>
            </a:extLst>
          </p:cNvPr>
          <p:cNvSpPr txBox="1"/>
          <p:nvPr/>
        </p:nvSpPr>
        <p:spPr>
          <a:xfrm>
            <a:off x="460923" y="0"/>
            <a:ext cx="11581318" cy="6551931"/>
          </a:xfrm>
          <a:prstGeom prst="rect">
            <a:avLst/>
          </a:prstGeom>
          <a:noFill/>
        </p:spPr>
        <p:txBody>
          <a:bodyPr wrap="square" rtlCol="1">
            <a:spAutoFit/>
          </a:bodyPr>
          <a:lstStyle/>
          <a:p>
            <a:pPr algn="r"/>
            <a:endParaRPr lang="fa-IR"/>
          </a:p>
        </p:txBody>
      </p:sp>
      <p:sp>
        <p:nvSpPr>
          <p:cNvPr id="7" name="کادر متن 6">
            <a:extLst>
              <a:ext uri="{FF2B5EF4-FFF2-40B4-BE49-F238E27FC236}">
                <a16:creationId xmlns:a16="http://schemas.microsoft.com/office/drawing/2014/main" xmlns="" id="{5A8EE9FE-3591-434D-9B91-2431EFBDE8D8}"/>
              </a:ext>
            </a:extLst>
          </p:cNvPr>
          <p:cNvSpPr txBox="1"/>
          <p:nvPr/>
        </p:nvSpPr>
        <p:spPr>
          <a:xfrm>
            <a:off x="186783" y="-712453"/>
            <a:ext cx="11656613" cy="6986528"/>
          </a:xfrm>
          <a:prstGeom prst="rect">
            <a:avLst/>
          </a:prstGeom>
          <a:noFill/>
        </p:spPr>
        <p:txBody>
          <a:bodyPr wrap="square" rtlCol="1" anchor="b">
            <a:spAutoFit/>
          </a:bodyPr>
          <a:lstStyle/>
          <a:p>
            <a:pPr algn="r"/>
            <a:endParaRPr lang="fa-IR" sz="3200">
              <a:solidFill>
                <a:srgbClr val="C00000"/>
              </a:solidFill>
            </a:endParaRPr>
          </a:p>
          <a:p>
            <a:pPr algn="r"/>
            <a:endParaRPr lang="fa-IR" sz="3200">
              <a:solidFill>
                <a:srgbClr val="C00000"/>
              </a:solidFill>
            </a:endParaRPr>
          </a:p>
          <a:p>
            <a:pPr algn="r"/>
            <a:endParaRPr lang="fa-IR" sz="3200">
              <a:solidFill>
                <a:srgbClr val="C00000"/>
              </a:solidFill>
            </a:endParaRPr>
          </a:p>
          <a:p>
            <a:pPr algn="r"/>
            <a:endParaRPr lang="fa-IR" sz="3200">
              <a:solidFill>
                <a:srgbClr val="C00000"/>
              </a:solidFill>
            </a:endParaRPr>
          </a:p>
          <a:p>
            <a:pPr algn="r"/>
            <a:r>
              <a:rPr lang="fa-IR" sz="3200">
                <a:solidFill>
                  <a:srgbClr val="C00000"/>
                </a:solidFill>
              </a:rPr>
              <a:t>مقدمه :</a:t>
            </a:r>
            <a:endParaRPr lang="fa-IR" sz="2400">
              <a:solidFill>
                <a:srgbClr val="C00000"/>
              </a:solidFill>
            </a:endParaRPr>
          </a:p>
          <a:p>
            <a:pPr algn="r"/>
            <a:r>
              <a:rPr lang="en-US" sz="2400">
                <a:solidFill>
                  <a:schemeClr val="bg1">
                    <a:lumMod val="90000"/>
                    <a:lumOff val="10000"/>
                  </a:schemeClr>
                </a:solidFill>
              </a:rPr>
              <a:t>ع</a:t>
            </a:r>
            <a:r>
              <a:rPr lang="fa-IR" sz="2400">
                <a:solidFill>
                  <a:schemeClr val="bg1">
                    <a:lumMod val="90000"/>
                    <a:lumOff val="10000"/>
                  </a:schemeClr>
                </a:solidFill>
              </a:rPr>
              <a:t>صمت انبیاء ازضروری ترین مسائل تفسیری ،اعتقادی وکلامی است وضامن صحت قرآن ورسالت است چون لازمه ی نبوت ،حکمت ودرایت است ورسول باید عصمت داشته باشد وهمبستگی عصمات وحکمت دائمی است وبنابه قاعده ی لطف فراهم کردن هرچه بیشترزمینه های هدایت مردم برخدالازم است وپیامبرمعصوم بیشتر</a:t>
            </a:r>
            <a:r>
              <a:rPr lang="en-US" sz="2400">
                <a:solidFill>
                  <a:schemeClr val="bg1">
                    <a:lumMod val="90000"/>
                    <a:lumOff val="10000"/>
                  </a:schemeClr>
                </a:solidFill>
              </a:rPr>
              <a:t>ازپیامبرغیرمعصوم</a:t>
            </a:r>
          </a:p>
          <a:p>
            <a:pPr algn="r" rtl="1"/>
            <a:r>
              <a:rPr lang="en-US" sz="2400">
                <a:solidFill>
                  <a:schemeClr val="bg1">
                    <a:lumMod val="90000"/>
                    <a:lumOff val="10000"/>
                  </a:schemeClr>
                </a:solidFill>
              </a:rPr>
              <a:t>موجب هدایت مردم می شود  وبه حکم عقل هدف اصلی ازبعثت انبیاء،مبلغ دستوراتی هستند که خدابرای انسانهاتعیین</a:t>
            </a:r>
          </a:p>
          <a:p>
            <a:pPr algn="r" rtl="1"/>
            <a:r>
              <a:rPr lang="en-US" sz="2400">
                <a:solidFill>
                  <a:schemeClr val="bg1">
                    <a:lumMod val="90000"/>
                    <a:lumOff val="10000"/>
                  </a:schemeClr>
                </a:solidFill>
              </a:rPr>
              <a:t>کرده است ونمایندگان الهی بایدخودپایبنددستورات الهی باشندتامردم به آن هااعتمادکنند.همه ی مسلمانان قائل به عصمت</a:t>
            </a:r>
            <a:r>
              <a:rPr lang="fa-IR" sz="2400">
                <a:solidFill>
                  <a:schemeClr val="bg1">
                    <a:lumMod val="90000"/>
                    <a:lumOff val="10000"/>
                  </a:schemeClr>
                </a:solidFill>
              </a:rPr>
              <a:t> </a:t>
            </a:r>
            <a:r>
              <a:rPr lang="en-US" sz="2400">
                <a:solidFill>
                  <a:schemeClr val="bg1">
                    <a:lumMod val="90000"/>
                    <a:lumOff val="10000"/>
                  </a:schemeClr>
                </a:solidFill>
              </a:rPr>
              <a:t>انبیاءهستندودیدگاه متکلمین اسلامی درموردزمان عصمت به دودسته :</a:t>
            </a:r>
            <a:r>
              <a:rPr lang="en-US" sz="2400">
                <a:solidFill>
                  <a:srgbClr val="C00000"/>
                </a:solidFill>
              </a:rPr>
              <a:t>قائلین ومنکرین </a:t>
            </a:r>
            <a:r>
              <a:rPr lang="en-US" sz="2400">
                <a:solidFill>
                  <a:schemeClr val="bg1">
                    <a:lumMod val="90000"/>
                    <a:lumOff val="10000"/>
                  </a:schemeClr>
                </a:solidFill>
              </a:rPr>
              <a:t>به عصمت قبل ازبعثت تقسیم می شوند.دربین فرق اسلامی دیدگاه شیعه دراین جاموردبررسی قرارگرفته تاطبق تعریفی که ازعصمت ارائه دادندمحدوده</a:t>
            </a:r>
            <a:r>
              <a:rPr lang="fa-IR" sz="2400">
                <a:solidFill>
                  <a:schemeClr val="bg1">
                    <a:lumMod val="90000"/>
                    <a:lumOff val="10000"/>
                  </a:schemeClr>
                </a:solidFill>
              </a:rPr>
              <a:t> </a:t>
            </a:r>
            <a:r>
              <a:rPr lang="en-US" sz="2400">
                <a:solidFill>
                  <a:schemeClr val="bg1">
                    <a:lumMod val="90000"/>
                    <a:lumOff val="10000"/>
                  </a:schemeClr>
                </a:solidFill>
              </a:rPr>
              <a:t>عصمت قبل ازبعثت ازدیدگاه آنان موردارزیابی قرارگیردوادله ی عصمت موردتحلیل وبررسی قرارگیردتاعصمت دردوران قبل ازبعثت نیزبرای پیامبران اثبات شود.آیاتی که شبهه ی عدم عصمت پیامبر( ص)قبل ازبعثتش رابه وجودآورده طبق نظرشیعه واشاعره به ترتیب نزول فهرست کرده تابه صورت تطبیقی بین مفسران شیعه موردبررسی قرارگیرد.</a:t>
            </a:r>
            <a:r>
              <a:rPr lang="fa-IR" sz="2400">
                <a:solidFill>
                  <a:schemeClr val="bg1">
                    <a:lumMod val="90000"/>
                    <a:lumOff val="10000"/>
                  </a:schemeClr>
                </a:solidFill>
              </a:rPr>
              <a:t>               </a:t>
            </a:r>
          </a:p>
          <a:p>
            <a:pPr algn="r" rtl="1"/>
            <a:r>
              <a:rPr lang="fa-IR" sz="2400">
                <a:solidFill>
                  <a:schemeClr val="bg1">
                    <a:lumMod val="90000"/>
                    <a:lumOff val="10000"/>
                  </a:schemeClr>
                </a:solidFill>
              </a:rPr>
              <a:t>                                                                   [3]</a:t>
            </a:r>
          </a:p>
        </p:txBody>
      </p:sp>
      <p:sp>
        <p:nvSpPr>
          <p:cNvPr id="3" name="کادر متن 2">
            <a:extLst>
              <a:ext uri="{FF2B5EF4-FFF2-40B4-BE49-F238E27FC236}">
                <a16:creationId xmlns:a16="http://schemas.microsoft.com/office/drawing/2014/main" xmlns="" id="{CE66BBFA-734A-4A4E-841A-086E8546F795}"/>
              </a:ext>
            </a:extLst>
          </p:cNvPr>
          <p:cNvSpPr txBox="1"/>
          <p:nvPr/>
        </p:nvSpPr>
        <p:spPr>
          <a:xfrm>
            <a:off x="149759" y="306070"/>
            <a:ext cx="11892481" cy="369332"/>
          </a:xfrm>
          <a:prstGeom prst="rect">
            <a:avLst/>
          </a:prstGeom>
          <a:noFill/>
        </p:spPr>
        <p:txBody>
          <a:bodyPr wrap="square" rtlCol="1">
            <a:spAutoFit/>
          </a:bodyPr>
          <a:lstStyle/>
          <a:p>
            <a:pPr algn="r"/>
            <a:r>
              <a:rPr lang="fa-IR"/>
              <a:t>‌</a:t>
            </a:r>
          </a:p>
        </p:txBody>
      </p:sp>
    </p:spTree>
    <p:extLst>
      <p:ext uri="{BB962C8B-B14F-4D97-AF65-F5344CB8AC3E}">
        <p14:creationId xmlns:p14="http://schemas.microsoft.com/office/powerpoint/2010/main" val="1780633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کادر متن 1">
            <a:extLst>
              <a:ext uri="{FF2B5EF4-FFF2-40B4-BE49-F238E27FC236}">
                <a16:creationId xmlns:a16="http://schemas.microsoft.com/office/drawing/2014/main" xmlns="" id="{3A9452B9-12AA-2540-AC96-F7F8EF5CBD7D}"/>
              </a:ext>
            </a:extLst>
          </p:cNvPr>
          <p:cNvSpPr txBox="1"/>
          <p:nvPr/>
        </p:nvSpPr>
        <p:spPr>
          <a:xfrm flipV="1">
            <a:off x="149758" y="227911"/>
            <a:ext cx="11868356" cy="6486258"/>
          </a:xfrm>
          <a:prstGeom prst="rect">
            <a:avLst/>
          </a:prstGeom>
          <a:solidFill>
            <a:schemeClr val="accent3">
              <a:lumMod val="40000"/>
              <a:lumOff val="60000"/>
            </a:schemeClr>
          </a:solidFill>
        </p:spPr>
        <p:txBody>
          <a:bodyPr wrap="square" rtlCol="1">
            <a:spAutoFit/>
          </a:bodyPr>
          <a:lstStyle/>
          <a:p>
            <a:pPr algn="r"/>
            <a:endParaRPr lang="fa-IR"/>
          </a:p>
        </p:txBody>
      </p:sp>
      <p:sp>
        <p:nvSpPr>
          <p:cNvPr id="3" name="کادر متن 2">
            <a:extLst>
              <a:ext uri="{FF2B5EF4-FFF2-40B4-BE49-F238E27FC236}">
                <a16:creationId xmlns:a16="http://schemas.microsoft.com/office/drawing/2014/main" xmlns="" id="{D479AAF7-F5C8-5A45-B7AC-E8325CAFD135}"/>
              </a:ext>
            </a:extLst>
          </p:cNvPr>
          <p:cNvSpPr txBox="1"/>
          <p:nvPr/>
        </p:nvSpPr>
        <p:spPr>
          <a:xfrm>
            <a:off x="149758" y="258901"/>
            <a:ext cx="11643718" cy="6617196"/>
          </a:xfrm>
          <a:prstGeom prst="rect">
            <a:avLst/>
          </a:prstGeom>
          <a:noFill/>
        </p:spPr>
        <p:txBody>
          <a:bodyPr wrap="square" rtlCol="1">
            <a:spAutoFit/>
          </a:bodyPr>
          <a:lstStyle/>
          <a:p>
            <a:pPr algn="r"/>
            <a:endParaRPr lang="fa-IR" sz="2800"/>
          </a:p>
          <a:p>
            <a:pPr algn="r"/>
            <a:r>
              <a:rPr lang="fa-IR" sz="2800">
                <a:solidFill>
                  <a:schemeClr val="bg1">
                    <a:lumMod val="90000"/>
                    <a:lumOff val="10000"/>
                  </a:schemeClr>
                </a:solidFill>
              </a:rPr>
              <a:t>محتوا ومتن:</a:t>
            </a:r>
            <a:endParaRPr lang="fa-IR" sz="2800">
              <a:solidFill>
                <a:schemeClr val="bg1">
                  <a:lumMod val="90000"/>
                  <a:lumOff val="10000"/>
                </a:schemeClr>
              </a:solidFill>
              <a:latin typeface="Abadi" panose="02000000000000000000" pitchFamily="2" charset="0"/>
              <a:ea typeface="Abadi" panose="02000000000000000000" pitchFamily="2" charset="0"/>
            </a:endParaRPr>
          </a:p>
          <a:p>
            <a:pPr algn="r" rtl="1"/>
            <a:r>
              <a:rPr lang="ar-SA" sz="3200" i="0">
                <a:solidFill>
                  <a:srgbClr val="C00000"/>
                </a:solidFill>
                <a:effectLst/>
                <a:latin typeface="Abadi" panose="02000000000000000000" pitchFamily="2" charset="0"/>
                <a:ea typeface="Abadi" panose="02000000000000000000" pitchFamily="2" charset="0"/>
              </a:rPr>
              <a:t>ضرورت عصمت انبیاء</a:t>
            </a:r>
          </a:p>
          <a:p>
            <a:pPr algn="r" rtl="1"/>
            <a:endParaRPr lang="fa-IR" sz="2400" b="0" i="0">
              <a:solidFill>
                <a:srgbClr val="000000"/>
              </a:solidFill>
              <a:effectLst/>
              <a:latin typeface="Abadi" panose="02000000000000000000" pitchFamily="2" charset="0"/>
              <a:ea typeface="Abadi" panose="02000000000000000000" pitchFamily="2" charset="0"/>
            </a:endParaRPr>
          </a:p>
          <a:p>
            <a:pPr algn="r" rtl="1"/>
            <a:r>
              <a:rPr lang="ar-SA" sz="2400" b="0" i="0">
                <a:solidFill>
                  <a:srgbClr val="000000"/>
                </a:solidFill>
                <a:effectLst/>
                <a:latin typeface="Abadi" panose="02000000000000000000" pitchFamily="2" charset="0"/>
                <a:ea typeface="Abadi" panose="02000000000000000000" pitchFamily="2" charset="0"/>
              </a:rPr>
              <a:t>در مورد ضرورت عصمت انبیاء از دیدگاه دانشمندان اسلامی نیز باید گفت غالباً در مورد ضرورت عصمت انبیاء نظر واحدی دارنداختلافات موجود عمدتاً در بعضی از اقسام عصمت انبیاء می باشد. به طور مثال در بین علماءشیعه محقق طوسی (ره) از آنجا که حصول وثوق اعتماد کامل به انبیاء را که تأمین کننده‌ی غرض از رسالت ایشان است را بدون تصور عصمت امکان پذیر نمی­داند، «عصمت» را عقلاً و نقلاً ضروری می­داند.</a:t>
            </a:r>
            <a:r>
              <a:rPr lang="fa-IR" sz="2400" b="0" i="0">
                <a:solidFill>
                  <a:srgbClr val="000000"/>
                </a:solidFill>
                <a:effectLst/>
                <a:latin typeface="Tahoma" panose="020B0604030504040204" pitchFamily="34" charset="0"/>
              </a:rPr>
              <a:t> در بین علماء اهل سنّت نیز فخر رازی در خصوص آیه ۶۵ سوره نساء که می­فرماید: «فلا وربّک لایومنون حتی یحکّموک فیما شجر بینهم ثم لا یجدوا فی انفسهم حرجا مما قضیت ویسموا تسلیماً» می­نویسد: انبیاء از خطا در فتوا و احکام معصومند زیرا خداوند اطاعت آنها را واجب شمرده و حتی تسلیم در ظاهر و باطن را لازم نموده و این امر صدور خطا را از آنها نفی می کندهمچنین رشید رضا در ذیل آیه ۶۳ سوره نساء که می­فرماید: «وما ارسلنا من رسول الا لیطاع باذن الله»، اطاعت از تمام رسولان را واجب دانسته و به این آیه به ضروت «عصمت انبیاء» استدلال کرده و می­نویسد: «ما مامور به اطاعت مطلق هستیم و آن واجب است پس اگر برای ما معصیت بیاورند باید از آنها اطاعت کنیم که واجب نمی باشد </a:t>
            </a:r>
            <a:r>
              <a:rPr lang="fa-IR" sz="2000" b="0" i="0">
                <a:solidFill>
                  <a:srgbClr val="000000"/>
                </a:solidFill>
                <a:effectLst/>
                <a:latin typeface="Tahoma" panose="020B0604030504040204" pitchFamily="34" charset="0"/>
              </a:rPr>
              <a:t>و </a:t>
            </a:r>
            <a:r>
              <a:rPr lang="fa-IR" sz="2400" b="0" i="0">
                <a:solidFill>
                  <a:srgbClr val="000000"/>
                </a:solidFill>
                <a:effectLst/>
                <a:latin typeface="Tahoma" panose="020B0604030504040204" pitchFamily="34" charset="0"/>
              </a:rPr>
              <a:t>معصیت هم حرام است پس ایجاب و تحریم بر یک چیز، جمع بین ضدین به معنای نقضین است».</a:t>
            </a:r>
          </a:p>
          <a:p>
            <a:pPr algn="r" rtl="1"/>
            <a:r>
              <a:rPr lang="fa-IR" sz="2400">
                <a:solidFill>
                  <a:srgbClr val="000000"/>
                </a:solidFill>
                <a:latin typeface="Tahoma" panose="020B0604030504040204" pitchFamily="34" charset="0"/>
              </a:rPr>
              <a:t>                                                              [</a:t>
            </a:r>
            <a:r>
              <a:rPr lang="fa-IR" sz="2400">
                <a:solidFill>
                  <a:schemeClr val="bg1">
                    <a:lumMod val="90000"/>
                    <a:lumOff val="10000"/>
                  </a:schemeClr>
                </a:solidFill>
                <a:latin typeface="Tahoma" panose="020B0604030504040204" pitchFamily="34" charset="0"/>
              </a:rPr>
              <a:t>4]</a:t>
            </a:r>
          </a:p>
          <a:p>
            <a:pPr algn="r" rtl="1"/>
            <a:endParaRPr lang="fa-IR" sz="2400">
              <a:solidFill>
                <a:srgbClr val="000000"/>
              </a:solidFill>
              <a:latin typeface="Tahoma" panose="020B0604030504040204" pitchFamily="34" charset="0"/>
            </a:endParaRPr>
          </a:p>
        </p:txBody>
      </p:sp>
    </p:spTree>
    <p:extLst>
      <p:ext uri="{BB962C8B-B14F-4D97-AF65-F5344CB8AC3E}">
        <p14:creationId xmlns:p14="http://schemas.microsoft.com/office/powerpoint/2010/main" val="982587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کادر متن 1">
            <a:extLst>
              <a:ext uri="{FF2B5EF4-FFF2-40B4-BE49-F238E27FC236}">
                <a16:creationId xmlns:a16="http://schemas.microsoft.com/office/drawing/2014/main" xmlns="" id="{A16493B5-DA25-4943-8AD0-8C90ADE2B7AE}"/>
              </a:ext>
            </a:extLst>
          </p:cNvPr>
          <p:cNvSpPr txBox="1"/>
          <p:nvPr/>
        </p:nvSpPr>
        <p:spPr>
          <a:xfrm>
            <a:off x="186782" y="228123"/>
            <a:ext cx="11818436" cy="6370975"/>
          </a:xfrm>
          <a:prstGeom prst="rect">
            <a:avLst/>
          </a:prstGeom>
          <a:solidFill>
            <a:schemeClr val="accent3">
              <a:lumMod val="40000"/>
              <a:lumOff val="60000"/>
            </a:schemeClr>
          </a:solidFill>
        </p:spPr>
        <p:txBody>
          <a:bodyPr wrap="square" rtlCol="1">
            <a:spAutoFit/>
          </a:bodyPr>
          <a:lstStyle/>
          <a:p>
            <a:pPr algn="r" rtl="1"/>
            <a:endParaRPr lang="fa-IR" sz="2800" b="1" i="0" u="sng">
              <a:solidFill>
                <a:srgbClr val="006699"/>
              </a:solidFill>
              <a:effectLst/>
              <a:latin typeface="Tahoma" panose="020B0604030504040204" pitchFamily="34" charset="0"/>
            </a:endParaRPr>
          </a:p>
          <a:p>
            <a:pPr algn="r" rtl="1"/>
            <a:r>
              <a:rPr lang="ur-PK" sz="3200" i="0">
                <a:solidFill>
                  <a:srgbClr val="C00000"/>
                </a:solidFill>
                <a:effectLst/>
                <a:latin typeface="Tahoma" panose="020B0604030504040204" pitchFamily="34" charset="0"/>
              </a:rPr>
              <a:t>اقسام و مراحل عصمت</a:t>
            </a:r>
            <a:r>
              <a:rPr lang="fa-IR" sz="3200" i="0">
                <a:solidFill>
                  <a:srgbClr val="C00000"/>
                </a:solidFill>
                <a:effectLst/>
                <a:latin typeface="Tahoma" panose="020B0604030504040204" pitchFamily="34" charset="0"/>
              </a:rPr>
              <a:t>:</a:t>
            </a:r>
            <a:endParaRPr lang="ur-PK" sz="3200" i="0">
              <a:solidFill>
                <a:srgbClr val="C00000"/>
              </a:solidFill>
              <a:effectLst/>
              <a:latin typeface="Tahoma" panose="020B0604030504040204" pitchFamily="34" charset="0"/>
            </a:endParaRPr>
          </a:p>
          <a:p>
            <a:pPr rtl="1"/>
            <a:endParaRPr lang="fa-IR" sz="2400" b="0" i="0">
              <a:solidFill>
                <a:srgbClr val="000000"/>
              </a:solidFill>
              <a:effectLst/>
              <a:latin typeface="Times New Roman" panose="02020603050405020304" pitchFamily="18" charset="0"/>
            </a:endParaRPr>
          </a:p>
          <a:p>
            <a:pPr rtl="1"/>
            <a:r>
              <a:rPr lang="ur-PK" sz="2400" b="0" i="0">
                <a:solidFill>
                  <a:srgbClr val="000000"/>
                </a:solidFill>
                <a:effectLst/>
                <a:latin typeface="Times New Roman" panose="02020603050405020304" pitchFamily="18" charset="0"/>
              </a:rPr>
              <a:t>مسأله مصونیّت انبیاء از گناه و خطا بطور اجمال مورد قبول همه مسلمین بلکه هم صاحبان ادیان و ملل می باشد، ولیدر اقسام و خصوصیات آن اختلافاتی وجود دارد</a:t>
            </a:r>
            <a:r>
              <a:rPr lang="fa-IR" sz="2400" b="0" i="0">
                <a:solidFill>
                  <a:srgbClr val="000000"/>
                </a:solidFill>
                <a:effectLst/>
                <a:latin typeface="Times New Roman" panose="02020603050405020304" pitchFamily="18" charset="0"/>
              </a:rPr>
              <a:t> .</a:t>
            </a:r>
            <a:r>
              <a:rPr lang="ur-PK" sz="2400" b="0" i="0">
                <a:solidFill>
                  <a:srgbClr val="000000"/>
                </a:solidFill>
                <a:effectLst/>
                <a:latin typeface="Times New Roman" panose="02020603050405020304" pitchFamily="18" charset="0"/>
              </a:rPr>
              <a:t> علامه‌ی مجلسی(ره) عصمت را به موارد زیر تقسیم می­کند:</a:t>
            </a:r>
            <a:r>
              <a:rPr lang="ur-PK" sz="2400" b="0" i="0">
                <a:solidFill>
                  <a:srgbClr val="C00000"/>
                </a:solidFill>
                <a:effectLst/>
                <a:latin typeface="Times New Roman" panose="02020603050405020304" pitchFamily="18" charset="0"/>
              </a:rPr>
              <a:t> ۱۔ عصمت</a:t>
            </a:r>
            <a:r>
              <a:rPr lang="fa-IR" sz="2400">
                <a:solidFill>
                  <a:srgbClr val="000000"/>
                </a:solidFill>
                <a:latin typeface="Times New Roman" panose="02020603050405020304" pitchFamily="18" charset="0"/>
              </a:rPr>
              <a:t> </a:t>
            </a:r>
            <a:r>
              <a:rPr lang="ur-PK" sz="2400" b="0" i="0">
                <a:solidFill>
                  <a:srgbClr val="C00000"/>
                </a:solidFill>
                <a:effectLst/>
                <a:latin typeface="Times New Roman" panose="02020603050405020304" pitchFamily="18" charset="0"/>
              </a:rPr>
              <a:t>در مورد عقاید</a:t>
            </a:r>
            <a:r>
              <a:rPr lang="fa-IR" sz="2400" b="0" i="0">
                <a:solidFill>
                  <a:srgbClr val="C00000"/>
                </a:solidFill>
                <a:effectLst/>
                <a:latin typeface="Times New Roman" panose="02020603050405020304" pitchFamily="18" charset="0"/>
              </a:rPr>
              <a:t> </a:t>
            </a:r>
            <a:r>
              <a:rPr lang="ur-PK" sz="2400" b="0" i="0">
                <a:solidFill>
                  <a:srgbClr val="C00000"/>
                </a:solidFill>
                <a:effectLst/>
                <a:latin typeface="Times New Roman" panose="02020603050405020304" pitchFamily="18" charset="0"/>
              </a:rPr>
              <a:t>؛۲۔ عصمت </a:t>
            </a:r>
            <a:r>
              <a:rPr lang="fa-IR" sz="2400" b="0" i="0">
                <a:solidFill>
                  <a:srgbClr val="C00000"/>
                </a:solidFill>
                <a:effectLst/>
                <a:latin typeface="Times New Roman" panose="02020603050405020304" pitchFamily="18" charset="0"/>
              </a:rPr>
              <a:t> </a:t>
            </a:r>
            <a:r>
              <a:rPr lang="ur-PK" sz="2400" b="0" i="0">
                <a:solidFill>
                  <a:srgbClr val="C00000"/>
                </a:solidFill>
                <a:effectLst/>
                <a:latin typeface="Times New Roman" panose="02020603050405020304" pitchFamily="18" charset="0"/>
              </a:rPr>
              <a:t>در امر تبلیغ</a:t>
            </a:r>
            <a:r>
              <a:rPr lang="fa-IR" sz="2400" b="0" i="0">
                <a:solidFill>
                  <a:srgbClr val="C00000"/>
                </a:solidFill>
                <a:effectLst/>
                <a:latin typeface="Times New Roman" panose="02020603050405020304" pitchFamily="18" charset="0"/>
              </a:rPr>
              <a:t> ؛</a:t>
            </a:r>
            <a:r>
              <a:rPr lang="ur-PK" sz="2400" b="0" i="0">
                <a:solidFill>
                  <a:srgbClr val="C00000"/>
                </a:solidFill>
                <a:effectLst/>
                <a:latin typeface="Times New Roman" panose="02020603050405020304" pitchFamily="18" charset="0"/>
              </a:rPr>
              <a:t> ۳۔ عصمت</a:t>
            </a:r>
            <a:r>
              <a:rPr lang="fa-IR" sz="2400" b="0" i="0">
                <a:solidFill>
                  <a:srgbClr val="C00000"/>
                </a:solidFill>
                <a:effectLst/>
                <a:latin typeface="Times New Roman" panose="02020603050405020304" pitchFamily="18" charset="0"/>
              </a:rPr>
              <a:t> </a:t>
            </a:r>
            <a:r>
              <a:rPr lang="ur-PK" sz="2400" b="0" i="0">
                <a:solidFill>
                  <a:srgbClr val="C00000"/>
                </a:solidFill>
                <a:effectLst/>
                <a:latin typeface="Times New Roman" panose="02020603050405020304" pitchFamily="18" charset="0"/>
              </a:rPr>
              <a:t> در بیان </a:t>
            </a:r>
            <a:r>
              <a:rPr lang="fa-IR" sz="2400" b="0" i="0">
                <a:solidFill>
                  <a:srgbClr val="C00000"/>
                </a:solidFill>
                <a:effectLst/>
                <a:latin typeface="Times New Roman" panose="02020603050405020304" pitchFamily="18" charset="0"/>
              </a:rPr>
              <a:t> ا</a:t>
            </a:r>
            <a:r>
              <a:rPr lang="ur-PK" sz="2400" b="0" i="0">
                <a:solidFill>
                  <a:srgbClr val="C00000"/>
                </a:solidFill>
                <a:effectLst/>
                <a:latin typeface="Times New Roman" panose="02020603050405020304" pitchFamily="18" charset="0"/>
              </a:rPr>
              <a:t>حکام و۴۔ عصمت </a:t>
            </a:r>
            <a:r>
              <a:rPr lang="fa-IR" sz="2400" b="0" i="0">
                <a:solidFill>
                  <a:srgbClr val="C00000"/>
                </a:solidFill>
                <a:effectLst/>
                <a:latin typeface="Times New Roman" panose="02020603050405020304" pitchFamily="18" charset="0"/>
              </a:rPr>
              <a:t> </a:t>
            </a:r>
            <a:r>
              <a:rPr lang="ur-PK" sz="2400" b="0" i="0">
                <a:solidFill>
                  <a:srgbClr val="C00000"/>
                </a:solidFill>
                <a:effectLst/>
                <a:latin typeface="Times New Roman" panose="02020603050405020304" pitchFamily="18" charset="0"/>
              </a:rPr>
              <a:t>در افعال </a:t>
            </a:r>
            <a:r>
              <a:rPr lang="fa-IR" sz="2400" b="0" i="0">
                <a:solidFill>
                  <a:srgbClr val="C00000"/>
                </a:solidFill>
                <a:effectLst/>
                <a:latin typeface="Times New Roman" panose="02020603050405020304" pitchFamily="18" charset="0"/>
              </a:rPr>
              <a:t> و </a:t>
            </a:r>
            <a:r>
              <a:rPr lang="ur-PK" sz="2400" b="0" i="0">
                <a:solidFill>
                  <a:srgbClr val="C00000"/>
                </a:solidFill>
                <a:effectLst/>
                <a:latin typeface="Times New Roman" panose="02020603050405020304" pitchFamily="18" charset="0"/>
              </a:rPr>
              <a:t>امور عادی</a:t>
            </a:r>
            <a:r>
              <a:rPr lang="fa-IR" sz="2400" b="0" i="0">
                <a:solidFill>
                  <a:srgbClr val="C00000"/>
                </a:solidFill>
                <a:effectLst/>
                <a:latin typeface="Times New Roman" panose="02020603050405020304" pitchFamily="18" charset="0"/>
              </a:rPr>
              <a:t>  </a:t>
            </a:r>
            <a:r>
              <a:rPr lang="ur-PK" sz="2400" b="0" i="0">
                <a:solidFill>
                  <a:srgbClr val="000000"/>
                </a:solidFill>
                <a:effectLst/>
                <a:latin typeface="Times New Roman" panose="02020603050405020304" pitchFamily="18" charset="0"/>
              </a:rPr>
              <a:t>.    سید مرتضی (ره) در مورد این تقسیم می­فرمایند: در مورد قسم اول اجماع امّت بر این است که انبیاء هم قبل از بعثت و هم بعد از بعثت معصوم هستند و همین طور در مورد قسم دوم نیز اجماع وجود دارد اما در قسم سوم اکثریت بر این هستند که خطا در آن ممکن</a:t>
            </a:r>
            <a:r>
              <a:rPr lang="fa-IR" sz="2400" b="0" i="0">
                <a:solidFill>
                  <a:srgbClr val="000000"/>
                </a:solidFill>
                <a:effectLst/>
                <a:latin typeface="Times New Roman" panose="02020603050405020304" pitchFamily="18" charset="0"/>
              </a:rPr>
              <a:t> </a:t>
            </a:r>
            <a:r>
              <a:rPr lang="ur-PK" sz="2400" b="0" i="0">
                <a:solidFill>
                  <a:srgbClr val="000000"/>
                </a:solidFill>
                <a:effectLst/>
                <a:latin typeface="Times New Roman" panose="02020603050405020304" pitchFamily="18" charset="0"/>
              </a:rPr>
              <a:t> نیست</a:t>
            </a:r>
            <a:r>
              <a:rPr lang="fa-IR" sz="2400" b="0" i="0">
                <a:solidFill>
                  <a:srgbClr val="000000"/>
                </a:solidFill>
                <a:effectLst/>
                <a:latin typeface="Times New Roman" panose="02020603050405020304" pitchFamily="18" charset="0"/>
              </a:rPr>
              <a:t> </a:t>
            </a:r>
            <a:r>
              <a:rPr lang="ur-PK" sz="2400" b="0" i="0">
                <a:solidFill>
                  <a:srgbClr val="000000"/>
                </a:solidFill>
                <a:effectLst/>
                <a:latin typeface="Times New Roman" panose="02020603050405020304" pitchFamily="18" charset="0"/>
              </a:rPr>
              <a:t> ولی </a:t>
            </a:r>
            <a:r>
              <a:rPr lang="fa-IR" sz="2400" b="0" i="0">
                <a:solidFill>
                  <a:srgbClr val="000000"/>
                </a:solidFill>
                <a:effectLst/>
                <a:latin typeface="Times New Roman" panose="02020603050405020304" pitchFamily="18" charset="0"/>
              </a:rPr>
              <a:t> د</a:t>
            </a:r>
            <a:r>
              <a:rPr lang="ur-PK" sz="2400" b="0" i="0">
                <a:solidFill>
                  <a:srgbClr val="000000"/>
                </a:solidFill>
                <a:effectLst/>
                <a:latin typeface="Times New Roman" panose="02020603050405020304" pitchFamily="18" charset="0"/>
              </a:rPr>
              <a:t>ر مورد قسم </a:t>
            </a:r>
            <a:r>
              <a:rPr lang="fa-IR" sz="2400" b="0" i="0">
                <a:solidFill>
                  <a:srgbClr val="000000"/>
                </a:solidFill>
                <a:effectLst/>
                <a:latin typeface="Times New Roman" panose="02020603050405020304" pitchFamily="18" charset="0"/>
              </a:rPr>
              <a:t> چ</a:t>
            </a:r>
            <a:r>
              <a:rPr lang="ur-PK" sz="2400" b="0" i="0">
                <a:solidFill>
                  <a:srgbClr val="000000"/>
                </a:solidFill>
                <a:effectLst/>
                <a:latin typeface="Times New Roman" panose="02020603050405020304" pitchFamily="18" charset="0"/>
              </a:rPr>
              <a:t>هارم بین علماء اختلاف وجود دارد</a:t>
            </a:r>
            <a:r>
              <a:rPr lang="fa-IR" sz="2400" b="0" i="0">
                <a:solidFill>
                  <a:srgbClr val="000000"/>
                </a:solidFill>
                <a:effectLst/>
                <a:latin typeface="Times New Roman" panose="02020603050405020304" pitchFamily="18" charset="0"/>
              </a:rPr>
              <a:t> .</a:t>
            </a:r>
            <a:r>
              <a:rPr lang="ur-PK" sz="2400" b="0" i="0">
                <a:solidFill>
                  <a:srgbClr val="000000"/>
                </a:solidFill>
                <a:effectLst/>
                <a:latin typeface="Times New Roman" panose="02020603050405020304" pitchFamily="18" charset="0"/>
              </a:rPr>
              <a:t> علماء امامیه بر ثبوت آن اتفاق نظردارند جز شیخ صدوق و محمد بن حسن بن ولید که در نظر آنها سهو ممکن وجائز می­باشد؛ البته نه آن سهوی که از طرف </a:t>
            </a:r>
            <a:r>
              <a:rPr lang="fa-IR" sz="2400" b="0" i="0">
                <a:solidFill>
                  <a:srgbClr val="000000"/>
                </a:solidFill>
                <a:effectLst/>
                <a:latin typeface="Times New Roman" panose="02020603050405020304" pitchFamily="18" charset="0"/>
              </a:rPr>
              <a:t> </a:t>
            </a:r>
            <a:r>
              <a:rPr lang="ur-PK" sz="2400" b="0" i="0">
                <a:solidFill>
                  <a:srgbClr val="000000"/>
                </a:solidFill>
                <a:effectLst/>
                <a:latin typeface="Times New Roman" panose="02020603050405020304" pitchFamily="18" charset="0"/>
              </a:rPr>
              <a:t>شیطان </a:t>
            </a:r>
            <a:r>
              <a:rPr lang="fa-IR" sz="2400" b="0" i="0">
                <a:solidFill>
                  <a:srgbClr val="000000"/>
                </a:solidFill>
                <a:effectLst/>
                <a:latin typeface="Times New Roman" panose="02020603050405020304" pitchFamily="18" charset="0"/>
              </a:rPr>
              <a:t> </a:t>
            </a:r>
            <a:r>
              <a:rPr lang="ur-PK" sz="2400" b="0" i="0">
                <a:solidFill>
                  <a:srgbClr val="000000"/>
                </a:solidFill>
                <a:effectLst/>
                <a:latin typeface="Times New Roman" panose="02020603050405020304" pitchFamily="18" charset="0"/>
              </a:rPr>
              <a:t>باشد،</a:t>
            </a:r>
            <a:r>
              <a:rPr lang="fa-IR" sz="2400" b="0" i="0">
                <a:solidFill>
                  <a:srgbClr val="000000"/>
                </a:solidFill>
                <a:effectLst/>
                <a:latin typeface="Times New Roman" panose="02020603050405020304" pitchFamily="18" charset="0"/>
              </a:rPr>
              <a:t> </a:t>
            </a:r>
            <a:r>
              <a:rPr lang="ur-PK" sz="2400" b="0" i="0">
                <a:solidFill>
                  <a:srgbClr val="000000"/>
                </a:solidFill>
                <a:effectLst/>
                <a:latin typeface="Times New Roman" panose="02020603050405020304" pitchFamily="18" charset="0"/>
              </a:rPr>
              <a:t> ولی نظر اکثر معتزله </a:t>
            </a:r>
            <a:r>
              <a:rPr lang="fa-IR" sz="2400" b="0" i="0">
                <a:solidFill>
                  <a:srgbClr val="000000"/>
                </a:solidFill>
                <a:effectLst/>
                <a:latin typeface="Times New Roman" panose="02020603050405020304" pitchFamily="18" charset="0"/>
              </a:rPr>
              <a:t> ا</a:t>
            </a:r>
            <a:r>
              <a:rPr lang="ur-PK" sz="2400" b="0" i="0">
                <a:solidFill>
                  <a:srgbClr val="000000"/>
                </a:solidFill>
                <a:effectLst/>
                <a:latin typeface="Times New Roman" panose="02020603050405020304" pitchFamily="18" charset="0"/>
              </a:rPr>
              <a:t>ین </a:t>
            </a:r>
            <a:r>
              <a:rPr lang="fa-IR" sz="2400">
                <a:solidFill>
                  <a:srgbClr val="000000"/>
                </a:solidFill>
                <a:latin typeface="Times New Roman" panose="02020603050405020304" pitchFamily="18" charset="0"/>
              </a:rPr>
              <a:t> اس</a:t>
            </a:r>
            <a:r>
              <a:rPr lang="ur-PK" sz="2400" b="0" i="0">
                <a:solidFill>
                  <a:srgbClr val="000000"/>
                </a:solidFill>
                <a:effectLst/>
                <a:latin typeface="Times New Roman" panose="02020603050405020304" pitchFamily="18" charset="0"/>
              </a:rPr>
              <a:t>ت که ارتکاب </a:t>
            </a:r>
            <a:r>
              <a:rPr lang="fa-IR" sz="2400" b="0" i="0">
                <a:solidFill>
                  <a:srgbClr val="000000"/>
                </a:solidFill>
                <a:effectLst/>
                <a:latin typeface="Times New Roman" panose="02020603050405020304" pitchFamily="18" charset="0"/>
              </a:rPr>
              <a:t> گ</a:t>
            </a:r>
            <a:r>
              <a:rPr lang="ur-PK" sz="2400" b="0" i="0">
                <a:solidFill>
                  <a:srgbClr val="000000"/>
                </a:solidFill>
                <a:effectLst/>
                <a:latin typeface="Times New Roman" panose="02020603050405020304" pitchFamily="18" charset="0"/>
              </a:rPr>
              <a:t>ناهان </a:t>
            </a:r>
            <a:r>
              <a:rPr lang="fa-IR" sz="2400" b="0" i="0">
                <a:solidFill>
                  <a:srgbClr val="000000"/>
                </a:solidFill>
                <a:effectLst/>
                <a:latin typeface="Times New Roman" panose="02020603050405020304" pitchFamily="18" charset="0"/>
              </a:rPr>
              <a:t> </a:t>
            </a:r>
            <a:r>
              <a:rPr lang="ur-PK" sz="2400" b="0" i="0">
                <a:solidFill>
                  <a:srgbClr val="000000"/>
                </a:solidFill>
                <a:effectLst/>
                <a:latin typeface="Times New Roman" panose="02020603050405020304" pitchFamily="18" charset="0"/>
              </a:rPr>
              <a:t>صغیره­ای که قابل تنقید نیستند،</a:t>
            </a:r>
            <a:r>
              <a:rPr lang="fa-IR" sz="2400" b="0" i="0">
                <a:solidFill>
                  <a:srgbClr val="000000"/>
                </a:solidFill>
                <a:effectLst/>
                <a:latin typeface="Times New Roman" panose="02020603050405020304" pitchFamily="18" charset="0"/>
              </a:rPr>
              <a:t> </a:t>
            </a:r>
            <a:r>
              <a:rPr lang="ur-PK" sz="2400" b="0" i="0">
                <a:solidFill>
                  <a:srgbClr val="000000"/>
                </a:solidFill>
                <a:effectLst/>
                <a:latin typeface="Times New Roman" panose="02020603050405020304" pitchFamily="18" charset="0"/>
              </a:rPr>
              <a:t> جائز است</a:t>
            </a:r>
            <a:r>
              <a:rPr lang="fa-IR" sz="2400" b="0" i="0">
                <a:solidFill>
                  <a:srgbClr val="000000"/>
                </a:solidFill>
                <a:effectLst/>
                <a:latin typeface="Times New Roman" panose="02020603050405020304" pitchFamily="18" charset="0"/>
              </a:rPr>
              <a:t> </a:t>
            </a:r>
            <a:endParaRPr lang="fa-IR" sz="2400">
              <a:solidFill>
                <a:srgbClr val="000000"/>
              </a:solidFill>
              <a:latin typeface="Times New Roman" panose="02020603050405020304" pitchFamily="18" charset="0"/>
            </a:endParaRPr>
          </a:p>
          <a:p>
            <a:pPr algn="r" rtl="1"/>
            <a:r>
              <a:rPr lang="fa-IR" sz="2400">
                <a:solidFill>
                  <a:srgbClr val="000000"/>
                </a:solidFill>
                <a:latin typeface="Times New Roman" panose="02020603050405020304" pitchFamily="18" charset="0"/>
              </a:rPr>
              <a:t>درنظرحشویه واکثر اصحاب حدیث عامه ،ارتکاب گناهان کبیره وصغیره عمداً ،سهواًوخطاًجائزنمی باشد.</a:t>
            </a:r>
            <a:r>
              <a:rPr lang="fa-IR" sz="2400" b="0" i="0">
                <a:solidFill>
                  <a:srgbClr val="000000"/>
                </a:solidFill>
                <a:effectLst/>
                <a:latin typeface="Times New Roman" panose="02020603050405020304" pitchFamily="18" charset="0"/>
              </a:rPr>
              <a:t> </a:t>
            </a:r>
          </a:p>
          <a:p>
            <a:pPr rtl="1"/>
            <a:endParaRPr lang="fa-IR" sz="2400" b="0" i="0">
              <a:solidFill>
                <a:srgbClr val="000000"/>
              </a:solidFill>
              <a:effectLst/>
              <a:latin typeface="Times New Roman" panose="02020603050405020304" pitchFamily="18" charset="0"/>
            </a:endParaRPr>
          </a:p>
          <a:p>
            <a:pPr rtl="1"/>
            <a:endParaRPr lang="ur-PK" sz="2400" b="0" i="0">
              <a:solidFill>
                <a:srgbClr val="000000"/>
              </a:solidFill>
              <a:effectLst/>
              <a:latin typeface="Times New Roman" panose="02020603050405020304" pitchFamily="18" charset="0"/>
            </a:endParaRPr>
          </a:p>
          <a:p>
            <a:pPr algn="r"/>
            <a:r>
              <a:rPr lang="fa-IR"/>
              <a:t>                                                                                        </a:t>
            </a:r>
            <a:r>
              <a:rPr lang="fa-IR" sz="2400">
                <a:solidFill>
                  <a:schemeClr val="bg1">
                    <a:lumMod val="90000"/>
                    <a:lumOff val="10000"/>
                  </a:schemeClr>
                </a:solidFill>
              </a:rPr>
              <a:t>[5]</a:t>
            </a:r>
          </a:p>
          <a:p>
            <a:pPr algn="r"/>
            <a:endParaRPr lang="fa-IR"/>
          </a:p>
          <a:p>
            <a:pPr algn="r"/>
            <a:endParaRPr lang="fa-IR"/>
          </a:p>
        </p:txBody>
      </p:sp>
    </p:spTree>
    <p:extLst>
      <p:ext uri="{BB962C8B-B14F-4D97-AF65-F5344CB8AC3E}">
        <p14:creationId xmlns:p14="http://schemas.microsoft.com/office/powerpoint/2010/main" val="717441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کادر متن 1">
            <a:extLst>
              <a:ext uri="{FF2B5EF4-FFF2-40B4-BE49-F238E27FC236}">
                <a16:creationId xmlns:a16="http://schemas.microsoft.com/office/drawing/2014/main" xmlns="" id="{252E638A-02BB-D248-B9E3-DBED5FBA4AAA}"/>
              </a:ext>
            </a:extLst>
          </p:cNvPr>
          <p:cNvSpPr txBox="1"/>
          <p:nvPr/>
        </p:nvSpPr>
        <p:spPr>
          <a:xfrm>
            <a:off x="249597" y="128074"/>
            <a:ext cx="11777252" cy="6494085"/>
          </a:xfrm>
          <a:prstGeom prst="rect">
            <a:avLst/>
          </a:prstGeom>
          <a:solidFill>
            <a:schemeClr val="accent3">
              <a:lumMod val="40000"/>
              <a:lumOff val="60000"/>
            </a:schemeClr>
          </a:solidFill>
        </p:spPr>
        <p:txBody>
          <a:bodyPr wrap="square" rtlCol="1">
            <a:spAutoFit/>
          </a:bodyPr>
          <a:lstStyle/>
          <a:p>
            <a:pPr algn="r"/>
            <a:endParaRPr lang="fa-IR" sz="2400" b="0" i="0">
              <a:solidFill>
                <a:srgbClr val="C00000"/>
              </a:solidFill>
              <a:effectLst/>
              <a:latin typeface="vazir"/>
            </a:endParaRPr>
          </a:p>
          <a:p>
            <a:pPr algn="r"/>
            <a:r>
              <a:rPr lang="fa-IR" sz="3200">
                <a:solidFill>
                  <a:srgbClr val="C00000"/>
                </a:solidFill>
                <a:latin typeface="vazir"/>
              </a:rPr>
              <a:t>دلایل عصمت:</a:t>
            </a:r>
          </a:p>
          <a:p>
            <a:pPr algn="r"/>
            <a:r>
              <a:rPr lang="fa-IR" sz="2400" b="0" i="0">
                <a:solidFill>
                  <a:srgbClr val="C00000"/>
                </a:solidFill>
                <a:effectLst/>
                <a:latin typeface="vazir"/>
              </a:rPr>
              <a:t>دلی</a:t>
            </a:r>
            <a:r>
              <a:rPr lang="fa-IR" sz="2400" i="0">
                <a:solidFill>
                  <a:srgbClr val="C00000"/>
                </a:solidFill>
                <a:effectLst/>
                <a:latin typeface="vazir"/>
              </a:rPr>
              <a:t>ل اول: </a:t>
            </a:r>
            <a:r>
              <a:rPr lang="fa-IR" sz="2400" b="0" i="0">
                <a:solidFill>
                  <a:srgbClr val="000000"/>
                </a:solidFill>
                <a:effectLst/>
                <a:latin typeface="vazir"/>
              </a:rPr>
              <a:t>هدف اصلی از</a:t>
            </a:r>
            <a:r>
              <a:rPr lang="fa-IR" sz="2400" b="0" i="0">
                <a:solidFill>
                  <a:srgbClr val="C00000"/>
                </a:solidFill>
                <a:effectLst/>
                <a:latin typeface="vazir"/>
              </a:rPr>
              <a:t> </a:t>
            </a:r>
            <a:r>
              <a:rPr lang="fa-IR" sz="2400" b="0" i="0" u="none" strike="noStrike">
                <a:solidFill>
                  <a:srgbClr val="C00000"/>
                </a:solidFill>
                <a:effectLst/>
                <a:latin typeface="vazir"/>
                <a:hlinkClick r:id="rId2" tooltip="بعثت">
                  <a:extLst>
                    <a:ext uri="{A12FA001-AC4F-418D-AE19-62706E023703}">
                      <ahyp:hlinkClr xmlns:ahyp="http://schemas.microsoft.com/office/drawing/2018/hyperlinkcolor" xmlns="" val="tx"/>
                    </a:ext>
                  </a:extLst>
                </a:hlinkClick>
              </a:rPr>
              <a:t>بعثت</a:t>
            </a:r>
            <a:r>
              <a:rPr lang="fa-IR" sz="2400" b="0" i="0">
                <a:solidFill>
                  <a:srgbClr val="000000"/>
                </a:solidFill>
                <a:effectLst/>
                <a:latin typeface="vazir"/>
              </a:rPr>
              <a:t> پیامبران، راهنمایی </a:t>
            </a:r>
            <a:r>
              <a:rPr lang="fa-IR" sz="2400" b="0" i="0" u="none" strike="noStrike">
                <a:solidFill>
                  <a:srgbClr val="C00000"/>
                </a:solidFill>
                <a:effectLst/>
                <a:latin typeface="vazir"/>
                <a:hlinkClick r:id="rId3" tooltip="بشر">
                  <a:extLst>
                    <a:ext uri="{A12FA001-AC4F-418D-AE19-62706E023703}">
                      <ahyp:hlinkClr xmlns:ahyp="http://schemas.microsoft.com/office/drawing/2018/hyperlinkcolor" xmlns="" val="tx"/>
                    </a:ext>
                  </a:extLst>
                </a:hlinkClick>
              </a:rPr>
              <a:t>بشر</a:t>
            </a:r>
            <a:r>
              <a:rPr lang="fa-IR" sz="2400" b="0" i="0">
                <a:solidFill>
                  <a:srgbClr val="000000"/>
                </a:solidFill>
                <a:effectLst/>
                <a:latin typeface="vazir"/>
              </a:rPr>
              <a:t> به سوی حقایق و وظایفی است که </a:t>
            </a:r>
            <a:r>
              <a:rPr lang="fa-IR" sz="2400" b="0" i="0" u="none" strike="noStrike">
                <a:solidFill>
                  <a:srgbClr val="C00000"/>
                </a:solidFill>
                <a:effectLst/>
                <a:latin typeface="vazir"/>
                <a:hlinkClick r:id="rId4" tooltip="خدای متعال">
                  <a:extLst>
                    <a:ext uri="{A12FA001-AC4F-418D-AE19-62706E023703}">
                      <ahyp:hlinkClr xmlns:ahyp="http://schemas.microsoft.com/office/drawing/2018/hyperlinkcolor" xmlns="" val="tx"/>
                    </a:ext>
                  </a:extLst>
                </a:hlinkClick>
              </a:rPr>
              <a:t>خدای متعال</a:t>
            </a:r>
            <a:r>
              <a:rPr lang="fa-IR" sz="2400" b="0" i="0">
                <a:solidFill>
                  <a:srgbClr val="000000"/>
                </a:solidFill>
                <a:effectLst/>
                <a:latin typeface="vazir"/>
              </a:rPr>
              <a:t> برای انسان‌ها تعیین فرموده است و ایشان در حقیقت، نمایندگان الهی در میان انسان‌ها هستند که باید دیگران را به راه راست، </a:t>
            </a:r>
            <a:r>
              <a:rPr lang="fa-IR" sz="2400" b="0" i="0" u="none" strike="noStrike">
                <a:solidFill>
                  <a:srgbClr val="C00000"/>
                </a:solidFill>
                <a:effectLst/>
                <a:latin typeface="vazir"/>
                <a:hlinkClick r:id="rId5" tooltip="هدایت">
                  <a:extLst>
                    <a:ext uri="{A12FA001-AC4F-418D-AE19-62706E023703}">
                      <ahyp:hlinkClr xmlns:ahyp="http://schemas.microsoft.com/office/drawing/2018/hyperlinkcolor" xmlns="" val="tx"/>
                    </a:ext>
                  </a:extLst>
                </a:hlinkClick>
              </a:rPr>
              <a:t>هدایت</a:t>
            </a:r>
            <a:r>
              <a:rPr lang="fa-IR" sz="2400" b="0" i="0" u="none" strike="noStrike">
                <a:solidFill>
                  <a:srgbClr val="0000FF"/>
                </a:solidFill>
                <a:effectLst/>
                <a:latin typeface="vazir"/>
              </a:rPr>
              <a:t> </a:t>
            </a:r>
            <a:r>
              <a:rPr lang="fa-IR" sz="2400" b="0" i="0">
                <a:solidFill>
                  <a:srgbClr val="000000"/>
                </a:solidFill>
                <a:effectLst/>
                <a:latin typeface="vazir"/>
              </a:rPr>
              <a:t>کنند؛ حال اگر چنین نمایندگان و سفیرانی به دستورات الهی پایبند نباشند و خودشان بر خلاف محتوای رسالتشان عمل کنند، مردم رفتارشان را با گفتارشان </a:t>
            </a:r>
            <a:r>
              <a:rPr lang="fa-IR" sz="2400" b="0" i="0" strike="noStrike">
                <a:solidFill>
                  <a:srgbClr val="C00000"/>
                </a:solidFill>
                <a:effectLst/>
                <a:latin typeface="vazir"/>
                <a:hlinkClick r:id="rId6" tooltip="متناقض (پیوندی وجود ندارد)">
                  <a:extLst>
                    <a:ext uri="{A12FA001-AC4F-418D-AE19-62706E023703}">
                      <ahyp:hlinkClr xmlns:ahyp="http://schemas.microsoft.com/office/drawing/2018/hyperlinkcolor" xmlns="" val="tx"/>
                    </a:ext>
                  </a:extLst>
                </a:hlinkClick>
              </a:rPr>
              <a:t>متناقض</a:t>
            </a:r>
            <a:r>
              <a:rPr lang="fa-IR" sz="2400" b="0" i="0">
                <a:solidFill>
                  <a:srgbClr val="000000"/>
                </a:solidFill>
                <a:effectLst/>
                <a:latin typeface="vazir"/>
              </a:rPr>
              <a:t> دیده، دیگر به گفته‌هایشان </a:t>
            </a:r>
            <a:r>
              <a:rPr lang="fa-IR" sz="2400" b="0" i="0" u="none" strike="noStrike">
                <a:solidFill>
                  <a:srgbClr val="C00000"/>
                </a:solidFill>
                <a:effectLst/>
                <a:latin typeface="vazir"/>
                <a:hlinkClick r:id="rId7" tooltip="اعتماد">
                  <a:extLst>
                    <a:ext uri="{A12FA001-AC4F-418D-AE19-62706E023703}">
                      <ahyp:hlinkClr xmlns:ahyp="http://schemas.microsoft.com/office/drawing/2018/hyperlinkcolor" xmlns="" val="tx"/>
                    </a:ext>
                  </a:extLst>
                </a:hlinkClick>
              </a:rPr>
              <a:t>اعتماد</a:t>
            </a:r>
            <a:r>
              <a:rPr lang="fa-IR" sz="2400" b="0" i="0">
                <a:solidFill>
                  <a:srgbClr val="000000"/>
                </a:solidFill>
                <a:effectLst/>
                <a:latin typeface="vazir"/>
              </a:rPr>
              <a:t> لازم را پیدا نمی‌کنند و در نتیجه </a:t>
            </a:r>
            <a:r>
              <a:rPr lang="fa-IR" sz="2400" b="0" i="0" u="none" strike="noStrike">
                <a:solidFill>
                  <a:srgbClr val="C00000"/>
                </a:solidFill>
                <a:effectLst/>
                <a:latin typeface="vazir"/>
                <a:hlinkClick r:id="rId8" tooltip="هدف (پیوندی وجود ندارد)">
                  <a:extLst>
                    <a:ext uri="{A12FA001-AC4F-418D-AE19-62706E023703}">
                      <ahyp:hlinkClr xmlns:ahyp="http://schemas.microsoft.com/office/drawing/2018/hyperlinkcolor" xmlns="" val="tx"/>
                    </a:ext>
                  </a:extLst>
                </a:hlinkClick>
              </a:rPr>
              <a:t>هدف</a:t>
            </a:r>
            <a:r>
              <a:rPr lang="fa-IR" sz="2400" b="0" i="0">
                <a:solidFill>
                  <a:srgbClr val="000000"/>
                </a:solidFill>
                <a:effectLst/>
                <a:latin typeface="vazir"/>
              </a:rPr>
              <a:t> از بعثت ایشان به طور کامل تحقق نخواهد یافت؛ بنابراین، </a:t>
            </a:r>
            <a:r>
              <a:rPr lang="fa-IR" sz="2400" b="0" i="0" u="none" strike="noStrike">
                <a:solidFill>
                  <a:srgbClr val="C00000"/>
                </a:solidFill>
                <a:effectLst/>
                <a:latin typeface="vazir"/>
                <a:hlinkClick r:id="rId9" tooltip="حکمت">
                  <a:extLst>
                    <a:ext uri="{A12FA001-AC4F-418D-AE19-62706E023703}">
                      <ahyp:hlinkClr xmlns:ahyp="http://schemas.microsoft.com/office/drawing/2018/hyperlinkcolor" xmlns="" val="tx"/>
                    </a:ext>
                  </a:extLst>
                </a:hlinkClick>
              </a:rPr>
              <a:t>حکمت</a:t>
            </a:r>
            <a:r>
              <a:rPr lang="fa-IR" sz="2400" b="0" i="0">
                <a:solidFill>
                  <a:srgbClr val="000000"/>
                </a:solidFill>
                <a:effectLst/>
                <a:latin typeface="vazir"/>
              </a:rPr>
              <a:t> و لطف الهی اقتضا دارد که پیامبران، افرادی </a:t>
            </a:r>
            <a:r>
              <a:rPr lang="fa-IR" sz="2400" b="0" i="0" u="none" strike="noStrike">
                <a:solidFill>
                  <a:srgbClr val="C00000"/>
                </a:solidFill>
                <a:effectLst/>
                <a:latin typeface="vazir"/>
                <a:hlinkClick r:id="rId10" tooltip="پاک">
                  <a:extLst>
                    <a:ext uri="{A12FA001-AC4F-418D-AE19-62706E023703}">
                      <ahyp:hlinkClr xmlns:ahyp="http://schemas.microsoft.com/office/drawing/2018/hyperlinkcolor" xmlns="" val="tx"/>
                    </a:ext>
                  </a:extLst>
                </a:hlinkClick>
              </a:rPr>
              <a:t>پاک</a:t>
            </a:r>
            <a:r>
              <a:rPr lang="fa-IR" sz="2400" b="0" i="0">
                <a:solidFill>
                  <a:srgbClr val="000000"/>
                </a:solidFill>
                <a:effectLst/>
                <a:latin typeface="vazir"/>
              </a:rPr>
              <a:t> و معصوم از گناه باشند.</a:t>
            </a:r>
          </a:p>
          <a:p>
            <a:pPr algn="r"/>
            <a:r>
              <a:rPr lang="fa-IR" sz="2400" b="0" i="0">
                <a:solidFill>
                  <a:srgbClr val="C00000"/>
                </a:solidFill>
                <a:effectLst/>
                <a:latin typeface="vazir"/>
              </a:rPr>
              <a:t>دلیل دوم:</a:t>
            </a:r>
            <a:r>
              <a:rPr lang="fa-IR" sz="2400" b="0" i="0">
                <a:solidFill>
                  <a:srgbClr val="000000"/>
                </a:solidFill>
                <a:effectLst/>
                <a:latin typeface="vazir"/>
              </a:rPr>
              <a:t> افزون بر این که پیامبران وظیفه دارند محتوای</a:t>
            </a:r>
            <a:r>
              <a:rPr lang="fa-IR" sz="2400" b="0" i="0">
                <a:solidFill>
                  <a:srgbClr val="C00000"/>
                </a:solidFill>
                <a:effectLst/>
                <a:latin typeface="vazir"/>
              </a:rPr>
              <a:t> </a:t>
            </a:r>
            <a:r>
              <a:rPr lang="fa-IR" sz="2400" b="0" i="0" u="none" strike="noStrike">
                <a:solidFill>
                  <a:srgbClr val="C00000"/>
                </a:solidFill>
                <a:effectLst/>
                <a:latin typeface="vazir"/>
                <a:hlinkClick r:id="rId11" tooltip="وحی">
                  <a:extLst>
                    <a:ext uri="{A12FA001-AC4F-418D-AE19-62706E023703}">
                      <ahyp:hlinkClr xmlns:ahyp="http://schemas.microsoft.com/office/drawing/2018/hyperlinkcolor" xmlns="" val="tx"/>
                    </a:ext>
                  </a:extLst>
                </a:hlinkClick>
              </a:rPr>
              <a:t>وحی</a:t>
            </a:r>
            <a:r>
              <a:rPr lang="fa-IR" sz="2400" b="0" i="0">
                <a:solidFill>
                  <a:srgbClr val="000000"/>
                </a:solidFill>
                <a:effectLst/>
                <a:latin typeface="vazir"/>
              </a:rPr>
              <a:t> و </a:t>
            </a:r>
            <a:r>
              <a:rPr lang="fa-IR" sz="2400" b="0" i="0" u="none" strike="noStrike">
                <a:solidFill>
                  <a:srgbClr val="C00000"/>
                </a:solidFill>
                <a:effectLst/>
                <a:latin typeface="vazir"/>
                <a:hlinkClick r:id="rId12" tooltip="رسالت">
                  <a:extLst>
                    <a:ext uri="{A12FA001-AC4F-418D-AE19-62706E023703}">
                      <ahyp:hlinkClr xmlns:ahyp="http://schemas.microsoft.com/office/drawing/2018/hyperlinkcolor" xmlns="" val="tx"/>
                    </a:ext>
                  </a:extLst>
                </a:hlinkClick>
              </a:rPr>
              <a:t>رسالت</a:t>
            </a:r>
            <a:r>
              <a:rPr lang="fa-IR" sz="2400" b="0" i="0">
                <a:solidFill>
                  <a:srgbClr val="000000"/>
                </a:solidFill>
                <a:effectLst/>
                <a:latin typeface="vazir"/>
              </a:rPr>
              <a:t> خویش را به مردم </a:t>
            </a:r>
            <a:r>
              <a:rPr lang="fa-IR" sz="2400" b="0" i="0" u="none" strike="noStrike">
                <a:solidFill>
                  <a:srgbClr val="C00000"/>
                </a:solidFill>
                <a:effectLst/>
                <a:latin typeface="vazir"/>
                <a:hlinkClick r:id="rId13" tooltip="ابلاغ">
                  <a:extLst>
                    <a:ext uri="{A12FA001-AC4F-418D-AE19-62706E023703}">
                      <ahyp:hlinkClr xmlns:ahyp="http://schemas.microsoft.com/office/drawing/2018/hyperlinkcolor" xmlns="" val="tx"/>
                    </a:ext>
                  </a:extLst>
                </a:hlinkClick>
              </a:rPr>
              <a:t>ابلاغ</a:t>
            </a:r>
            <a:r>
              <a:rPr lang="fa-IR" sz="2400" b="0" i="0" u="none" strike="noStrike">
                <a:solidFill>
                  <a:srgbClr val="C00000"/>
                </a:solidFill>
                <a:effectLst/>
                <a:latin typeface="vazir"/>
              </a:rPr>
              <a:t> </a:t>
            </a:r>
            <a:r>
              <a:rPr lang="fa-IR" sz="2400" b="0" i="0">
                <a:solidFill>
                  <a:srgbClr val="000000"/>
                </a:solidFill>
                <a:effectLst/>
                <a:latin typeface="vazir"/>
              </a:rPr>
              <a:t>کنند و راه راست را به ایشان نشان دهند، وظیفه دارند به </a:t>
            </a:r>
            <a:r>
              <a:rPr lang="fa-IR" sz="2400" b="0" i="0" strike="noStrike">
                <a:solidFill>
                  <a:srgbClr val="C00000"/>
                </a:solidFill>
                <a:effectLst/>
                <a:latin typeface="vazir"/>
                <a:hlinkClick r:id="rId14" tooltip="تزکیه">
                  <a:extLst>
                    <a:ext uri="{A12FA001-AC4F-418D-AE19-62706E023703}">
                      <ahyp:hlinkClr xmlns:ahyp="http://schemas.microsoft.com/office/drawing/2018/hyperlinkcolor" xmlns="" val="tx"/>
                    </a:ext>
                  </a:extLst>
                </a:hlinkClick>
              </a:rPr>
              <a:t>تزکیه</a:t>
            </a:r>
            <a:r>
              <a:rPr lang="fa-IR" sz="2400" b="0" i="0" u="none" strike="noStrike">
                <a:solidFill>
                  <a:srgbClr val="0000FF"/>
                </a:solidFill>
                <a:effectLst/>
                <a:latin typeface="vazir"/>
              </a:rPr>
              <a:t> </a:t>
            </a:r>
            <a:r>
              <a:rPr lang="fa-IR" sz="2400" b="0" i="0">
                <a:solidFill>
                  <a:srgbClr val="000000"/>
                </a:solidFill>
                <a:effectLst/>
                <a:latin typeface="vazir"/>
              </a:rPr>
              <a:t>،  </a:t>
            </a:r>
            <a:r>
              <a:rPr lang="fa-IR" sz="2400" b="0" i="0" u="none" strike="noStrike">
                <a:solidFill>
                  <a:srgbClr val="C00000"/>
                </a:solidFill>
                <a:effectLst/>
                <a:latin typeface="vazir"/>
                <a:hlinkClick r:id="rId15" tooltip="تربیت">
                  <a:extLst>
                    <a:ext uri="{A12FA001-AC4F-418D-AE19-62706E023703}">
                      <ahyp:hlinkClr xmlns:ahyp="http://schemas.microsoft.com/office/drawing/2018/hyperlinkcolor" xmlns="" val="tx"/>
                    </a:ext>
                  </a:extLst>
                </a:hlinkClick>
              </a:rPr>
              <a:t>تربیت</a:t>
            </a:r>
            <a:r>
              <a:rPr lang="fa-IR" sz="2400" b="0" i="0">
                <a:solidFill>
                  <a:srgbClr val="000000"/>
                </a:solidFill>
                <a:effectLst/>
                <a:latin typeface="vazir"/>
              </a:rPr>
              <a:t> و راهبری مردم  اقدام  نمایند ؛  آن هم تربیتی همگانی که شامل آماده‌ ترین و برجسته‌ ترین افراد جامعه  نیز بشود و چنین  مقامی‌ در خور کسانی است که  خودشان  به عالی ‌ترین مدارج </a:t>
            </a:r>
            <a:r>
              <a:rPr lang="fa-IR" sz="2400" b="0" i="0" u="none" strike="noStrike">
                <a:solidFill>
                  <a:srgbClr val="C00000"/>
                </a:solidFill>
                <a:effectLst/>
                <a:latin typeface="vazir"/>
                <a:hlinkClick r:id="rId16" tooltip="کمال">
                  <a:extLst>
                    <a:ext uri="{A12FA001-AC4F-418D-AE19-62706E023703}">
                      <ahyp:hlinkClr xmlns:ahyp="http://schemas.microsoft.com/office/drawing/2018/hyperlinkcolor" xmlns="" val="tx"/>
                    </a:ext>
                  </a:extLst>
                </a:hlinkClick>
              </a:rPr>
              <a:t>کمال</a:t>
            </a:r>
            <a:r>
              <a:rPr lang="fa-IR" sz="2400" b="0" i="0">
                <a:solidFill>
                  <a:srgbClr val="000000"/>
                </a:solidFill>
                <a:effectLst/>
                <a:latin typeface="vazir"/>
              </a:rPr>
              <a:t> انسانی رسیده باشند و این همان مقام «عصمت» است.</a:t>
            </a:r>
            <a:endParaRPr lang="fa-IR" sz="2400">
              <a:solidFill>
                <a:srgbClr val="000000"/>
              </a:solidFill>
              <a:latin typeface="vazir"/>
            </a:endParaRPr>
          </a:p>
          <a:p>
            <a:pPr algn="r"/>
            <a:r>
              <a:rPr lang="fa-IR" sz="2400" b="0" i="0">
                <a:solidFill>
                  <a:srgbClr val="000000"/>
                </a:solidFill>
                <a:effectLst/>
                <a:latin typeface="vazir"/>
              </a:rPr>
              <a:t>افزون بر این، اساساً نقش رفتار </a:t>
            </a:r>
            <a:r>
              <a:rPr lang="fa-IR" sz="2400" b="0" i="0" u="none" strike="noStrike">
                <a:solidFill>
                  <a:srgbClr val="C00000"/>
                </a:solidFill>
                <a:effectLst/>
                <a:latin typeface="vazir"/>
                <a:hlinkClick r:id="rId17" tooltip="مربی">
                  <a:extLst>
                    <a:ext uri="{A12FA001-AC4F-418D-AE19-62706E023703}">
                      <ahyp:hlinkClr xmlns:ahyp="http://schemas.microsoft.com/office/drawing/2018/hyperlinkcolor" xmlns="" val="tx"/>
                    </a:ext>
                  </a:extLst>
                </a:hlinkClick>
              </a:rPr>
              <a:t>مربی</a:t>
            </a:r>
            <a:r>
              <a:rPr lang="fa-IR" sz="2400" b="0" i="0">
                <a:solidFill>
                  <a:srgbClr val="000000"/>
                </a:solidFill>
                <a:effectLst/>
                <a:latin typeface="vazir"/>
              </a:rPr>
              <a:t> در </a:t>
            </a:r>
            <a:r>
              <a:rPr lang="fa-IR" sz="2400" b="0" i="0" u="none" strike="noStrike">
                <a:solidFill>
                  <a:srgbClr val="C00000"/>
                </a:solidFill>
                <a:effectLst/>
                <a:latin typeface="vazir"/>
                <a:hlinkClick r:id="rId15" tooltip="تربیت">
                  <a:extLst>
                    <a:ext uri="{A12FA001-AC4F-418D-AE19-62706E023703}">
                      <ahyp:hlinkClr xmlns:ahyp="http://schemas.microsoft.com/office/drawing/2018/hyperlinkcolor" xmlns="" val="tx"/>
                    </a:ext>
                  </a:extLst>
                </a:hlinkClick>
              </a:rPr>
              <a:t>تربیت</a:t>
            </a:r>
            <a:r>
              <a:rPr lang="fa-IR" sz="2400" b="0" i="0" u="none" strike="noStrike">
                <a:solidFill>
                  <a:srgbClr val="0000FF"/>
                </a:solidFill>
                <a:effectLst/>
                <a:latin typeface="vazir"/>
              </a:rPr>
              <a:t> </a:t>
            </a:r>
            <a:r>
              <a:rPr lang="fa-IR" sz="2400" b="0" i="0">
                <a:solidFill>
                  <a:srgbClr val="000000"/>
                </a:solidFill>
                <a:effectLst/>
                <a:latin typeface="vazir"/>
              </a:rPr>
              <a:t>دیگران، از نقش </a:t>
            </a:r>
            <a:r>
              <a:rPr lang="fa-IR" sz="2400" b="0" i="0" u="none" strike="noStrike">
                <a:solidFill>
                  <a:srgbClr val="C00000"/>
                </a:solidFill>
                <a:effectLst/>
                <a:latin typeface="vazir"/>
                <a:hlinkClick r:id="rId18" tooltip="گفتار (پیوندی وجود ندارد)">
                  <a:extLst>
                    <a:ext uri="{A12FA001-AC4F-418D-AE19-62706E023703}">
                      <ahyp:hlinkClr xmlns:ahyp="http://schemas.microsoft.com/office/drawing/2018/hyperlinkcolor" xmlns="" val="tx"/>
                    </a:ext>
                  </a:extLst>
                </a:hlinkClick>
              </a:rPr>
              <a:t>گفتار</a:t>
            </a:r>
            <a:r>
              <a:rPr lang="fa-IR" sz="2400" b="0" i="0">
                <a:solidFill>
                  <a:srgbClr val="000000"/>
                </a:solidFill>
                <a:effectLst/>
                <a:latin typeface="vazir"/>
              </a:rPr>
              <a:t> او بسیار مهمتر است و کسی که از نظر رفتار، نقص‌ها و کمبودهایی داشته باشد، سخنانش تاثیر مطلوب را ندارد.</a:t>
            </a:r>
            <a:endParaRPr lang="fa-IR" sz="2400">
              <a:solidFill>
                <a:srgbClr val="000000"/>
              </a:solidFill>
              <a:latin typeface="vazir"/>
            </a:endParaRPr>
          </a:p>
          <a:p>
            <a:pPr algn="r"/>
            <a:endParaRPr lang="fa-IR" sz="2400">
              <a:solidFill>
                <a:srgbClr val="000000"/>
              </a:solidFill>
              <a:latin typeface="vazir"/>
            </a:endParaRPr>
          </a:p>
          <a:p>
            <a:pPr algn="r"/>
            <a:endParaRPr lang="fa-IR" sz="2400">
              <a:solidFill>
                <a:srgbClr val="000000"/>
              </a:solidFill>
              <a:latin typeface="vazir"/>
            </a:endParaRPr>
          </a:p>
          <a:p>
            <a:pPr algn="r"/>
            <a:r>
              <a:rPr lang="fa-IR" sz="2400">
                <a:solidFill>
                  <a:srgbClr val="000000"/>
                </a:solidFill>
                <a:latin typeface="vazir"/>
              </a:rPr>
              <a:t>                                                                   [6]</a:t>
            </a:r>
          </a:p>
        </p:txBody>
      </p:sp>
    </p:spTree>
    <p:extLst>
      <p:ext uri="{BB962C8B-B14F-4D97-AF65-F5344CB8AC3E}">
        <p14:creationId xmlns:p14="http://schemas.microsoft.com/office/powerpoint/2010/main" val="245946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کادر متن 1">
            <a:extLst>
              <a:ext uri="{FF2B5EF4-FFF2-40B4-BE49-F238E27FC236}">
                <a16:creationId xmlns:a16="http://schemas.microsoft.com/office/drawing/2014/main" xmlns="" id="{D98778D3-6943-A349-A446-156207B8FFDC}"/>
              </a:ext>
            </a:extLst>
          </p:cNvPr>
          <p:cNvSpPr txBox="1"/>
          <p:nvPr/>
        </p:nvSpPr>
        <p:spPr>
          <a:xfrm>
            <a:off x="174302" y="215434"/>
            <a:ext cx="11843396" cy="6432530"/>
          </a:xfrm>
          <a:prstGeom prst="rect">
            <a:avLst/>
          </a:prstGeom>
          <a:solidFill>
            <a:schemeClr val="accent3">
              <a:lumMod val="40000"/>
              <a:lumOff val="60000"/>
            </a:schemeClr>
          </a:solidFill>
        </p:spPr>
        <p:txBody>
          <a:bodyPr wrap="square" rtlCol="1">
            <a:spAutoFit/>
          </a:bodyPr>
          <a:lstStyle/>
          <a:p>
            <a:pPr algn="r" rtl="1"/>
            <a:r>
              <a:rPr lang="fa-IR" sz="2800" i="0" u="none" strike="noStrike">
                <a:solidFill>
                  <a:srgbClr val="C00000"/>
                </a:solidFill>
                <a:effectLst/>
                <a:latin typeface="iransans"/>
              </a:rPr>
              <a:t>دلایل عقلى بر عصمت انبیاء:</a:t>
            </a:r>
          </a:p>
          <a:p>
            <a:pPr algn="r" rtl="1"/>
            <a:r>
              <a:rPr lang="fa-IR" sz="2400" b="0" i="0">
                <a:solidFill>
                  <a:srgbClr val="C00000"/>
                </a:solidFill>
                <a:effectLst/>
                <a:latin typeface="iransans"/>
              </a:rPr>
              <a:t>نخستین دلیل عقلى</a:t>
            </a:r>
            <a:r>
              <a:rPr lang="fa-IR" sz="2400" b="0" i="0">
                <a:solidFill>
                  <a:schemeClr val="bg1"/>
                </a:solidFill>
                <a:effectLst/>
                <a:latin typeface="iransans"/>
              </a:rPr>
              <a:t> بر لزوم عصمت انبیاعلیهم السلام از ارتكاب گناهان این است كه هدف اصلى از بعثت ایشان راهنمایى بشر بسوى حقایق و وظایفى است كه خداى متعال براى انسانها تعیین فرموده است و ایشان در حقیقت, نمایندگان الهى در میان بشر هستند كه باید دیگران را به راه راست, هدایت كنند. حال اگر چنین نمایندگان و سفیرانى پاى‌بند به دستورات الهى نباشند و خودشان برخلاف محتواى رسالتشان عمل كنند مردم, رفتار ایشان را بیانى مناقض با گفتارشان تلقى مى كنند و دیگر به گفتارشان هم اعتماد لازم را پیدا نمى كنند, و در نتیجه, هدف از بعث ایشان بطور كامل, تحقق نخواهد یافت. پس حكمت و لطف الهى اقتضا دارد كه پیامبران, افرادى پاك و معصوم از گناه باشند و حتى كار ناشایستی از روى سهو و نسیان هم از ایشان سر نزند تا مردم, گمان نكنند كه ادعاى سهو و نسیان را بهانه اى براى ارتكاب گناه, قرار داده اند.</a:t>
            </a:r>
            <a:r>
              <a:rPr lang="fa-IR" sz="2400" b="0" i="0">
                <a:solidFill>
                  <a:srgbClr val="C00000"/>
                </a:solidFill>
                <a:effectLst/>
                <a:latin typeface="iransans"/>
              </a:rPr>
              <a:t> دومین دلیل عقلى </a:t>
            </a:r>
            <a:r>
              <a:rPr lang="fa-IR" sz="2400" b="0" i="0">
                <a:solidFill>
                  <a:schemeClr val="bg1"/>
                </a:solidFill>
                <a:effectLst/>
                <a:latin typeface="iransans"/>
              </a:rPr>
              <a:t>بر عصمت انبیاعلیهم السلام این است كه ایشان علاوه بر اینكه موظفند محتواى وحى و رسالت خود را به مردم ابلاغ كنند و راه راست را به ایشان نشان دهند همچنین وظیفه دارند كه به تزكیه و تربیت مردم بپردازند و افراد مستعد را تا آخرین مرحله كمال انسانى برسانند. به دیگر سخن: ایشان علاوه بر وظیفه تعلیم و راهنمایى, وظیفه تربیت و راهبرى را نیز بر عهده دارند. كه هم تربیتى همگانى كه شامل مستعدترین و برجسته ترین افراد جامعه نیز مى شود و چنین مقامى در خور كسانى است كه خودشان به عالیترین مدارج كمال انسانى رسیده باشند و داراى كامل‌ترین ملكات نفسانى (ملكه عصمت) باشند.</a:t>
            </a:r>
            <a:endParaRPr lang="fa-IR" sz="2400">
              <a:solidFill>
                <a:srgbClr val="454545"/>
              </a:solidFill>
              <a:latin typeface="iransans"/>
            </a:endParaRPr>
          </a:p>
          <a:p>
            <a:pPr algn="r" rtl="1"/>
            <a:r>
              <a:rPr lang="fa-IR" sz="2400"/>
              <a:t>                                                                  </a:t>
            </a:r>
          </a:p>
          <a:p>
            <a:pPr algn="r" rtl="1"/>
            <a:r>
              <a:rPr lang="fa-IR" sz="2400"/>
              <a:t>                                                                  </a:t>
            </a:r>
            <a:r>
              <a:rPr lang="fa-IR" sz="2400">
                <a:solidFill>
                  <a:schemeClr val="bg1">
                    <a:lumMod val="90000"/>
                    <a:lumOff val="10000"/>
                  </a:schemeClr>
                </a:solidFill>
              </a:rPr>
              <a:t>[7]</a:t>
            </a:r>
          </a:p>
          <a:p>
            <a:pPr algn="r" rtl="1"/>
            <a:endParaRPr lang="fa-IR" sz="2400"/>
          </a:p>
        </p:txBody>
      </p:sp>
    </p:spTree>
    <p:extLst>
      <p:ext uri="{BB962C8B-B14F-4D97-AF65-F5344CB8AC3E}">
        <p14:creationId xmlns:p14="http://schemas.microsoft.com/office/powerpoint/2010/main" val="3410661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کادر متن 1">
            <a:extLst>
              <a:ext uri="{FF2B5EF4-FFF2-40B4-BE49-F238E27FC236}">
                <a16:creationId xmlns:a16="http://schemas.microsoft.com/office/drawing/2014/main" xmlns="" id="{2A2CE3CB-B01D-3E48-92FF-9CE81188426E}"/>
              </a:ext>
            </a:extLst>
          </p:cNvPr>
          <p:cNvSpPr txBox="1"/>
          <p:nvPr/>
        </p:nvSpPr>
        <p:spPr>
          <a:xfrm>
            <a:off x="274141" y="177994"/>
            <a:ext cx="11643717" cy="6502012"/>
          </a:xfrm>
          <a:prstGeom prst="rect">
            <a:avLst/>
          </a:prstGeom>
          <a:noFill/>
        </p:spPr>
        <p:txBody>
          <a:bodyPr wrap="square" rtlCol="1">
            <a:spAutoFit/>
          </a:bodyPr>
          <a:lstStyle/>
          <a:p>
            <a:pPr algn="r"/>
            <a:endParaRPr lang="fa-IR"/>
          </a:p>
        </p:txBody>
      </p:sp>
      <p:sp>
        <p:nvSpPr>
          <p:cNvPr id="3" name="کادر متن 2">
            <a:extLst>
              <a:ext uri="{FF2B5EF4-FFF2-40B4-BE49-F238E27FC236}">
                <a16:creationId xmlns:a16="http://schemas.microsoft.com/office/drawing/2014/main" xmlns="" id="{66F0C197-32CD-6A4E-BE3B-2CAB6314937B}"/>
              </a:ext>
            </a:extLst>
          </p:cNvPr>
          <p:cNvSpPr txBox="1"/>
          <p:nvPr/>
        </p:nvSpPr>
        <p:spPr>
          <a:xfrm>
            <a:off x="143102" y="177994"/>
            <a:ext cx="11905795" cy="6494085"/>
          </a:xfrm>
          <a:prstGeom prst="rect">
            <a:avLst/>
          </a:prstGeom>
          <a:solidFill>
            <a:schemeClr val="accent3">
              <a:lumMod val="40000"/>
              <a:lumOff val="60000"/>
            </a:schemeClr>
          </a:solidFill>
        </p:spPr>
        <p:txBody>
          <a:bodyPr wrap="square" rtlCol="1">
            <a:spAutoFit/>
          </a:bodyPr>
          <a:lstStyle/>
          <a:p>
            <a:pPr algn="r" rtl="1"/>
            <a:r>
              <a:rPr lang="fa-IR" sz="2800" i="0" u="none" strike="noStrike">
                <a:solidFill>
                  <a:srgbClr val="C00000"/>
                </a:solidFill>
                <a:effectLst/>
                <a:latin typeface="iransans"/>
              </a:rPr>
              <a:t>دلایل نقلى بر عصمت انبیاء:</a:t>
            </a:r>
          </a:p>
          <a:p>
            <a:pPr algn="r" rtl="1"/>
            <a:r>
              <a:rPr lang="fa-IR" sz="2800" b="0" i="0">
                <a:solidFill>
                  <a:schemeClr val="bg1"/>
                </a:solidFill>
                <a:effectLst/>
                <a:latin typeface="iransans"/>
              </a:rPr>
              <a:t> </a:t>
            </a:r>
            <a:r>
              <a:rPr lang="fa-IR" sz="2800" b="0" i="0">
                <a:solidFill>
                  <a:srgbClr val="C00000"/>
                </a:solidFill>
                <a:effectLst/>
                <a:latin typeface="iransans"/>
              </a:rPr>
              <a:t>1ـ</a:t>
            </a:r>
            <a:r>
              <a:rPr lang="fa-IR" sz="2800" b="0" i="0">
                <a:solidFill>
                  <a:schemeClr val="bg1"/>
                </a:solidFill>
                <a:effectLst/>
                <a:latin typeface="iransans"/>
              </a:rPr>
              <a:t> </a:t>
            </a:r>
            <a:r>
              <a:rPr lang="fa-IR" sz="2400" b="0" i="0">
                <a:solidFill>
                  <a:schemeClr val="bg1"/>
                </a:solidFill>
                <a:effectLst/>
                <a:latin typeface="iransans"/>
              </a:rPr>
              <a:t>قرآن كریم, گروهى از انسانها را مخلَص(1) (خالص شده براى خدا) نامیده است كه حتى ابلیس هم طمعى در گمراه كردن ایشان نداشته و ندارد و در آنجا كه سوگند یاد كرده كه همه فرزندان آدم علیه السلام را گمراه كند مخلَصین را استثنا كرده است.</a:t>
            </a:r>
            <a:endParaRPr lang="fa-IR" sz="2400" b="0" i="0" u="none" strike="noStrike">
              <a:solidFill>
                <a:schemeClr val="bg1"/>
              </a:solidFill>
              <a:effectLst/>
              <a:latin typeface="iransans"/>
            </a:endParaRPr>
          </a:p>
          <a:p>
            <a:pPr algn="r" rtl="1"/>
            <a:r>
              <a:rPr lang="fa-IR" sz="2400" b="0" i="0" u="none" strike="noStrike">
                <a:solidFill>
                  <a:schemeClr val="bg1"/>
                </a:solidFill>
                <a:effectLst/>
                <a:latin typeface="iransans"/>
              </a:rPr>
              <a:t>قرآن كریم, گروهى از انسانها را مخلَص (خالص شده براى خدا) نامیده است كه حتى ابلیس هم طمعى در گمراه كردن ایشان نداشته و ندارد.</a:t>
            </a:r>
            <a:r>
              <a:rPr lang="fa-IR" sz="2400" b="0" i="0">
                <a:solidFill>
                  <a:schemeClr val="bg1"/>
                </a:solidFill>
                <a:effectLst/>
                <a:latin typeface="iransans"/>
              </a:rPr>
              <a:t> قرآن كریم, گروهى از انسانها را مخلَص (خالص شده براى خدا) نامیده است كه حتى ابلیس هم طمعى در گمراه كردن ایشان نداشته و ندارد.</a:t>
            </a:r>
            <a:r>
              <a:rPr lang="fa-IR" sz="2400" b="0" i="0" u="none" strike="noStrike">
                <a:solidFill>
                  <a:schemeClr val="bg1"/>
                </a:solidFill>
                <a:effectLst/>
                <a:latin typeface="iransans"/>
              </a:rPr>
              <a:t> </a:t>
            </a:r>
            <a:r>
              <a:rPr lang="fa-IR" sz="2400" b="0" i="0" u="none" strike="noStrike">
                <a:solidFill>
                  <a:srgbClr val="C00000"/>
                </a:solidFill>
                <a:effectLst/>
                <a:latin typeface="iransans"/>
              </a:rPr>
              <a:t>2ـ</a:t>
            </a:r>
            <a:r>
              <a:rPr lang="fa-IR" sz="2400" b="0" i="0" u="none" strike="noStrike">
                <a:solidFill>
                  <a:schemeClr val="bg1"/>
                </a:solidFill>
                <a:effectLst/>
                <a:latin typeface="iransans"/>
              </a:rPr>
              <a:t> قرآن كریم, اطاعت پیامبران را بطور مطلق, لازم دانسته, و از جمله در آیه 63 از سوره "نساء" مى فرماید:</a:t>
            </a:r>
            <a:r>
              <a:rPr lang="fa-IR" sz="2400" b="1" i="0" u="none" strike="noStrike">
                <a:solidFill>
                  <a:schemeClr val="bg1"/>
                </a:solidFill>
                <a:effectLst/>
                <a:latin typeface="iransans"/>
              </a:rPr>
              <a:t>وَمَا أَرْسَلْنَا مِن رَّسُولٍ إِلاَّ لِیُطَاعَ بِإِذْنِ اللّهِ</a:t>
            </a:r>
            <a:r>
              <a:rPr lang="fa-IR" sz="2400" b="0" i="0" u="none" strike="noStrike">
                <a:solidFill>
                  <a:schemeClr val="bg1"/>
                </a:solidFill>
                <a:effectLst/>
                <a:latin typeface="iransans"/>
              </a:rPr>
              <a:t>  و اطاعت مطلق از ایشان در صورتى صحیح است كه در راستاى اطاعت خدا باشدو پیروى از آنان منافاتى با اطاعت از خدا متعال نداشته باشد و گرنه امر به اطاعت مطلق از خداى متعال و اطاعت مطلق از كسانى كه در معرض خطا و انحراف باشند موجب تناقض خواهد بود.</a:t>
            </a:r>
          </a:p>
          <a:p>
            <a:pPr algn="r" rtl="1"/>
            <a:r>
              <a:rPr lang="fa-IR" sz="2400" b="0" i="0">
                <a:solidFill>
                  <a:srgbClr val="C00000"/>
                </a:solidFill>
                <a:effectLst/>
                <a:latin typeface="iransans"/>
              </a:rPr>
              <a:t>3ـ</a:t>
            </a:r>
            <a:r>
              <a:rPr lang="fa-IR" sz="2400" b="0" i="0">
                <a:solidFill>
                  <a:schemeClr val="bg1"/>
                </a:solidFill>
                <a:effectLst/>
                <a:latin typeface="iransans"/>
              </a:rPr>
              <a:t> قرآن كریم, مناصب الهى را اختصاص به كسانى داده است كه آلوده به "ظلم" نباشندو مى دانیم كه هر گناهى دست كم, ظلم به نفس مى باشد و هر گنهكارى در عرف قرآن كریم "ظالم" نامیده مى شود پس پیامبران یعنى صاحبان منصب الهى نبوت و رسالت هم منزه از هرگونه ظلم و گناهى خواهند بود.</a:t>
            </a:r>
            <a:endParaRPr lang="fa-IR" sz="2400">
              <a:solidFill>
                <a:schemeClr val="bg1"/>
              </a:solidFill>
            </a:endParaRPr>
          </a:p>
          <a:p>
            <a:pPr algn="r"/>
            <a:r>
              <a:rPr lang="fa-IR" sz="2400">
                <a:solidFill>
                  <a:schemeClr val="bg1">
                    <a:lumMod val="90000"/>
                    <a:lumOff val="10000"/>
                  </a:schemeClr>
                </a:solidFill>
              </a:rPr>
              <a:t>                                                          </a:t>
            </a:r>
          </a:p>
          <a:p>
            <a:pPr algn="r"/>
            <a:endParaRPr lang="fa-IR" sz="2400">
              <a:solidFill>
                <a:schemeClr val="bg1">
                  <a:lumMod val="90000"/>
                  <a:lumOff val="10000"/>
                </a:schemeClr>
              </a:solidFill>
            </a:endParaRPr>
          </a:p>
          <a:p>
            <a:pPr algn="r"/>
            <a:r>
              <a:rPr lang="fa-IR" sz="2400">
                <a:solidFill>
                  <a:schemeClr val="bg1">
                    <a:lumMod val="90000"/>
                    <a:lumOff val="10000"/>
                  </a:schemeClr>
                </a:solidFill>
              </a:rPr>
              <a:t>                                                                 [8]</a:t>
            </a:r>
          </a:p>
          <a:p>
            <a:pPr algn="r"/>
            <a:endParaRPr lang="fa-IR" sz="2400">
              <a:solidFill>
                <a:schemeClr val="bg1">
                  <a:lumMod val="90000"/>
                  <a:lumOff val="10000"/>
                </a:schemeClr>
              </a:solidFill>
            </a:endParaRPr>
          </a:p>
        </p:txBody>
      </p:sp>
      <p:sp>
        <p:nvSpPr>
          <p:cNvPr id="4" name="کادر متن 3">
            <a:extLst>
              <a:ext uri="{FF2B5EF4-FFF2-40B4-BE49-F238E27FC236}">
                <a16:creationId xmlns:a16="http://schemas.microsoft.com/office/drawing/2014/main" xmlns="" id="{CB1A388C-21B8-054D-86F3-23CEF384AF1E}"/>
              </a:ext>
            </a:extLst>
          </p:cNvPr>
          <p:cNvSpPr txBox="1"/>
          <p:nvPr/>
        </p:nvSpPr>
        <p:spPr>
          <a:xfrm>
            <a:off x="5175776" y="2517564"/>
            <a:ext cx="1828800" cy="1828800"/>
          </a:xfrm>
          <a:prstGeom prst="rect">
            <a:avLst/>
          </a:prstGeom>
          <a:noFill/>
        </p:spPr>
        <p:txBody>
          <a:bodyPr wrap="square" rtlCol="1">
            <a:spAutoFit/>
          </a:bodyPr>
          <a:lstStyle/>
          <a:p>
            <a:pPr algn="r"/>
            <a:endParaRPr lang="fa-IR"/>
          </a:p>
        </p:txBody>
      </p:sp>
    </p:spTree>
    <p:extLst>
      <p:ext uri="{BB962C8B-B14F-4D97-AF65-F5344CB8AC3E}">
        <p14:creationId xmlns:p14="http://schemas.microsoft.com/office/powerpoint/2010/main" val="2786055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کادر متن 1">
            <a:extLst>
              <a:ext uri="{FF2B5EF4-FFF2-40B4-BE49-F238E27FC236}">
                <a16:creationId xmlns:a16="http://schemas.microsoft.com/office/drawing/2014/main" xmlns="" id="{DDA6245F-FC0E-244D-A0D3-6EC546AB47AC}"/>
              </a:ext>
            </a:extLst>
          </p:cNvPr>
          <p:cNvSpPr txBox="1"/>
          <p:nvPr/>
        </p:nvSpPr>
        <p:spPr>
          <a:xfrm flipV="1">
            <a:off x="574075" y="1734701"/>
            <a:ext cx="10720206" cy="2508453"/>
          </a:xfrm>
          <a:prstGeom prst="rect">
            <a:avLst/>
          </a:prstGeom>
          <a:noFill/>
        </p:spPr>
        <p:txBody>
          <a:bodyPr wrap="square" rtlCol="1">
            <a:spAutoFit/>
          </a:bodyPr>
          <a:lstStyle/>
          <a:p>
            <a:pPr algn="r"/>
            <a:endParaRPr lang="fa-IR"/>
          </a:p>
        </p:txBody>
      </p:sp>
      <p:sp>
        <p:nvSpPr>
          <p:cNvPr id="3" name="کادر متن 2">
            <a:extLst>
              <a:ext uri="{FF2B5EF4-FFF2-40B4-BE49-F238E27FC236}">
                <a16:creationId xmlns:a16="http://schemas.microsoft.com/office/drawing/2014/main" xmlns="" id="{ECF7195C-C98A-FD4B-8F77-3FA9DA15B1E4}"/>
              </a:ext>
            </a:extLst>
          </p:cNvPr>
          <p:cNvSpPr txBox="1"/>
          <p:nvPr/>
        </p:nvSpPr>
        <p:spPr>
          <a:xfrm>
            <a:off x="5175776" y="2517564"/>
            <a:ext cx="1828800" cy="1828800"/>
          </a:xfrm>
          <a:prstGeom prst="rect">
            <a:avLst/>
          </a:prstGeom>
          <a:noFill/>
        </p:spPr>
        <p:txBody>
          <a:bodyPr wrap="square" rtlCol="1">
            <a:spAutoFit/>
          </a:bodyPr>
          <a:lstStyle/>
          <a:p>
            <a:pPr algn="r"/>
            <a:endParaRPr lang="fa-IR"/>
          </a:p>
        </p:txBody>
      </p:sp>
      <p:sp>
        <p:nvSpPr>
          <p:cNvPr id="4" name="کادر متن 3">
            <a:extLst>
              <a:ext uri="{FF2B5EF4-FFF2-40B4-BE49-F238E27FC236}">
                <a16:creationId xmlns:a16="http://schemas.microsoft.com/office/drawing/2014/main" xmlns="" id="{E5208491-4B8D-9344-8294-06F85A69BD0A}"/>
              </a:ext>
            </a:extLst>
          </p:cNvPr>
          <p:cNvSpPr txBox="1"/>
          <p:nvPr/>
        </p:nvSpPr>
        <p:spPr>
          <a:xfrm>
            <a:off x="5175776" y="2517564"/>
            <a:ext cx="1828800" cy="1828800"/>
          </a:xfrm>
          <a:prstGeom prst="rect">
            <a:avLst/>
          </a:prstGeom>
          <a:noFill/>
        </p:spPr>
        <p:txBody>
          <a:bodyPr wrap="square" rtlCol="1">
            <a:spAutoFit/>
          </a:bodyPr>
          <a:lstStyle/>
          <a:p>
            <a:pPr algn="r"/>
            <a:endParaRPr lang="fa-IR"/>
          </a:p>
        </p:txBody>
      </p:sp>
      <p:sp>
        <p:nvSpPr>
          <p:cNvPr id="5" name="کادر متن 4">
            <a:extLst>
              <a:ext uri="{FF2B5EF4-FFF2-40B4-BE49-F238E27FC236}">
                <a16:creationId xmlns:a16="http://schemas.microsoft.com/office/drawing/2014/main" xmlns="" id="{A6989CA4-48A3-A24A-80C6-E0C0EEE14CC5}"/>
              </a:ext>
            </a:extLst>
          </p:cNvPr>
          <p:cNvSpPr txBox="1"/>
          <p:nvPr/>
        </p:nvSpPr>
        <p:spPr>
          <a:xfrm>
            <a:off x="199677" y="1422706"/>
            <a:ext cx="11706117" cy="5191626"/>
          </a:xfrm>
          <a:prstGeom prst="rect">
            <a:avLst/>
          </a:prstGeom>
          <a:noFill/>
        </p:spPr>
        <p:txBody>
          <a:bodyPr wrap="square" rtlCol="1">
            <a:spAutoFit/>
          </a:bodyPr>
          <a:lstStyle/>
          <a:p>
            <a:pPr algn="r"/>
            <a:endParaRPr lang="fa-IR"/>
          </a:p>
        </p:txBody>
      </p:sp>
      <p:sp>
        <p:nvSpPr>
          <p:cNvPr id="6" name="کادر متن 5">
            <a:extLst>
              <a:ext uri="{FF2B5EF4-FFF2-40B4-BE49-F238E27FC236}">
                <a16:creationId xmlns:a16="http://schemas.microsoft.com/office/drawing/2014/main" xmlns="" id="{23D896A0-177E-CE4E-9244-91A872D9B959}"/>
              </a:ext>
            </a:extLst>
          </p:cNvPr>
          <p:cNvSpPr txBox="1"/>
          <p:nvPr/>
        </p:nvSpPr>
        <p:spPr>
          <a:xfrm>
            <a:off x="199677" y="243668"/>
            <a:ext cx="11792646" cy="6063198"/>
          </a:xfrm>
          <a:prstGeom prst="rect">
            <a:avLst/>
          </a:prstGeom>
          <a:solidFill>
            <a:schemeClr val="accent3">
              <a:lumMod val="40000"/>
              <a:lumOff val="60000"/>
            </a:schemeClr>
          </a:solidFill>
        </p:spPr>
        <p:txBody>
          <a:bodyPr wrap="square" rtlCol="1">
            <a:spAutoFit/>
          </a:bodyPr>
          <a:lstStyle/>
          <a:p>
            <a:pPr algn="r" rtl="1"/>
            <a:endParaRPr lang="fa-IR" sz="2400">
              <a:solidFill>
                <a:srgbClr val="000000"/>
              </a:solidFill>
              <a:latin typeface="vazir"/>
            </a:endParaRPr>
          </a:p>
          <a:p>
            <a:pPr algn="r" rtl="1"/>
            <a:r>
              <a:rPr lang="fa-IR" sz="3600">
                <a:solidFill>
                  <a:srgbClr val="C00000"/>
                </a:solidFill>
                <a:latin typeface="vazir"/>
              </a:rPr>
              <a:t>نتیجه گیری:</a:t>
            </a:r>
          </a:p>
          <a:p>
            <a:pPr algn="r" rtl="1"/>
            <a:r>
              <a:rPr lang="fa-IR" sz="2400" b="0" i="0">
                <a:solidFill>
                  <a:srgbClr val="000000"/>
                </a:solidFill>
                <a:effectLst/>
                <a:latin typeface="vazir"/>
              </a:rPr>
              <a:t>دقت در آیات یاد شده و تامل در آن‌ها، عصمت پیامبران را به روشنی اثبات می‌کند.</a:t>
            </a:r>
            <a:r>
              <a:rPr lang="fa-IR" sz="2400"/>
              <a:t/>
            </a:r>
            <a:br>
              <a:rPr lang="fa-IR" sz="2400"/>
            </a:br>
            <a:r>
              <a:rPr lang="fa-IR" sz="2400" b="0" i="0">
                <a:solidFill>
                  <a:srgbClr val="000000"/>
                </a:solidFill>
                <a:effectLst/>
                <a:latin typeface="vazir"/>
              </a:rPr>
              <a:t>توضیح این که : در آیات نخست ،  پیامبران ،  اسوه ،  الگو و هدایت شوندگان  در میان  </a:t>
            </a:r>
            <a:r>
              <a:rPr lang="fa-IR" sz="2400" b="0" i="0" u="none" strike="noStrike">
                <a:solidFill>
                  <a:srgbClr val="C00000"/>
                </a:solidFill>
                <a:effectLst/>
                <a:latin typeface="vazir"/>
                <a:hlinkClick r:id="rId2" tooltip="امت">
                  <a:extLst>
                    <a:ext uri="{A12FA001-AC4F-418D-AE19-62706E023703}">
                      <ahyp:hlinkClr xmlns:ahyp="http://schemas.microsoft.com/office/drawing/2018/hyperlinkcolor" xmlns="" val="tx"/>
                    </a:ext>
                  </a:extLst>
                </a:hlinkClick>
              </a:rPr>
              <a:t>امت</a:t>
            </a:r>
            <a:r>
              <a:rPr lang="fa-IR" sz="2400" b="0" i="0">
                <a:solidFill>
                  <a:srgbClr val="000000"/>
                </a:solidFill>
                <a:effectLst/>
                <a:latin typeface="vazir"/>
              </a:rPr>
              <a:t> معرفی  شده‌اند ؛  سپس  در آیه بعد می‌ فرماید :  کسی  که  مشمول </a:t>
            </a:r>
            <a:r>
              <a:rPr lang="fa-IR" sz="2400" b="0" i="0" u="none" strike="noStrike">
                <a:solidFill>
                  <a:srgbClr val="C00000"/>
                </a:solidFill>
                <a:effectLst/>
                <a:latin typeface="vazir"/>
                <a:hlinkClick r:id="rId3" tooltip="هدایت الهی">
                  <a:extLst>
                    <a:ext uri="{A12FA001-AC4F-418D-AE19-62706E023703}">
                      <ahyp:hlinkClr xmlns:ahyp="http://schemas.microsoft.com/office/drawing/2018/hyperlinkcolor" xmlns="" val="tx"/>
                    </a:ext>
                  </a:extLst>
                </a:hlinkClick>
              </a:rPr>
              <a:t>هدایت</a:t>
            </a:r>
            <a:r>
              <a:rPr lang="fa-IR" sz="2400" b="0" i="0" u="none" strike="noStrike">
                <a:solidFill>
                  <a:srgbClr val="F0532B"/>
                </a:solidFill>
                <a:effectLst/>
                <a:latin typeface="vazir"/>
                <a:hlinkClick r:id="rId3" tooltip="هدایت الهی">
                  <a:extLst>
                    <a:ext uri="{A12FA001-AC4F-418D-AE19-62706E023703}">
                      <ahyp:hlinkClr xmlns:ahyp="http://schemas.microsoft.com/office/drawing/2018/hyperlinkcolor" xmlns="" val="tx"/>
                    </a:ext>
                  </a:extLst>
                </a:hlinkClick>
              </a:rPr>
              <a:t> </a:t>
            </a:r>
            <a:r>
              <a:rPr lang="fa-IR" sz="2400" b="0" i="0" u="none" strike="noStrike">
                <a:solidFill>
                  <a:srgbClr val="C00000"/>
                </a:solidFill>
                <a:effectLst/>
                <a:latin typeface="vazir"/>
                <a:hlinkClick r:id="rId3" tooltip="هدایت الهی">
                  <a:extLst>
                    <a:ext uri="{A12FA001-AC4F-418D-AE19-62706E023703}">
                      <ahyp:hlinkClr xmlns:ahyp="http://schemas.microsoft.com/office/drawing/2018/hyperlinkcolor" xmlns="" val="tx"/>
                    </a:ext>
                  </a:extLst>
                </a:hlinkClick>
              </a:rPr>
              <a:t>الهی</a:t>
            </a:r>
            <a:r>
              <a:rPr lang="fa-IR" sz="2400" b="0" i="0">
                <a:solidFill>
                  <a:srgbClr val="000000"/>
                </a:solidFill>
                <a:effectLst/>
                <a:latin typeface="vazir"/>
              </a:rPr>
              <a:t> گردد، </a:t>
            </a:r>
            <a:r>
              <a:rPr lang="fa-IR" sz="2400" b="0" i="0" u="none" strike="noStrike">
                <a:solidFill>
                  <a:srgbClr val="C00000"/>
                </a:solidFill>
                <a:effectLst/>
                <a:latin typeface="vazir"/>
                <a:hlinkClick r:id="rId4" tooltip="گمراهی">
                  <a:extLst>
                    <a:ext uri="{A12FA001-AC4F-418D-AE19-62706E023703}">
                      <ahyp:hlinkClr xmlns:ahyp="http://schemas.microsoft.com/office/drawing/2018/hyperlinkcolor" xmlns="" val="tx"/>
                    </a:ext>
                  </a:extLst>
                </a:hlinkClick>
              </a:rPr>
              <a:t>گمراهی</a:t>
            </a:r>
            <a:r>
              <a:rPr lang="fa-IR" sz="2400" b="0" i="0">
                <a:solidFill>
                  <a:srgbClr val="000000"/>
                </a:solidFill>
                <a:effectLst/>
                <a:latin typeface="vazir"/>
              </a:rPr>
              <a:t> در او راه ندارد، و در آیه بعد </a:t>
            </a:r>
            <a:r>
              <a:rPr lang="fa-IR" sz="2400" b="0" i="0" u="none" strike="noStrike">
                <a:solidFill>
                  <a:srgbClr val="C00000"/>
                </a:solidFill>
                <a:effectLst/>
                <a:latin typeface="vazir"/>
                <a:hlinkClick r:id="rId5" tooltip="گناه">
                  <a:extLst>
                    <a:ext uri="{A12FA001-AC4F-418D-AE19-62706E023703}">
                      <ahyp:hlinkClr xmlns:ahyp="http://schemas.microsoft.com/office/drawing/2018/hyperlinkcolor" xmlns="" val="tx"/>
                    </a:ext>
                  </a:extLst>
                </a:hlinkClick>
              </a:rPr>
              <a:t>گناه</a:t>
            </a:r>
            <a:r>
              <a:rPr lang="fa-IR" sz="2400" b="0" i="0">
                <a:solidFill>
                  <a:srgbClr val="000000"/>
                </a:solidFill>
                <a:effectLst/>
                <a:latin typeface="vazir"/>
              </a:rPr>
              <a:t> را همان گمراهی می‌داند ؛ در نتیجه، پیامبران مشمول</a:t>
            </a:r>
            <a:r>
              <a:rPr lang="fa-IR" sz="2400" b="0" i="0">
                <a:solidFill>
                  <a:srgbClr val="C00000"/>
                </a:solidFill>
                <a:effectLst/>
                <a:latin typeface="vazir"/>
              </a:rPr>
              <a:t> </a:t>
            </a:r>
            <a:r>
              <a:rPr lang="fa-IR" sz="2400" b="0" i="0" u="sng">
                <a:solidFill>
                  <a:srgbClr val="C00000"/>
                </a:solidFill>
                <a:effectLst/>
                <a:latin typeface="vazir"/>
                <a:hlinkClick r:id="rId6" tooltip="هدایت خاص الهی (پیوندی وجود ندارد)">
                  <a:extLst>
                    <a:ext uri="{A12FA001-AC4F-418D-AE19-62706E023703}">
                      <ahyp:hlinkClr xmlns:ahyp="http://schemas.microsoft.com/office/drawing/2018/hyperlinkcolor" xmlns="" val="tx"/>
                    </a:ext>
                  </a:extLst>
                </a:hlinkClick>
              </a:rPr>
              <a:t>هدایت خاص الهی</a:t>
            </a:r>
            <a:r>
              <a:rPr lang="fa-IR" sz="2400" b="0" i="0" u="sng">
                <a:solidFill>
                  <a:srgbClr val="C00000"/>
                </a:solidFill>
                <a:effectLst/>
                <a:latin typeface="vazir"/>
              </a:rPr>
              <a:t> </a:t>
            </a:r>
            <a:r>
              <a:rPr lang="fa-IR" sz="2400" b="0" i="0">
                <a:solidFill>
                  <a:srgbClr val="000000"/>
                </a:solidFill>
                <a:effectLst/>
                <a:latin typeface="vazir"/>
              </a:rPr>
              <a:t>قرار گرفته‌اند، و گمراهی در چنین افرادی راه ندارد و چون حقیقت گناه، گمراهی از صراط مستقیم است؛ بنابراین، کسی که گمراهی در او راه ندارد، به گناه آلوده نمی‌شود، و این همان مقام والای </a:t>
            </a:r>
            <a:r>
              <a:rPr lang="fa-IR" sz="2400" b="0" i="0" u="none" strike="noStrike">
                <a:solidFill>
                  <a:srgbClr val="C00000"/>
                </a:solidFill>
                <a:effectLst/>
                <a:latin typeface="vazir"/>
                <a:hlinkClick r:id="rId7" tooltip="عصمت">
                  <a:extLst>
                    <a:ext uri="{A12FA001-AC4F-418D-AE19-62706E023703}">
                      <ahyp:hlinkClr xmlns:ahyp="http://schemas.microsoft.com/office/drawing/2018/hyperlinkcolor" xmlns="" val="tx"/>
                    </a:ext>
                  </a:extLst>
                </a:hlinkClick>
              </a:rPr>
              <a:t>عصمت</a:t>
            </a:r>
            <a:r>
              <a:rPr lang="fa-IR" sz="2400" b="0" i="0">
                <a:solidFill>
                  <a:srgbClr val="000000"/>
                </a:solidFill>
                <a:effectLst/>
                <a:latin typeface="vazir"/>
              </a:rPr>
              <a:t> از گناه است که به تصریح آیات یاد شده، هیچگونه گناهی (از کوچک و بزرگ، پیش از </a:t>
            </a:r>
            <a:r>
              <a:rPr lang="fa-IR" sz="2400" b="0" i="0" u="none" strike="noStrike">
                <a:solidFill>
                  <a:srgbClr val="C00000"/>
                </a:solidFill>
                <a:effectLst/>
                <a:latin typeface="vazir"/>
                <a:hlinkClick r:id="rId8" tooltip="نبوت">
                  <a:extLst>
                    <a:ext uri="{A12FA001-AC4F-418D-AE19-62706E023703}">
                      <ahyp:hlinkClr xmlns:ahyp="http://schemas.microsoft.com/office/drawing/2018/hyperlinkcolor" xmlns="" val="tx"/>
                    </a:ext>
                  </a:extLst>
                </a:hlinkClick>
              </a:rPr>
              <a:t>نبوت</a:t>
            </a:r>
            <a:r>
              <a:rPr lang="fa-IR" sz="2400" b="0" i="0" u="none" strike="noStrike">
                <a:solidFill>
                  <a:srgbClr val="0000FF"/>
                </a:solidFill>
                <a:effectLst/>
                <a:latin typeface="vazir"/>
              </a:rPr>
              <a:t> </a:t>
            </a:r>
            <a:r>
              <a:rPr lang="fa-IR" sz="2400" b="0" i="0">
                <a:solidFill>
                  <a:srgbClr val="000000"/>
                </a:solidFill>
                <a:effectLst/>
                <a:latin typeface="vazir"/>
              </a:rPr>
              <a:t>و پس از آن و...) برای هدایت شدگان از میان امت‌ها، یعنی پیامبران، تصوّر نمی‌شود.</a:t>
            </a:r>
          </a:p>
          <a:p>
            <a:pPr algn="r" rtl="1"/>
            <a:endParaRPr lang="fa-IR" sz="3200">
              <a:solidFill>
                <a:srgbClr val="000000"/>
              </a:solidFill>
              <a:latin typeface="vazir"/>
            </a:endParaRPr>
          </a:p>
          <a:p>
            <a:pPr algn="r" rtl="1"/>
            <a:r>
              <a:rPr lang="fa-IR" sz="3200">
                <a:solidFill>
                  <a:srgbClr val="000000"/>
                </a:solidFill>
                <a:latin typeface="vazir"/>
              </a:rPr>
              <a:t>                                                 </a:t>
            </a:r>
          </a:p>
          <a:p>
            <a:pPr lvl="2" algn="r" rtl="1"/>
            <a:r>
              <a:rPr lang="fa-IR" sz="3200">
                <a:solidFill>
                  <a:srgbClr val="000000"/>
                </a:solidFill>
                <a:latin typeface="vazir"/>
              </a:rPr>
              <a:t>                                        [9] </a:t>
            </a:r>
          </a:p>
          <a:p>
            <a:pPr algn="r" rtl="1"/>
            <a:endParaRPr lang="fa-IR" sz="3200">
              <a:solidFill>
                <a:srgbClr val="000000"/>
              </a:solidFill>
              <a:latin typeface="vazir"/>
            </a:endParaRPr>
          </a:p>
          <a:p>
            <a:pPr algn="r" rtl="1"/>
            <a:endParaRPr lang="fa-IR" sz="3200">
              <a:solidFill>
                <a:srgbClr val="000000"/>
              </a:solidFill>
              <a:latin typeface="vazir"/>
            </a:endParaRPr>
          </a:p>
        </p:txBody>
      </p:sp>
    </p:spTree>
    <p:extLst>
      <p:ext uri="{BB962C8B-B14F-4D97-AF65-F5344CB8AC3E}">
        <p14:creationId xmlns:p14="http://schemas.microsoft.com/office/powerpoint/2010/main" val="2488711592"/>
      </p:ext>
    </p:extLst>
  </p:cSld>
  <p:clrMapOvr>
    <a:masterClrMapping/>
  </p:clrMapOvr>
</p:sld>
</file>

<file path=ppt/theme/theme1.xml><?xml version="1.0" encoding="utf-8"?>
<a:theme xmlns:a="http://schemas.openxmlformats.org/drawingml/2006/main" name="رد بخار آب">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طرح زمینه Office">
  <a:themeElements>
    <a:clrScheme name="دفتر کا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دفتر کا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دفتر کا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1009</Words>
  <Application>Microsoft Office PowerPoint</Application>
  <PresentationFormat>Custom</PresentationFormat>
  <Paragraphs>104</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رد بخار آب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ارائه PowerPoint</dc:title>
  <dc:creator>989146686496</dc:creator>
  <cp:lastModifiedBy>7</cp:lastModifiedBy>
  <cp:revision>24</cp:revision>
  <dcterms:created xsi:type="dcterms:W3CDTF">2020-06-05T06:14:47Z</dcterms:created>
  <dcterms:modified xsi:type="dcterms:W3CDTF">2020-06-15T07:49:33Z</dcterms:modified>
</cp:coreProperties>
</file>