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73" r:id="rId2"/>
    <p:sldId id="274" r:id="rId3"/>
    <p:sldId id="256" r:id="rId4"/>
    <p:sldId id="257" r:id="rId5"/>
    <p:sldId id="258" r:id="rId6"/>
    <p:sldId id="259" r:id="rId7"/>
    <p:sldId id="260" r:id="rId8"/>
    <p:sldId id="261" r:id="rId9"/>
    <p:sldId id="278" r:id="rId10"/>
    <p:sldId id="279" r:id="rId11"/>
    <p:sldId id="276" r:id="rId12"/>
    <p:sldId id="277" r:id="rId13"/>
    <p:sldId id="262" r:id="rId14"/>
    <p:sldId id="266" r:id="rId15"/>
    <p:sldId id="263" r:id="rId16"/>
    <p:sldId id="264" r:id="rId17"/>
    <p:sldId id="265" r:id="rId18"/>
    <p:sldId id="267" r:id="rId19"/>
    <p:sldId id="275" r:id="rId20"/>
    <p:sldId id="268" r:id="rId21"/>
    <p:sldId id="269" r:id="rId22"/>
    <p:sldId id="270" r:id="rId23"/>
    <p:sldId id="271" r:id="rId24"/>
    <p:sldId id="272"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5" autoAdjust="0"/>
    <p:restoredTop sz="94660"/>
  </p:normalViewPr>
  <p:slideViewPr>
    <p:cSldViewPr snapToGrid="0">
      <p:cViewPr varScale="1">
        <p:scale>
          <a:sx n="85" d="100"/>
          <a:sy n="85" d="100"/>
        </p:scale>
        <p:origin x="5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5/24/2020</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5/24/2020</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5/24/2020</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5/24/2020</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5/24/2020</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5/24/2020</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5/24/2020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5/24/2020</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wma"/><Relationship Id="rId1" Type="http://schemas.microsoft.com/office/2007/relationships/media" Target="../media/media15.wma"/><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4.png"/><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wma"/><Relationship Id="rId1" Type="http://schemas.microsoft.com/office/2007/relationships/media" Target="../media/media16.wma"/><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wma"/><Relationship Id="rId1" Type="http://schemas.microsoft.com/office/2007/relationships/media" Target="../media/media17.wma"/><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wma"/><Relationship Id="rId1" Type="http://schemas.microsoft.com/office/2007/relationships/media" Target="../media/media18.wma"/><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wma"/><Relationship Id="rId1" Type="http://schemas.microsoft.com/office/2007/relationships/media" Target="../media/media19.wma"/><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a-IR" dirty="0" smtClean="0"/>
              <a:t>جلسه هشتم            </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168320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توضیحاتی بیشتر در مورد مقام فقر </a:t>
            </a:r>
            <a:r>
              <a:rPr lang="fa-IR" dirty="0" smtClean="0"/>
              <a:t>      ادامه </a:t>
            </a:r>
            <a:endParaRPr lang="en-US" dirty="0"/>
          </a:p>
        </p:txBody>
      </p:sp>
      <p:sp>
        <p:nvSpPr>
          <p:cNvPr id="3" name="Content Placeholder 2"/>
          <p:cNvSpPr>
            <a:spLocks noGrp="1"/>
          </p:cNvSpPr>
          <p:nvPr>
            <p:ph idx="1"/>
          </p:nvPr>
        </p:nvSpPr>
        <p:spPr/>
        <p:txBody>
          <a:bodyPr/>
          <a:lstStyle/>
          <a:p>
            <a:endParaRPr lang="en-US"/>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7671834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01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fa-IR" sz="11500" dirty="0">
                <a:cs typeface="B Compset" panose="00000400000000000000" pitchFamily="2" charset="-78"/>
              </a:rPr>
              <a:t>مقام صبر</a:t>
            </a:r>
            <a:endParaRPr lang="en-US" sz="11500" dirty="0">
              <a:cs typeface="B Compset" panose="00000400000000000000" pitchFamily="2" charset="-78"/>
            </a:endParaRPr>
          </a:p>
        </p:txBody>
      </p:sp>
      <p:sp>
        <p:nvSpPr>
          <p:cNvPr id="3" name="Content Placeholder 2"/>
          <p:cNvSpPr>
            <a:spLocks noGrp="1"/>
          </p:cNvSpPr>
          <p:nvPr>
            <p:ph idx="1"/>
          </p:nvPr>
        </p:nvSpPr>
        <p:spPr/>
        <p:txBody>
          <a:bodyPr/>
          <a:lstStyle/>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1618612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0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8321" y="2194560"/>
            <a:ext cx="8610600" cy="2184889"/>
          </a:xfrm>
        </p:spPr>
        <p:txBody>
          <a:bodyPr>
            <a:normAutofit/>
          </a:bodyPr>
          <a:lstStyle/>
          <a:p>
            <a:r>
              <a:rPr lang="fa-IR" dirty="0">
                <a:cs typeface="B Compset" panose="00000400000000000000" pitchFamily="2" charset="-78"/>
              </a:rPr>
              <a:t>علت این که بعد از مقام فقر، مقام صبر آورده است ، این است که عارف زمانی می تواند بر فقر فائق آید که اهل صبر باشد.</a:t>
            </a:r>
            <a:endParaRPr lang="en-US" dirty="0"/>
          </a:p>
        </p:txBody>
      </p:sp>
      <p:sp>
        <p:nvSpPr>
          <p:cNvPr id="3" name="Content Placeholder 2"/>
          <p:cNvSpPr>
            <a:spLocks noGrp="1"/>
          </p:cNvSpPr>
          <p:nvPr>
            <p:ph idx="1"/>
          </p:nvPr>
        </p:nvSpPr>
        <p:spPr/>
        <p:txBody>
          <a:bodyPr/>
          <a:lstStyle/>
          <a:p>
            <a:endParaRPr lang="en-US"/>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4918587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4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dirty="0" smtClean="0"/>
              <a:t/>
            </a:r>
            <a:br>
              <a:rPr lang="fa-IR" dirty="0" smtClean="0"/>
            </a:br>
            <a:r>
              <a:rPr lang="fa-IR" dirty="0" smtClean="0"/>
              <a:t> </a:t>
            </a:r>
            <a:r>
              <a:rPr lang="en-US" dirty="0">
                <a:cs typeface="B Compset" panose="00000400000000000000" pitchFamily="2" charset="-78"/>
              </a:rPr>
              <a:t/>
            </a:r>
            <a:br>
              <a:rPr lang="en-US" dirty="0">
                <a:cs typeface="B Compset" panose="00000400000000000000" pitchFamily="2" charset="-78"/>
              </a:rPr>
            </a:br>
            <a:endParaRPr lang="en-US" dirty="0"/>
          </a:p>
        </p:txBody>
      </p:sp>
      <p:sp>
        <p:nvSpPr>
          <p:cNvPr id="3" name="Content Placeholder 2"/>
          <p:cNvSpPr>
            <a:spLocks noGrp="1"/>
          </p:cNvSpPr>
          <p:nvPr>
            <p:ph idx="1"/>
          </p:nvPr>
        </p:nvSpPr>
        <p:spPr/>
        <p:txBody>
          <a:bodyPr>
            <a:noAutofit/>
          </a:bodyPr>
          <a:lstStyle/>
          <a:p>
            <a:pPr algn="r" rtl="1"/>
            <a:endParaRPr lang="fa-IR" sz="2800" dirty="0" smtClean="0">
              <a:cs typeface="B Compset" panose="00000400000000000000" pitchFamily="2" charset="-78"/>
            </a:endParaRPr>
          </a:p>
          <a:p>
            <a:pPr algn="ctr" rtl="1"/>
            <a:r>
              <a:rPr lang="fa-IR" sz="2800" dirty="0">
                <a:cs typeface="B Compset" panose="00000400000000000000" pitchFamily="2" charset="-78"/>
              </a:rPr>
              <a:t>صبر در لغت شكيبايي و بردباري است و در اصطلاح پذيرفتن بلا به حسن ادب و ظاهر نساختن شكوي را گويند. به عبارت ديگر، صبر پذيرفتن بلا و بردباري و شكيبايي در برابر آن است. پس صبر با بلا رابطة مستقيم پيدا مي كند. چون بلا به دو صورت ظاهر مي شود، يكي خوشي و ديگر تلخي و </a:t>
            </a:r>
            <a:r>
              <a:rPr lang="fa-IR" sz="2800" dirty="0" smtClean="0">
                <a:cs typeface="B Compset" panose="00000400000000000000" pitchFamily="2" charset="-78"/>
              </a:rPr>
              <a:t>سختي</a:t>
            </a:r>
          </a:p>
          <a:p>
            <a:pPr marL="0" indent="0" algn="r" rtl="1">
              <a:buNone/>
            </a:pPr>
            <a:endParaRPr lang="fa-IR" sz="2800" dirty="0" smtClean="0">
              <a:cs typeface="B Compset" panose="00000400000000000000" pitchFamily="2" charset="-78"/>
            </a:endParaRPr>
          </a:p>
          <a:p>
            <a:pPr algn="r" rtl="1"/>
            <a:r>
              <a:rPr lang="fa-IR" sz="2800" dirty="0" smtClean="0">
                <a:cs typeface="B Compset" panose="00000400000000000000" pitchFamily="2" charset="-78"/>
              </a:rPr>
              <a:t>صبر </a:t>
            </a:r>
            <a:r>
              <a:rPr lang="fa-IR" sz="2800" dirty="0">
                <a:cs typeface="B Compset" panose="00000400000000000000" pitchFamily="2" charset="-78"/>
              </a:rPr>
              <a:t>یعنی عارف در برابر ناخوشی های و ناملایمات روزگار بردباری و شکیبایی ورزد و زبان به ناله و شکایت نگشاید .</a:t>
            </a:r>
            <a:endParaRPr lang="en-US" sz="2800" dirty="0">
              <a:cs typeface="B Compset" panose="000004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0108091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01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r>
              <a:rPr lang="fa-IR" sz="3200" dirty="0">
                <a:solidFill>
                  <a:schemeClr val="accent2">
                    <a:lumMod val="60000"/>
                    <a:lumOff val="40000"/>
                  </a:schemeClr>
                </a:solidFill>
                <a:cs typeface="B Compset" panose="00000400000000000000" pitchFamily="2" charset="-78"/>
              </a:rPr>
              <a:t>جنید بغدادی گفته است </a:t>
            </a:r>
            <a:r>
              <a:rPr lang="fa-IR" sz="3200" dirty="0" smtClean="0">
                <a:solidFill>
                  <a:schemeClr val="accent2">
                    <a:lumMod val="60000"/>
                    <a:lumOff val="40000"/>
                  </a:schemeClr>
                </a:solidFill>
                <a:cs typeface="B Compset" panose="00000400000000000000" pitchFamily="2" charset="-78"/>
              </a:rPr>
              <a:t>:</a:t>
            </a:r>
          </a:p>
          <a:p>
            <a:pPr algn="ctr"/>
            <a:r>
              <a:rPr lang="fa-IR" sz="3200" dirty="0" smtClean="0">
                <a:solidFill>
                  <a:schemeClr val="accent2">
                    <a:lumMod val="60000"/>
                    <a:lumOff val="40000"/>
                  </a:schemeClr>
                </a:solidFill>
                <a:cs typeface="B Compset" panose="00000400000000000000" pitchFamily="2" charset="-78"/>
              </a:rPr>
              <a:t> </a:t>
            </a:r>
            <a:r>
              <a:rPr lang="fa-IR" sz="3200" dirty="0">
                <a:solidFill>
                  <a:schemeClr val="accent2">
                    <a:lumMod val="60000"/>
                    <a:lumOff val="40000"/>
                  </a:schemeClr>
                </a:solidFill>
                <a:cs typeface="B Compset" panose="00000400000000000000" pitchFamily="2" charset="-78"/>
              </a:rPr>
              <a:t>صبر بازداشتن است نفس را با خدای تعالی بی آنکه جزع </a:t>
            </a:r>
            <a:r>
              <a:rPr lang="fa-IR" sz="3200" dirty="0" smtClean="0">
                <a:solidFill>
                  <a:schemeClr val="accent2">
                    <a:lumMod val="60000"/>
                    <a:lumOff val="40000"/>
                  </a:schemeClr>
                </a:solidFill>
                <a:cs typeface="B Compset" panose="00000400000000000000" pitchFamily="2" charset="-78"/>
              </a:rPr>
              <a:t>کند.</a:t>
            </a:r>
            <a:endParaRPr lang="en-US" sz="3200" dirty="0">
              <a:solidFill>
                <a:schemeClr val="accent2">
                  <a:lumMod val="60000"/>
                  <a:lumOff val="40000"/>
                </a:schemeClr>
              </a:solidFill>
              <a:cs typeface="B Compset" panose="000004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0311987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53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r>
              <a:rPr lang="fa-IR" sz="2800" dirty="0">
                <a:cs typeface="B Compset" panose="00000400000000000000" pitchFamily="2" charset="-78"/>
              </a:rPr>
              <a:t>صاحب کتاب </a:t>
            </a:r>
            <a:r>
              <a:rPr lang="fa-IR" sz="2800" dirty="0">
                <a:solidFill>
                  <a:schemeClr val="accent1"/>
                </a:solidFill>
                <a:cs typeface="B Compset" panose="00000400000000000000" pitchFamily="2" charset="-78"/>
              </a:rPr>
              <a:t>اللمع فی التصوف </a:t>
            </a:r>
            <a:r>
              <a:rPr lang="fa-IR" sz="2800" dirty="0">
                <a:cs typeface="B Compset" panose="00000400000000000000" pitchFamily="2" charset="-78"/>
              </a:rPr>
              <a:t>نیز برای صبر </a:t>
            </a:r>
            <a:r>
              <a:rPr lang="fa-IR" sz="2800" dirty="0" smtClean="0">
                <a:cs typeface="B Compset" panose="00000400000000000000" pitchFamily="2" charset="-78"/>
              </a:rPr>
              <a:t>دو </a:t>
            </a:r>
            <a:r>
              <a:rPr lang="fa-IR" sz="2800" dirty="0">
                <a:cs typeface="B Compset" panose="00000400000000000000" pitchFamily="2" charset="-78"/>
              </a:rPr>
              <a:t>مرتبه قائل است </a:t>
            </a:r>
            <a:r>
              <a:rPr lang="fa-IR" sz="2800" dirty="0" smtClean="0">
                <a:cs typeface="B Compset" panose="00000400000000000000" pitchFamily="2" charset="-78"/>
              </a:rPr>
              <a:t>:</a:t>
            </a:r>
          </a:p>
          <a:p>
            <a:pPr algn="ctr"/>
            <a:r>
              <a:rPr lang="fa-IR" sz="2800" dirty="0" smtClean="0">
                <a:cs typeface="B Compset" panose="00000400000000000000" pitchFamily="2" charset="-78"/>
              </a:rPr>
              <a:t> </a:t>
            </a:r>
            <a:r>
              <a:rPr lang="fa-IR" sz="2800" dirty="0">
                <a:cs typeface="B Compset" panose="00000400000000000000" pitchFamily="2" charset="-78"/>
              </a:rPr>
              <a:t>اول صبر " متصبر" و آن صبر " صابر" که دائم در برابر سختی ها صبر می کند و هیچ گاه زبان به شکایت نمی گشاید </a:t>
            </a:r>
            <a:r>
              <a:rPr lang="fa-IR" sz="2800" dirty="0" smtClean="0">
                <a:cs typeface="B Compset" panose="00000400000000000000" pitchFamily="2" charset="-78"/>
              </a:rPr>
              <a:t>دوم </a:t>
            </a:r>
            <a:r>
              <a:rPr lang="fa-IR" sz="2800" dirty="0">
                <a:cs typeface="B Compset" panose="00000400000000000000" pitchFamily="2" charset="-78"/>
              </a:rPr>
              <a:t>صبر" صبّار" است که نه تنها در برابر گرفتاری ها تحمل می کند ، بلکه خداوند را بابت مشکلاتی که بر او فرود می آید و سبب رشد و تعالی او می شود سپاسگزار است . نتیجه از سختی ها استقبال می کند و از آن لذت می برد . </a:t>
            </a:r>
            <a:endParaRPr lang="en-US" sz="2800" dirty="0">
              <a:cs typeface="B Compset" panose="00000400000000000000" pitchFamily="2" charset="-78"/>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7710302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02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r"/>
            <a:r>
              <a:rPr lang="fa-IR" sz="2800" dirty="0">
                <a:cs typeface="B Compset" panose="00000400000000000000" pitchFamily="2" charset="-78"/>
              </a:rPr>
              <a:t>چون بلا به دو صورت ظاهر مي شود، يكي خوشي و ديگر تلخي و سختي</a:t>
            </a:r>
            <a:r>
              <a:rPr lang="fa-IR" sz="2800" dirty="0" smtClean="0">
                <a:cs typeface="B Compset" panose="00000400000000000000" pitchFamily="2" charset="-78"/>
              </a:rPr>
              <a:t>،</a:t>
            </a:r>
          </a:p>
          <a:p>
            <a:pPr algn="r"/>
            <a:r>
              <a:rPr lang="fa-IR" sz="2800" dirty="0" smtClean="0">
                <a:cs typeface="B Compset" panose="00000400000000000000" pitchFamily="2" charset="-78"/>
              </a:rPr>
              <a:t> </a:t>
            </a:r>
            <a:r>
              <a:rPr lang="fa-IR" sz="2800" dirty="0">
                <a:cs typeface="B Compset" panose="00000400000000000000" pitchFamily="2" charset="-78"/>
              </a:rPr>
              <a:t>پس صبر هم مي تواند دو گونه باشد: يكي صبر بر خوشيها و ديگر صبر بر تلخيها و سختيها. برخلاف ظواهر، صبر بر خوشيها دشوارتر از صبر بر تلخيهاست. در خبر آمده است: اَلصَّبْرُ عَلَي الْعافِيَةِ اَشَدُّ مِنَ الصَّبْرِ عَلَي </a:t>
            </a:r>
            <a:r>
              <a:rPr lang="fa-IR" sz="2800" dirty="0" smtClean="0">
                <a:cs typeface="B Compset" panose="00000400000000000000" pitchFamily="2" charset="-78"/>
              </a:rPr>
              <a:t>الْبَلاءِ</a:t>
            </a:r>
            <a:r>
              <a:rPr lang="fa-IR" sz="2800" dirty="0">
                <a:cs typeface="B Compset" panose="00000400000000000000" pitchFamily="2" charset="-78"/>
              </a:rPr>
              <a:t>.</a:t>
            </a:r>
            <a:endParaRPr lang="en-US" sz="2800" dirty="0">
              <a:cs typeface="B Compset" panose="00000400000000000000" pitchFamily="2" charset="-78"/>
            </a:endParaRPr>
          </a:p>
        </p:txBody>
      </p:sp>
    </p:spTree>
    <p:extLst>
      <p:ext uri="{BB962C8B-B14F-4D97-AF65-F5344CB8AC3E}">
        <p14:creationId xmlns:p14="http://schemas.microsoft.com/office/powerpoint/2010/main" val="34577613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r>
              <a:rPr lang="fa-IR" sz="2800" dirty="0">
                <a:cs typeface="B Compset" panose="00000400000000000000" pitchFamily="2" charset="-78"/>
              </a:rPr>
              <a:t>صبركنندگان را به سه گروه تقسيم كرده اند</a:t>
            </a:r>
            <a:r>
              <a:rPr lang="fa-IR" sz="2800" dirty="0" smtClean="0">
                <a:cs typeface="B Compset" panose="00000400000000000000" pitchFamily="2" charset="-78"/>
              </a:rPr>
              <a:t>:</a:t>
            </a:r>
          </a:p>
          <a:p>
            <a:pPr algn="ctr"/>
            <a:r>
              <a:rPr lang="fa-IR" sz="2800" dirty="0" smtClean="0">
                <a:cs typeface="B Compset" panose="00000400000000000000" pitchFamily="2" charset="-78"/>
              </a:rPr>
              <a:t>الف</a:t>
            </a:r>
            <a:r>
              <a:rPr lang="fa-IR" sz="2800" dirty="0">
                <a:cs typeface="B Compset" panose="00000400000000000000" pitchFamily="2" charset="-78"/>
              </a:rPr>
              <a:t>) متصبران: كساني هستند كه صبر پيشه مي كنند، ولي گاهي تحمل خود را از دست مي دهند</a:t>
            </a:r>
            <a:r>
              <a:rPr lang="fa-IR" sz="2800" dirty="0" smtClean="0">
                <a:cs typeface="B Compset" panose="00000400000000000000" pitchFamily="2" charset="-78"/>
              </a:rPr>
              <a:t>؛</a:t>
            </a:r>
          </a:p>
          <a:p>
            <a:pPr algn="ctr"/>
            <a:r>
              <a:rPr lang="fa-IR" sz="2800" dirty="0" smtClean="0">
                <a:cs typeface="B Compset" panose="00000400000000000000" pitchFamily="2" charset="-78"/>
              </a:rPr>
              <a:t>ب</a:t>
            </a:r>
            <a:r>
              <a:rPr lang="fa-IR" sz="2800" dirty="0">
                <a:cs typeface="B Compset" panose="00000400000000000000" pitchFamily="2" charset="-78"/>
              </a:rPr>
              <a:t>) صابران: سالكاني هستند كه در صبر عاجز و ناتوان نمي شوند</a:t>
            </a:r>
            <a:r>
              <a:rPr lang="fa-IR" sz="2800" dirty="0" smtClean="0">
                <a:cs typeface="B Compset" panose="00000400000000000000" pitchFamily="2" charset="-78"/>
              </a:rPr>
              <a:t>؛</a:t>
            </a:r>
          </a:p>
          <a:p>
            <a:pPr algn="ctr"/>
            <a:r>
              <a:rPr lang="fa-IR" sz="2800" dirty="0" smtClean="0">
                <a:cs typeface="B Compset" panose="00000400000000000000" pitchFamily="2" charset="-78"/>
              </a:rPr>
              <a:t>ج</a:t>
            </a:r>
            <a:r>
              <a:rPr lang="fa-IR" sz="2800" dirty="0">
                <a:cs typeface="B Compset" panose="00000400000000000000" pitchFamily="2" charset="-78"/>
              </a:rPr>
              <a:t>) صبّاران: كساني را گويند كه اگر تمام بلاياي عالم يكجا بر آنها فرود آيد، در صبر توان خود را از دست نمي </a:t>
            </a:r>
            <a:r>
              <a:rPr lang="fa-IR" sz="2800" dirty="0" smtClean="0">
                <a:cs typeface="B Compset" panose="00000400000000000000" pitchFamily="2" charset="-78"/>
              </a:rPr>
              <a:t>دهند.</a:t>
            </a:r>
            <a:endParaRPr lang="en-US" sz="2800" dirty="0">
              <a:cs typeface="B Compset" panose="000004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3424791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04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59865" y="-3841934"/>
            <a:ext cx="9620519" cy="2062103"/>
          </a:xfrm>
          <a:prstGeom prst="rect">
            <a:avLst/>
          </a:prstGeom>
        </p:spPr>
        <p:txBody>
          <a:bodyPr wrap="square">
            <a:spAutoFit/>
          </a:bodyPr>
          <a:lstStyle/>
          <a:p>
            <a:r>
              <a:rPr lang="fa-IR" sz="3200" dirty="0">
                <a:solidFill>
                  <a:schemeClr val="bg1"/>
                </a:solidFill>
              </a:rPr>
              <a:t>محقق طوسی دربارة صبر می نویسد : صبر عبارت است از : بازداشت نفس از زاری کردن در برابر حوادث ناگوار ، و صبر ، دل را از اضطراب ، زبان را از شکایت و اعضاء پیکر آدمی را از حرکات و کارهای غیر عادی و </a:t>
            </a:r>
            <a:r>
              <a:rPr lang="fa-IR" sz="3200" dirty="0" smtClean="0">
                <a:solidFill>
                  <a:schemeClr val="bg1"/>
                </a:solidFill>
              </a:rPr>
              <a:t>ناهنجاروا باز می دارد.</a:t>
            </a:r>
            <a:endParaRPr lang="en-US" sz="3200" dirty="0">
              <a:solidFill>
                <a:schemeClr val="bg1"/>
              </a:solidFill>
            </a:endParaRPr>
          </a:p>
        </p:txBody>
      </p:sp>
      <p:sp>
        <p:nvSpPr>
          <p:cNvPr id="3" name="Rectangle 2"/>
          <p:cNvSpPr/>
          <p:nvPr/>
        </p:nvSpPr>
        <p:spPr>
          <a:xfrm>
            <a:off x="3393688" y="599252"/>
            <a:ext cx="6096000" cy="4893647"/>
          </a:xfrm>
          <a:prstGeom prst="rect">
            <a:avLst/>
          </a:prstGeom>
        </p:spPr>
        <p:txBody>
          <a:bodyPr>
            <a:spAutoFit/>
          </a:bodyPr>
          <a:lstStyle/>
          <a:p>
            <a:pPr algn="r"/>
            <a:r>
              <a:rPr lang="fa-IR" sz="2400" dirty="0">
                <a:cs typeface="B Compset" panose="00000400000000000000" pitchFamily="2" charset="-78"/>
              </a:rPr>
              <a:t>« انواع صبر »</a:t>
            </a:r>
          </a:p>
          <a:p>
            <a:pPr algn="r"/>
            <a:r>
              <a:rPr lang="fa-IR" sz="2400" dirty="0">
                <a:cs typeface="B Compset" panose="00000400000000000000" pitchFamily="2" charset="-78"/>
              </a:rPr>
              <a:t>( صبر به سه نوع تقسیم می گردد : 1- صبر عوام و توده مردم : این صبر عبارت از خویشتنداری از روی تظاهر به قوت نفس و اظهار ثبات و پایداری در آسیب ها و حوادث ناگوار است ، تا حال و احوال او در طی این حوادث از دیدگاه عقلاء نیز توده مردم ، جالب و دلپسند جلوه کند . ) </a:t>
            </a:r>
            <a:r>
              <a:rPr lang="fa-IR" sz="2400" dirty="0" smtClean="0">
                <a:cs typeface="B Compset" panose="00000400000000000000" pitchFamily="2" charset="-78"/>
              </a:rPr>
              <a:t> </a:t>
            </a:r>
            <a:r>
              <a:rPr lang="fa-IR" sz="2400" dirty="0">
                <a:cs typeface="B Compset" panose="00000400000000000000" pitchFamily="2" charset="-78"/>
              </a:rPr>
              <a:t>. ( 2- صبر زهّاد و عبّاد و اهل تقوی و ارباب قلم از جهت توقع ثواب آخرت . </a:t>
            </a:r>
            <a:r>
              <a:rPr lang="fa-IR" sz="2400" dirty="0" smtClean="0">
                <a:cs typeface="B Compset" panose="00000400000000000000" pitchFamily="2" charset="-78"/>
              </a:rPr>
              <a:t>)</a:t>
            </a:r>
            <a:endParaRPr lang="fa-IR" sz="2400" dirty="0">
              <a:cs typeface="B Compset" panose="00000400000000000000" pitchFamily="2" charset="-78"/>
            </a:endParaRPr>
          </a:p>
          <a:p>
            <a:pPr algn="r"/>
            <a:r>
              <a:rPr lang="fa-IR" sz="2400" dirty="0">
                <a:cs typeface="B Compset" panose="00000400000000000000" pitchFamily="2" charset="-78"/>
              </a:rPr>
              <a:t>( 3- صبر عرفان : صبر آنها ، برای اینست که پاره ای از آنان را در میان مردم از اختیار خاصی برخوردار ساخته و آنها را در کنار مردم از رهگذر ابتلائات ، ویژگی بخشیده ، و در نتیجه ، مشمول نظر و لطف والای پروردگار هستند : این نوع صبر ، اختصاصاً به عنوان « رضا » پیوند دارد و می توان آنرا رضا به قضای الهی نامید . </a:t>
            </a:r>
            <a:r>
              <a:rPr lang="fa-IR" sz="2400" dirty="0" smtClean="0">
                <a:cs typeface="B Compset" panose="00000400000000000000" pitchFamily="2" charset="-78"/>
              </a:rPr>
              <a:t>)</a:t>
            </a:r>
            <a:endParaRPr lang="en-US" sz="2400" dirty="0">
              <a:cs typeface="B Compset" panose="000004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5096929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52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98684" y="2252661"/>
            <a:ext cx="4852610" cy="1200329"/>
          </a:xfrm>
          <a:prstGeom prst="rect">
            <a:avLst/>
          </a:prstGeom>
        </p:spPr>
        <p:txBody>
          <a:bodyPr wrap="none">
            <a:spAutoFit/>
          </a:bodyPr>
          <a:lstStyle/>
          <a:p>
            <a:pPr algn="ctr" rtl="1"/>
            <a:r>
              <a:rPr lang="fa-IR" sz="7200" dirty="0" smtClean="0">
                <a:solidFill>
                  <a:srgbClr val="00B0F0"/>
                </a:solidFill>
                <a:cs typeface="B Compset" panose="00000400000000000000" pitchFamily="2" charset="-78"/>
              </a:rPr>
              <a:t>« درجات صبر </a:t>
            </a:r>
            <a:r>
              <a:rPr lang="fa-IR" sz="7200" dirty="0">
                <a:solidFill>
                  <a:srgbClr val="00B0F0"/>
                </a:solidFill>
                <a:cs typeface="B Compset" panose="00000400000000000000" pitchFamily="2" charset="-78"/>
              </a:rPr>
              <a:t>»</a:t>
            </a:r>
          </a:p>
        </p:txBody>
      </p:sp>
    </p:spTree>
    <p:extLst>
      <p:ext uri="{BB962C8B-B14F-4D97-AF65-F5344CB8AC3E}">
        <p14:creationId xmlns:p14="http://schemas.microsoft.com/office/powerpoint/2010/main" val="3592461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images.jpg"/>
          <p:cNvPicPr>
            <a:picLocks noChangeAspect="1"/>
          </p:cNvPicPr>
          <p:nvPr/>
        </p:nvPicPr>
        <p:blipFill>
          <a:blip r:embed="rId4" cstate="print"/>
          <a:stretch>
            <a:fillRect/>
          </a:stretch>
        </p:blipFill>
        <p:spPr>
          <a:xfrm>
            <a:off x="1812212" y="663604"/>
            <a:ext cx="8290589" cy="60527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623994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51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a-IR" sz="2800" dirty="0">
                <a:cs typeface="B Compset" panose="00000400000000000000" pitchFamily="2" charset="-78"/>
              </a:rPr>
              <a:t>باز می دارد .</a:t>
            </a:r>
            <a:br>
              <a:rPr lang="fa-IR" sz="2800" dirty="0">
                <a:cs typeface="B Compset" panose="00000400000000000000" pitchFamily="2" charset="-78"/>
              </a:rPr>
            </a:br>
            <a:r>
              <a:rPr lang="fa-IR" sz="2800" dirty="0" smtClean="0">
                <a:cs typeface="B Compset" panose="00000400000000000000" pitchFamily="2" charset="-78"/>
              </a:rPr>
              <a:t/>
            </a:r>
            <a:br>
              <a:rPr lang="fa-IR" sz="2800" dirty="0" smtClean="0">
                <a:cs typeface="B Compset" panose="00000400000000000000" pitchFamily="2" charset="-78"/>
              </a:rPr>
            </a:br>
            <a:r>
              <a:rPr lang="fa-IR" sz="2800" dirty="0">
                <a:cs typeface="B Compset" panose="00000400000000000000" pitchFamily="2" charset="-78"/>
              </a:rPr>
              <a:t/>
            </a:r>
            <a:br>
              <a:rPr lang="fa-IR" sz="2800" dirty="0">
                <a:cs typeface="B Compset" panose="00000400000000000000" pitchFamily="2" charset="-78"/>
              </a:rPr>
            </a:br>
            <a:r>
              <a:rPr lang="fa-IR" sz="2800" dirty="0" smtClean="0">
                <a:cs typeface="B Compset" panose="00000400000000000000" pitchFamily="2" charset="-78"/>
              </a:rPr>
              <a:t/>
            </a:r>
            <a:br>
              <a:rPr lang="fa-IR" sz="2800" dirty="0" smtClean="0">
                <a:cs typeface="B Compset" panose="00000400000000000000" pitchFamily="2" charset="-78"/>
              </a:rPr>
            </a:br>
            <a:r>
              <a:rPr lang="fa-IR" sz="2800" dirty="0">
                <a:cs typeface="B Compset" panose="00000400000000000000" pitchFamily="2" charset="-78"/>
              </a:rPr>
              <a:t/>
            </a:r>
            <a:br>
              <a:rPr lang="fa-IR" sz="2800" dirty="0">
                <a:cs typeface="B Compset" panose="00000400000000000000" pitchFamily="2" charset="-78"/>
              </a:rPr>
            </a:br>
            <a:r>
              <a:rPr lang="fa-IR" sz="2800" dirty="0" smtClean="0">
                <a:cs typeface="B Compset" panose="00000400000000000000" pitchFamily="2" charset="-78"/>
              </a:rPr>
              <a:t/>
            </a:r>
            <a:br>
              <a:rPr lang="fa-IR" sz="2800" dirty="0" smtClean="0">
                <a:cs typeface="B Compset" panose="00000400000000000000" pitchFamily="2" charset="-78"/>
              </a:rPr>
            </a:br>
            <a:r>
              <a:rPr lang="fa-IR" sz="2800" dirty="0">
                <a:cs typeface="B Compset" panose="00000400000000000000" pitchFamily="2" charset="-78"/>
              </a:rPr>
              <a:t/>
            </a:r>
            <a:br>
              <a:rPr lang="fa-IR" sz="2800" dirty="0">
                <a:cs typeface="B Compset" panose="00000400000000000000" pitchFamily="2" charset="-78"/>
              </a:rPr>
            </a:br>
            <a:r>
              <a:rPr lang="fa-IR" sz="2800" dirty="0" smtClean="0">
                <a:cs typeface="B Compset" panose="00000400000000000000" pitchFamily="2" charset="-78"/>
              </a:rPr>
              <a:t/>
            </a:r>
            <a:br>
              <a:rPr lang="fa-IR" sz="2800" dirty="0" smtClean="0">
                <a:cs typeface="B Compset" panose="00000400000000000000" pitchFamily="2" charset="-78"/>
              </a:rPr>
            </a:br>
            <a:endParaRPr lang="en-US" sz="2800" dirty="0">
              <a:cs typeface="B Compset" panose="00000400000000000000" pitchFamily="2" charset="-78"/>
            </a:endParaRPr>
          </a:p>
        </p:txBody>
      </p:sp>
      <p:sp>
        <p:nvSpPr>
          <p:cNvPr id="3" name="Rectangle 2"/>
          <p:cNvSpPr/>
          <p:nvPr/>
        </p:nvSpPr>
        <p:spPr>
          <a:xfrm>
            <a:off x="3553522" y="781614"/>
            <a:ext cx="6096000" cy="4154984"/>
          </a:xfrm>
          <a:prstGeom prst="rect">
            <a:avLst/>
          </a:prstGeom>
        </p:spPr>
        <p:txBody>
          <a:bodyPr>
            <a:spAutoFit/>
          </a:bodyPr>
          <a:lstStyle/>
          <a:p>
            <a:pPr algn="r" rtl="1"/>
            <a:r>
              <a:rPr lang="fa-IR" sz="2400" dirty="0" smtClean="0">
                <a:cs typeface="B Compset" panose="00000400000000000000" pitchFamily="2" charset="-78"/>
              </a:rPr>
              <a:t>صبر </a:t>
            </a:r>
            <a:r>
              <a:rPr lang="fa-IR" sz="2400" dirty="0">
                <a:cs typeface="B Compset" panose="00000400000000000000" pitchFamily="2" charset="-78"/>
              </a:rPr>
              <a:t>سه درجه دارد :</a:t>
            </a:r>
          </a:p>
          <a:p>
            <a:pPr algn="r" rtl="1"/>
            <a:r>
              <a:rPr lang="fa-IR" sz="2400" dirty="0">
                <a:cs typeface="B Compset" panose="00000400000000000000" pitchFamily="2" charset="-78"/>
              </a:rPr>
              <a:t>( درجة نخست ، صبر از ارتکاب گناه و معصیت است </a:t>
            </a:r>
            <a:r>
              <a:rPr lang="fa-IR" sz="2400" dirty="0" smtClean="0">
                <a:cs typeface="B Compset" panose="00000400000000000000" pitchFamily="2" charset="-78"/>
              </a:rPr>
              <a:t>. </a:t>
            </a:r>
            <a:r>
              <a:rPr lang="fa-IR" sz="2400" dirty="0">
                <a:cs typeface="B Compset" panose="00000400000000000000" pitchFamily="2" charset="-78"/>
              </a:rPr>
              <a:t>سالک و </a:t>
            </a:r>
            <a:r>
              <a:rPr lang="fa-IR" sz="2400" dirty="0" smtClean="0">
                <a:cs typeface="B Compset" panose="00000400000000000000" pitchFamily="2" charset="-78"/>
              </a:rPr>
              <a:t>وعید </a:t>
            </a:r>
            <a:r>
              <a:rPr lang="fa-IR" sz="2400" dirty="0">
                <a:cs typeface="B Compset" panose="00000400000000000000" pitchFamily="2" charset="-78"/>
              </a:rPr>
              <a:t>[ خداوند بر کیفر گناهکاران ] را پیوسته در نظر داشته باشد و این صبر بر معصیت برای آن است که ایمانش باقی و پایدار بماند و حرمتهای الهی را بزرگ دارد و حدود خداوند را حفظ کند ، و از کیفر در امان ماند . و بهتر از آن ، این است که صبر از ارتکاب گناه از روی حیا باشد ، یعنی ترک گناهش به خاطر حیاء از خداوند باشد ، نه ترس از عقاب او . و بهتر بودن آن ، به خاطر آن است که حیاء ، از صفات انسانهای شریف و آزاده است ؛ امّا ترس ، عادتاً از صفات عبید و انسان های شرور است . ) </a:t>
            </a:r>
            <a:endParaRPr lang="en-US" sz="2400" dirty="0">
              <a:cs typeface="B Compset" panose="000004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183132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303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endParaRPr lang="en-US" sz="2400" dirty="0"/>
          </a:p>
        </p:txBody>
      </p:sp>
      <p:sp>
        <p:nvSpPr>
          <p:cNvPr id="3" name="Rectangle 2"/>
          <p:cNvSpPr/>
          <p:nvPr/>
        </p:nvSpPr>
        <p:spPr>
          <a:xfrm>
            <a:off x="4279900" y="1922453"/>
            <a:ext cx="6096000" cy="3416320"/>
          </a:xfrm>
          <a:prstGeom prst="rect">
            <a:avLst/>
          </a:prstGeom>
        </p:spPr>
        <p:txBody>
          <a:bodyPr>
            <a:spAutoFit/>
          </a:bodyPr>
          <a:lstStyle/>
          <a:p>
            <a:pPr algn="ctr"/>
            <a:r>
              <a:rPr lang="fa-IR" sz="3600" dirty="0">
                <a:cs typeface="B Compset" panose="00000400000000000000" pitchFamily="2" charset="-78"/>
              </a:rPr>
              <a:t>درجة دوم : صبر بر طاعت الهی است </a:t>
            </a:r>
            <a:r>
              <a:rPr lang="fa-IR" sz="3600" dirty="0" smtClean="0">
                <a:cs typeface="B Compset" panose="00000400000000000000" pitchFamily="2" charset="-78"/>
              </a:rPr>
              <a:t>به </a:t>
            </a:r>
            <a:r>
              <a:rPr lang="fa-IR" sz="3600" dirty="0">
                <a:cs typeface="B Compset" panose="00000400000000000000" pitchFamily="2" charset="-78"/>
              </a:rPr>
              <a:t>اینکه پیوسته طاعت الهی را به جا آورد ، در این را اخلاص داشته باشد و براساس احکام  شریعت آن را نیکو انجام دهد . </a:t>
            </a:r>
            <a:r>
              <a:rPr lang="fa-IR" sz="3600" dirty="0" smtClean="0">
                <a:cs typeface="B Compset" panose="00000400000000000000" pitchFamily="2" charset="-78"/>
              </a:rPr>
              <a:t>و </a:t>
            </a:r>
            <a:r>
              <a:rPr lang="fa-IR" sz="3600" dirty="0">
                <a:cs typeface="B Compset" panose="00000400000000000000" pitchFamily="2" charset="-78"/>
              </a:rPr>
              <a:t>این نوع صبر ، سخت تر و مشکلتر از اولی </a:t>
            </a:r>
            <a:r>
              <a:rPr lang="fa-IR" sz="3600" dirty="0" smtClean="0">
                <a:cs typeface="B Compset" panose="00000400000000000000" pitchFamily="2" charset="-78"/>
              </a:rPr>
              <a:t>است).</a:t>
            </a:r>
            <a:endParaRPr lang="en-US" sz="3600" dirty="0">
              <a:cs typeface="B Compset" panose="000004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5535661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53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endParaRPr lang="en-US" sz="3200" dirty="0"/>
          </a:p>
        </p:txBody>
      </p:sp>
      <p:sp>
        <p:nvSpPr>
          <p:cNvPr id="4" name="Rectangle 3"/>
          <p:cNvSpPr/>
          <p:nvPr/>
        </p:nvSpPr>
        <p:spPr>
          <a:xfrm>
            <a:off x="1343025" y="1639799"/>
            <a:ext cx="6096000" cy="5016758"/>
          </a:xfrm>
          <a:prstGeom prst="rect">
            <a:avLst/>
          </a:prstGeom>
        </p:spPr>
        <p:txBody>
          <a:bodyPr>
            <a:spAutoFit/>
          </a:bodyPr>
          <a:lstStyle/>
          <a:p>
            <a:pPr algn="r" rtl="1"/>
            <a:r>
              <a:rPr lang="fa-IR" sz="4000" dirty="0">
                <a:cs typeface="B Compset" panose="00000400000000000000" pitchFamily="2" charset="-78"/>
              </a:rPr>
              <a:t> درجة سوم از صبر : صبر در بلایا و مصائب است  و تحمل این صبر با انتظار فرج از طرف حق متعال سهل و آسان می گردد . سبک گردانیدن مصائب و سهل شمردن آنها با یاد خدا و متذکر شدن نعم به پایان اوست ، ، آنکه متذکر به حق متعال است زیر بار مصائب احساس ناراحتی نمی </a:t>
            </a:r>
            <a:r>
              <a:rPr lang="fa-IR" sz="4000" dirty="0" smtClean="0">
                <a:cs typeface="B Compset" panose="00000400000000000000" pitchFamily="2" charset="-78"/>
              </a:rPr>
              <a:t>کند.</a:t>
            </a:r>
            <a:endParaRPr lang="en-US" sz="4000" dirty="0">
              <a:cs typeface="B Compset" panose="00000400000000000000" pitchFamily="2" charset="-78"/>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228398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04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325327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02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5"/>
          <p:cNvPicPr>
            <a:picLocks noChangeAspect="1"/>
          </p:cNvPicPr>
          <p:nvPr/>
        </p:nvPicPr>
        <p:blipFill>
          <a:blip r:embed="rId2">
            <a:extLst>
              <a:ext uri="{28A0092B-C50C-407E-A947-70E740481C1C}">
                <a14:useLocalDpi xmlns:a14="http://schemas.microsoft.com/office/drawing/2010/main" val="0"/>
              </a:ext>
            </a:extLst>
          </a:blip>
          <a:srcRect t="6518" b="6518"/>
          <a:stretch>
            <a:fillRect/>
          </a:stretch>
        </p:blipFill>
        <p:spPr>
          <a:xfrm>
            <a:off x="1280159" y="613317"/>
            <a:ext cx="10027177" cy="5530097"/>
          </a:xfrm>
          <a:prstGeom prst="rect">
            <a:avLst/>
          </a:prstGeom>
        </p:spPr>
      </p:pic>
    </p:spTree>
    <p:extLst>
      <p:ext uri="{BB962C8B-B14F-4D97-AF65-F5344CB8AC3E}">
        <p14:creationId xmlns:p14="http://schemas.microsoft.com/office/powerpoint/2010/main" val="2346021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algn="ctr"/>
            <a:r>
              <a:rPr lang="fa-IR" sz="13800" b="1" dirty="0" smtClean="0">
                <a:cs typeface="B Compset" panose="00000400000000000000" pitchFamily="2" charset="-78"/>
              </a:rPr>
              <a:t>مقام فقر </a:t>
            </a:r>
            <a:endParaRPr lang="en-US" sz="13800" b="1" dirty="0">
              <a:cs typeface="B Compset" panose="00000400000000000000" pitchFamily="2" charset="-78"/>
            </a:endParaRP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67319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cs typeface="B Compset" panose="00000400000000000000" pitchFamily="2" charset="-78"/>
              </a:rPr>
              <a:t>فقر</a:t>
            </a:r>
            <a:endParaRPr lang="en-US" dirty="0"/>
          </a:p>
        </p:txBody>
      </p:sp>
      <p:sp>
        <p:nvSpPr>
          <p:cNvPr id="3" name="Content Placeholder 2"/>
          <p:cNvSpPr>
            <a:spLocks noGrp="1"/>
          </p:cNvSpPr>
          <p:nvPr>
            <p:ph idx="1"/>
          </p:nvPr>
        </p:nvSpPr>
        <p:spPr/>
        <p:txBody>
          <a:bodyPr>
            <a:normAutofit lnSpcReduction="10000"/>
          </a:bodyPr>
          <a:lstStyle/>
          <a:p>
            <a:pPr algn="ctr"/>
            <a:r>
              <a:rPr lang="fa-IR" sz="3600" dirty="0" smtClean="0">
                <a:cs typeface="B Compset" panose="00000400000000000000" pitchFamily="2" charset="-78"/>
              </a:rPr>
              <a:t>عرفا </a:t>
            </a:r>
            <a:r>
              <a:rPr lang="fa-IR" sz="3600" dirty="0">
                <a:cs typeface="B Compset" panose="00000400000000000000" pitchFamily="2" charset="-78"/>
              </a:rPr>
              <a:t>براي معرفي و تبيين مقام فقر به چند آيه و حديث از جمله اين آيات و احاديث استناد كرده اند</a:t>
            </a:r>
            <a:r>
              <a:rPr lang="fa-IR" sz="3600" dirty="0" smtClean="0">
                <a:cs typeface="B Compset" panose="00000400000000000000" pitchFamily="2" charset="-78"/>
              </a:rPr>
              <a:t>:</a:t>
            </a:r>
          </a:p>
          <a:p>
            <a:pPr algn="ctr"/>
            <a:r>
              <a:rPr lang="fa-IR" sz="3600" dirty="0" smtClean="0">
                <a:cs typeface="B Compset" panose="00000400000000000000" pitchFamily="2" charset="-78"/>
              </a:rPr>
              <a:t>ـ </a:t>
            </a:r>
            <a:r>
              <a:rPr lang="fa-IR" sz="3600" dirty="0">
                <a:cs typeface="B Compset" panose="00000400000000000000" pitchFamily="2" charset="-78"/>
              </a:rPr>
              <a:t>يا أيُّها النّاسُ اَنْتُمُ </a:t>
            </a:r>
            <a:r>
              <a:rPr lang="fa-IR" sz="3600" dirty="0" smtClean="0">
                <a:cs typeface="B Compset" panose="00000400000000000000" pitchFamily="2" charset="-78"/>
              </a:rPr>
              <a:t>الْفُقَراءُ </a:t>
            </a:r>
            <a:r>
              <a:rPr lang="fa-IR" sz="3600" dirty="0">
                <a:cs typeface="B Compset" panose="00000400000000000000" pitchFamily="2" charset="-78"/>
              </a:rPr>
              <a:t>إلي اللهِ وَ اللهُ هُوَ الْغَنِيُّ الْحَميدَ (فاطر/ 15</a:t>
            </a:r>
            <a:r>
              <a:rPr lang="fa-IR" sz="3600" dirty="0" smtClean="0">
                <a:cs typeface="B Compset" panose="00000400000000000000" pitchFamily="2" charset="-78"/>
              </a:rPr>
              <a:t>)؛</a:t>
            </a:r>
          </a:p>
          <a:p>
            <a:pPr algn="ctr"/>
            <a:r>
              <a:rPr lang="fa-IR" sz="3600" dirty="0" smtClean="0">
                <a:cs typeface="B Compset" panose="00000400000000000000" pitchFamily="2" charset="-78"/>
              </a:rPr>
              <a:t>ـ </a:t>
            </a:r>
            <a:r>
              <a:rPr lang="fa-IR" sz="3600" dirty="0">
                <a:cs typeface="B Compset" panose="00000400000000000000" pitchFamily="2" charset="-78"/>
              </a:rPr>
              <a:t>لِلْفُقَراءِ الذّينَ أحْصِروُا في سَبيلِ اللهِ لا يَسْتَطيعُونَ ضَرْباً في الارض (بقره/ </a:t>
            </a:r>
            <a:r>
              <a:rPr lang="fa-IR" sz="3600" dirty="0" smtClean="0">
                <a:cs typeface="B Compset" panose="00000400000000000000" pitchFamily="2" charset="-78"/>
              </a:rPr>
              <a:t>273)</a:t>
            </a:r>
          </a:p>
          <a:p>
            <a:pPr algn="ctr"/>
            <a:r>
              <a:rPr lang="fa-IR" sz="3600" dirty="0">
                <a:cs typeface="B Compset" panose="00000400000000000000" pitchFamily="2" charset="-78"/>
              </a:rPr>
              <a:t>در قرآن مجید(سوره فاطر،آیه 15) فقر انسانی در پیشگاه خداوندمتعال باغنای الهی مقابل هم قرارداده شده است وهمین نیزیکی از ریشه های مفهوم فقر نزد صوفیان را به وجودمی آورد.</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8590051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52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مفهوم فقر</a:t>
            </a:r>
            <a:endParaRPr lang="en-US" dirty="0"/>
          </a:p>
        </p:txBody>
      </p:sp>
      <p:sp>
        <p:nvSpPr>
          <p:cNvPr id="3" name="Content Placeholder 2"/>
          <p:cNvSpPr>
            <a:spLocks noGrp="1"/>
          </p:cNvSpPr>
          <p:nvPr>
            <p:ph idx="1"/>
          </p:nvPr>
        </p:nvSpPr>
        <p:spPr/>
        <p:txBody>
          <a:bodyPr>
            <a:normAutofit/>
          </a:bodyPr>
          <a:lstStyle/>
          <a:p>
            <a:pPr algn="ctr"/>
            <a:r>
              <a:rPr lang="fa-IR" sz="3200" dirty="0" smtClean="0">
                <a:cs typeface="B Compset" panose="00000400000000000000" pitchFamily="2" charset="-78"/>
              </a:rPr>
              <a:t>در متون </a:t>
            </a:r>
            <a:r>
              <a:rPr lang="fa-IR" sz="3200" dirty="0">
                <a:cs typeface="B Compset" panose="00000400000000000000" pitchFamily="2" charset="-78"/>
              </a:rPr>
              <a:t>عرفاني، فقر به روشني تعريف نشده، بلكه بيشتر دربارة ويژگيها، صفات و حقيقت آن سخن به ميان آمده است. براي آشنايي با اين مقام عرفاني بايد به اين ويژگيها توجه نشان داد. </a:t>
            </a:r>
            <a:endParaRPr lang="en-US" sz="3200" dirty="0">
              <a:cs typeface="B Compset" panose="000004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9879418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4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solidFill>
                  <a:srgbClr val="00B0F0"/>
                </a:solidFill>
                <a:cs typeface="B Compset" panose="00000400000000000000" pitchFamily="2" charset="-78"/>
              </a:rPr>
              <a:t>ديدگاههاي عارفان را دربارة فقر مي توان به سه دسته تقسيم </a:t>
            </a:r>
            <a:r>
              <a:rPr lang="fa-IR" dirty="0" smtClean="0">
                <a:solidFill>
                  <a:srgbClr val="00B0F0"/>
                </a:solidFill>
                <a:cs typeface="B Compset" panose="00000400000000000000" pitchFamily="2" charset="-78"/>
              </a:rPr>
              <a:t>كرد</a:t>
            </a:r>
            <a:r>
              <a:rPr lang="fa-IR" dirty="0" smtClean="0">
                <a:cs typeface="B Compset" panose="00000400000000000000" pitchFamily="2" charset="-78"/>
              </a:rPr>
              <a:t>:</a:t>
            </a:r>
            <a:endParaRPr lang="en-US" dirty="0"/>
          </a:p>
        </p:txBody>
      </p:sp>
      <p:sp>
        <p:nvSpPr>
          <p:cNvPr id="3" name="Content Placeholder 2"/>
          <p:cNvSpPr>
            <a:spLocks noGrp="1"/>
          </p:cNvSpPr>
          <p:nvPr>
            <p:ph idx="1"/>
          </p:nvPr>
        </p:nvSpPr>
        <p:spPr/>
        <p:txBody>
          <a:bodyPr>
            <a:normAutofit fontScale="92500" lnSpcReduction="10000"/>
          </a:bodyPr>
          <a:lstStyle/>
          <a:p>
            <a:pPr algn="r"/>
            <a:endParaRPr lang="fa-IR" sz="2400" dirty="0" smtClean="0">
              <a:cs typeface="B Compset" panose="00000400000000000000" pitchFamily="2" charset="-78"/>
            </a:endParaRPr>
          </a:p>
          <a:p>
            <a:pPr algn="r"/>
            <a:r>
              <a:rPr lang="fa-IR" sz="2400" dirty="0" smtClean="0">
                <a:cs typeface="B Compset" panose="00000400000000000000" pitchFamily="2" charset="-78"/>
              </a:rPr>
              <a:t>(</a:t>
            </a:r>
            <a:r>
              <a:rPr lang="fa-IR" sz="2800" b="1" dirty="0" smtClean="0">
                <a:cs typeface="B Compset" panose="00000400000000000000" pitchFamily="2" charset="-78"/>
              </a:rPr>
              <a:t>الف ) </a:t>
            </a:r>
            <a:r>
              <a:rPr lang="fa-IR" sz="2800" b="1" dirty="0">
                <a:cs typeface="B Compset" panose="00000400000000000000" pitchFamily="2" charset="-78"/>
              </a:rPr>
              <a:t>فقر نياز مادي است و فقير كسي است كه ملك دنيا در اختيار نداشته باشد و تنگدست زندگی </a:t>
            </a:r>
            <a:r>
              <a:rPr lang="fa-IR" sz="2800" b="1" dirty="0" smtClean="0">
                <a:cs typeface="B Compset" panose="00000400000000000000" pitchFamily="2" charset="-78"/>
              </a:rPr>
              <a:t>کند.</a:t>
            </a:r>
          </a:p>
          <a:p>
            <a:pPr algn="r"/>
            <a:endParaRPr lang="fa-IR" sz="2800" b="1" dirty="0" smtClean="0">
              <a:cs typeface="B Compset" panose="00000400000000000000" pitchFamily="2" charset="-78"/>
            </a:endParaRPr>
          </a:p>
          <a:p>
            <a:pPr algn="r"/>
            <a:r>
              <a:rPr lang="fa-IR" sz="2800" b="1" dirty="0">
                <a:cs typeface="B Compset" panose="00000400000000000000" pitchFamily="2" charset="-78"/>
              </a:rPr>
              <a:t>ب) فقر يعني نداشتن خواست و آرزو و مراد. بر اساس اين ديدگاه، فقير آن كسي نيست كه از زاد و متاع دنيا خالي باشد، بلكه فقير آن است كه طبعش هيچ آرزو و خواستي نداشته باشد: ليس الفقير مَنْ خلأ من الزادِ أنّما الفقيرُ مَنْ خلأِ من المراد</a:t>
            </a:r>
            <a:r>
              <a:rPr lang="fa-IR" sz="2800" b="1" dirty="0" smtClean="0">
                <a:cs typeface="B Compset" panose="00000400000000000000" pitchFamily="2" charset="-78"/>
              </a:rPr>
              <a:t>.</a:t>
            </a:r>
          </a:p>
          <a:p>
            <a:pPr algn="r"/>
            <a:r>
              <a:rPr lang="fa-IR" sz="2800" b="1" dirty="0" smtClean="0">
                <a:cs typeface="B Compset" panose="00000400000000000000" pitchFamily="2" charset="-78"/>
              </a:rPr>
              <a:t>ج</a:t>
            </a:r>
            <a:r>
              <a:rPr lang="fa-IR" sz="2800" b="1" dirty="0">
                <a:cs typeface="B Compset" panose="00000400000000000000" pitchFamily="2" charset="-78"/>
              </a:rPr>
              <a:t>) فقر، فناء في الله است</a:t>
            </a:r>
            <a:r>
              <a:rPr lang="fa-IR" sz="2800" b="1" dirty="0" smtClean="0">
                <a:cs typeface="B Compset" panose="00000400000000000000" pitchFamily="2" charset="-78"/>
              </a:rPr>
              <a:t>.</a:t>
            </a:r>
          </a:p>
          <a:p>
            <a:pPr algn="r"/>
            <a:r>
              <a:rPr lang="fa-IR" sz="2800" b="1" dirty="0">
                <a:cs typeface="B Compset" panose="00000400000000000000" pitchFamily="2" charset="-78"/>
              </a:rPr>
              <a:t>غایت سلوک عارفانه از خود تهی شدن و پر شدن از خداست که عارفان با عنوان فنا فی الله از آن یاد می کنند . یعنی مرتبه ای که انسان جز خدا را نبیند.  </a:t>
            </a:r>
            <a:endParaRPr lang="en-US" sz="2800" b="1" dirty="0">
              <a:cs typeface="B Compset" panose="00000400000000000000" pitchFamily="2" charset="-78"/>
            </a:endParaRP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3740086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53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6600" dirty="0">
                <a:solidFill>
                  <a:srgbClr val="FF0000"/>
                </a:solidFill>
                <a:cs typeface="B Compset" panose="00000400000000000000" pitchFamily="2" charset="-78"/>
              </a:rPr>
              <a:t>فقرا سه دسته </a:t>
            </a:r>
            <a:r>
              <a:rPr lang="fa-IR" sz="6600" dirty="0" smtClean="0">
                <a:solidFill>
                  <a:srgbClr val="FF0000"/>
                </a:solidFill>
                <a:cs typeface="B Compset" panose="00000400000000000000" pitchFamily="2" charset="-78"/>
              </a:rPr>
              <a:t>اند:</a:t>
            </a:r>
            <a:endParaRPr lang="en-US" sz="6600" dirty="0">
              <a:solidFill>
                <a:srgbClr val="FF0000"/>
              </a:solidFill>
              <a:cs typeface="B Compset" panose="00000400000000000000" pitchFamily="2" charset="-78"/>
            </a:endParaRPr>
          </a:p>
        </p:txBody>
      </p:sp>
      <p:sp>
        <p:nvSpPr>
          <p:cNvPr id="3" name="Content Placeholder 2"/>
          <p:cNvSpPr>
            <a:spLocks noGrp="1"/>
          </p:cNvSpPr>
          <p:nvPr>
            <p:ph idx="1"/>
          </p:nvPr>
        </p:nvSpPr>
        <p:spPr/>
        <p:txBody>
          <a:bodyPr>
            <a:normAutofit/>
          </a:bodyPr>
          <a:lstStyle/>
          <a:p>
            <a:pPr algn="r"/>
            <a:r>
              <a:rPr lang="fa-IR" sz="3200" dirty="0" smtClean="0">
                <a:cs typeface="B Compset" panose="00000400000000000000" pitchFamily="2" charset="-78"/>
              </a:rPr>
              <a:t>1</a:t>
            </a:r>
            <a:r>
              <a:rPr lang="fa-IR" sz="3200" dirty="0">
                <a:cs typeface="B Compset" panose="00000400000000000000" pitchFamily="2" charset="-78"/>
              </a:rPr>
              <a:t>. فقيراني كه مالك چيزي نيستند و در ظاهر و باطن از كسي توقع ندارند و اگر به آنها هديه اي داده شود آن را نمي پذيرند</a:t>
            </a:r>
            <a:r>
              <a:rPr lang="fa-IR" sz="3200" dirty="0" smtClean="0">
                <a:cs typeface="B Compset" panose="00000400000000000000" pitchFamily="2" charset="-78"/>
              </a:rPr>
              <a:t>؛</a:t>
            </a:r>
          </a:p>
          <a:p>
            <a:pPr algn="r"/>
            <a:r>
              <a:rPr lang="fa-IR" sz="3200" dirty="0" smtClean="0">
                <a:cs typeface="B Compset" panose="00000400000000000000" pitchFamily="2" charset="-78"/>
              </a:rPr>
              <a:t>2</a:t>
            </a:r>
            <a:r>
              <a:rPr lang="fa-IR" sz="3200" dirty="0">
                <a:cs typeface="B Compset" panose="00000400000000000000" pitchFamily="2" charset="-78"/>
              </a:rPr>
              <a:t>. فقيراني كه چيزي در تملك ندارند و از كسي درخواست نمي كنند، اگر بدون خواستشان كسي به آنها هديه اي دهد رد نمي كنند</a:t>
            </a:r>
            <a:r>
              <a:rPr lang="fa-IR" sz="3200" dirty="0" smtClean="0">
                <a:cs typeface="B Compset" panose="00000400000000000000" pitchFamily="2" charset="-78"/>
              </a:rPr>
              <a:t>؛</a:t>
            </a:r>
          </a:p>
          <a:p>
            <a:pPr algn="r"/>
            <a:r>
              <a:rPr lang="fa-IR" sz="3200" dirty="0" smtClean="0">
                <a:cs typeface="B Compset" panose="00000400000000000000" pitchFamily="2" charset="-78"/>
              </a:rPr>
              <a:t>3</a:t>
            </a:r>
            <a:r>
              <a:rPr lang="fa-IR" sz="3200" dirty="0">
                <a:cs typeface="B Compset" panose="00000400000000000000" pitchFamily="2" charset="-78"/>
              </a:rPr>
              <a:t>. فقيراني كه صاحب چيزي نيستند، اما هنگام نياز به </a:t>
            </a:r>
            <a:r>
              <a:rPr lang="fa-IR" sz="3200" dirty="0" smtClean="0">
                <a:cs typeface="B Compset" panose="00000400000000000000" pitchFamily="2" charset="-78"/>
              </a:rPr>
              <a:t>دوستان و یاران خاص اظهار نیاز می کنند. </a:t>
            </a:r>
            <a:endParaRPr lang="en-US" sz="3200" dirty="0">
              <a:cs typeface="B Compset" panose="000004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203847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02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cs typeface="B Compset" panose="00000400000000000000" pitchFamily="2" charset="-78"/>
              </a:rPr>
              <a:t>به عقیده صوفیان </a:t>
            </a:r>
            <a:endParaRPr lang="en-US" dirty="0">
              <a:cs typeface="B Compset" panose="00000400000000000000" pitchFamily="2" charset="-78"/>
            </a:endParaRPr>
          </a:p>
        </p:txBody>
      </p:sp>
      <p:sp>
        <p:nvSpPr>
          <p:cNvPr id="3" name="Content Placeholder 2"/>
          <p:cNvSpPr>
            <a:spLocks noGrp="1"/>
          </p:cNvSpPr>
          <p:nvPr>
            <p:ph idx="1"/>
          </p:nvPr>
        </p:nvSpPr>
        <p:spPr/>
        <p:txBody>
          <a:bodyPr>
            <a:normAutofit/>
          </a:bodyPr>
          <a:lstStyle/>
          <a:p>
            <a:pPr algn="just" rtl="1"/>
            <a:r>
              <a:rPr lang="fa-IR" sz="3600" dirty="0">
                <a:cs typeface="B Compset" panose="00000400000000000000" pitchFamily="2" charset="-78"/>
              </a:rPr>
              <a:t>مالک بودن برهرچیز به معنای تحت تملک آن چیز قرار داشتن است دنیا کسانی را که مالک پاره ای از متعلقات آن هستند اسیروبنده خود می سازد در حالی که فقیر حقیقی کسی است که چیزی را صاحب نیست ودرنتیجه چیزی هم اورادرتصاحب خویش ندارد. چنین شخصی تنها به خدا احتیاج </a:t>
            </a:r>
            <a:r>
              <a:rPr lang="fa-IR" sz="3600" dirty="0" smtClean="0">
                <a:cs typeface="B Compset" panose="00000400000000000000" pitchFamily="2" charset="-78"/>
              </a:rPr>
              <a:t>دارد.</a:t>
            </a:r>
            <a:endParaRPr lang="en-US" sz="3600" dirty="0">
              <a:cs typeface="B Compset" panose="000004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0421665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53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توضیحاتی بیشتر در مورد مقام فقر </a:t>
            </a:r>
            <a:endParaRPr lang="en-US" dirty="0"/>
          </a:p>
        </p:txBody>
      </p:sp>
      <p:sp>
        <p:nvSpPr>
          <p:cNvPr id="3" name="Content Placeholder 2"/>
          <p:cNvSpPr>
            <a:spLocks noGrp="1"/>
          </p:cNvSpPr>
          <p:nvPr>
            <p:ph idx="1"/>
          </p:nvPr>
        </p:nvSpPr>
        <p:spPr/>
        <p:txBody>
          <a:bodyPr/>
          <a:lstStyle/>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851041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650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TM04033937[[fn=Vapor Trail]]</Template>
  <TotalTime>165</TotalTime>
  <Words>1253</Words>
  <Application>Microsoft Office PowerPoint</Application>
  <PresentationFormat>Widescreen</PresentationFormat>
  <Paragraphs>51</Paragraphs>
  <Slides>24</Slides>
  <Notes>0</Notes>
  <HiddenSlides>0</HiddenSlides>
  <MMClips>19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B Compset</vt:lpstr>
      <vt:lpstr>Century Gothic</vt:lpstr>
      <vt:lpstr>Times New Roman</vt:lpstr>
      <vt:lpstr>Vapor Trail</vt:lpstr>
      <vt:lpstr>جلسه هشتم            </vt:lpstr>
      <vt:lpstr>PowerPoint Presentation</vt:lpstr>
      <vt:lpstr>مقام فقر </vt:lpstr>
      <vt:lpstr>فقر</vt:lpstr>
      <vt:lpstr>مفهوم فقر</vt:lpstr>
      <vt:lpstr>ديدگاههاي عارفان را دربارة فقر مي توان به سه دسته تقسيم كرد:</vt:lpstr>
      <vt:lpstr>فقرا سه دسته اند:</vt:lpstr>
      <vt:lpstr>به عقیده صوفیان </vt:lpstr>
      <vt:lpstr>توضیحاتی بیشتر در مورد مقام فقر </vt:lpstr>
      <vt:lpstr>توضیحاتی بیشتر در مورد مقام فقر       ادامه </vt:lpstr>
      <vt:lpstr>مقام صبر</vt:lpstr>
      <vt:lpstr>علت این که بعد از مقام فقر، مقام صبر آورده است ، این است که عارف زمانی می تواند بر فقر فائق آید که اهل صبر باشد.</vt:lpstr>
      <vt:lpstr>   </vt:lpstr>
      <vt:lpstr>PowerPoint Presentation</vt:lpstr>
      <vt:lpstr>PowerPoint Presentation</vt:lpstr>
      <vt:lpstr>PowerPoint Presentation</vt:lpstr>
      <vt:lpstr>PowerPoint Presentation</vt:lpstr>
      <vt:lpstr>PowerPoint Presentation</vt:lpstr>
      <vt:lpstr>PowerPoint Presentation</vt:lpstr>
      <vt:lpstr>باز می دارد .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فقرمقام</dc:title>
  <dc:creator>azarstock</dc:creator>
  <cp:lastModifiedBy>azarstock</cp:lastModifiedBy>
  <cp:revision>53</cp:revision>
  <dcterms:created xsi:type="dcterms:W3CDTF">2020-05-22T04:06:24Z</dcterms:created>
  <dcterms:modified xsi:type="dcterms:W3CDTF">2020-05-24T15:15:10Z</dcterms:modified>
</cp:coreProperties>
</file>