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38"/>
  </p:notesMasterIdLst>
  <p:sldIdLst>
    <p:sldId id="419" r:id="rId2"/>
    <p:sldId id="420" r:id="rId3"/>
    <p:sldId id="421" r:id="rId4"/>
    <p:sldId id="422" r:id="rId5"/>
    <p:sldId id="423" r:id="rId6"/>
    <p:sldId id="424" r:id="rId7"/>
    <p:sldId id="425" r:id="rId8"/>
    <p:sldId id="426" r:id="rId9"/>
    <p:sldId id="427" r:id="rId10"/>
    <p:sldId id="428" r:id="rId11"/>
    <p:sldId id="429" r:id="rId12"/>
    <p:sldId id="430" r:id="rId13"/>
    <p:sldId id="431" r:id="rId14"/>
    <p:sldId id="432" r:id="rId15"/>
    <p:sldId id="433" r:id="rId16"/>
    <p:sldId id="434" r:id="rId17"/>
    <p:sldId id="435" r:id="rId18"/>
    <p:sldId id="436" r:id="rId19"/>
    <p:sldId id="437" r:id="rId20"/>
    <p:sldId id="438" r:id="rId21"/>
    <p:sldId id="439" r:id="rId22"/>
    <p:sldId id="440" r:id="rId23"/>
    <p:sldId id="441" r:id="rId24"/>
    <p:sldId id="442" r:id="rId25"/>
    <p:sldId id="443" r:id="rId26"/>
    <p:sldId id="444" r:id="rId27"/>
    <p:sldId id="445" r:id="rId28"/>
    <p:sldId id="446" r:id="rId29"/>
    <p:sldId id="447" r:id="rId30"/>
    <p:sldId id="448" r:id="rId31"/>
    <p:sldId id="449" r:id="rId32"/>
    <p:sldId id="450" r:id="rId33"/>
    <p:sldId id="451" r:id="rId34"/>
    <p:sldId id="452" r:id="rId35"/>
    <p:sldId id="453" r:id="rId36"/>
    <p:sldId id="454" r:id="rId37"/>
  </p:sldIdLst>
  <p:sldSz cx="9144000" cy="6858000" type="screen4x3"/>
  <p:notesSz cx="6858000" cy="9144000"/>
  <p:defaultTextStyle>
    <a:defPPr>
      <a:defRPr lang="fa-IR"/>
    </a:defPPr>
    <a:lvl1pPr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B Nazanin" pitchFamily="2" charset="-78"/>
      </a:defRPr>
    </a:lvl1pPr>
    <a:lvl2pPr marL="457200"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B Nazanin" pitchFamily="2" charset="-78"/>
      </a:defRPr>
    </a:lvl2pPr>
    <a:lvl3pPr marL="914400"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B Nazanin" pitchFamily="2" charset="-78"/>
      </a:defRPr>
    </a:lvl3pPr>
    <a:lvl4pPr marL="1371600"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B Nazanin" pitchFamily="2" charset="-78"/>
      </a:defRPr>
    </a:lvl4pPr>
    <a:lvl5pPr marL="1828800"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B Nazanin" pitchFamily="2" charset="-78"/>
      </a:defRPr>
    </a:lvl5pPr>
    <a:lvl6pPr marL="2286000" algn="l" defTabSz="914400" rtl="0" eaLnBrk="1" latinLnBrk="0" hangingPunct="1"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B Nazanin" pitchFamily="2" charset="-78"/>
      </a:defRPr>
    </a:lvl6pPr>
    <a:lvl7pPr marL="2743200" algn="l" defTabSz="914400" rtl="0" eaLnBrk="1" latinLnBrk="0" hangingPunct="1"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B Nazanin" pitchFamily="2" charset="-78"/>
      </a:defRPr>
    </a:lvl7pPr>
    <a:lvl8pPr marL="3200400" algn="l" defTabSz="914400" rtl="0" eaLnBrk="1" latinLnBrk="0" hangingPunct="1"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B Nazanin" pitchFamily="2" charset="-78"/>
      </a:defRPr>
    </a:lvl8pPr>
    <a:lvl9pPr marL="3657600" algn="l" defTabSz="914400" rtl="0" eaLnBrk="1" latinLnBrk="0" hangingPunct="1"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B Nazanin" pitchFamily="2" charset="-7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66"/>
    <a:srgbClr val="66FFFF"/>
    <a:srgbClr val="FF00FF"/>
    <a:srgbClr val="800000"/>
    <a:srgbClr val="0066FF"/>
    <a:srgbClr val="00FF00"/>
    <a:srgbClr val="003D96"/>
    <a:srgbClr val="3B8A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491" autoAdjust="0"/>
    <p:restoredTop sz="94940" autoAdjust="0"/>
  </p:normalViewPr>
  <p:slideViewPr>
    <p:cSldViewPr>
      <p:cViewPr varScale="1">
        <p:scale>
          <a:sx n="70" d="100"/>
          <a:sy n="70" d="100"/>
        </p:scale>
        <p:origin x="-5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0496"/>
    </p:cViewPr>
  </p:sorterViewPr>
  <p:notesViewPr>
    <p:cSldViewPr>
      <p:cViewPr varScale="1">
        <p:scale>
          <a:sx n="39" d="100"/>
          <a:sy n="39" d="100"/>
        </p:scale>
        <p:origin x="-900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effectLst/>
                <a:latin typeface="Arial" charset="0"/>
                <a:cs typeface="Arial" charset="0"/>
              </a:defRPr>
            </a:lvl1pPr>
          </a:lstStyle>
          <a:p>
            <a:endParaRPr lang="en-US"/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" charset="0"/>
                <a:cs typeface="Arial" charset="0"/>
              </a:defRPr>
            </a:lvl1pPr>
          </a:lstStyle>
          <a:p>
            <a:endParaRPr lang="en-US"/>
          </a:p>
        </p:txBody>
      </p:sp>
      <p:sp>
        <p:nvSpPr>
          <p:cNvPr id="1812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81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1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effectLst/>
                <a:latin typeface="Arial" charset="0"/>
                <a:cs typeface="Arial" charset="0"/>
              </a:defRPr>
            </a:lvl1pPr>
          </a:lstStyle>
          <a:p>
            <a:endParaRPr lang="en-US"/>
          </a:p>
        </p:txBody>
      </p:sp>
      <p:sp>
        <p:nvSpPr>
          <p:cNvPr id="181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" charset="0"/>
                <a:cs typeface="Arial" charset="0"/>
              </a:defRPr>
            </a:lvl1pPr>
          </a:lstStyle>
          <a:p>
            <a:fld id="{9DAEE5D3-3146-4262-9806-FDD64D2E8A3E}" type="slidenum">
              <a:rPr lang="ar-SA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714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11571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1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1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1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1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2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2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2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2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2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2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2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2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2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2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3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3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3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5733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5734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5735" name="Rectangle 23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5736" name="Rectangle 2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5737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C6BC8AF-4ED7-4BEE-A43D-2A97AB4CA615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69B95C-B786-4887-8CA3-513EE57BDD4A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E4BABD-DF3A-418D-A4A1-24CCCDAE52BD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EA4713-F367-407A-9B28-B5F1F88036E1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947969-86E2-410E-9574-FB742D1D3DF2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512745-687E-4869-AEDE-2EFCF179AFB7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BF73CF-0A87-4F2E-B0D6-303EAB5525EF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800C96-3228-4CFB-8A92-B5C3D9910BF3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1C1A6E-5A3E-40B9-8DBB-9A5A76769515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59EC55-6921-43DB-BCAD-78CED034E9DB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931AB2-D14C-4201-B78E-89282501EFAF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4690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114691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692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693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694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695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696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697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698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699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700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701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702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703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704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705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706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707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708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4709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4710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4711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114712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114713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fld id="{5C895E2A-A053-4063-A7EE-78249226D317}" type="slidenum">
              <a:rPr lang="ar-SA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ransition spd="slow">
    <p:wheel spokes="8"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AA2A1-C5E6-4203-847C-CBDAF9B54584}" type="slidenum">
              <a:rPr lang="ar-SA"/>
              <a:pPr/>
              <a:t>1</a:t>
            </a:fld>
            <a:endParaRPr lang="en-US"/>
          </a:p>
        </p:txBody>
      </p:sp>
      <p:sp>
        <p:nvSpPr>
          <p:cNvPr id="37581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620713"/>
            <a:ext cx="8229600" cy="1196975"/>
          </a:xfrm>
        </p:spPr>
        <p:txBody>
          <a:bodyPr/>
          <a:lstStyle/>
          <a:p>
            <a:r>
              <a:rPr lang="fa-IR" sz="6600">
                <a:solidFill>
                  <a:srgbClr val="00FF00"/>
                </a:solidFill>
                <a:cs typeface="B Nazanin" pitchFamily="2" charset="-78"/>
              </a:rPr>
              <a:t>گفتار پنجم</a:t>
            </a:r>
            <a:r>
              <a:rPr lang="fa-IR">
                <a:cs typeface="B Nazanin" pitchFamily="2" charset="-78"/>
              </a:rPr>
              <a:t> </a:t>
            </a:r>
            <a:endParaRPr lang="en-US">
              <a:cs typeface="B Nazanin" pitchFamily="2" charset="-78"/>
            </a:endParaRPr>
          </a:p>
        </p:txBody>
      </p:sp>
      <p:sp>
        <p:nvSpPr>
          <p:cNvPr id="375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060575"/>
            <a:ext cx="8893175" cy="3744913"/>
          </a:xfrm>
        </p:spPr>
        <p:txBody>
          <a:bodyPr/>
          <a:lstStyle/>
          <a:p>
            <a:pPr algn="r" rtl="1">
              <a:buFont typeface="Wingdings" pitchFamily="2" charset="2"/>
              <a:buNone/>
            </a:pPr>
            <a:r>
              <a:rPr lang="fa-IR" sz="3600">
                <a:cs typeface="B Nazanin" pitchFamily="2" charset="-78"/>
              </a:rPr>
              <a:t>                               فنون راهنمایی</a:t>
            </a:r>
          </a:p>
          <a:p>
            <a:pPr algn="r" rtl="1">
              <a:buFont typeface="Wingdings" pitchFamily="2" charset="2"/>
              <a:buNone/>
            </a:pPr>
            <a:r>
              <a:rPr lang="fa-IR" sz="3600">
                <a:cs typeface="B Nazanin" pitchFamily="2" charset="-78"/>
              </a:rPr>
              <a:t>پس از مطالعه این گفتار دانشجو باید بتواند موارد کاربرد ,مزایا,</a:t>
            </a:r>
          </a:p>
          <a:p>
            <a:pPr algn="r" rtl="1">
              <a:buFont typeface="Wingdings" pitchFamily="2" charset="2"/>
              <a:buNone/>
            </a:pPr>
            <a:r>
              <a:rPr lang="fa-IR" sz="3600">
                <a:cs typeface="B Nazanin" pitchFamily="2" charset="-78"/>
              </a:rPr>
              <a:t>محدودیتهای انواع روشهای مختلف شناخت عینی,ذهنی ، عینی ذهنی را بایکدیگر مقایسه کندو توضیح دهد.</a:t>
            </a:r>
            <a:endParaRPr lang="en-US" sz="36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758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58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75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3" dur="1000"/>
                                        <p:tgtEl>
                                          <p:spTgt spid="375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7" dur="1000"/>
                                        <p:tgtEl>
                                          <p:spTgt spid="375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1" dur="1000"/>
                                        <p:tgtEl>
                                          <p:spTgt spid="375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21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1000"/>
                                        <p:tgtEl>
                                          <p:spTgt spid="375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13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9" dur="1000"/>
                                        <p:tgtEl>
                                          <p:spTgt spid="375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000"/>
                            </p:stCondLst>
                            <p:childTnLst>
                              <p:par>
                                <p:cTn id="31" presetID="13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3" dur="1000"/>
                                        <p:tgtEl>
                                          <p:spTgt spid="375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000"/>
                            </p:stCondLst>
                            <p:childTnLst>
                              <p:par>
                                <p:cTn id="35" presetID="13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1000"/>
                                        <p:tgtEl>
                                          <p:spTgt spid="375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5810" grpId="0"/>
      <p:bldP spid="375810" grpId="1"/>
      <p:bldP spid="375811" grpId="0" build="p"/>
      <p:bldP spid="375811" grpI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0E15-17D0-43A0-A9A8-7D3B9AF4F5A4}" type="slidenum">
              <a:rPr lang="ar-SA"/>
              <a:pPr/>
              <a:t>10</a:t>
            </a:fld>
            <a:endParaRPr lang="en-US"/>
          </a:p>
        </p:txBody>
      </p:sp>
      <p:sp>
        <p:nvSpPr>
          <p:cNvPr id="38502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/>
          <a:lstStyle/>
          <a:p>
            <a:pPr rtl="1"/>
            <a:r>
              <a:rPr lang="fa-IR">
                <a:solidFill>
                  <a:srgbClr val="00FF00"/>
                </a:solidFill>
                <a:cs typeface="B Nazanin" pitchFamily="2" charset="-78"/>
              </a:rPr>
              <a:t>هدف  آزمون ها :</a:t>
            </a:r>
            <a:endParaRPr lang="en-US">
              <a:solidFill>
                <a:srgbClr val="00FF00"/>
              </a:solidFill>
              <a:cs typeface="B Nazanin" pitchFamily="2" charset="-78"/>
            </a:endParaRPr>
          </a:p>
        </p:txBody>
      </p:sp>
      <p:sp>
        <p:nvSpPr>
          <p:cNvPr id="385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89138"/>
            <a:ext cx="8229600" cy="4248150"/>
          </a:xfrm>
        </p:spPr>
        <p:txBody>
          <a:bodyPr/>
          <a:lstStyle/>
          <a:p>
            <a:pPr algn="r" rtl="1">
              <a:buClr>
                <a:srgbClr val="0000FF"/>
              </a:buClr>
              <a:buSzPct val="90000"/>
              <a:buFont typeface="Wingdings" pitchFamily="2" charset="2"/>
              <a:buChar char="v"/>
            </a:pPr>
            <a:r>
              <a:rPr lang="fa-IR" sz="4000">
                <a:cs typeface="B Nazanin" pitchFamily="2" charset="-78"/>
              </a:rPr>
              <a:t>شناخت ، طبقه بندی و جایگزینی دانش آموزان. </a:t>
            </a:r>
          </a:p>
          <a:p>
            <a:pPr algn="r" rtl="1">
              <a:buClr>
                <a:srgbClr val="0000FF"/>
              </a:buClr>
              <a:buSzPct val="90000"/>
              <a:buFont typeface="Wingdings" pitchFamily="2" charset="2"/>
              <a:buChar char="v"/>
            </a:pPr>
            <a:r>
              <a:rPr lang="fa-IR" sz="4000">
                <a:cs typeface="B Nazanin" pitchFamily="2" charset="-78"/>
              </a:rPr>
              <a:t>ارزشیابی شیوه های آموزش. </a:t>
            </a:r>
          </a:p>
          <a:p>
            <a:pPr algn="r" rtl="1">
              <a:buClr>
                <a:srgbClr val="0000FF"/>
              </a:buClr>
              <a:buSzPct val="90000"/>
              <a:buFont typeface="Wingdings" pitchFamily="2" charset="2"/>
              <a:buChar char="v"/>
            </a:pPr>
            <a:r>
              <a:rPr lang="fa-IR" sz="4000">
                <a:cs typeface="B Nazanin" pitchFamily="2" charset="-78"/>
              </a:rPr>
              <a:t>کشف استعداد ها و رغبت ها. </a:t>
            </a:r>
          </a:p>
          <a:p>
            <a:pPr algn="r" rtl="1">
              <a:buClr>
                <a:srgbClr val="0000FF"/>
              </a:buClr>
              <a:buSzPct val="90000"/>
              <a:buFont typeface="Wingdings" pitchFamily="2" charset="2"/>
              <a:buChar char="v"/>
            </a:pPr>
            <a:r>
              <a:rPr lang="fa-IR" sz="4000">
                <a:cs typeface="B Nazanin" pitchFamily="2" charset="-78"/>
              </a:rPr>
              <a:t>شناخت محدودیتها.</a:t>
            </a:r>
          </a:p>
          <a:p>
            <a:pPr algn="r" rtl="1">
              <a:buClr>
                <a:srgbClr val="0000FF"/>
              </a:buClr>
              <a:buSzPct val="90000"/>
              <a:buFont typeface="Wingdings" pitchFamily="2" charset="2"/>
              <a:buChar char="v"/>
            </a:pPr>
            <a:r>
              <a:rPr lang="fa-IR" sz="4000">
                <a:cs typeface="B Nazanin" pitchFamily="2" charset="-78"/>
              </a:rPr>
              <a:t>تشخیص مشکلات و نیاز ها.</a:t>
            </a:r>
            <a:r>
              <a:rPr lang="fa-IR">
                <a:cs typeface="B Nazanin" pitchFamily="2" charset="-78"/>
              </a:rPr>
              <a:t>  </a:t>
            </a:r>
            <a:endParaRPr lang="en-US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3000"/>
                                        <p:tgtEl>
                                          <p:spTgt spid="385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85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85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85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85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85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85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0"/>
                            </p:stCondLst>
                            <p:childTnLst>
                              <p:par>
                                <p:cTn id="24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85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85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85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85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5026" grpId="0"/>
      <p:bldP spid="38502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B3603-178D-4CD7-9385-E6F486438874}" type="slidenum">
              <a:rPr lang="ar-SA"/>
              <a:pPr/>
              <a:t>11</a:t>
            </a:fld>
            <a:endParaRPr lang="en-US"/>
          </a:p>
        </p:txBody>
      </p:sp>
      <p:sp>
        <p:nvSpPr>
          <p:cNvPr id="3860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2133600"/>
            <a:ext cx="8229600" cy="3284538"/>
          </a:xfrm>
        </p:spPr>
        <p:txBody>
          <a:bodyPr/>
          <a:lstStyle/>
          <a:p>
            <a:pPr algn="r" rtl="1">
              <a:buClr>
                <a:srgbClr val="FF0000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دقت کافی مبذول دارد .</a:t>
            </a:r>
          </a:p>
          <a:p>
            <a:pPr algn="r" rtl="1">
              <a:buClr>
                <a:srgbClr val="FF0000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برای استفاده از آزمون دلایل مستند ومحکمی داشته باشد.</a:t>
            </a:r>
          </a:p>
          <a:p>
            <a:pPr algn="r" rtl="1">
              <a:buClr>
                <a:srgbClr val="FF0000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آزمون بر حسب مشکل مناسب باشد .</a:t>
            </a:r>
          </a:p>
          <a:p>
            <a:pPr algn="r" rtl="1">
              <a:buClr>
                <a:srgbClr val="FF0000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با نحوه اجرا ، نمره گذاری و تفسیر آشنا باشد .</a:t>
            </a:r>
            <a:endParaRPr lang="en-US" sz="3600">
              <a:cs typeface="B Nazanin" pitchFamily="2" charset="-78"/>
            </a:endParaRPr>
          </a:p>
        </p:txBody>
      </p:sp>
      <p:sp>
        <p:nvSpPr>
          <p:cNvPr id="386051" name="Rectangle 3"/>
          <p:cNvSpPr>
            <a:spLocks noGrp="1" noChangeArrowheads="1"/>
          </p:cNvSpPr>
          <p:nvPr>
            <p:ph type="title"/>
          </p:nvPr>
        </p:nvSpPr>
        <p:spPr>
          <a:xfrm>
            <a:off x="468313" y="692150"/>
            <a:ext cx="8229600" cy="1143000"/>
          </a:xfrm>
        </p:spPr>
        <p:txBody>
          <a:bodyPr/>
          <a:lstStyle/>
          <a:p>
            <a:pPr rtl="1"/>
            <a:r>
              <a:rPr lang="fa-IR" sz="3600">
                <a:solidFill>
                  <a:srgbClr val="00FF00"/>
                </a:solidFill>
                <a:cs typeface="B Nazanin" pitchFamily="2" charset="-78"/>
              </a:rPr>
              <a:t>نکاتی که مشاور در انتخاب آزمون باید رعایت کند :</a:t>
            </a:r>
            <a:endParaRPr lang="en-US" sz="3600">
              <a:solidFill>
                <a:srgbClr val="00FF00"/>
              </a:solidFill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86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6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86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86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86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860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860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860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860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860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3860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6050" grpId="0" build="p"/>
      <p:bldP spid="38605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E2971-DBD2-4B95-8E61-5E5885FD34AC}" type="slidenum">
              <a:rPr lang="ar-SA"/>
              <a:pPr/>
              <a:t>12</a:t>
            </a:fld>
            <a:endParaRPr lang="en-US"/>
          </a:p>
        </p:txBody>
      </p:sp>
      <p:sp>
        <p:nvSpPr>
          <p:cNvPr id="387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>
                <a:solidFill>
                  <a:srgbClr val="FFFF00"/>
                </a:solidFill>
                <a:cs typeface="B Nazanin" pitchFamily="2" charset="-78"/>
              </a:rPr>
              <a:t>روشهای شناخت ذهنی:</a:t>
            </a:r>
            <a:endParaRPr lang="en-US">
              <a:solidFill>
                <a:srgbClr val="FFFF00"/>
              </a:solidFill>
              <a:cs typeface="B Nazanin" pitchFamily="2" charset="-78"/>
            </a:endParaRPr>
          </a:p>
        </p:txBody>
      </p:sp>
      <p:sp>
        <p:nvSpPr>
          <p:cNvPr id="387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421188"/>
          </a:xfrm>
        </p:spPr>
        <p:txBody>
          <a:bodyPr/>
          <a:lstStyle/>
          <a:p>
            <a:pPr algn="r" rtl="1">
              <a:lnSpc>
                <a:spcPct val="90000"/>
              </a:lnSpc>
              <a:buFont typeface="Wingdings" pitchFamily="2" charset="2"/>
              <a:buNone/>
            </a:pPr>
            <a:r>
              <a:rPr lang="fa-IR" sz="3600">
                <a:cs typeface="B Nazanin" pitchFamily="2" charset="-78"/>
              </a:rPr>
              <a:t>در این روشها قضاوت و نظر ارزیاب در نتیجه سنجش مؤثر است و عبارتند از:                    مشاهده</a:t>
            </a:r>
          </a:p>
          <a:p>
            <a:pPr algn="r" rtl="1">
              <a:lnSpc>
                <a:spcPct val="90000"/>
              </a:lnSpc>
              <a:buFont typeface="Wingdings" pitchFamily="2" charset="2"/>
              <a:buNone/>
            </a:pPr>
            <a:r>
              <a:rPr lang="fa-IR" sz="3600">
                <a:cs typeface="B Nazanin" pitchFamily="2" charset="-78"/>
              </a:rPr>
              <a:t>                                             مصاحبه</a:t>
            </a:r>
          </a:p>
          <a:p>
            <a:pPr algn="r" rtl="1">
              <a:lnSpc>
                <a:spcPct val="90000"/>
              </a:lnSpc>
              <a:buFont typeface="Wingdings" pitchFamily="2" charset="2"/>
              <a:buNone/>
            </a:pPr>
            <a:r>
              <a:rPr lang="fa-IR" sz="3600">
                <a:cs typeface="B Nazanin" pitchFamily="2" charset="-78"/>
              </a:rPr>
              <a:t>                                            پرسشنامه</a:t>
            </a:r>
          </a:p>
          <a:p>
            <a:pPr algn="r" rtl="1">
              <a:lnSpc>
                <a:spcPct val="90000"/>
              </a:lnSpc>
              <a:buFont typeface="Wingdings" pitchFamily="2" charset="2"/>
              <a:buNone/>
            </a:pPr>
            <a:r>
              <a:rPr lang="fa-IR" sz="3600">
                <a:cs typeface="B Nazanin" pitchFamily="2" charset="-78"/>
              </a:rPr>
              <a:t>                                            مقیاس درجه بندی</a:t>
            </a:r>
          </a:p>
          <a:p>
            <a:pPr algn="r" rtl="1">
              <a:lnSpc>
                <a:spcPct val="90000"/>
              </a:lnSpc>
              <a:buFont typeface="Wingdings" pitchFamily="2" charset="2"/>
              <a:buNone/>
            </a:pPr>
            <a:r>
              <a:rPr lang="fa-IR" sz="3600">
                <a:cs typeface="B Nazanin" pitchFamily="2" charset="-78"/>
              </a:rPr>
              <a:t>                                            شرح حال نویسی</a:t>
            </a:r>
          </a:p>
          <a:p>
            <a:pPr algn="r" rtl="1">
              <a:lnSpc>
                <a:spcPct val="90000"/>
              </a:lnSpc>
              <a:buFont typeface="Wingdings" pitchFamily="2" charset="2"/>
              <a:buNone/>
            </a:pPr>
            <a:r>
              <a:rPr lang="fa-IR" sz="3600">
                <a:cs typeface="B Nazanin" pitchFamily="2" charset="-78"/>
              </a:rPr>
              <a:t>                                           گروه سنجی         </a:t>
            </a:r>
            <a:endParaRPr lang="en-US" sz="3600">
              <a:cs typeface="B Nazanin" pitchFamily="2" charset="-78"/>
            </a:endParaRPr>
          </a:p>
        </p:txBody>
      </p:sp>
      <p:grpSp>
        <p:nvGrpSpPr>
          <p:cNvPr id="387076" name="Group 4"/>
          <p:cNvGrpSpPr>
            <a:grpSpLocks/>
          </p:cNvGrpSpPr>
          <p:nvPr/>
        </p:nvGrpSpPr>
        <p:grpSpPr bwMode="auto">
          <a:xfrm>
            <a:off x="4067175" y="2470150"/>
            <a:ext cx="1512888" cy="2879725"/>
            <a:chOff x="3424" y="1525"/>
            <a:chExt cx="953" cy="1814"/>
          </a:xfrm>
        </p:grpSpPr>
        <p:sp>
          <p:nvSpPr>
            <p:cNvPr id="387077" name="Line 5"/>
            <p:cNvSpPr>
              <a:spLocks noChangeShapeType="1"/>
            </p:cNvSpPr>
            <p:nvPr/>
          </p:nvSpPr>
          <p:spPr bwMode="auto">
            <a:xfrm flipH="1">
              <a:off x="3424" y="1525"/>
              <a:ext cx="953" cy="0"/>
            </a:xfrm>
            <a:prstGeom prst="line">
              <a:avLst/>
            </a:prstGeom>
            <a:noFill/>
            <a:ln w="57150">
              <a:solidFill>
                <a:srgbClr val="FF99FF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87078" name="Line 6"/>
            <p:cNvSpPr>
              <a:spLocks noChangeShapeType="1"/>
            </p:cNvSpPr>
            <p:nvPr/>
          </p:nvSpPr>
          <p:spPr bwMode="auto">
            <a:xfrm flipH="1">
              <a:off x="4195" y="1525"/>
              <a:ext cx="0" cy="1814"/>
            </a:xfrm>
            <a:prstGeom prst="line">
              <a:avLst/>
            </a:prstGeom>
            <a:noFill/>
            <a:ln w="57150">
              <a:solidFill>
                <a:srgbClr val="FF99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87079" name="Line 7"/>
            <p:cNvSpPr>
              <a:spLocks noChangeShapeType="1"/>
            </p:cNvSpPr>
            <p:nvPr/>
          </p:nvSpPr>
          <p:spPr bwMode="auto">
            <a:xfrm flipH="1">
              <a:off x="3482" y="3333"/>
              <a:ext cx="725" cy="0"/>
            </a:xfrm>
            <a:prstGeom prst="line">
              <a:avLst/>
            </a:prstGeom>
            <a:noFill/>
            <a:ln w="57150">
              <a:solidFill>
                <a:srgbClr val="FF99FF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87080" name="Line 8"/>
            <p:cNvSpPr>
              <a:spLocks noChangeShapeType="1"/>
            </p:cNvSpPr>
            <p:nvPr/>
          </p:nvSpPr>
          <p:spPr bwMode="auto">
            <a:xfrm flipH="1">
              <a:off x="3470" y="2976"/>
              <a:ext cx="725" cy="0"/>
            </a:xfrm>
            <a:prstGeom prst="line">
              <a:avLst/>
            </a:prstGeom>
            <a:noFill/>
            <a:ln w="57150">
              <a:solidFill>
                <a:srgbClr val="FF99FF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87081" name="Line 9"/>
            <p:cNvSpPr>
              <a:spLocks noChangeShapeType="1"/>
            </p:cNvSpPr>
            <p:nvPr/>
          </p:nvSpPr>
          <p:spPr bwMode="auto">
            <a:xfrm flipH="1">
              <a:off x="3470" y="2620"/>
              <a:ext cx="725" cy="0"/>
            </a:xfrm>
            <a:prstGeom prst="line">
              <a:avLst/>
            </a:prstGeom>
            <a:noFill/>
            <a:ln w="57150">
              <a:solidFill>
                <a:srgbClr val="FF99FF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87082" name="Line 10"/>
            <p:cNvSpPr>
              <a:spLocks noChangeShapeType="1"/>
            </p:cNvSpPr>
            <p:nvPr/>
          </p:nvSpPr>
          <p:spPr bwMode="auto">
            <a:xfrm flipH="1">
              <a:off x="3470" y="2251"/>
              <a:ext cx="725" cy="0"/>
            </a:xfrm>
            <a:prstGeom prst="line">
              <a:avLst/>
            </a:prstGeom>
            <a:noFill/>
            <a:ln w="57150">
              <a:solidFill>
                <a:srgbClr val="FF99FF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87083" name="Line 11"/>
            <p:cNvSpPr>
              <a:spLocks noChangeShapeType="1"/>
            </p:cNvSpPr>
            <p:nvPr/>
          </p:nvSpPr>
          <p:spPr bwMode="auto">
            <a:xfrm flipH="1">
              <a:off x="3470" y="1888"/>
              <a:ext cx="725" cy="0"/>
            </a:xfrm>
            <a:prstGeom prst="line">
              <a:avLst/>
            </a:prstGeom>
            <a:noFill/>
            <a:ln w="57150">
              <a:solidFill>
                <a:srgbClr val="FF99FF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87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87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87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87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87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87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87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87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87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87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87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87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87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87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87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87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000"/>
                            </p:stCondLst>
                            <p:childTnLst>
                              <p:par>
                                <p:cTn id="3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87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87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87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7074" grpId="0"/>
      <p:bldP spid="38707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ADD75-E3ED-43F8-BDD0-8C8FA494B22E}" type="slidenum">
              <a:rPr lang="ar-SA"/>
              <a:pPr/>
              <a:t>13</a:t>
            </a:fld>
            <a:endParaRPr lang="en-US"/>
          </a:p>
        </p:txBody>
      </p:sp>
      <p:sp>
        <p:nvSpPr>
          <p:cNvPr id="388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92150"/>
            <a:ext cx="8229600" cy="5438775"/>
          </a:xfrm>
        </p:spPr>
        <p:txBody>
          <a:bodyPr/>
          <a:lstStyle/>
          <a:p>
            <a:pPr marL="609600" indent="-609600" algn="r" rtl="1">
              <a:buFont typeface="Wingdings" pitchFamily="2" charset="2"/>
              <a:buNone/>
            </a:pPr>
            <a:r>
              <a:rPr lang="fa-IR" sz="4400">
                <a:solidFill>
                  <a:srgbClr val="66FF66"/>
                </a:solidFill>
                <a:cs typeface="B Nazanin" pitchFamily="2" charset="-78"/>
              </a:rPr>
              <a:t>مشاهده:</a:t>
            </a:r>
            <a:r>
              <a:rPr lang="fa-IR" sz="3600">
                <a:cs typeface="B Nazanin" pitchFamily="2" charset="-78"/>
              </a:rPr>
              <a:t> مشاهده عملی ارادی و فعال است وبا دیدن که عملی غیر ارادی می باشد تفاوت دارد .</a:t>
            </a:r>
          </a:p>
          <a:p>
            <a:pPr marL="609600" indent="-609600" algn="r" rtl="1">
              <a:buFont typeface="Wingdings" pitchFamily="2" charset="2"/>
              <a:buNone/>
            </a:pPr>
            <a:r>
              <a:rPr lang="fa-IR" sz="3600">
                <a:solidFill>
                  <a:srgbClr val="66FFFF"/>
                </a:solidFill>
                <a:cs typeface="B Nazanin" pitchFamily="2" charset="-78"/>
              </a:rPr>
              <a:t>در مشاهده ، مشاهده گر به ترتیب مراحل زیر را انجام   می دهد:</a:t>
            </a:r>
          </a:p>
          <a:p>
            <a:pPr marL="609600" indent="-609600" algn="r" rtl="1">
              <a:buClr>
                <a:srgbClr val="FF99FF"/>
              </a:buClr>
              <a:buFont typeface="Wingdings" pitchFamily="2" charset="2"/>
              <a:buAutoNum type="arabicPeriod"/>
            </a:pPr>
            <a:r>
              <a:rPr lang="fa-IR" sz="3600">
                <a:cs typeface="B Nazanin" pitchFamily="2" charset="-78"/>
              </a:rPr>
              <a:t>تدوین فرضیه </a:t>
            </a:r>
          </a:p>
          <a:p>
            <a:pPr marL="609600" indent="-609600" algn="r" rtl="1">
              <a:buClr>
                <a:srgbClr val="FF99FF"/>
              </a:buClr>
              <a:buFont typeface="Wingdings" pitchFamily="2" charset="2"/>
              <a:buAutoNum type="arabicPeriod"/>
            </a:pPr>
            <a:r>
              <a:rPr lang="fa-IR" sz="3600">
                <a:cs typeface="B Nazanin" pitchFamily="2" charset="-78"/>
              </a:rPr>
              <a:t>تهیه طراح و نقشه معین برای تایید یا تکذیب فرضیه </a:t>
            </a:r>
          </a:p>
          <a:p>
            <a:pPr marL="609600" indent="-609600" algn="r" rtl="1">
              <a:buClr>
                <a:srgbClr val="FF99FF"/>
              </a:buClr>
              <a:buFont typeface="Wingdings" pitchFamily="2" charset="2"/>
              <a:buAutoNum type="arabicPeriod"/>
            </a:pPr>
            <a:r>
              <a:rPr lang="fa-IR" sz="3600">
                <a:cs typeface="B Nazanin" pitchFamily="2" charset="-78"/>
              </a:rPr>
              <a:t>یافتن پاسخ</a:t>
            </a:r>
            <a:endParaRPr lang="en-US" sz="36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88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88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88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88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88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88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88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88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88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88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8098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4762B-D416-43C3-9ED5-C6DD65C2FC2D}" type="slidenum">
              <a:rPr lang="ar-SA"/>
              <a:pPr/>
              <a:t>14</a:t>
            </a:fld>
            <a:endParaRPr lang="en-US"/>
          </a:p>
        </p:txBody>
      </p:sp>
      <p:sp>
        <p:nvSpPr>
          <p:cNvPr id="389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0825" y="1989138"/>
            <a:ext cx="8642350" cy="3168650"/>
          </a:xfrm>
        </p:spPr>
        <p:txBody>
          <a:bodyPr/>
          <a:lstStyle/>
          <a:p>
            <a:pPr algn="justLow" rtl="1">
              <a:buFont typeface="Wingdings" pitchFamily="2" charset="2"/>
              <a:buNone/>
            </a:pPr>
            <a:r>
              <a:rPr lang="fa-IR" sz="4000">
                <a:cs typeface="B Nazanin" pitchFamily="2" charset="-78"/>
              </a:rPr>
              <a:t>از طریق مشاهده خصوصیاتی نظیر تنش ، تحرک پذیری ، زود رنجی ، خستگی ، تند خوئی و افسردگی دانش اموز به سادگی قابل تشخیص است وگرچه مشاهده کننده به ابزار و وسایل خاصی نیاز ندارد ، اما باید از آمادگی فنی و تخصص کافی برخوردار باشد.</a:t>
            </a:r>
            <a:endParaRPr lang="en-US" sz="40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389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2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E837B-B436-4FA2-8FDD-7EB98CCD4C6D}" type="slidenum">
              <a:rPr lang="ar-SA"/>
              <a:pPr/>
              <a:t>15</a:t>
            </a:fld>
            <a:endParaRPr lang="en-US"/>
          </a:p>
        </p:txBody>
      </p:sp>
      <p:sp>
        <p:nvSpPr>
          <p:cNvPr id="390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765175"/>
            <a:ext cx="8229600" cy="1143000"/>
          </a:xfrm>
        </p:spPr>
        <p:txBody>
          <a:bodyPr/>
          <a:lstStyle/>
          <a:p>
            <a:pPr rtl="1"/>
            <a:r>
              <a:rPr lang="fa-IR">
                <a:solidFill>
                  <a:srgbClr val="00FF00"/>
                </a:solidFill>
                <a:cs typeface="B Nazanin" pitchFamily="2" charset="-78"/>
              </a:rPr>
              <a:t>در مشاهده رعایت نکات زیر ضروری است :</a:t>
            </a:r>
            <a:endParaRPr lang="en-US">
              <a:solidFill>
                <a:srgbClr val="00FF00"/>
              </a:solidFill>
              <a:cs typeface="B Nazanin" pitchFamily="2" charset="-78"/>
            </a:endParaRPr>
          </a:p>
        </p:txBody>
      </p:sp>
      <p:sp>
        <p:nvSpPr>
          <p:cNvPr id="390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60575"/>
            <a:ext cx="8229600" cy="3916363"/>
          </a:xfrm>
        </p:spPr>
        <p:txBody>
          <a:bodyPr/>
          <a:lstStyle/>
          <a:p>
            <a:pPr marL="609600" indent="-609600" algn="r" rtl="1">
              <a:buClr>
                <a:schemeClr val="folHlink"/>
              </a:buClr>
              <a:buFont typeface="Wingdings" pitchFamily="2" charset="2"/>
              <a:buAutoNum type="arabicParenR"/>
            </a:pPr>
            <a:r>
              <a:rPr lang="fa-IR" sz="3600">
                <a:cs typeface="B Nazanin" pitchFamily="2" charset="-78"/>
              </a:rPr>
              <a:t>قبل از آغاز مشاهده باید هدف مشاهده معین شود.</a:t>
            </a:r>
          </a:p>
          <a:p>
            <a:pPr marL="609600" indent="-609600" algn="r" rtl="1">
              <a:buClr>
                <a:schemeClr val="folHlink"/>
              </a:buClr>
              <a:buFont typeface="Wingdings" pitchFamily="2" charset="2"/>
              <a:buAutoNum type="arabicParenR"/>
            </a:pPr>
            <a:r>
              <a:rPr lang="fa-IR" sz="3600">
                <a:cs typeface="B Nazanin" pitchFamily="2" charset="-78"/>
              </a:rPr>
              <a:t>مشاهده باید در موقعیتی واقعی انجام گیرد .</a:t>
            </a:r>
          </a:p>
          <a:p>
            <a:pPr marL="609600" indent="-609600" algn="r" rtl="1">
              <a:buClr>
                <a:schemeClr val="folHlink"/>
              </a:buClr>
              <a:buFont typeface="Wingdings" pitchFamily="2" charset="2"/>
              <a:buAutoNum type="arabicParenR"/>
            </a:pPr>
            <a:r>
              <a:rPr lang="fa-IR" sz="3600">
                <a:cs typeface="B Nazanin" pitchFamily="2" charset="-78"/>
              </a:rPr>
              <a:t>براساس یک بار مشاهده نمی توان دربارة رفتار کسی قضاوت کرد .</a:t>
            </a:r>
          </a:p>
          <a:p>
            <a:pPr marL="609600" indent="-609600" algn="r" rtl="1">
              <a:buClr>
                <a:schemeClr val="folHlink"/>
              </a:buClr>
              <a:buFont typeface="Wingdings" pitchFamily="2" charset="2"/>
              <a:buAutoNum type="arabicParenR"/>
            </a:pPr>
            <a:r>
              <a:rPr lang="fa-IR" sz="3600">
                <a:cs typeface="B Nazanin" pitchFamily="2" charset="-78"/>
              </a:rPr>
              <a:t>در هر بار فقط یک نفر مورد مشاهده قرار گیرد .</a:t>
            </a:r>
          </a:p>
          <a:p>
            <a:pPr marL="609600" indent="-609600" algn="r" rtl="1">
              <a:buClr>
                <a:schemeClr val="folHlink"/>
              </a:buClr>
              <a:buFont typeface="Wingdings" pitchFamily="2" charset="2"/>
              <a:buAutoNum type="arabicParenR"/>
            </a:pPr>
            <a:r>
              <a:rPr lang="fa-IR" sz="3600">
                <a:cs typeface="B Nazanin" pitchFamily="2" charset="-78"/>
              </a:rPr>
              <a:t>در هنگام مشاهده از یادداشت برداری خود داری شود.</a:t>
            </a:r>
            <a:endParaRPr lang="en-US" sz="36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390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90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90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90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90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90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90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90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90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90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90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0146" grpId="0"/>
      <p:bldP spid="39014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ED9F2-7E9D-4261-A83B-3983F24C84EF}" type="slidenum">
              <a:rPr lang="ar-SA"/>
              <a:pPr/>
              <a:t>16</a:t>
            </a:fld>
            <a:endParaRPr lang="en-US"/>
          </a:p>
        </p:txBody>
      </p:sp>
      <p:sp>
        <p:nvSpPr>
          <p:cNvPr id="391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981075"/>
            <a:ext cx="8229600" cy="1143000"/>
          </a:xfrm>
        </p:spPr>
        <p:txBody>
          <a:bodyPr/>
          <a:lstStyle/>
          <a:p>
            <a:pPr algn="r" rtl="1"/>
            <a:r>
              <a:rPr lang="fa-IR">
                <a:solidFill>
                  <a:srgbClr val="00FF00"/>
                </a:solidFill>
                <a:cs typeface="B Nazanin" pitchFamily="2" charset="-78"/>
              </a:rPr>
              <a:t>مصاحبه :</a:t>
            </a:r>
            <a:endParaRPr lang="en-US">
              <a:solidFill>
                <a:srgbClr val="00FF00"/>
              </a:solidFill>
              <a:cs typeface="B Nazanin" pitchFamily="2" charset="-78"/>
            </a:endParaRPr>
          </a:p>
        </p:txBody>
      </p:sp>
      <p:sp>
        <p:nvSpPr>
          <p:cNvPr id="391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49500"/>
            <a:ext cx="8229600" cy="3743325"/>
          </a:xfrm>
        </p:spPr>
        <p:txBody>
          <a:bodyPr/>
          <a:lstStyle/>
          <a:p>
            <a:pPr algn="justLow" rtl="1">
              <a:buFont typeface="Wingdings" pitchFamily="2" charset="2"/>
              <a:buNone/>
            </a:pPr>
            <a:r>
              <a:rPr lang="fa-IR" sz="3600">
                <a:cs typeface="B Nazanin" pitchFamily="2" charset="-78"/>
              </a:rPr>
              <a:t>مصاحبه گفتگوی حضوری مراجع و مشاور است که هدف دارد .</a:t>
            </a:r>
          </a:p>
          <a:p>
            <a:pPr algn="justLow" rtl="1">
              <a:buFont typeface="Wingdings" pitchFamily="2" charset="2"/>
              <a:buNone/>
            </a:pPr>
            <a:r>
              <a:rPr lang="fa-IR" sz="3600">
                <a:cs typeface="B Nazanin" pitchFamily="2" charset="-78"/>
              </a:rPr>
              <a:t>این شیوه علیرغم صرف هزینه و وقت زیاد ، روش مناسبی برای شناسایی وکسب اطلاعات در زمینه رفتار های عادی و غیر عادی مصاحبه شونده محسوب می شود</a:t>
            </a:r>
            <a:r>
              <a:rPr lang="fa-IR">
                <a:cs typeface="B Nazanin" pitchFamily="2" charset="-78"/>
              </a:rPr>
              <a:t>.</a:t>
            </a:r>
            <a:endParaRPr lang="en-US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91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91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91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91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91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91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91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91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91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1170" grpId="0"/>
      <p:bldP spid="391171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424DE-73F5-4D00-AD2A-1F9829FEB75F}" type="slidenum">
              <a:rPr lang="ar-SA"/>
              <a:pPr/>
              <a:t>17</a:t>
            </a:fld>
            <a:endParaRPr lang="en-US"/>
          </a:p>
        </p:txBody>
      </p:sp>
      <p:sp>
        <p:nvSpPr>
          <p:cNvPr id="392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91513" cy="1855787"/>
          </a:xfrm>
        </p:spPr>
        <p:txBody>
          <a:bodyPr/>
          <a:lstStyle/>
          <a:p>
            <a:pPr algn="r" rtl="1"/>
            <a:r>
              <a:rPr lang="fa-IR" sz="4000">
                <a:solidFill>
                  <a:srgbClr val="00FF00"/>
                </a:solidFill>
                <a:cs typeface="B Nazanin" pitchFamily="2" charset="-78"/>
              </a:rPr>
              <a:t>                                                   محدود</a:t>
            </a:r>
            <a:br>
              <a:rPr lang="fa-IR" sz="4000">
                <a:solidFill>
                  <a:srgbClr val="00FF00"/>
                </a:solidFill>
                <a:cs typeface="B Nazanin" pitchFamily="2" charset="-78"/>
              </a:rPr>
            </a:br>
            <a:r>
              <a:rPr lang="fa-IR" sz="4000">
                <a:solidFill>
                  <a:srgbClr val="00FF00"/>
                </a:solidFill>
                <a:cs typeface="B Nazanin" pitchFamily="2" charset="-78"/>
              </a:rPr>
              <a:t>       مصاحبه دو نوع است:</a:t>
            </a:r>
            <a:br>
              <a:rPr lang="fa-IR" sz="4000">
                <a:solidFill>
                  <a:srgbClr val="00FF00"/>
                </a:solidFill>
                <a:cs typeface="B Nazanin" pitchFamily="2" charset="-78"/>
              </a:rPr>
            </a:br>
            <a:r>
              <a:rPr lang="fa-IR" sz="4000">
                <a:solidFill>
                  <a:srgbClr val="00FF00"/>
                </a:solidFill>
                <a:cs typeface="B Nazanin" pitchFamily="2" charset="-78"/>
              </a:rPr>
              <a:t>                                                    آزاد</a:t>
            </a:r>
            <a:endParaRPr lang="en-US" sz="4000">
              <a:solidFill>
                <a:srgbClr val="00FF00"/>
              </a:solidFill>
              <a:cs typeface="B Nazanin" pitchFamily="2" charset="-78"/>
            </a:endParaRPr>
          </a:p>
        </p:txBody>
      </p:sp>
      <p:sp>
        <p:nvSpPr>
          <p:cNvPr id="392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781300"/>
            <a:ext cx="8229600" cy="3743325"/>
          </a:xfrm>
        </p:spPr>
        <p:txBody>
          <a:bodyPr/>
          <a:lstStyle/>
          <a:p>
            <a:pPr algn="justLow" rtl="1">
              <a:buFont typeface="Wingdings" pitchFamily="2" charset="2"/>
              <a:buNone/>
            </a:pPr>
            <a:r>
              <a:rPr lang="fa-IR" sz="4400">
                <a:solidFill>
                  <a:srgbClr val="FFFF00"/>
                </a:solidFill>
                <a:cs typeface="B Nazanin" pitchFamily="2" charset="-78"/>
              </a:rPr>
              <a:t>محدود:</a:t>
            </a:r>
            <a:r>
              <a:rPr lang="fa-IR" sz="3600">
                <a:cs typeface="B Nazanin" pitchFamily="2" charset="-78"/>
              </a:rPr>
              <a:t> به خاطر حقیقت یابی و تایید یا تکذیب اطلاعات قبلی و یافتن پاسخ برای نکات مبهم انجام می گیرد  و پرسش ها  محدودهء معین و مشخضی دارند.</a:t>
            </a:r>
          </a:p>
          <a:p>
            <a:pPr algn="justLow" rtl="1">
              <a:buFont typeface="Wingdings" pitchFamily="2" charset="2"/>
              <a:buNone/>
            </a:pPr>
            <a:r>
              <a:rPr lang="fa-IR" sz="4400">
                <a:solidFill>
                  <a:srgbClr val="FFFF00"/>
                </a:solidFill>
                <a:cs typeface="B Nazanin" pitchFamily="2" charset="-78"/>
              </a:rPr>
              <a:t>آزاد :</a:t>
            </a:r>
            <a:r>
              <a:rPr lang="fa-IR" sz="3600">
                <a:cs typeface="B Nazanin" pitchFamily="2" charset="-78"/>
              </a:rPr>
              <a:t> به خاطر حل مشکلی است و در آن قید و شرطی وجود ندارد و پرسش ها و پاسخ ها انعطاف بیشتری برخوردارند.</a:t>
            </a:r>
            <a:endParaRPr lang="en-US" sz="3600">
              <a:cs typeface="B Nazanin" pitchFamily="2" charset="-78"/>
            </a:endParaRPr>
          </a:p>
        </p:txBody>
      </p:sp>
      <p:grpSp>
        <p:nvGrpSpPr>
          <p:cNvPr id="392196" name="Group 4"/>
          <p:cNvGrpSpPr>
            <a:grpSpLocks/>
          </p:cNvGrpSpPr>
          <p:nvPr/>
        </p:nvGrpSpPr>
        <p:grpSpPr bwMode="auto">
          <a:xfrm>
            <a:off x="3059113" y="631825"/>
            <a:ext cx="1008062" cy="1141413"/>
            <a:chOff x="1927" y="398"/>
            <a:chExt cx="635" cy="719"/>
          </a:xfrm>
        </p:grpSpPr>
        <p:sp>
          <p:nvSpPr>
            <p:cNvPr id="392197" name="Line 5"/>
            <p:cNvSpPr>
              <a:spLocks noChangeShapeType="1"/>
            </p:cNvSpPr>
            <p:nvPr/>
          </p:nvSpPr>
          <p:spPr bwMode="auto">
            <a:xfrm flipH="1" flipV="1">
              <a:off x="2018" y="398"/>
              <a:ext cx="544" cy="317"/>
            </a:xfrm>
            <a:prstGeom prst="line">
              <a:avLst/>
            </a:prstGeom>
            <a:noFill/>
            <a:ln w="76200">
              <a:solidFill>
                <a:srgbClr val="FF99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2198" name="Line 6"/>
            <p:cNvSpPr>
              <a:spLocks noChangeShapeType="1"/>
            </p:cNvSpPr>
            <p:nvPr/>
          </p:nvSpPr>
          <p:spPr bwMode="auto">
            <a:xfrm flipH="1">
              <a:off x="1927" y="709"/>
              <a:ext cx="635" cy="408"/>
            </a:xfrm>
            <a:prstGeom prst="line">
              <a:avLst/>
            </a:prstGeom>
            <a:noFill/>
            <a:ln w="76200">
              <a:solidFill>
                <a:srgbClr val="FF99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92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92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92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92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2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92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92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92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92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92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92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392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2194" grpId="0"/>
      <p:bldP spid="39219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BA550-AC94-4D0F-85B4-85AFBD72EF90}" type="slidenum">
              <a:rPr lang="ar-SA"/>
              <a:pPr/>
              <a:t>18</a:t>
            </a:fld>
            <a:endParaRPr lang="en-US"/>
          </a:p>
        </p:txBody>
      </p:sp>
      <p:sp>
        <p:nvSpPr>
          <p:cNvPr id="393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algn="r" rtl="1"/>
            <a:r>
              <a:rPr lang="fa-IR" sz="6000">
                <a:solidFill>
                  <a:srgbClr val="66FFFF"/>
                </a:solidFill>
                <a:cs typeface="B Nazanin" pitchFamily="2" charset="-78"/>
              </a:rPr>
              <a:t>نکته :</a:t>
            </a:r>
            <a:endParaRPr lang="en-US" sz="6000">
              <a:solidFill>
                <a:srgbClr val="66FFFF"/>
              </a:solidFill>
              <a:cs typeface="B Nazanin" pitchFamily="2" charset="-78"/>
            </a:endParaRPr>
          </a:p>
        </p:txBody>
      </p:sp>
      <p:sp>
        <p:nvSpPr>
          <p:cNvPr id="393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205038"/>
            <a:ext cx="8642350" cy="2160587"/>
          </a:xfrm>
        </p:spPr>
        <p:txBody>
          <a:bodyPr/>
          <a:lstStyle/>
          <a:p>
            <a:pPr algn="r" rtl="1">
              <a:lnSpc>
                <a:spcPct val="90000"/>
              </a:lnSpc>
              <a:buFont typeface="Wingdings" pitchFamily="2" charset="2"/>
              <a:buNone/>
            </a:pPr>
            <a:r>
              <a:rPr lang="fa-IR" sz="4800">
                <a:cs typeface="B Nazanin" pitchFamily="2" charset="-78"/>
              </a:rPr>
              <a:t>در مصاحبه ، مانند مشاوره در جریان مصاحبه نباید یادداشت برداری توسط مصاحبه کننده صورت گیرد.</a:t>
            </a:r>
            <a:endParaRPr lang="en-US" sz="48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93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93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93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93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3218" grpId="0"/>
      <p:bldP spid="393219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5766-6982-43FD-BEF4-9FA91017778B}" type="slidenum">
              <a:rPr lang="ar-SA"/>
              <a:pPr/>
              <a:t>19</a:t>
            </a:fld>
            <a:endParaRPr lang="en-US"/>
          </a:p>
        </p:txBody>
      </p:sp>
      <p:sp>
        <p:nvSpPr>
          <p:cNvPr id="394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620713"/>
            <a:ext cx="8229600" cy="1143000"/>
          </a:xfrm>
        </p:spPr>
        <p:txBody>
          <a:bodyPr/>
          <a:lstStyle/>
          <a:p>
            <a:pPr rtl="1"/>
            <a:r>
              <a:rPr lang="fa-IR" sz="5400">
                <a:solidFill>
                  <a:srgbClr val="00FF00"/>
                </a:solidFill>
                <a:cs typeface="B Nazanin" pitchFamily="2" charset="-78"/>
              </a:rPr>
              <a:t>پرسشنامه:</a:t>
            </a:r>
            <a:endParaRPr lang="en-US" sz="5400">
              <a:solidFill>
                <a:srgbClr val="00FF00"/>
              </a:solidFill>
              <a:cs typeface="B Nazanin" pitchFamily="2" charset="-78"/>
            </a:endParaRPr>
          </a:p>
        </p:txBody>
      </p:sp>
      <p:sp>
        <p:nvSpPr>
          <p:cNvPr id="394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327275"/>
            <a:ext cx="8229600" cy="3117850"/>
          </a:xfrm>
        </p:spPr>
        <p:txBody>
          <a:bodyPr/>
          <a:lstStyle/>
          <a:p>
            <a:pPr algn="justLow" rtl="1">
              <a:buFont typeface="Wingdings" pitchFamily="2" charset="2"/>
              <a:buNone/>
            </a:pPr>
            <a:r>
              <a:rPr lang="fa-IR" sz="3600">
                <a:cs typeface="B Nazanin" pitchFamily="2" charset="-78"/>
              </a:rPr>
              <a:t>پرسشنامه مجموعه منظم و صحیح از سؤالات است که منظور سنجش خصوصیات مشخصی مورد استفاده قرار می گیرد.</a:t>
            </a:r>
          </a:p>
          <a:p>
            <a:pPr algn="justLow" rtl="1">
              <a:buFont typeface="Wingdings" pitchFamily="2" charset="2"/>
              <a:buNone/>
            </a:pPr>
            <a:r>
              <a:rPr lang="fa-IR" sz="3600">
                <a:cs typeface="B Nazanin" pitchFamily="2" charset="-78"/>
              </a:rPr>
              <a:t> تهیه و تنظیم و اجرای پرسشنامه به تخصص و تجربه نیاز دارد و همگان نمی توانند آن را با موفقیت بکار برند .</a:t>
            </a:r>
            <a:endParaRPr lang="en-US" sz="3600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94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424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AD8C1-C23D-4114-89B2-6F137DEF249A}" type="slidenum">
              <a:rPr lang="ar-SA"/>
              <a:pPr/>
              <a:t>2</a:t>
            </a:fld>
            <a:endParaRPr lang="en-US"/>
          </a:p>
        </p:txBody>
      </p:sp>
      <p:sp>
        <p:nvSpPr>
          <p:cNvPr id="3768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989138"/>
            <a:ext cx="9144000" cy="3887787"/>
          </a:xfrm>
        </p:spPr>
        <p:txBody>
          <a:bodyPr/>
          <a:lstStyle/>
          <a:p>
            <a:pPr algn="justLow" rtl="1">
              <a:buFont typeface="Wingdings" pitchFamily="2" charset="2"/>
              <a:buNone/>
            </a:pPr>
            <a:r>
              <a:rPr lang="fa-IR" sz="4000">
                <a:cs typeface="B Nazanin" pitchFamily="2" charset="-78"/>
              </a:rPr>
              <a:t>شناسایی توانایی ها و محدودیت های دانش آموزان از طریق فنون متعدد راهنمایی حاصل می شود . روشهای شناخت متعدد هستند و می توان آن را به انواع : عینی ، ذهنی و عینی ذهنی تقسیم کرد.</a:t>
            </a:r>
            <a:endParaRPr lang="en-US" sz="40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768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68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768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6834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EF70F-CB1F-4BC9-A8E2-724E603CC5AE}" type="slidenum">
              <a:rPr lang="ar-SA"/>
              <a:pPr/>
              <a:t>20</a:t>
            </a:fld>
            <a:endParaRPr lang="en-US"/>
          </a:p>
        </p:txBody>
      </p:sp>
      <p:sp>
        <p:nvSpPr>
          <p:cNvPr id="395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844675"/>
            <a:ext cx="8013700" cy="2736850"/>
          </a:xfrm>
        </p:spPr>
        <p:txBody>
          <a:bodyPr/>
          <a:lstStyle/>
          <a:p>
            <a:pPr algn="justLow" rtl="1">
              <a:buFont typeface="Wingdings" pitchFamily="2" charset="2"/>
              <a:buNone/>
            </a:pPr>
            <a:r>
              <a:rPr lang="fa-IR">
                <a:solidFill>
                  <a:srgbClr val="00FF00"/>
                </a:solidFill>
              </a:rPr>
              <a:t> </a:t>
            </a:r>
            <a:r>
              <a:rPr lang="fa-IR" sz="4000">
                <a:cs typeface="B Nazanin" pitchFamily="2" charset="-78"/>
              </a:rPr>
              <a:t>نخستین بار وودورث و همکارانش برای تعیین خصوصیات روانی سر بازان در جنگ جهانی اول به تهیه پرسشنامه ای اقدام کردند .</a:t>
            </a:r>
            <a:endParaRPr lang="en-US" sz="40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95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95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95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5266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AFA1-74E3-437B-AF34-4C541D3B3275}" type="slidenum">
              <a:rPr lang="ar-SA"/>
              <a:pPr/>
              <a:t>21</a:t>
            </a:fld>
            <a:endParaRPr lang="en-US"/>
          </a:p>
        </p:txBody>
      </p:sp>
      <p:sp>
        <p:nvSpPr>
          <p:cNvPr id="396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04813"/>
            <a:ext cx="8208962" cy="1439862"/>
          </a:xfrm>
        </p:spPr>
        <p:txBody>
          <a:bodyPr/>
          <a:lstStyle/>
          <a:p>
            <a:pPr rtl="1"/>
            <a:r>
              <a:rPr lang="fa-IR">
                <a:solidFill>
                  <a:srgbClr val="00FF00"/>
                </a:solidFill>
                <a:cs typeface="B Nazanin" pitchFamily="2" charset="-78"/>
              </a:rPr>
              <a:t>در تهیه پرسشنامه رعایت نکات زیر ضروری است :</a:t>
            </a:r>
            <a:endParaRPr lang="en-US">
              <a:solidFill>
                <a:srgbClr val="00FF00"/>
              </a:solidFill>
              <a:cs typeface="B Nazanin" pitchFamily="2" charset="-78"/>
            </a:endParaRPr>
          </a:p>
        </p:txBody>
      </p:sp>
      <p:sp>
        <p:nvSpPr>
          <p:cNvPr id="396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205038"/>
            <a:ext cx="8569325" cy="4248150"/>
          </a:xfrm>
        </p:spPr>
        <p:txBody>
          <a:bodyPr/>
          <a:lstStyle/>
          <a:p>
            <a:pPr algn="r" rtl="1">
              <a:buClr>
                <a:srgbClr val="FF0000"/>
              </a:buClr>
              <a:buSzPct val="90000"/>
              <a:buFont typeface="Wingdings" pitchFamily="2" charset="2"/>
              <a:buChar char="×"/>
            </a:pPr>
            <a:r>
              <a:rPr lang="fa-IR" sz="3600">
                <a:cs typeface="B Nazanin" pitchFamily="2" charset="-78"/>
              </a:rPr>
              <a:t>تهیه کننده باید بداند چه چیزی را ،ازچه کسی ،چرا چگونه بپرسد .</a:t>
            </a:r>
          </a:p>
          <a:p>
            <a:pPr algn="r" rtl="1">
              <a:buClr>
                <a:srgbClr val="FF0000"/>
              </a:buClr>
              <a:buSzPct val="90000"/>
              <a:buFont typeface="Wingdings" pitchFamily="2" charset="2"/>
              <a:buChar char="×"/>
            </a:pPr>
            <a:r>
              <a:rPr lang="fa-IR" sz="3600">
                <a:cs typeface="B Nazanin" pitchFamily="2" charset="-78"/>
              </a:rPr>
              <a:t>پرسشها نباید زیاد و طولانی باشد .</a:t>
            </a:r>
          </a:p>
          <a:p>
            <a:pPr algn="r" rtl="1">
              <a:buClr>
                <a:srgbClr val="FF0000"/>
              </a:buClr>
              <a:buSzPct val="90000"/>
              <a:buFont typeface="Wingdings" pitchFamily="2" charset="2"/>
              <a:buChar char="×"/>
            </a:pPr>
            <a:r>
              <a:rPr lang="fa-IR" sz="3600">
                <a:cs typeface="B Nazanin" pitchFamily="2" charset="-78"/>
              </a:rPr>
              <a:t>سؤالات باید روشن و صریح باشند .</a:t>
            </a:r>
          </a:p>
          <a:p>
            <a:pPr algn="r" rtl="1">
              <a:buClr>
                <a:srgbClr val="FF0000"/>
              </a:buClr>
              <a:buSzPct val="90000"/>
              <a:buFont typeface="Wingdings" pitchFamily="2" charset="2"/>
              <a:buChar char="×"/>
            </a:pPr>
            <a:r>
              <a:rPr lang="fa-IR" sz="3600">
                <a:cs typeface="B Nazanin" pitchFamily="2" charset="-78"/>
              </a:rPr>
              <a:t>هر پرسش باید فقط یک خصیصه را بسنجد .</a:t>
            </a:r>
          </a:p>
          <a:p>
            <a:pPr algn="r" rtl="1">
              <a:buClr>
                <a:srgbClr val="FF0000"/>
              </a:buClr>
              <a:buSzPct val="90000"/>
              <a:buFont typeface="Wingdings" pitchFamily="2" charset="2"/>
              <a:buChar char="×"/>
            </a:pPr>
            <a:r>
              <a:rPr lang="fa-IR" sz="3600">
                <a:cs typeface="B Nazanin" pitchFamily="2" charset="-78"/>
              </a:rPr>
              <a:t>نظم منطقی در سؤالات باید رعایت شود (از ساده به مشکل)</a:t>
            </a:r>
            <a:endParaRPr lang="en-US" sz="36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96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96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96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96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96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96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96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96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96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96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96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396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96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96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396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96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96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396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6290" grpId="0"/>
      <p:bldP spid="396291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48B7F-EDB7-4723-9908-EAB51FAD178D}" type="slidenum">
              <a:rPr lang="ar-SA"/>
              <a:pPr/>
              <a:t>22</a:t>
            </a:fld>
            <a:endParaRPr lang="en-US"/>
          </a:p>
        </p:txBody>
      </p:sp>
      <p:sp>
        <p:nvSpPr>
          <p:cNvPr id="397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412875"/>
            <a:ext cx="7761287" cy="1143000"/>
          </a:xfrm>
        </p:spPr>
        <p:txBody>
          <a:bodyPr/>
          <a:lstStyle/>
          <a:p>
            <a:pPr rtl="1"/>
            <a:r>
              <a:rPr lang="fa-IR" sz="6000">
                <a:solidFill>
                  <a:srgbClr val="66FF66"/>
                </a:solidFill>
                <a:cs typeface="B Nazanin" pitchFamily="2" charset="-78"/>
              </a:rPr>
              <a:t>نکته:</a:t>
            </a:r>
            <a:endParaRPr lang="en-US" sz="6000">
              <a:solidFill>
                <a:srgbClr val="66FF66"/>
              </a:solidFill>
              <a:cs typeface="B Nazanin" pitchFamily="2" charset="-78"/>
            </a:endParaRPr>
          </a:p>
        </p:txBody>
      </p:sp>
      <p:sp>
        <p:nvSpPr>
          <p:cNvPr id="397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6088" y="2781300"/>
            <a:ext cx="8374062" cy="2541588"/>
          </a:xfrm>
        </p:spPr>
        <p:txBody>
          <a:bodyPr/>
          <a:lstStyle/>
          <a:p>
            <a:pPr algn="justLow" rtl="1">
              <a:buFont typeface="Wingdings" pitchFamily="2" charset="2"/>
              <a:buNone/>
            </a:pPr>
            <a:r>
              <a:rPr lang="fa-IR" sz="3600">
                <a:cs typeface="B Nazanin" pitchFamily="2" charset="-78"/>
              </a:rPr>
              <a:t>پرسشنامه در مقایسه با مصاحبه ، مقرون به صرفه تر و انجام آن سریعتر است ولی نتایج به دست آمده از مصاحبه دقیق تر از پرسشنامه است.</a:t>
            </a:r>
            <a:r>
              <a:rPr lang="fa-IR" sz="3600">
                <a:solidFill>
                  <a:srgbClr val="FFFF00"/>
                </a:solidFill>
                <a:cs typeface="B Nazanin" pitchFamily="2" charset="-78"/>
              </a:rPr>
              <a:t> </a:t>
            </a:r>
            <a:endParaRPr lang="en-US" sz="3600">
              <a:solidFill>
                <a:srgbClr val="FFFF00"/>
              </a:solidFill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97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97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97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397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7314" grpId="0"/>
      <p:bldP spid="39731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9CF8-066B-4738-8CBC-1F30CCC76F64}" type="slidenum">
              <a:rPr lang="ar-SA"/>
              <a:pPr/>
              <a:t>23</a:t>
            </a:fld>
            <a:endParaRPr lang="en-US"/>
          </a:p>
        </p:txBody>
      </p:sp>
      <p:sp>
        <p:nvSpPr>
          <p:cNvPr id="398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fa-IR">
                <a:solidFill>
                  <a:srgbClr val="66FF66"/>
                </a:solidFill>
                <a:cs typeface="B Nazanin" pitchFamily="2" charset="-78"/>
              </a:rPr>
              <a:t>مقیاس درجه بندی:</a:t>
            </a:r>
            <a:endParaRPr lang="en-US">
              <a:solidFill>
                <a:srgbClr val="66FF66"/>
              </a:solidFill>
              <a:cs typeface="B Nazanin" pitchFamily="2" charset="-78"/>
            </a:endParaRPr>
          </a:p>
        </p:txBody>
      </p:sp>
      <p:sp>
        <p:nvSpPr>
          <p:cNvPr id="398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060575"/>
            <a:ext cx="8229600" cy="3673475"/>
          </a:xfrm>
        </p:spPr>
        <p:txBody>
          <a:bodyPr/>
          <a:lstStyle/>
          <a:p>
            <a:pPr algn="justLow" rtl="1">
              <a:buFont typeface="Wingdings" pitchFamily="2" charset="2"/>
              <a:buNone/>
            </a:pPr>
            <a:r>
              <a:rPr lang="fa-IR" sz="3600">
                <a:cs typeface="B Nazanin" pitchFamily="2" charset="-78"/>
              </a:rPr>
              <a:t>در این روش بنا به ضرورت از معلمان و مشاوران و سایر افراد خواسته می شود تادانش آموز را در زمینه هائی نظیر صداقت ، همکاری ، اعتماد به نفس ، قدرت رهبری و جدیت مورد ارزشیابی قرار دهند .</a:t>
            </a:r>
          </a:p>
          <a:p>
            <a:pPr algn="justLow" rtl="1">
              <a:buFont typeface="Wingdings" pitchFamily="2" charset="2"/>
              <a:buNone/>
            </a:pPr>
            <a:r>
              <a:rPr lang="fa-IR" sz="3600">
                <a:cs typeface="B Nazanin" pitchFamily="2" charset="-78"/>
              </a:rPr>
              <a:t>در این مقیاس دانش آموز نیز می تواند به ارزیابی خود بپردازد</a:t>
            </a:r>
            <a:r>
              <a:rPr lang="fa-IR">
                <a:cs typeface="B Nazanin" pitchFamily="2" charset="-78"/>
              </a:rPr>
              <a:t>.</a:t>
            </a:r>
            <a:endParaRPr lang="en-US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98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98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98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1000"/>
                                        <p:tgtEl>
                                          <p:spTgt spid="398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1000"/>
                                        <p:tgtEl>
                                          <p:spTgt spid="398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8338" grpId="0"/>
      <p:bldP spid="398339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F482E-32B7-4A0F-B70C-4A177CDD895A}" type="slidenum">
              <a:rPr lang="ar-SA"/>
              <a:pPr/>
              <a:t>24</a:t>
            </a:fld>
            <a:endParaRPr lang="en-US"/>
          </a:p>
        </p:txBody>
      </p:sp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908050"/>
            <a:ext cx="8748712" cy="1143000"/>
          </a:xfrm>
        </p:spPr>
        <p:txBody>
          <a:bodyPr/>
          <a:lstStyle/>
          <a:p>
            <a:pPr rtl="1"/>
            <a:r>
              <a:rPr lang="fa-IR" sz="4000">
                <a:solidFill>
                  <a:srgbClr val="66FF66"/>
                </a:solidFill>
                <a:cs typeface="B Nazanin" pitchFamily="2" charset="-78"/>
              </a:rPr>
              <a:t>نکاتی که درتهیه مقیاس درجه بندی باید رعایت شود:</a:t>
            </a:r>
            <a:endParaRPr lang="en-US" sz="4000">
              <a:solidFill>
                <a:srgbClr val="66FF66"/>
              </a:solidFill>
              <a:cs typeface="B Nazanin" pitchFamily="2" charset="-78"/>
            </a:endParaRPr>
          </a:p>
        </p:txBody>
      </p:sp>
      <p:sp>
        <p:nvSpPr>
          <p:cNvPr id="399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708275"/>
            <a:ext cx="8229600" cy="3478213"/>
          </a:xfrm>
        </p:spPr>
        <p:txBody>
          <a:bodyPr/>
          <a:lstStyle/>
          <a:p>
            <a:pPr algn="justLow" rtl="1">
              <a:lnSpc>
                <a:spcPct val="90000"/>
              </a:lnSpc>
              <a:buClr>
                <a:srgbClr val="FF99FF"/>
              </a:buClr>
              <a:buSzPct val="9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ویژگیهای سنجیدنی باید به طور صریح و روشن تعریف و مشخص شوند .</a:t>
            </a:r>
          </a:p>
          <a:p>
            <a:pPr algn="justLow" rtl="1">
              <a:lnSpc>
                <a:spcPct val="90000"/>
              </a:lnSpc>
              <a:buClr>
                <a:srgbClr val="FF99FF"/>
              </a:buClr>
              <a:buSzPct val="9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خصوصیات و رفتار سنجیدنی باید قابل مشاهده باشند.</a:t>
            </a:r>
          </a:p>
          <a:p>
            <a:pPr algn="justLow" rtl="1">
              <a:lnSpc>
                <a:spcPct val="90000"/>
              </a:lnSpc>
              <a:buClr>
                <a:srgbClr val="FF99FF"/>
              </a:buClr>
              <a:buSzPct val="9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درجات خصوصیات و رفتار های سنجیدنی باید با دقت و صراحت ، معین و مشخص گردد. </a:t>
            </a:r>
            <a:endParaRPr lang="en-US" sz="36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399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99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99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99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99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99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99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62" grpId="0"/>
      <p:bldP spid="39936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64150-4510-4A3A-8E4D-DF844A60A33C}" type="slidenum">
              <a:rPr lang="ar-SA"/>
              <a:pPr/>
              <a:t>25</a:t>
            </a:fld>
            <a:endParaRPr lang="en-US"/>
          </a:p>
        </p:txBody>
      </p:sp>
      <p:sp>
        <p:nvSpPr>
          <p:cNvPr id="400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836613"/>
            <a:ext cx="8229600" cy="1143000"/>
          </a:xfrm>
        </p:spPr>
        <p:txBody>
          <a:bodyPr/>
          <a:lstStyle/>
          <a:p>
            <a:pPr rtl="1"/>
            <a:r>
              <a:rPr lang="fa-IR">
                <a:solidFill>
                  <a:srgbClr val="66FF66"/>
                </a:solidFill>
                <a:cs typeface="B Nazanin" pitchFamily="2" charset="-78"/>
              </a:rPr>
              <a:t>در این مقیاس 3 نوع خطا وجود دارد:</a:t>
            </a:r>
            <a:endParaRPr lang="en-US">
              <a:solidFill>
                <a:srgbClr val="66FF66"/>
              </a:solidFill>
              <a:cs typeface="B Nazanin" pitchFamily="2" charset="-78"/>
            </a:endParaRPr>
          </a:p>
        </p:txBody>
      </p:sp>
      <p:sp>
        <p:nvSpPr>
          <p:cNvPr id="400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2708275"/>
            <a:ext cx="8229600" cy="3478213"/>
          </a:xfrm>
        </p:spPr>
        <p:txBody>
          <a:bodyPr/>
          <a:lstStyle/>
          <a:p>
            <a:pPr marL="609600" indent="-609600" algn="justLow" rtl="1">
              <a:lnSpc>
                <a:spcPct val="90000"/>
              </a:lnSpc>
              <a:buClr>
                <a:srgbClr val="FF00FF"/>
              </a:buClr>
              <a:buFont typeface="Wingdings" pitchFamily="2" charset="2"/>
              <a:buAutoNum type="arabicParenR"/>
            </a:pPr>
            <a:r>
              <a:rPr lang="fa-IR" sz="3600">
                <a:cs typeface="B Nazanin" pitchFamily="2" charset="-78"/>
              </a:rPr>
              <a:t>خطای تعصب شخصی : علایق فرد باعث قضاوت اشتباه ارزیاب می شود .</a:t>
            </a:r>
          </a:p>
          <a:p>
            <a:pPr marL="609600" indent="-609600" algn="justLow" rtl="1">
              <a:lnSpc>
                <a:spcPct val="90000"/>
              </a:lnSpc>
              <a:buClr>
                <a:srgbClr val="FF00FF"/>
              </a:buClr>
              <a:buFont typeface="Wingdings" pitchFamily="2" charset="2"/>
              <a:buAutoNum type="arabicParenR"/>
            </a:pPr>
            <a:r>
              <a:rPr lang="fa-IR" sz="3600">
                <a:cs typeface="B Nazanin" pitchFamily="2" charset="-78"/>
              </a:rPr>
              <a:t>خطای تمایل مرکزی : ارزیاب به علت ناآگاهی و یا   بی توجهی به تفاوت های فردی در تمامی یا اکثر موارد به ارزیابی شونده نمره متوسطی می دهد. </a:t>
            </a:r>
            <a:endParaRPr lang="en-US" sz="36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0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0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00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0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0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400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0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00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400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0386" grpId="0"/>
      <p:bldP spid="400387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30FFC-061C-4648-BF25-0EDFB6B98C60}" type="slidenum">
              <a:rPr lang="ar-SA"/>
              <a:pPr/>
              <a:t>26</a:t>
            </a:fld>
            <a:endParaRPr lang="en-US"/>
          </a:p>
        </p:txBody>
      </p:sp>
      <p:sp>
        <p:nvSpPr>
          <p:cNvPr id="401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2565400"/>
            <a:ext cx="8229600" cy="2663825"/>
          </a:xfrm>
        </p:spPr>
        <p:txBody>
          <a:bodyPr/>
          <a:lstStyle/>
          <a:p>
            <a:pPr algn="justLow" rtl="1">
              <a:buFont typeface="Wingdings" pitchFamily="2" charset="2"/>
              <a:buNone/>
            </a:pPr>
            <a:r>
              <a:rPr lang="fa-IR" sz="4000">
                <a:solidFill>
                  <a:srgbClr val="FF00FF"/>
                </a:solidFill>
                <a:cs typeface="B Nazanin" pitchFamily="2" charset="-78"/>
              </a:rPr>
              <a:t>3)</a:t>
            </a:r>
            <a:r>
              <a:rPr lang="fa-IR" sz="4000">
                <a:cs typeface="B Nazanin" pitchFamily="2" charset="-78"/>
              </a:rPr>
              <a:t>خطای هاله ای: ارزیاب بر اساس پندارها و تصورات و خصوصیات دیگری که از قبل در فرد سراغ دارد به ارزیابی فرد می پردازد .</a:t>
            </a:r>
            <a:endParaRPr lang="en-US" sz="4000">
              <a:solidFill>
                <a:srgbClr val="FF00FF"/>
              </a:solidFill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1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1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01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1410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D381E-3B0A-4C37-BBA3-F7BB9007EFA5}" type="slidenum">
              <a:rPr lang="ar-SA"/>
              <a:pPr/>
              <a:t>27</a:t>
            </a:fld>
            <a:endParaRPr lang="en-US"/>
          </a:p>
        </p:txBody>
      </p:sp>
      <p:sp>
        <p:nvSpPr>
          <p:cNvPr id="402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fa-IR" sz="5400">
                <a:solidFill>
                  <a:srgbClr val="66FF66"/>
                </a:solidFill>
                <a:cs typeface="B Nazanin" pitchFamily="2" charset="-78"/>
              </a:rPr>
              <a:t>شرح حال نویسی :</a:t>
            </a:r>
            <a:endParaRPr lang="en-US" sz="5400">
              <a:solidFill>
                <a:srgbClr val="66FF66"/>
              </a:solidFill>
              <a:cs typeface="B Nazanin" pitchFamily="2" charset="-78"/>
            </a:endParaRPr>
          </a:p>
        </p:txBody>
      </p:sp>
      <p:sp>
        <p:nvSpPr>
          <p:cNvPr id="402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49500"/>
            <a:ext cx="8229600" cy="3167063"/>
          </a:xfrm>
        </p:spPr>
        <p:txBody>
          <a:bodyPr/>
          <a:lstStyle/>
          <a:p>
            <a:pPr algn="justLow" rtl="1">
              <a:buFont typeface="Wingdings" pitchFamily="2" charset="2"/>
              <a:buNone/>
            </a:pPr>
            <a:r>
              <a:rPr lang="fa-IR" sz="4000">
                <a:cs typeface="B Nazanin" pitchFamily="2" charset="-78"/>
              </a:rPr>
              <a:t>یعنی گزارش کتبی دانش آموز دربارهء وقایع زندگی خود در گذشته ، حال و احتمالاً پیش بینی وقایع آینده .این روش بیشتر توسط جامعه شناسان و مورخان بکار برده می شود .</a:t>
            </a:r>
            <a:endParaRPr lang="en-US" sz="40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02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02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02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2434" grpId="0"/>
      <p:bldP spid="402435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900BA-C1F6-4268-B394-4DB14800B525}" type="slidenum">
              <a:rPr lang="ar-SA"/>
              <a:pPr/>
              <a:t>28</a:t>
            </a:fld>
            <a:endParaRPr lang="en-US"/>
          </a:p>
        </p:txBody>
      </p:sp>
      <p:sp>
        <p:nvSpPr>
          <p:cNvPr id="403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916113"/>
            <a:ext cx="8229600" cy="2881312"/>
          </a:xfrm>
        </p:spPr>
        <p:txBody>
          <a:bodyPr/>
          <a:lstStyle/>
          <a:p>
            <a:pPr algn="justLow" rtl="1">
              <a:buFont typeface="Wingdings" pitchFamily="2" charset="2"/>
              <a:buNone/>
            </a:pPr>
            <a:r>
              <a:rPr lang="fa-IR" sz="3600">
                <a:cs typeface="B Nazanin" pitchFamily="2" charset="-78"/>
              </a:rPr>
              <a:t>شرح حال نویسی برای کسانی که سواد دارند و از هوش طبیعی و سلامت روانی برخوردارند قابل اجرا می باشد.</a:t>
            </a:r>
          </a:p>
          <a:p>
            <a:pPr algn="justLow" rtl="1">
              <a:buFont typeface="Wingdings" pitchFamily="2" charset="2"/>
              <a:buNone/>
            </a:pPr>
            <a:r>
              <a:rPr lang="fa-IR" sz="3600">
                <a:cs typeface="B Nazanin" pitchFamily="2" charset="-78"/>
              </a:rPr>
              <a:t>بی میلی دانش آموز به آشکار سازی مشکلات زندگی ، حیطه کاربرد شرح حال را محدود می سازد.</a:t>
            </a:r>
            <a:endParaRPr lang="en-US" sz="36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3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3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03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3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3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03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3458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236C4-A95D-4329-AB40-7BFAA3E6125A}" type="slidenum">
              <a:rPr lang="ar-SA"/>
              <a:pPr/>
              <a:t>29</a:t>
            </a:fld>
            <a:endParaRPr lang="en-US"/>
          </a:p>
        </p:txBody>
      </p:sp>
      <p:sp>
        <p:nvSpPr>
          <p:cNvPr id="404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8208962" cy="1655763"/>
          </a:xfrm>
        </p:spPr>
        <p:txBody>
          <a:bodyPr/>
          <a:lstStyle/>
          <a:p>
            <a:pPr algn="r" rtl="1"/>
            <a:r>
              <a:rPr lang="fa-IR" sz="4000">
                <a:cs typeface="B Nazanin" pitchFamily="2" charset="-78"/>
              </a:rPr>
              <a:t>                                            </a:t>
            </a:r>
            <a:r>
              <a:rPr lang="fa-IR" sz="3200">
                <a:solidFill>
                  <a:srgbClr val="66FF66"/>
                </a:solidFill>
                <a:cs typeface="B Nazanin" pitchFamily="2" charset="-78"/>
              </a:rPr>
              <a:t>محدود</a:t>
            </a:r>
            <a:r>
              <a:rPr lang="fa-IR" sz="3200">
                <a:cs typeface="B Nazanin" pitchFamily="2" charset="-78"/>
              </a:rPr>
              <a:t>  </a:t>
            </a:r>
            <a:r>
              <a:rPr lang="fa-IR" sz="4000">
                <a:cs typeface="B Nazanin" pitchFamily="2" charset="-78"/>
              </a:rPr>
              <a:t>                                                           </a:t>
            </a:r>
            <a:r>
              <a:rPr lang="fa-IR" sz="3600">
                <a:solidFill>
                  <a:srgbClr val="66FF66"/>
                </a:solidFill>
                <a:cs typeface="B Nazanin" pitchFamily="2" charset="-78"/>
              </a:rPr>
              <a:t>انواع شرح حال نویسی:</a:t>
            </a:r>
            <a:r>
              <a:rPr lang="fa-IR" sz="4000">
                <a:cs typeface="B Nazanin" pitchFamily="2" charset="-78"/>
              </a:rPr>
              <a:t/>
            </a:r>
            <a:br>
              <a:rPr lang="fa-IR" sz="4000">
                <a:cs typeface="B Nazanin" pitchFamily="2" charset="-78"/>
              </a:rPr>
            </a:br>
            <a:r>
              <a:rPr lang="fa-IR" sz="4000">
                <a:cs typeface="B Nazanin" pitchFamily="2" charset="-78"/>
              </a:rPr>
              <a:t>                                         </a:t>
            </a:r>
            <a:r>
              <a:rPr lang="fa-IR" sz="4000">
                <a:solidFill>
                  <a:srgbClr val="66FF66"/>
                </a:solidFill>
                <a:cs typeface="B Nazanin" pitchFamily="2" charset="-78"/>
              </a:rPr>
              <a:t> </a:t>
            </a:r>
            <a:r>
              <a:rPr lang="fa-IR" sz="3200">
                <a:solidFill>
                  <a:srgbClr val="66FF66"/>
                </a:solidFill>
                <a:cs typeface="B Nazanin" pitchFamily="2" charset="-78"/>
              </a:rPr>
              <a:t>   آزاد</a:t>
            </a:r>
            <a:endParaRPr lang="en-US" sz="3200">
              <a:solidFill>
                <a:srgbClr val="66FF66"/>
              </a:solidFill>
              <a:cs typeface="B Nazanin" pitchFamily="2" charset="-78"/>
            </a:endParaRPr>
          </a:p>
        </p:txBody>
      </p:sp>
      <p:sp>
        <p:nvSpPr>
          <p:cNvPr id="404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89138"/>
            <a:ext cx="8229600" cy="4103687"/>
          </a:xfrm>
        </p:spPr>
        <p:txBody>
          <a:bodyPr/>
          <a:lstStyle/>
          <a:p>
            <a:pPr algn="justLow" rtl="1">
              <a:buFont typeface="Wingdings" pitchFamily="2" charset="2"/>
              <a:buNone/>
            </a:pPr>
            <a:r>
              <a:rPr lang="fa-IR" sz="4800">
                <a:solidFill>
                  <a:srgbClr val="99FF66"/>
                </a:solidFill>
                <a:cs typeface="B Nazanin" pitchFamily="2" charset="-78"/>
              </a:rPr>
              <a:t>محدود:</a:t>
            </a:r>
            <a:r>
              <a:rPr lang="fa-IR" sz="4000">
                <a:cs typeface="B Nazanin" pitchFamily="2" charset="-78"/>
              </a:rPr>
              <a:t> موضوع شرح حال از طرف مشاور تعیین می گردد و دانش آموز موظف است در آن زمینه به درج مطالبی که صلاح می داند  بپردازد .</a:t>
            </a:r>
          </a:p>
          <a:p>
            <a:pPr algn="justLow" rtl="1">
              <a:buFont typeface="Wingdings" pitchFamily="2" charset="2"/>
              <a:buNone/>
            </a:pPr>
            <a:r>
              <a:rPr lang="fa-IR" sz="4800">
                <a:solidFill>
                  <a:srgbClr val="99FF66"/>
                </a:solidFill>
                <a:cs typeface="B Nazanin" pitchFamily="2" charset="-78"/>
              </a:rPr>
              <a:t>آزاد:</a:t>
            </a:r>
            <a:r>
              <a:rPr lang="fa-IR" sz="4000">
                <a:cs typeface="B Nazanin" pitchFamily="2" charset="-78"/>
              </a:rPr>
              <a:t> برای دانش آموز هیچ گونه موضوعی از قبل مشخص نمی شود .</a:t>
            </a:r>
            <a:endParaRPr lang="en-US" sz="4000">
              <a:cs typeface="B Nazanin" pitchFamily="2" charset="-78"/>
            </a:endParaRPr>
          </a:p>
        </p:txBody>
      </p:sp>
      <p:sp>
        <p:nvSpPr>
          <p:cNvPr id="404484" name="Line 4"/>
          <p:cNvSpPr>
            <a:spLocks noChangeShapeType="1"/>
          </p:cNvSpPr>
          <p:nvPr/>
        </p:nvSpPr>
        <p:spPr bwMode="auto">
          <a:xfrm flipH="1" flipV="1">
            <a:off x="3779838" y="549275"/>
            <a:ext cx="863600" cy="360363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04485" name="Line 5"/>
          <p:cNvSpPr>
            <a:spLocks noChangeShapeType="1"/>
          </p:cNvSpPr>
          <p:nvPr/>
        </p:nvSpPr>
        <p:spPr bwMode="auto">
          <a:xfrm flipH="1">
            <a:off x="3851275" y="908050"/>
            <a:ext cx="792163" cy="504825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4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4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04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044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044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04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04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04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04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04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4482" grpId="0"/>
      <p:bldP spid="404483" grpId="0" build="p"/>
      <p:bldP spid="40448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EA02D-520E-4276-A06A-85B23FB686AF}" type="slidenum">
              <a:rPr lang="ar-SA"/>
              <a:pPr/>
              <a:t>3</a:t>
            </a:fld>
            <a:endParaRPr lang="en-US"/>
          </a:p>
        </p:txBody>
      </p:sp>
      <p:sp>
        <p:nvSpPr>
          <p:cNvPr id="3778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836613"/>
            <a:ext cx="8229600" cy="1143000"/>
          </a:xfrm>
        </p:spPr>
        <p:txBody>
          <a:bodyPr/>
          <a:lstStyle/>
          <a:p>
            <a:pPr rtl="1"/>
            <a:r>
              <a:rPr lang="fa-IR">
                <a:solidFill>
                  <a:srgbClr val="66FF66"/>
                </a:solidFill>
                <a:cs typeface="B Nazanin" pitchFamily="2" charset="-78"/>
              </a:rPr>
              <a:t>روشهای شناخت عینی:</a:t>
            </a:r>
            <a:endParaRPr lang="en-US">
              <a:solidFill>
                <a:srgbClr val="66FF66"/>
              </a:solidFill>
              <a:cs typeface="B Nazanin" pitchFamily="2" charset="-78"/>
            </a:endParaRPr>
          </a:p>
        </p:txBody>
      </p:sp>
      <p:sp>
        <p:nvSpPr>
          <p:cNvPr id="377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060575"/>
            <a:ext cx="8893175" cy="3816350"/>
          </a:xfrm>
        </p:spPr>
        <p:txBody>
          <a:bodyPr/>
          <a:lstStyle/>
          <a:p>
            <a:pPr algn="r" rtl="1">
              <a:buFont typeface="Wingdings" pitchFamily="2" charset="2"/>
              <a:buNone/>
            </a:pPr>
            <a:r>
              <a:rPr lang="fa-IR" sz="3600">
                <a:cs typeface="B Nazanin" pitchFamily="2" charset="-78"/>
              </a:rPr>
              <a:t>در این روشها ، راهنما ومشاور از طریق کاربرد آزمون های روانی به کسب اطلاعات و شناخت دانش آموزان می پردازد .</a:t>
            </a:r>
          </a:p>
          <a:p>
            <a:pPr algn="justLow" rtl="1">
              <a:buFont typeface="Wingdings" pitchFamily="2" charset="2"/>
              <a:buNone/>
            </a:pPr>
            <a:r>
              <a:rPr lang="fa-IR" sz="3600">
                <a:cs typeface="B Nazanin" pitchFamily="2" charset="-78"/>
              </a:rPr>
              <a:t>مشاور باید با شیوه های انتخاب ، اجرا و تفسیر نتایج آزمون های روانی آشنا باشد ، زیرا استفاده نادرست از آزمون ها بر مشکلات دانش آموزان می افزاید.</a:t>
            </a:r>
            <a:endParaRPr lang="en-US" sz="36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778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78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77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1000"/>
                                        <p:tgtEl>
                                          <p:spTgt spid="377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1000"/>
                                        <p:tgtEl>
                                          <p:spTgt spid="377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7858" grpId="0"/>
      <p:bldP spid="377859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5A38-9EDF-48CC-AA85-AA17B718FA82}" type="slidenum">
              <a:rPr lang="ar-SA"/>
              <a:pPr/>
              <a:t>30</a:t>
            </a:fld>
            <a:endParaRPr lang="en-US"/>
          </a:p>
        </p:txBody>
      </p:sp>
      <p:sp>
        <p:nvSpPr>
          <p:cNvPr id="405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fa-IR" sz="3600">
                <a:solidFill>
                  <a:srgbClr val="66FF66"/>
                </a:solidFill>
                <a:cs typeface="B Nazanin" pitchFamily="2" charset="-78"/>
              </a:rPr>
              <a:t>نکاتی که در شرح حال نویسی باید رعایت شود:</a:t>
            </a:r>
            <a:endParaRPr lang="en-US" sz="3600">
              <a:solidFill>
                <a:srgbClr val="66FF66"/>
              </a:solidFill>
              <a:cs typeface="B Nazanin" pitchFamily="2" charset="-78"/>
            </a:endParaRPr>
          </a:p>
        </p:txBody>
      </p:sp>
      <p:sp>
        <p:nvSpPr>
          <p:cNvPr id="405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89138"/>
            <a:ext cx="8229600" cy="3989387"/>
          </a:xfrm>
        </p:spPr>
        <p:txBody>
          <a:bodyPr/>
          <a:lstStyle/>
          <a:p>
            <a:pPr algn="r" rtl="1"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fa-IR" sz="3600">
                <a:cs typeface="B Nazanin" pitchFamily="2" charset="-78"/>
              </a:rPr>
              <a:t>به دانش آموز اطمینان داده شود که مطالب نوشته شده محرمانه است.</a:t>
            </a:r>
          </a:p>
          <a:p>
            <a:pPr algn="r" rtl="1"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fa-IR" sz="3600">
                <a:cs typeface="B Nazanin" pitchFamily="2" charset="-78"/>
              </a:rPr>
              <a:t>نباید بدون مقدمه و تشخیص ضرورت خاص اقدام کرد.</a:t>
            </a:r>
          </a:p>
          <a:p>
            <a:pPr algn="r" rtl="1"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fa-IR" sz="3600">
                <a:cs typeface="B Nazanin" pitchFamily="2" charset="-78"/>
              </a:rPr>
              <a:t>پس از چندین جلسه مشاوره اقدام به شرح حال نویسی شود .</a:t>
            </a:r>
          </a:p>
          <a:p>
            <a:pPr algn="r" rtl="1"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fa-IR" sz="3600">
                <a:cs typeface="B Nazanin" pitchFamily="2" charset="-78"/>
              </a:rPr>
              <a:t>دلایل کار برای مراجع توضیح داده شود .</a:t>
            </a:r>
            <a:endParaRPr lang="en-US" sz="36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405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405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405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405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000"/>
                            </p:stCondLst>
                            <p:childTnLst>
                              <p:par>
                                <p:cTn id="2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405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5506" grpId="0"/>
      <p:bldP spid="405507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AB4F-4AFF-4BC6-96BC-91A0BB638E5C}" type="slidenum">
              <a:rPr lang="ar-SA"/>
              <a:pPr/>
              <a:t>31</a:t>
            </a:fld>
            <a:endParaRPr lang="en-US"/>
          </a:p>
        </p:txBody>
      </p:sp>
      <p:sp>
        <p:nvSpPr>
          <p:cNvPr id="406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fa-IR" sz="5400">
                <a:solidFill>
                  <a:srgbClr val="99FF66"/>
                </a:solidFill>
                <a:cs typeface="B Nazanin" pitchFamily="2" charset="-78"/>
              </a:rPr>
              <a:t>گروه سنجی:</a:t>
            </a:r>
            <a:endParaRPr lang="en-US" sz="5400">
              <a:solidFill>
                <a:srgbClr val="99FF66"/>
              </a:solidFill>
              <a:cs typeface="B Nazanin" pitchFamily="2" charset="-78"/>
            </a:endParaRPr>
          </a:p>
        </p:txBody>
      </p:sp>
      <p:sp>
        <p:nvSpPr>
          <p:cNvPr id="406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Low" rtl="1">
              <a:buFont typeface="Wingdings" pitchFamily="2" charset="2"/>
              <a:buNone/>
            </a:pPr>
            <a:r>
              <a:rPr lang="fa-IR" sz="4000">
                <a:cs typeface="B Nazanin" pitchFamily="2" charset="-78"/>
              </a:rPr>
              <a:t>ژکوب مورینو روانپزشک رومانیائی الاصل مبدع گروه سنجی است.</a:t>
            </a:r>
          </a:p>
          <a:p>
            <a:pPr algn="justLow" rtl="1">
              <a:buFont typeface="Wingdings" pitchFamily="2" charset="2"/>
              <a:buNone/>
            </a:pPr>
            <a:r>
              <a:rPr lang="fa-IR" sz="4000">
                <a:cs typeface="B Nazanin" pitchFamily="2" charset="-78"/>
              </a:rPr>
              <a:t>در گروه سنجی موقعیت هر فردی در گروه نسبت به دیگران بر اساس ملاک و معیار معینی ارزیابی    می شود ، هدف آن است که  میزان پذیرش یا عدم پذیرش افراد گروه نسبت به یکدیگر و روابط هر فرد با دیگر اعضاء مشخص می شود.</a:t>
            </a:r>
            <a:endParaRPr lang="en-US" sz="40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6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6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06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6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6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406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6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06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406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6530" grpId="0"/>
      <p:bldP spid="406531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2DE8C-1C1E-4231-9B91-F71CE18B6E00}" type="slidenum">
              <a:rPr lang="ar-SA"/>
              <a:pPr/>
              <a:t>32</a:t>
            </a:fld>
            <a:endParaRPr lang="en-US"/>
          </a:p>
        </p:txBody>
      </p:sp>
      <p:sp>
        <p:nvSpPr>
          <p:cNvPr id="407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sz="4800">
                <a:solidFill>
                  <a:srgbClr val="FFFF00"/>
                </a:solidFill>
                <a:cs typeface="B Nazanin" pitchFamily="2" charset="-78"/>
              </a:rPr>
              <a:t>در گروه سنجی :</a:t>
            </a:r>
            <a:endParaRPr lang="en-US" sz="4800">
              <a:solidFill>
                <a:srgbClr val="FFFF00"/>
              </a:solidFill>
              <a:cs typeface="B Nazanin" pitchFamily="2" charset="-78"/>
            </a:endParaRPr>
          </a:p>
        </p:txBody>
      </p:sp>
      <p:sp>
        <p:nvSpPr>
          <p:cNvPr id="407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91513" cy="4997450"/>
          </a:xfrm>
        </p:spPr>
        <p:txBody>
          <a:bodyPr/>
          <a:lstStyle/>
          <a:p>
            <a:pPr algn="justLow" rtl="1">
              <a:buClr>
                <a:srgbClr val="FF0000"/>
              </a:buClr>
              <a:buSzPct val="9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کسی که بیشترین انتخاب را حائز باشد « ستاره گروه » نامیده می شود.</a:t>
            </a:r>
          </a:p>
          <a:p>
            <a:pPr algn="justLow" rtl="1">
              <a:buClr>
                <a:srgbClr val="FF0000"/>
              </a:buClr>
              <a:buSzPct val="9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کسی که از طرف افراد گروه اصلاً انتخاب نشده باشد منفرد نامیده می شود .</a:t>
            </a:r>
          </a:p>
          <a:p>
            <a:pPr algn="justLow" rtl="1">
              <a:buClr>
                <a:srgbClr val="FF0000"/>
              </a:buClr>
              <a:buSzPct val="9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کسی که کمترین رای را آورده باشد فراموش شده نامیده می شود .</a:t>
            </a:r>
          </a:p>
          <a:p>
            <a:pPr algn="justLow" rtl="1">
              <a:buClr>
                <a:srgbClr val="FF0000"/>
              </a:buClr>
              <a:buSzPct val="9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کسی که اعضای گروه حاضر به همکاری با او نباشند مطرود نامیده می شود.</a:t>
            </a:r>
            <a:endParaRPr lang="en-US" sz="36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07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07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07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07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07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07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07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407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407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407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7554" grpId="0"/>
      <p:bldP spid="407555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79D43-3EBB-455C-ABA9-5E19C4A6D679}" type="slidenum">
              <a:rPr lang="ar-SA"/>
              <a:pPr/>
              <a:t>33</a:t>
            </a:fld>
            <a:endParaRPr lang="en-US"/>
          </a:p>
        </p:txBody>
      </p:sp>
      <p:sp>
        <p:nvSpPr>
          <p:cNvPr id="408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836613"/>
            <a:ext cx="8229600" cy="1143000"/>
          </a:xfrm>
        </p:spPr>
        <p:txBody>
          <a:bodyPr/>
          <a:lstStyle/>
          <a:p>
            <a:pPr rtl="1"/>
            <a:r>
              <a:rPr lang="fa-IR" sz="3200">
                <a:solidFill>
                  <a:srgbClr val="66FF66"/>
                </a:solidFill>
                <a:cs typeface="B Nazanin" pitchFamily="2" charset="-78"/>
              </a:rPr>
              <a:t>گروه سنجی در هر شرایطی قابل اجرا نیست و برای انجام آن نکات زیر باید رعایت گردد :</a:t>
            </a:r>
            <a:r>
              <a:rPr lang="fa-IR" sz="3200">
                <a:cs typeface="B Nazanin" pitchFamily="2" charset="-78"/>
              </a:rPr>
              <a:t> </a:t>
            </a:r>
            <a:endParaRPr lang="en-US" sz="3200">
              <a:cs typeface="B Nazanin" pitchFamily="2" charset="-78"/>
            </a:endParaRPr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349500"/>
            <a:ext cx="8229600" cy="2917825"/>
          </a:xfrm>
        </p:spPr>
        <p:txBody>
          <a:bodyPr/>
          <a:lstStyle/>
          <a:p>
            <a:pPr marL="609600" indent="-609600" algn="r" rtl="1">
              <a:buClr>
                <a:srgbClr val="FFFF00"/>
              </a:buClr>
              <a:buSzPct val="90000"/>
              <a:buFont typeface="Wingdings" pitchFamily="2" charset="2"/>
              <a:buAutoNum type="arabicParenR"/>
            </a:pPr>
            <a:r>
              <a:rPr lang="fa-IR" sz="3600">
                <a:cs typeface="B Nazanin" pitchFamily="2" charset="-78"/>
              </a:rPr>
              <a:t>افراد گروه یکدیگر را خوب بشناسند.</a:t>
            </a:r>
          </a:p>
          <a:p>
            <a:pPr marL="609600" indent="-609600" algn="r" rtl="1">
              <a:buClr>
                <a:srgbClr val="FFFF00"/>
              </a:buClr>
              <a:buSzPct val="90000"/>
              <a:buFont typeface="Wingdings" pitchFamily="2" charset="2"/>
              <a:buAutoNum type="arabicParenR"/>
            </a:pPr>
            <a:r>
              <a:rPr lang="fa-IR" sz="3600">
                <a:cs typeface="B Nazanin" pitchFamily="2" charset="-78"/>
              </a:rPr>
              <a:t>مفهوم صفتی که مورد سنجش قرار می گیرد کاملاً روشن باشد.</a:t>
            </a:r>
          </a:p>
          <a:p>
            <a:pPr marL="609600" indent="-609600" algn="r" rtl="1">
              <a:buClr>
                <a:srgbClr val="FFFF00"/>
              </a:buClr>
              <a:buSzPct val="90000"/>
              <a:buFont typeface="Wingdings" pitchFamily="2" charset="2"/>
              <a:buAutoNum type="arabicParenR"/>
            </a:pPr>
            <a:r>
              <a:rPr lang="fa-IR" sz="3600">
                <a:cs typeface="B Nazanin" pitchFamily="2" charset="-78"/>
              </a:rPr>
              <a:t>نتایج باید محرمانه باشد.</a:t>
            </a:r>
            <a:endParaRPr lang="en-US" sz="36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8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8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08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408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408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1000"/>
                                        <p:tgtEl>
                                          <p:spTgt spid="408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8578" grpId="0"/>
      <p:bldP spid="408579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F7FA0-21B8-49FD-A70B-2C6F2C483A56}" type="slidenum">
              <a:rPr lang="ar-SA"/>
              <a:pPr/>
              <a:t>34</a:t>
            </a:fld>
            <a:endParaRPr lang="en-US"/>
          </a:p>
        </p:txBody>
      </p:sp>
      <p:sp>
        <p:nvSpPr>
          <p:cNvPr id="409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fa-IR">
                <a:solidFill>
                  <a:srgbClr val="66FF66"/>
                </a:solidFill>
                <a:cs typeface="B Nazanin" pitchFamily="2" charset="-78"/>
              </a:rPr>
              <a:t>گروه سنجی به دو شیوه انجام می شود:</a:t>
            </a:r>
            <a:endParaRPr lang="en-US">
              <a:solidFill>
                <a:srgbClr val="66FF66"/>
              </a:solidFill>
              <a:cs typeface="B Nazanin" pitchFamily="2" charset="-78"/>
            </a:endParaRPr>
          </a:p>
        </p:txBody>
      </p:sp>
      <p:sp>
        <p:nvSpPr>
          <p:cNvPr id="409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algn="justLow" rtl="1">
              <a:buClr>
                <a:srgbClr val="FF99FF"/>
              </a:buClr>
              <a:buSzPct val="85000"/>
              <a:buFont typeface="Wingdings" pitchFamily="2" charset="2"/>
              <a:buAutoNum type="arabicPeriod"/>
            </a:pPr>
            <a:r>
              <a:rPr lang="fa-IR" sz="4000">
                <a:solidFill>
                  <a:srgbClr val="FFFF00"/>
                </a:solidFill>
                <a:cs typeface="B Nazanin" pitchFamily="2" charset="-78"/>
              </a:rPr>
              <a:t>صفت و ملاک مشخص: </a:t>
            </a:r>
            <a:r>
              <a:rPr lang="fa-IR" sz="4000">
                <a:cs typeface="B Nazanin" pitchFamily="2" charset="-78"/>
              </a:rPr>
              <a:t>از دانش آموز خواسته می شود تا بر اساس ملاک و صفتی ، همکلاسی های خود را ارزیابی کند.</a:t>
            </a:r>
          </a:p>
          <a:p>
            <a:pPr marL="609600" indent="-609600" algn="justLow" rtl="1">
              <a:buClr>
                <a:srgbClr val="FF99FF"/>
              </a:buClr>
              <a:buSzPct val="85000"/>
              <a:buFont typeface="Wingdings" pitchFamily="2" charset="2"/>
              <a:buAutoNum type="arabicPeriod"/>
            </a:pPr>
            <a:r>
              <a:rPr lang="fa-IR" sz="4000">
                <a:solidFill>
                  <a:srgbClr val="FFFF00"/>
                </a:solidFill>
                <a:cs typeface="B Nazanin" pitchFamily="2" charset="-78"/>
              </a:rPr>
              <a:t>پرسشنامه :</a:t>
            </a:r>
            <a:r>
              <a:rPr lang="fa-IR" sz="4000">
                <a:cs typeface="B Nazanin" pitchFamily="2" charset="-78"/>
              </a:rPr>
              <a:t> نگرش ها واحساسات افراد گروه نسبت به یکدیگر مورد ارزیابی قرار می گیرد .</a:t>
            </a:r>
            <a:endParaRPr lang="en-US" sz="4000">
              <a:solidFill>
                <a:srgbClr val="FFFF00"/>
              </a:solidFill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409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1000"/>
                                        <p:tgtEl>
                                          <p:spTgt spid="409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409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02" grpId="0"/>
      <p:bldP spid="40960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123B6-C48B-48D9-BB73-7E714708441C}" type="slidenum">
              <a:rPr lang="ar-SA"/>
              <a:pPr/>
              <a:t>35</a:t>
            </a:fld>
            <a:endParaRPr lang="en-US"/>
          </a:p>
        </p:txBody>
      </p:sp>
      <p:sp>
        <p:nvSpPr>
          <p:cNvPr id="410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692150"/>
            <a:ext cx="8229600" cy="1143000"/>
          </a:xfrm>
        </p:spPr>
        <p:txBody>
          <a:bodyPr/>
          <a:lstStyle/>
          <a:p>
            <a:pPr rtl="1"/>
            <a:r>
              <a:rPr lang="fa-IR">
                <a:solidFill>
                  <a:srgbClr val="FFFF00"/>
                </a:solidFill>
                <a:cs typeface="B Nazanin" pitchFamily="2" charset="-78"/>
              </a:rPr>
              <a:t>روش شناخت عینی ـ ذهنی :</a:t>
            </a:r>
            <a:endParaRPr lang="en-US">
              <a:solidFill>
                <a:srgbClr val="FFFF00"/>
              </a:solidFill>
              <a:cs typeface="B Nazanin" pitchFamily="2" charset="-78"/>
            </a:endParaRPr>
          </a:p>
        </p:txBody>
      </p:sp>
      <p:sp>
        <p:nvSpPr>
          <p:cNvPr id="410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2276475"/>
            <a:ext cx="7366000" cy="2663825"/>
          </a:xfrm>
        </p:spPr>
        <p:txBody>
          <a:bodyPr/>
          <a:lstStyle/>
          <a:p>
            <a:pPr algn="justLow" rtl="1">
              <a:buFont typeface="Wingdings" pitchFamily="2" charset="2"/>
              <a:buNone/>
            </a:pPr>
            <a:r>
              <a:rPr lang="fa-IR" sz="3600">
                <a:cs typeface="B Nazanin" pitchFamily="2" charset="-78"/>
              </a:rPr>
              <a:t>این شیوه تلفیقی از شناخت عینی و ذهنی است و به استفاده از روش خاصی مقید نیست . در این شیوه شناخت کاملتر و دقیقتری از مراجع و مشکلات او حاصل می شود.</a:t>
            </a:r>
            <a:endParaRPr lang="en-US" sz="36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410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10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10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410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626" grpId="0"/>
      <p:bldP spid="410627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D33FE-25CB-4462-AF99-A31FB158369F}" type="slidenum">
              <a:rPr lang="ar-SA"/>
              <a:pPr/>
              <a:t>36</a:t>
            </a:fld>
            <a:endParaRPr lang="en-US"/>
          </a:p>
        </p:txBody>
      </p:sp>
      <p:sp>
        <p:nvSpPr>
          <p:cNvPr id="411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sz="3600">
                <a:solidFill>
                  <a:srgbClr val="FFFF00"/>
                </a:solidFill>
                <a:cs typeface="B Nazanin" pitchFamily="2" charset="-78"/>
              </a:rPr>
              <a:t>مثلاً پرونده راهنمایی که دارای اطلاعاتی به شرح زیر می باشد:</a:t>
            </a:r>
            <a:endParaRPr lang="en-US" sz="3600">
              <a:solidFill>
                <a:srgbClr val="FFFF00"/>
              </a:solidFill>
              <a:cs typeface="B Nazanin" pitchFamily="2" charset="-78"/>
            </a:endParaRPr>
          </a:p>
        </p:txBody>
      </p:sp>
      <p:sp>
        <p:nvSpPr>
          <p:cNvPr id="4116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9750" y="1628775"/>
            <a:ext cx="4038600" cy="4105275"/>
          </a:xfrm>
        </p:spPr>
        <p:txBody>
          <a:bodyPr/>
          <a:lstStyle/>
          <a:p>
            <a:pPr algn="r" rtl="1">
              <a:buClr>
                <a:srgbClr val="FF99FF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ویژگی های شخصیتی </a:t>
            </a:r>
          </a:p>
          <a:p>
            <a:pPr algn="r" rtl="1">
              <a:buClr>
                <a:srgbClr val="FF99FF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روابط خانوادگی </a:t>
            </a:r>
          </a:p>
          <a:p>
            <a:pPr algn="r" rtl="1">
              <a:buClr>
                <a:srgbClr val="FF99FF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نحوه استفاده از اوقات فراغت</a:t>
            </a:r>
          </a:p>
          <a:p>
            <a:pPr algn="r" rtl="1">
              <a:buClr>
                <a:srgbClr val="FF99FF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فعالیت های خارج از مدرسه</a:t>
            </a:r>
            <a:endParaRPr lang="en-US" sz="3600">
              <a:cs typeface="B Nazanin" pitchFamily="2" charset="-78"/>
            </a:endParaRPr>
          </a:p>
        </p:txBody>
      </p:sp>
      <p:sp>
        <p:nvSpPr>
          <p:cNvPr id="411652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algn="r" rtl="1">
              <a:buClr>
                <a:srgbClr val="FF99FF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مشخصات اساسی </a:t>
            </a:r>
          </a:p>
          <a:p>
            <a:pPr algn="r" rtl="1">
              <a:buClr>
                <a:srgbClr val="FF99FF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وضع ظاهری </a:t>
            </a:r>
          </a:p>
          <a:p>
            <a:pPr algn="r" rtl="1">
              <a:buClr>
                <a:srgbClr val="FF99FF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رفتار در مدرسه و کلاس </a:t>
            </a:r>
          </a:p>
          <a:p>
            <a:pPr algn="r" rtl="1">
              <a:buClr>
                <a:srgbClr val="FF99FF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رفتار هنگام بازی</a:t>
            </a:r>
          </a:p>
          <a:p>
            <a:pPr algn="r" rtl="1">
              <a:buClr>
                <a:srgbClr val="FF99FF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ارتباط با دوستان</a:t>
            </a:r>
            <a:endParaRPr lang="en-US" sz="36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411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1000"/>
                                        <p:tgtEl>
                                          <p:spTgt spid="411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1000"/>
                                        <p:tgtEl>
                                          <p:spTgt spid="4116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1000"/>
                                        <p:tgtEl>
                                          <p:spTgt spid="411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1000"/>
                                        <p:tgtEl>
                                          <p:spTgt spid="4116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1000"/>
                                        <p:tgtEl>
                                          <p:spTgt spid="4116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1000"/>
                                        <p:tgtEl>
                                          <p:spTgt spid="411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1000"/>
                                        <p:tgtEl>
                                          <p:spTgt spid="411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1000"/>
                                        <p:tgtEl>
                                          <p:spTgt spid="411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1000"/>
                                        <p:tgtEl>
                                          <p:spTgt spid="411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650" grpId="0"/>
      <p:bldP spid="411651" grpId="0" build="p"/>
      <p:bldP spid="41165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620A6-DA14-4B81-9970-381C372EA279}" type="slidenum">
              <a:rPr lang="ar-SA"/>
              <a:pPr/>
              <a:t>4</a:t>
            </a:fld>
            <a:endParaRPr lang="en-US"/>
          </a:p>
        </p:txBody>
      </p:sp>
      <p:sp>
        <p:nvSpPr>
          <p:cNvPr id="3788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844675"/>
            <a:ext cx="8229600" cy="3024188"/>
          </a:xfrm>
        </p:spPr>
        <p:txBody>
          <a:bodyPr/>
          <a:lstStyle/>
          <a:p>
            <a:pPr algn="r" rtl="1">
              <a:buFont typeface="Wingdings" pitchFamily="2" charset="2"/>
              <a:buNone/>
            </a:pPr>
            <a:r>
              <a:rPr lang="fa-IR" sz="3600">
                <a:cs typeface="B Nazanin" pitchFamily="2" charset="-78"/>
              </a:rPr>
              <a:t>آزمون وسیله ای عینی برای سنجش رفتاری معین در زمان مشخصی است. </a:t>
            </a:r>
          </a:p>
          <a:p>
            <a:pPr algn="justLow" rtl="1">
              <a:buFont typeface="Wingdings" pitchFamily="2" charset="2"/>
              <a:buNone/>
            </a:pPr>
            <a:r>
              <a:rPr lang="fa-IR" sz="3600">
                <a:cs typeface="B Nazanin" pitchFamily="2" charset="-78"/>
              </a:rPr>
              <a:t>عینیت آزمون بدان سبب است که قضاوت ذهنی مجری در اجرا ، نمره گذاری و تفسیر آن دخالت ندارد.</a:t>
            </a:r>
            <a:endParaRPr lang="en-US" sz="36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1000"/>
                                        <p:tgtEl>
                                          <p:spTgt spid="3788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1000"/>
                                        <p:tgtEl>
                                          <p:spTgt spid="3788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88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00696-245C-490F-A896-3E02D0994974}" type="slidenum">
              <a:rPr lang="ar-SA"/>
              <a:pPr/>
              <a:t>5</a:t>
            </a:fld>
            <a:endParaRPr lang="en-US"/>
          </a:p>
        </p:txBody>
      </p:sp>
      <p:sp>
        <p:nvSpPr>
          <p:cNvPr id="3799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549275"/>
            <a:ext cx="8229600" cy="5975350"/>
          </a:xfrm>
        </p:spPr>
        <p:txBody>
          <a:bodyPr/>
          <a:lstStyle/>
          <a:p>
            <a:pPr algn="r" rtl="1">
              <a:buFont typeface="Wingdings" pitchFamily="2" charset="2"/>
              <a:buNone/>
            </a:pPr>
            <a:r>
              <a:rPr lang="fa-IR">
                <a:solidFill>
                  <a:srgbClr val="00FF00"/>
                </a:solidFill>
                <a:cs typeface="B Nazanin" pitchFamily="2" charset="-78"/>
              </a:rPr>
              <a:t>                      </a:t>
            </a:r>
            <a:r>
              <a:rPr lang="fa-IR" sz="4400">
                <a:solidFill>
                  <a:srgbClr val="00FF00"/>
                </a:solidFill>
                <a:cs typeface="B Nazanin" pitchFamily="2" charset="-78"/>
              </a:rPr>
              <a:t>انواع آزمون های روانی</a:t>
            </a:r>
          </a:p>
          <a:p>
            <a:pPr algn="r" rtl="1">
              <a:buFont typeface="Wingdings" pitchFamily="2" charset="2"/>
              <a:buNone/>
            </a:pPr>
            <a:endParaRPr lang="fa-IR" sz="4400">
              <a:cs typeface="B Nazanin" pitchFamily="2" charset="-78"/>
            </a:endParaRPr>
          </a:p>
          <a:p>
            <a:pPr algn="r" rtl="1">
              <a:buFont typeface="Wingdings" pitchFamily="2" charset="2"/>
              <a:buNone/>
            </a:pPr>
            <a:r>
              <a:rPr lang="fa-IR">
                <a:cs typeface="B Nazanin" pitchFamily="2" charset="-78"/>
              </a:rPr>
              <a:t>  از نظر اجرا    از نظر شکل    از نظر موضوع     از نظر دقت</a:t>
            </a:r>
          </a:p>
          <a:p>
            <a:pPr algn="r" rtl="1">
              <a:buFont typeface="Wingdings" pitchFamily="2" charset="2"/>
              <a:buNone/>
            </a:pPr>
            <a:endParaRPr lang="fa-IR" sz="2400">
              <a:cs typeface="B Nazanin" pitchFamily="2" charset="-78"/>
            </a:endParaRPr>
          </a:p>
          <a:p>
            <a:pPr algn="r" rtl="1">
              <a:buFont typeface="Wingdings" pitchFamily="2" charset="2"/>
              <a:buNone/>
            </a:pPr>
            <a:r>
              <a:rPr lang="fa-IR" sz="2800">
                <a:cs typeface="B Nazanin" pitchFamily="2" charset="-78"/>
              </a:rPr>
              <a:t>فردی       گروهی</a:t>
            </a:r>
            <a:r>
              <a:rPr lang="fa-IR" sz="2400">
                <a:cs typeface="B Nazanin" pitchFamily="2" charset="-78"/>
              </a:rPr>
              <a:t>                                            </a:t>
            </a:r>
            <a:r>
              <a:rPr lang="fa-IR" sz="2800">
                <a:cs typeface="B Nazanin" pitchFamily="2" charset="-78"/>
              </a:rPr>
              <a:t>معلم ساخته    تراز ساخته</a:t>
            </a:r>
          </a:p>
          <a:p>
            <a:pPr algn="r" rtl="1">
              <a:buFont typeface="Wingdings" pitchFamily="2" charset="2"/>
              <a:buNone/>
            </a:pPr>
            <a:endParaRPr lang="fa-IR" sz="2800">
              <a:cs typeface="B Nazanin" pitchFamily="2" charset="-78"/>
            </a:endParaRPr>
          </a:p>
          <a:p>
            <a:pPr algn="r" rtl="1">
              <a:buFont typeface="Wingdings" pitchFamily="2" charset="2"/>
              <a:buNone/>
            </a:pPr>
            <a:r>
              <a:rPr lang="fa-IR" sz="2800">
                <a:cs typeface="B Nazanin" pitchFamily="2" charset="-78"/>
              </a:rPr>
              <a:t>ابزاری                                                                    استعداد</a:t>
            </a:r>
          </a:p>
          <a:p>
            <a:pPr algn="r" rtl="1">
              <a:buFont typeface="Wingdings" pitchFamily="2" charset="2"/>
              <a:buNone/>
            </a:pPr>
            <a:r>
              <a:rPr lang="fa-IR" sz="2800">
                <a:cs typeface="B Nazanin" pitchFamily="2" charset="-78"/>
              </a:rPr>
              <a:t>کتبی                                                                     معلومات</a:t>
            </a:r>
          </a:p>
          <a:p>
            <a:pPr algn="r" rtl="1">
              <a:buFont typeface="Wingdings" pitchFamily="2" charset="2"/>
              <a:buNone/>
            </a:pPr>
            <a:r>
              <a:rPr lang="fa-IR" sz="2800">
                <a:cs typeface="B Nazanin" pitchFamily="2" charset="-78"/>
              </a:rPr>
              <a:t>شفاهی                                                                   شخصیت</a:t>
            </a:r>
          </a:p>
          <a:p>
            <a:pPr algn="r" rtl="1">
              <a:buFont typeface="Wingdings" pitchFamily="2" charset="2"/>
              <a:buNone/>
            </a:pPr>
            <a:r>
              <a:rPr lang="fa-IR" sz="2800">
                <a:cs typeface="B Nazanin" pitchFamily="2" charset="-78"/>
              </a:rPr>
              <a:t>								  رغبت </a:t>
            </a:r>
            <a:endParaRPr lang="en-US" sz="3600">
              <a:cs typeface="B Nazanin" pitchFamily="2" charset="-78"/>
            </a:endParaRPr>
          </a:p>
        </p:txBody>
      </p:sp>
      <p:grpSp>
        <p:nvGrpSpPr>
          <p:cNvPr id="379907" name="Group 3"/>
          <p:cNvGrpSpPr>
            <a:grpSpLocks/>
          </p:cNvGrpSpPr>
          <p:nvPr/>
        </p:nvGrpSpPr>
        <p:grpSpPr bwMode="auto">
          <a:xfrm>
            <a:off x="1476375" y="2636838"/>
            <a:ext cx="6677025" cy="3382962"/>
            <a:chOff x="930" y="1661"/>
            <a:chExt cx="4206" cy="2131"/>
          </a:xfrm>
        </p:grpSpPr>
        <p:grpSp>
          <p:nvGrpSpPr>
            <p:cNvPr id="379908" name="Group 4"/>
            <p:cNvGrpSpPr>
              <a:grpSpLocks/>
            </p:cNvGrpSpPr>
            <p:nvPr/>
          </p:nvGrpSpPr>
          <p:grpSpPr bwMode="auto">
            <a:xfrm>
              <a:off x="1383" y="1842"/>
              <a:ext cx="1315" cy="1950"/>
              <a:chOff x="1338" y="1525"/>
              <a:chExt cx="1315" cy="1950"/>
            </a:xfrm>
          </p:grpSpPr>
          <p:sp>
            <p:nvSpPr>
              <p:cNvPr id="379909" name="Line 5"/>
              <p:cNvSpPr>
                <a:spLocks noChangeShapeType="1"/>
              </p:cNvSpPr>
              <p:nvPr/>
            </p:nvSpPr>
            <p:spPr bwMode="auto">
              <a:xfrm>
                <a:off x="2653" y="1525"/>
                <a:ext cx="0" cy="1451"/>
              </a:xfrm>
              <a:prstGeom prst="line">
                <a:avLst/>
              </a:prstGeom>
              <a:noFill/>
              <a:ln w="38100">
                <a:solidFill>
                  <a:srgbClr val="66FF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910" name="Line 6"/>
              <p:cNvSpPr>
                <a:spLocks noChangeShapeType="1"/>
              </p:cNvSpPr>
              <p:nvPr/>
            </p:nvSpPr>
            <p:spPr bwMode="auto">
              <a:xfrm flipH="1">
                <a:off x="1655" y="2976"/>
                <a:ext cx="998" cy="0"/>
              </a:xfrm>
              <a:prstGeom prst="line">
                <a:avLst/>
              </a:prstGeom>
              <a:noFill/>
              <a:ln w="38100">
                <a:solidFill>
                  <a:srgbClr val="66FF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911" name="Line 7"/>
              <p:cNvSpPr>
                <a:spLocks noChangeShapeType="1"/>
              </p:cNvSpPr>
              <p:nvPr/>
            </p:nvSpPr>
            <p:spPr bwMode="auto">
              <a:xfrm flipH="1" flipV="1">
                <a:off x="1338" y="2568"/>
                <a:ext cx="317" cy="408"/>
              </a:xfrm>
              <a:prstGeom prst="line">
                <a:avLst/>
              </a:prstGeom>
              <a:noFill/>
              <a:ln w="38100">
                <a:solidFill>
                  <a:srgbClr val="66FF66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912" name="Line 8"/>
              <p:cNvSpPr>
                <a:spLocks noChangeShapeType="1"/>
              </p:cNvSpPr>
              <p:nvPr/>
            </p:nvSpPr>
            <p:spPr bwMode="auto">
              <a:xfrm flipH="1" flipV="1">
                <a:off x="1338" y="2886"/>
                <a:ext cx="317" cy="90"/>
              </a:xfrm>
              <a:prstGeom prst="line">
                <a:avLst/>
              </a:prstGeom>
              <a:noFill/>
              <a:ln w="38100">
                <a:solidFill>
                  <a:srgbClr val="66FF66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913" name="Line 9"/>
              <p:cNvSpPr>
                <a:spLocks noChangeShapeType="1"/>
              </p:cNvSpPr>
              <p:nvPr/>
            </p:nvSpPr>
            <p:spPr bwMode="auto">
              <a:xfrm flipH="1">
                <a:off x="1383" y="2976"/>
                <a:ext cx="272" cy="182"/>
              </a:xfrm>
              <a:prstGeom prst="line">
                <a:avLst/>
              </a:prstGeom>
              <a:noFill/>
              <a:ln w="38100">
                <a:solidFill>
                  <a:srgbClr val="66FF66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914" name="Line 10"/>
              <p:cNvSpPr>
                <a:spLocks noChangeShapeType="1"/>
              </p:cNvSpPr>
              <p:nvPr/>
            </p:nvSpPr>
            <p:spPr bwMode="auto">
              <a:xfrm flipH="1">
                <a:off x="1383" y="2986"/>
                <a:ext cx="272" cy="489"/>
              </a:xfrm>
              <a:prstGeom prst="line">
                <a:avLst/>
              </a:prstGeom>
              <a:noFill/>
              <a:ln w="38100">
                <a:solidFill>
                  <a:srgbClr val="66FF66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79915" name="Group 11"/>
            <p:cNvGrpSpPr>
              <a:grpSpLocks/>
            </p:cNvGrpSpPr>
            <p:nvPr/>
          </p:nvGrpSpPr>
          <p:grpSpPr bwMode="auto">
            <a:xfrm>
              <a:off x="4558" y="1661"/>
              <a:ext cx="578" cy="227"/>
              <a:chOff x="4558" y="1480"/>
              <a:chExt cx="578" cy="272"/>
            </a:xfrm>
          </p:grpSpPr>
          <p:sp>
            <p:nvSpPr>
              <p:cNvPr id="379916" name="Line 12"/>
              <p:cNvSpPr>
                <a:spLocks noChangeShapeType="1"/>
              </p:cNvSpPr>
              <p:nvPr/>
            </p:nvSpPr>
            <p:spPr bwMode="auto">
              <a:xfrm flipH="1">
                <a:off x="4558" y="1480"/>
                <a:ext cx="318" cy="272"/>
              </a:xfrm>
              <a:prstGeom prst="line">
                <a:avLst/>
              </a:prstGeom>
              <a:noFill/>
              <a:ln w="38100">
                <a:solidFill>
                  <a:srgbClr val="66FF66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917" name="Line 13"/>
              <p:cNvSpPr>
                <a:spLocks noChangeShapeType="1"/>
              </p:cNvSpPr>
              <p:nvPr/>
            </p:nvSpPr>
            <p:spPr bwMode="auto">
              <a:xfrm>
                <a:off x="4864" y="1480"/>
                <a:ext cx="272" cy="272"/>
              </a:xfrm>
              <a:prstGeom prst="line">
                <a:avLst/>
              </a:prstGeom>
              <a:noFill/>
              <a:ln w="38100">
                <a:solidFill>
                  <a:srgbClr val="66FF66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79918" name="Group 14"/>
            <p:cNvGrpSpPr>
              <a:grpSpLocks/>
            </p:cNvGrpSpPr>
            <p:nvPr/>
          </p:nvGrpSpPr>
          <p:grpSpPr bwMode="auto">
            <a:xfrm>
              <a:off x="930" y="1706"/>
              <a:ext cx="4128" cy="1769"/>
              <a:chOff x="884" y="1480"/>
              <a:chExt cx="4128" cy="1769"/>
            </a:xfrm>
          </p:grpSpPr>
          <p:grpSp>
            <p:nvGrpSpPr>
              <p:cNvPr id="379919" name="Group 15"/>
              <p:cNvGrpSpPr>
                <a:grpSpLocks/>
              </p:cNvGrpSpPr>
              <p:nvPr/>
            </p:nvGrpSpPr>
            <p:grpSpPr bwMode="auto">
              <a:xfrm>
                <a:off x="884" y="1480"/>
                <a:ext cx="590" cy="226"/>
                <a:chOff x="884" y="1480"/>
                <a:chExt cx="590" cy="226"/>
              </a:xfrm>
            </p:grpSpPr>
            <p:sp>
              <p:nvSpPr>
                <p:cNvPr id="379920" name="Line 16"/>
                <p:cNvSpPr>
                  <a:spLocks noChangeShapeType="1"/>
                </p:cNvSpPr>
                <p:nvPr/>
              </p:nvSpPr>
              <p:spPr bwMode="auto">
                <a:xfrm flipH="1">
                  <a:off x="884" y="1480"/>
                  <a:ext cx="318" cy="226"/>
                </a:xfrm>
                <a:prstGeom prst="line">
                  <a:avLst/>
                </a:prstGeom>
                <a:noFill/>
                <a:ln w="38100">
                  <a:solidFill>
                    <a:srgbClr val="66FF66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79921" name="Line 17"/>
                <p:cNvSpPr>
                  <a:spLocks noChangeShapeType="1"/>
                </p:cNvSpPr>
                <p:nvPr/>
              </p:nvSpPr>
              <p:spPr bwMode="auto">
                <a:xfrm>
                  <a:off x="1202" y="1480"/>
                  <a:ext cx="272" cy="226"/>
                </a:xfrm>
                <a:prstGeom prst="line">
                  <a:avLst/>
                </a:prstGeom>
                <a:noFill/>
                <a:ln w="38100">
                  <a:solidFill>
                    <a:srgbClr val="66FF66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79922" name="Line 18"/>
              <p:cNvSpPr>
                <a:spLocks noChangeShapeType="1"/>
              </p:cNvSpPr>
              <p:nvPr/>
            </p:nvSpPr>
            <p:spPr bwMode="auto">
              <a:xfrm>
                <a:off x="3742" y="1525"/>
                <a:ext cx="0" cy="1451"/>
              </a:xfrm>
              <a:prstGeom prst="line">
                <a:avLst/>
              </a:prstGeom>
              <a:noFill/>
              <a:ln w="38100">
                <a:solidFill>
                  <a:srgbClr val="66FF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923" name="Line 19"/>
              <p:cNvSpPr>
                <a:spLocks noChangeShapeType="1"/>
              </p:cNvSpPr>
              <p:nvPr/>
            </p:nvSpPr>
            <p:spPr bwMode="auto">
              <a:xfrm>
                <a:off x="3742" y="2976"/>
                <a:ext cx="771" cy="0"/>
              </a:xfrm>
              <a:prstGeom prst="line">
                <a:avLst/>
              </a:prstGeom>
              <a:noFill/>
              <a:ln w="38100">
                <a:solidFill>
                  <a:srgbClr val="66FF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924" name="Line 20"/>
              <p:cNvSpPr>
                <a:spLocks noChangeShapeType="1"/>
              </p:cNvSpPr>
              <p:nvPr/>
            </p:nvSpPr>
            <p:spPr bwMode="auto">
              <a:xfrm flipV="1">
                <a:off x="4513" y="2659"/>
                <a:ext cx="408" cy="317"/>
              </a:xfrm>
              <a:prstGeom prst="line">
                <a:avLst/>
              </a:prstGeom>
              <a:noFill/>
              <a:ln w="38100">
                <a:solidFill>
                  <a:srgbClr val="66FF66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925" name="Line 21"/>
              <p:cNvSpPr>
                <a:spLocks noChangeShapeType="1"/>
              </p:cNvSpPr>
              <p:nvPr/>
            </p:nvSpPr>
            <p:spPr bwMode="auto">
              <a:xfrm flipV="1">
                <a:off x="4513" y="2976"/>
                <a:ext cx="499" cy="0"/>
              </a:xfrm>
              <a:prstGeom prst="line">
                <a:avLst/>
              </a:prstGeom>
              <a:noFill/>
              <a:ln w="38100">
                <a:solidFill>
                  <a:srgbClr val="66FF66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926" name="Line 22"/>
              <p:cNvSpPr>
                <a:spLocks noChangeShapeType="1"/>
              </p:cNvSpPr>
              <p:nvPr/>
            </p:nvSpPr>
            <p:spPr bwMode="auto">
              <a:xfrm>
                <a:off x="4513" y="2976"/>
                <a:ext cx="454" cy="273"/>
              </a:xfrm>
              <a:prstGeom prst="line">
                <a:avLst/>
              </a:prstGeom>
              <a:noFill/>
              <a:ln w="38100">
                <a:solidFill>
                  <a:srgbClr val="66FF66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799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99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799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799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799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799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799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799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799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799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799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799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799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799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799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799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799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799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799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799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799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79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79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90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D319-BCE5-4623-917E-48363D131AAD}" type="slidenum">
              <a:rPr lang="ar-SA"/>
              <a:pPr/>
              <a:t>6</a:t>
            </a:fld>
            <a:endParaRPr lang="en-US"/>
          </a:p>
        </p:txBody>
      </p:sp>
      <p:sp>
        <p:nvSpPr>
          <p:cNvPr id="3809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0825" y="1196975"/>
            <a:ext cx="8675688" cy="4679950"/>
          </a:xfrm>
        </p:spPr>
        <p:txBody>
          <a:bodyPr/>
          <a:lstStyle/>
          <a:p>
            <a:pPr algn="r" rtl="1">
              <a:buFont typeface="Wingdings" pitchFamily="2" charset="2"/>
              <a:buNone/>
            </a:pPr>
            <a:r>
              <a:rPr lang="fa-IR" sz="4400">
                <a:solidFill>
                  <a:srgbClr val="66FF66"/>
                </a:solidFill>
                <a:cs typeface="B Nazanin" pitchFamily="2" charset="-78"/>
              </a:rPr>
              <a:t>فردی :</a:t>
            </a:r>
            <a:r>
              <a:rPr lang="fa-IR" sz="3600">
                <a:cs typeface="B Nazanin" pitchFamily="2" charset="-78"/>
              </a:rPr>
              <a:t> آزمون کننده در یک جلسه انفرادی با آزمون شونده به انجام آزمون مورد نظر می پردازند.</a:t>
            </a:r>
          </a:p>
          <a:p>
            <a:pPr algn="r" rtl="1">
              <a:buFont typeface="Wingdings" pitchFamily="2" charset="2"/>
              <a:buNone/>
            </a:pPr>
            <a:endParaRPr lang="fa-IR" sz="3600">
              <a:cs typeface="B Nazanin" pitchFamily="2" charset="-78"/>
            </a:endParaRPr>
          </a:p>
          <a:p>
            <a:pPr algn="r" rtl="1">
              <a:buFont typeface="Wingdings" pitchFamily="2" charset="2"/>
              <a:buNone/>
            </a:pPr>
            <a:r>
              <a:rPr lang="fa-IR" sz="4400">
                <a:solidFill>
                  <a:srgbClr val="66FF66"/>
                </a:solidFill>
                <a:cs typeface="B Nazanin" pitchFamily="2" charset="-78"/>
              </a:rPr>
              <a:t>گروهی:</a:t>
            </a:r>
            <a:r>
              <a:rPr lang="fa-IR" sz="3600">
                <a:cs typeface="B Nazanin" pitchFamily="2" charset="-78"/>
              </a:rPr>
              <a:t> تعداد آزمون شوندگان بیش از دو نفر است و همه آنان همزمان به یک آزمون پاسخ می دهند.</a:t>
            </a:r>
            <a:endParaRPr lang="en-US" sz="36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809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09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809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809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809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809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0930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9E4B9-6A6A-40DC-9D55-95A1F78198B6}" type="slidenum">
              <a:rPr lang="ar-SA"/>
              <a:pPr/>
              <a:t>7</a:t>
            </a:fld>
            <a:endParaRPr lang="en-US"/>
          </a:p>
        </p:txBody>
      </p:sp>
      <p:sp>
        <p:nvSpPr>
          <p:cNvPr id="3819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404813"/>
            <a:ext cx="8280400" cy="5903912"/>
          </a:xfrm>
        </p:spPr>
        <p:txBody>
          <a:bodyPr/>
          <a:lstStyle/>
          <a:p>
            <a:pPr algn="justLow" rtl="1">
              <a:lnSpc>
                <a:spcPct val="90000"/>
              </a:lnSpc>
              <a:buFont typeface="Wingdings" pitchFamily="2" charset="2"/>
              <a:buNone/>
            </a:pPr>
            <a:r>
              <a:rPr lang="fa-IR" sz="4400">
                <a:solidFill>
                  <a:srgbClr val="66FF66"/>
                </a:solidFill>
                <a:cs typeface="B Nazanin" pitchFamily="2" charset="-78"/>
              </a:rPr>
              <a:t>ابزاری :</a:t>
            </a:r>
            <a:r>
              <a:rPr lang="fa-IR" sz="3600">
                <a:cs typeface="B Nazanin" pitchFamily="2" charset="-78"/>
              </a:rPr>
              <a:t> آزمون شونده با ابزار و وسایلی نظیر مکعب های چوبی ، آنچه را که آزمون کننده از او می خواهد        می سازد .</a:t>
            </a:r>
          </a:p>
          <a:p>
            <a:pPr algn="justLow" rtl="1">
              <a:lnSpc>
                <a:spcPct val="90000"/>
              </a:lnSpc>
              <a:buFont typeface="Wingdings" pitchFamily="2" charset="2"/>
              <a:buNone/>
            </a:pPr>
            <a:endParaRPr lang="fa-IR" sz="3600">
              <a:cs typeface="B Nazanin" pitchFamily="2" charset="-78"/>
            </a:endParaRPr>
          </a:p>
          <a:p>
            <a:pPr algn="justLow" rtl="1">
              <a:lnSpc>
                <a:spcPct val="90000"/>
              </a:lnSpc>
              <a:buFont typeface="Wingdings" pitchFamily="2" charset="2"/>
              <a:buNone/>
            </a:pPr>
            <a:r>
              <a:rPr lang="fa-IR" sz="4400">
                <a:solidFill>
                  <a:srgbClr val="66FF66"/>
                </a:solidFill>
                <a:cs typeface="B Nazanin" pitchFamily="2" charset="-78"/>
              </a:rPr>
              <a:t>کتبی :</a:t>
            </a:r>
            <a:r>
              <a:rPr lang="fa-IR" sz="3600">
                <a:cs typeface="B Nazanin" pitchFamily="2" charset="-78"/>
              </a:rPr>
              <a:t>  آزمون شونده پاسخ به پرسش های مطرح شده را        می نویسد .</a:t>
            </a:r>
          </a:p>
          <a:p>
            <a:pPr algn="justLow" rtl="1">
              <a:lnSpc>
                <a:spcPct val="90000"/>
              </a:lnSpc>
              <a:buFont typeface="Wingdings" pitchFamily="2" charset="2"/>
              <a:buNone/>
            </a:pPr>
            <a:endParaRPr lang="fa-IR" sz="3600">
              <a:cs typeface="B Nazanin" pitchFamily="2" charset="-78"/>
            </a:endParaRPr>
          </a:p>
          <a:p>
            <a:pPr algn="justLow" rtl="1">
              <a:lnSpc>
                <a:spcPct val="90000"/>
              </a:lnSpc>
              <a:buFont typeface="Wingdings" pitchFamily="2" charset="2"/>
              <a:buNone/>
            </a:pPr>
            <a:r>
              <a:rPr lang="fa-IR" sz="4400">
                <a:solidFill>
                  <a:srgbClr val="66FF66"/>
                </a:solidFill>
                <a:cs typeface="B Nazanin" pitchFamily="2" charset="-78"/>
              </a:rPr>
              <a:t>شفاهی :</a:t>
            </a:r>
            <a:r>
              <a:rPr lang="fa-IR" sz="3600">
                <a:cs typeface="B Nazanin" pitchFamily="2" charset="-78"/>
              </a:rPr>
              <a:t> آزمون شونده به سؤالات مطرح شده ، پاسخ   می گوید و پاسخ هایش را آزمون کننده یادداشت       می کند.</a:t>
            </a:r>
            <a:endParaRPr lang="en-US" sz="36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819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19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819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81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81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81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81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81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81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195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6A3C8-CF9C-48F0-8E59-CBF13CE2E4F6}" type="slidenum">
              <a:rPr lang="ar-SA"/>
              <a:pPr/>
              <a:t>8</a:t>
            </a:fld>
            <a:endParaRPr lang="en-US"/>
          </a:p>
        </p:txBody>
      </p:sp>
      <p:sp>
        <p:nvSpPr>
          <p:cNvPr id="3829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836613"/>
            <a:ext cx="8280400" cy="5616575"/>
          </a:xfrm>
        </p:spPr>
        <p:txBody>
          <a:bodyPr/>
          <a:lstStyle/>
          <a:p>
            <a:pPr algn="justLow" rtl="1">
              <a:buFont typeface="Wingdings" pitchFamily="2" charset="2"/>
              <a:buNone/>
            </a:pPr>
            <a:r>
              <a:rPr lang="fa-IR" sz="4400">
                <a:solidFill>
                  <a:srgbClr val="66FF66"/>
                </a:solidFill>
                <a:cs typeface="B Nazanin" pitchFamily="2" charset="-78"/>
              </a:rPr>
              <a:t>استعداد :</a:t>
            </a:r>
            <a:r>
              <a:rPr lang="fa-IR" sz="3600">
                <a:cs typeface="B Nazanin" pitchFamily="2" charset="-78"/>
              </a:rPr>
              <a:t> برای تعین توانایی های ذاتی و فطری مانند استعداد ذهنی و مکانیکی و عمومی. </a:t>
            </a:r>
          </a:p>
          <a:p>
            <a:pPr algn="justLow" rtl="1">
              <a:buFont typeface="Wingdings" pitchFamily="2" charset="2"/>
              <a:buNone/>
            </a:pPr>
            <a:r>
              <a:rPr lang="fa-IR" sz="4400">
                <a:solidFill>
                  <a:srgbClr val="66FF66"/>
                </a:solidFill>
                <a:cs typeface="B Nazanin" pitchFamily="2" charset="-78"/>
              </a:rPr>
              <a:t>معلومات :</a:t>
            </a:r>
            <a:r>
              <a:rPr lang="fa-IR" sz="3600">
                <a:cs typeface="B Nazanin" pitchFamily="2" charset="-78"/>
              </a:rPr>
              <a:t> برای سنجش مهارت ها ومعلومات یادگرفته شده مانند مهارت ماشین نویسی یا دانش فیزیک و شیمی. </a:t>
            </a:r>
          </a:p>
          <a:p>
            <a:pPr algn="justLow" rtl="1">
              <a:buFont typeface="Wingdings" pitchFamily="2" charset="2"/>
              <a:buNone/>
            </a:pPr>
            <a:r>
              <a:rPr lang="fa-IR" sz="4400">
                <a:solidFill>
                  <a:srgbClr val="66FF66"/>
                </a:solidFill>
                <a:cs typeface="B Nazanin" pitchFamily="2" charset="-78"/>
              </a:rPr>
              <a:t>شخصیت :</a:t>
            </a:r>
            <a:r>
              <a:rPr lang="fa-IR" sz="3600">
                <a:cs typeface="B Nazanin" pitchFamily="2" charset="-78"/>
              </a:rPr>
              <a:t> برای تشخیص خصوصیات روانی.</a:t>
            </a:r>
          </a:p>
          <a:p>
            <a:pPr algn="justLow" rtl="1">
              <a:buFont typeface="Wingdings" pitchFamily="2" charset="2"/>
              <a:buNone/>
            </a:pPr>
            <a:r>
              <a:rPr lang="fa-IR" sz="4400">
                <a:solidFill>
                  <a:srgbClr val="66FF66"/>
                </a:solidFill>
                <a:cs typeface="B Nazanin" pitchFamily="2" charset="-78"/>
              </a:rPr>
              <a:t>رغبت :</a:t>
            </a:r>
            <a:r>
              <a:rPr lang="fa-IR" sz="3600">
                <a:cs typeface="B Nazanin" pitchFamily="2" charset="-78"/>
              </a:rPr>
              <a:t> برای آگاهی از علایق و تمایل فردی به مشاغل و فعالیت های متعدد. </a:t>
            </a:r>
            <a:endParaRPr lang="en-US" sz="36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829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829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829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829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829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829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829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829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2978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79A24-79E8-438D-96BB-5E7A9CDF39F5}" type="slidenum">
              <a:rPr lang="ar-SA"/>
              <a:pPr/>
              <a:t>9</a:t>
            </a:fld>
            <a:endParaRPr lang="en-US"/>
          </a:p>
        </p:txBody>
      </p:sp>
      <p:sp>
        <p:nvSpPr>
          <p:cNvPr id="38400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>
              <a:buFont typeface="Wingdings" pitchFamily="2" charset="2"/>
              <a:buNone/>
            </a:pPr>
            <a:r>
              <a:rPr lang="fa-IR" sz="4800">
                <a:solidFill>
                  <a:srgbClr val="66FF66"/>
                </a:solidFill>
                <a:cs typeface="B Nazanin" pitchFamily="2" charset="-78"/>
              </a:rPr>
              <a:t>معلم ساخته :</a:t>
            </a:r>
            <a:r>
              <a:rPr lang="fa-IR">
                <a:cs typeface="B Nazanin" pitchFamily="2" charset="-78"/>
              </a:rPr>
              <a:t> </a:t>
            </a:r>
            <a:r>
              <a:rPr lang="fa-IR" sz="4000">
                <a:cs typeface="B Nazanin" pitchFamily="2" charset="-78"/>
              </a:rPr>
              <a:t>تهیه شده توسط معلمان برای تعین معلومات دانش آموزان. </a:t>
            </a:r>
          </a:p>
          <a:p>
            <a:pPr algn="r" rtl="1">
              <a:buFont typeface="Wingdings" pitchFamily="2" charset="2"/>
              <a:buNone/>
            </a:pPr>
            <a:endParaRPr lang="fa-IR" sz="4000">
              <a:cs typeface="B Nazanin" pitchFamily="2" charset="-78"/>
            </a:endParaRPr>
          </a:p>
          <a:p>
            <a:pPr algn="r" rtl="1">
              <a:buFont typeface="Wingdings" pitchFamily="2" charset="2"/>
              <a:buNone/>
            </a:pPr>
            <a:r>
              <a:rPr lang="fa-IR" sz="4800">
                <a:solidFill>
                  <a:srgbClr val="66FF66"/>
                </a:solidFill>
                <a:cs typeface="B Nazanin" pitchFamily="2" charset="-78"/>
              </a:rPr>
              <a:t>تراز شده :</a:t>
            </a:r>
            <a:r>
              <a:rPr lang="fa-IR">
                <a:cs typeface="B Nazanin" pitchFamily="2" charset="-78"/>
              </a:rPr>
              <a:t> </a:t>
            </a:r>
            <a:r>
              <a:rPr lang="fa-IR" sz="4000">
                <a:cs typeface="B Nazanin" pitchFamily="2" charset="-78"/>
              </a:rPr>
              <a:t>دارای اعتبار ، روائی و نرم.</a:t>
            </a:r>
            <a:endParaRPr lang="en-US" sz="40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840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40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840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840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840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840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4002" grpId="0" build="p"/>
    </p:bldLst>
  </p:timing>
</p:sld>
</file>

<file path=ppt/theme/theme1.xml><?xml version="1.0" encoding="utf-8"?>
<a:theme xmlns:a="http://schemas.openxmlformats.org/drawingml/2006/main" name="Maple">
  <a:themeElements>
    <a:clrScheme name="Maple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Maple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a-IR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B Nazanin" pitchFamily="2" charset="-7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a-IR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B Nazanin" pitchFamily="2" charset="-78"/>
          </a:defRPr>
        </a:defPPr>
      </a:lstStyle>
    </a:lnDef>
  </a:objectDefaults>
  <a:extraClrSchemeLst>
    <a:extraClrScheme>
      <a:clrScheme name="Maple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ple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Maple</Template>
  <TotalTime>3664</TotalTime>
  <Words>1610</Words>
  <Application>Microsoft PowerPoint</Application>
  <PresentationFormat>On-screen Show (4:3)</PresentationFormat>
  <Paragraphs>171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2" baseType="lpstr">
      <vt:lpstr>Arial</vt:lpstr>
      <vt:lpstr>Times New Roman</vt:lpstr>
      <vt:lpstr>Wingdings</vt:lpstr>
      <vt:lpstr>B Nazanin</vt:lpstr>
      <vt:lpstr>Sepehr</vt:lpstr>
      <vt:lpstr>Maple</vt:lpstr>
      <vt:lpstr>گفتار پنجم </vt:lpstr>
      <vt:lpstr>Slide 2</vt:lpstr>
      <vt:lpstr>روشهای شناخت عینی:</vt:lpstr>
      <vt:lpstr>Slide 4</vt:lpstr>
      <vt:lpstr>Slide 5</vt:lpstr>
      <vt:lpstr>Slide 6</vt:lpstr>
      <vt:lpstr>Slide 7</vt:lpstr>
      <vt:lpstr>Slide 8</vt:lpstr>
      <vt:lpstr>Slide 9</vt:lpstr>
      <vt:lpstr>هدف  آزمون ها :</vt:lpstr>
      <vt:lpstr>نکاتی که مشاور در انتخاب آزمون باید رعایت کند :</vt:lpstr>
      <vt:lpstr>روشهای شناخت ذهنی:</vt:lpstr>
      <vt:lpstr>Slide 13</vt:lpstr>
      <vt:lpstr>Slide 14</vt:lpstr>
      <vt:lpstr>در مشاهده رعایت نکات زیر ضروری است :</vt:lpstr>
      <vt:lpstr>مصاحبه :</vt:lpstr>
      <vt:lpstr>                                                   محدود        مصاحبه دو نوع است:                                                     آزاد</vt:lpstr>
      <vt:lpstr>نکته :</vt:lpstr>
      <vt:lpstr>پرسشنامه:</vt:lpstr>
      <vt:lpstr>Slide 20</vt:lpstr>
      <vt:lpstr>در تهیه پرسشنامه رعایت نکات زیر ضروری است :</vt:lpstr>
      <vt:lpstr>نکته:</vt:lpstr>
      <vt:lpstr>مقیاس درجه بندی:</vt:lpstr>
      <vt:lpstr>نکاتی که درتهیه مقیاس درجه بندی باید رعایت شود:</vt:lpstr>
      <vt:lpstr>در این مقیاس 3 نوع خطا وجود دارد:</vt:lpstr>
      <vt:lpstr>Slide 26</vt:lpstr>
      <vt:lpstr>شرح حال نویسی :</vt:lpstr>
      <vt:lpstr>Slide 28</vt:lpstr>
      <vt:lpstr>                                            محدود                                                             انواع شرح حال نویسی:                                              آزاد</vt:lpstr>
      <vt:lpstr>نکاتی که در شرح حال نویسی باید رعایت شود:</vt:lpstr>
      <vt:lpstr>گروه سنجی:</vt:lpstr>
      <vt:lpstr>در گروه سنجی :</vt:lpstr>
      <vt:lpstr>گروه سنجی در هر شرایطی قابل اجرا نیست و برای انجام آن نکات زیر باید رعایت گردد : </vt:lpstr>
      <vt:lpstr>گروه سنجی به دو شیوه انجام می شود:</vt:lpstr>
      <vt:lpstr>روش شناخت عینی ـ ذهنی :</vt:lpstr>
      <vt:lpstr>مثلاً پرونده راهنمایی که دارای اطلاعاتی به شرح زیر می باشد: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بسمی تعالی نام درس:مقدمات مشا</dc:title>
  <dc:creator>zarii</dc:creator>
  <cp:lastModifiedBy>comp2</cp:lastModifiedBy>
  <cp:revision>126</cp:revision>
  <dcterms:created xsi:type="dcterms:W3CDTF">2002-01-13T01:50:16Z</dcterms:created>
  <dcterms:modified xsi:type="dcterms:W3CDTF">2020-04-15T08:57:13Z</dcterms:modified>
</cp:coreProperties>
</file>