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2181139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5BFC76-5E24-4067-8345-7EFB80F11860}" type="datetimeFigureOut">
              <a:rPr lang="fa-IR" smtClean="0"/>
              <a:t>10/17/1441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698381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989519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58572D-D6A5-4F79-9F74-FC7C350BF87C}" type="slidenum">
              <a:rPr lang="fa-IR" smtClean="0"/>
              <a:t>‹#›</a:t>
            </a:fld>
            <a:endParaRPr lang="fa-I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16778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73332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65BFC76-5E24-4067-8345-7EFB80F11860}" type="datetimeFigureOut">
              <a:rPr lang="fa-IR" smtClean="0"/>
              <a:t>10/17/1441</a:t>
            </a:fld>
            <a:endParaRPr lang="fa-IR"/>
          </a:p>
        </p:txBody>
      </p:sp>
      <p:sp>
        <p:nvSpPr>
          <p:cNvPr id="4"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1490943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65BFC76-5E24-4067-8345-7EFB80F11860}" type="datetimeFigureOut">
              <a:rPr lang="fa-IR" smtClean="0"/>
              <a:t>10/17/1441</a:t>
            </a:fld>
            <a:endParaRPr lang="fa-IR"/>
          </a:p>
        </p:txBody>
      </p:sp>
      <p:sp>
        <p:nvSpPr>
          <p:cNvPr id="4"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3996734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2216577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391495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898729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2194304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65BFC76-5E24-4067-8345-7EFB80F11860}" type="datetimeFigureOut">
              <a:rPr lang="fa-IR" smtClean="0"/>
              <a:t>10/17/1441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14558319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5BFC76-5E24-4067-8345-7EFB80F11860}" type="datetimeFigureOut">
              <a:rPr lang="fa-IR" smtClean="0"/>
              <a:t>10/17/1441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5447581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3"/>
          <p:cNvSpPr>
            <a:spLocks noGrp="1"/>
          </p:cNvSpPr>
          <p:nvPr>
            <p:ph type="ftr" sz="quarter" idx="11"/>
          </p:nvPr>
        </p:nvSpPr>
        <p:spPr/>
        <p:txBody>
          <a:bodyPr/>
          <a:lstStyle/>
          <a:p>
            <a:endParaRPr lang="fa-IR"/>
          </a:p>
        </p:txBody>
      </p:sp>
      <p:sp>
        <p:nvSpPr>
          <p:cNvPr id="6" name="Slide Number Placeholder 4"/>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798545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2"/>
          <p:cNvSpPr>
            <a:spLocks noGrp="1"/>
          </p:cNvSpPr>
          <p:nvPr>
            <p:ph type="ftr" sz="quarter" idx="11"/>
          </p:nvPr>
        </p:nvSpPr>
        <p:spPr/>
        <p:txBody>
          <a:bodyPr/>
          <a:lstStyle/>
          <a:p>
            <a:endParaRPr lang="fa-IR"/>
          </a:p>
        </p:txBody>
      </p:sp>
      <p:sp>
        <p:nvSpPr>
          <p:cNvPr id="6" name="Slide Number Placeholder 3"/>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4182166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765BFC76-5E24-4067-8345-7EFB80F11860}" type="datetimeFigureOut">
              <a:rPr lang="fa-IR" smtClean="0"/>
              <a:t>10/17/1441</a:t>
            </a:fld>
            <a:endParaRPr lang="fa-IR"/>
          </a:p>
        </p:txBody>
      </p:sp>
      <p:sp>
        <p:nvSpPr>
          <p:cNvPr id="5" name="Footer Placeholder 5"/>
          <p:cNvSpPr>
            <a:spLocks noGrp="1"/>
          </p:cNvSpPr>
          <p:nvPr>
            <p:ph type="ftr" sz="quarter" idx="11"/>
          </p:nvPr>
        </p:nvSpPr>
        <p:spPr/>
        <p:txBody>
          <a:bodyPr/>
          <a:lstStyle/>
          <a:p>
            <a:endParaRPr lang="fa-IR"/>
          </a:p>
        </p:txBody>
      </p:sp>
      <p:sp>
        <p:nvSpPr>
          <p:cNvPr id="6" name="Slide Number Placeholder 6"/>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249869909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5BFC76-5E24-4067-8345-7EFB80F11860}" type="datetimeFigureOut">
              <a:rPr lang="fa-IR" smtClean="0"/>
              <a:t>10/17/1441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958572D-D6A5-4F79-9F74-FC7C350BF87C}" type="slidenum">
              <a:rPr lang="fa-IR" smtClean="0"/>
              <a:t>‹#›</a:t>
            </a:fld>
            <a:endParaRPr lang="fa-IR"/>
          </a:p>
        </p:txBody>
      </p:sp>
    </p:spTree>
    <p:extLst>
      <p:ext uri="{BB962C8B-B14F-4D97-AF65-F5344CB8AC3E}">
        <p14:creationId xmlns:p14="http://schemas.microsoft.com/office/powerpoint/2010/main" val="267326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65BFC76-5E24-4067-8345-7EFB80F11860}" type="datetimeFigureOut">
              <a:rPr lang="fa-IR" smtClean="0"/>
              <a:t>10/17/1441</a:t>
            </a:fld>
            <a:endParaRPr lang="fa-I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a-I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958572D-D6A5-4F79-9F74-FC7C350BF87C}" type="slidenum">
              <a:rPr lang="fa-IR" smtClean="0"/>
              <a:t>‹#›</a:t>
            </a:fld>
            <a:endParaRPr lang="fa-IR"/>
          </a:p>
        </p:txBody>
      </p:sp>
    </p:spTree>
    <p:extLst>
      <p:ext uri="{BB962C8B-B14F-4D97-AF65-F5344CB8AC3E}">
        <p14:creationId xmlns:p14="http://schemas.microsoft.com/office/powerpoint/2010/main" val="87139330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2098" y="1439917"/>
            <a:ext cx="9828355" cy="3962399"/>
          </a:xfrm>
        </p:spPr>
        <p:txBody>
          <a:bodyPr/>
          <a:lstStyle/>
          <a:p>
            <a:pPr algn="ctr"/>
            <a:r>
              <a:rPr lang="fa-IR" sz="11500" dirty="0" smtClean="0">
                <a:latin typeface="IranNastaliq" panose="02020505000000020003" pitchFamily="18" charset="0"/>
                <a:cs typeface="IranNastaliq" panose="02020505000000020003" pitchFamily="18" charset="0"/>
              </a:rPr>
              <a:t>بسم   الله    الرّحمن    الرّحيم</a:t>
            </a:r>
            <a:r>
              <a:rPr lang="fa-IR" dirty="0" smtClean="0">
                <a:latin typeface="IranNastaliq" panose="02020505000000020003" pitchFamily="18" charset="0"/>
                <a:cs typeface="IranNastaliq" panose="02020505000000020003" pitchFamily="18" charset="0"/>
              </a:rPr>
              <a:t/>
            </a:r>
            <a:br>
              <a:rPr lang="fa-IR" dirty="0" smtClean="0">
                <a:latin typeface="IranNastaliq" panose="02020505000000020003" pitchFamily="18" charset="0"/>
                <a:cs typeface="IranNastaliq" panose="02020505000000020003" pitchFamily="18" charset="0"/>
              </a:rPr>
            </a:br>
            <a:endParaRPr lang="fa-IR"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2239581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9640"/>
          </a:xfrm>
          <a:prstGeom prst="rect">
            <a:avLst/>
          </a:prstGeom>
        </p:spPr>
      </p:pic>
      <p:sp>
        <p:nvSpPr>
          <p:cNvPr id="3" name="TextBox 2"/>
          <p:cNvSpPr txBox="1"/>
          <p:nvPr/>
        </p:nvSpPr>
        <p:spPr>
          <a:xfrm>
            <a:off x="168165" y="1608082"/>
            <a:ext cx="5927835" cy="4154984"/>
          </a:xfrm>
          <a:prstGeom prst="rect">
            <a:avLst/>
          </a:prstGeom>
          <a:noFill/>
        </p:spPr>
        <p:txBody>
          <a:bodyPr wrap="square" rtlCol="1">
            <a:spAutoFit/>
          </a:bodyPr>
          <a:lstStyle/>
          <a:p>
            <a:pPr algn="ctr" rtl="1"/>
            <a:r>
              <a:rPr lang="fa-IR" sz="6600" dirty="0" smtClean="0">
                <a:solidFill>
                  <a:schemeClr val="bg1"/>
                </a:solidFill>
                <a:cs typeface="B Koodak" panose="00000700000000000000" pitchFamily="2" charset="-78"/>
              </a:rPr>
              <a:t>روش تدريس</a:t>
            </a:r>
          </a:p>
          <a:p>
            <a:pPr algn="ctr" rtl="1"/>
            <a:endParaRPr lang="fa-IR" sz="6600" dirty="0">
              <a:solidFill>
                <a:schemeClr val="bg1"/>
              </a:solidFill>
              <a:cs typeface="B Koodak" panose="00000700000000000000" pitchFamily="2" charset="-78"/>
            </a:endParaRPr>
          </a:p>
          <a:p>
            <a:pPr algn="ctr" rtl="1"/>
            <a:r>
              <a:rPr lang="fa-IR" sz="6600" dirty="0" smtClean="0">
                <a:solidFill>
                  <a:schemeClr val="bg1"/>
                </a:solidFill>
                <a:cs typeface="B Koodak" panose="00000700000000000000" pitchFamily="2" charset="-78"/>
              </a:rPr>
              <a:t>حرف ساکن</a:t>
            </a:r>
          </a:p>
          <a:p>
            <a:pPr algn="ctr" rtl="1"/>
            <a:endParaRPr lang="fa-IR" sz="6600" dirty="0">
              <a:solidFill>
                <a:schemeClr val="bg1"/>
              </a:solidFill>
              <a:cs typeface="B Koodak" panose="00000700000000000000" pitchFamily="2" charset="-78"/>
            </a:endParaRPr>
          </a:p>
        </p:txBody>
      </p:sp>
    </p:spTree>
    <p:extLst>
      <p:ext uri="{BB962C8B-B14F-4D97-AF65-F5344CB8AC3E}">
        <p14:creationId xmlns:p14="http://schemas.microsoft.com/office/powerpoint/2010/main" val="1823893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cab487a7f3539f1051b0efdd60d9b7812060307-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5738" y="451944"/>
            <a:ext cx="8565931" cy="5744438"/>
          </a:xfrm>
          <a:prstGeom prst="rect">
            <a:avLst/>
          </a:prstGeom>
        </p:spPr>
      </p:pic>
    </p:spTree>
    <p:extLst>
      <p:ext uri="{BB962C8B-B14F-4D97-AF65-F5344CB8AC3E}">
        <p14:creationId xmlns:p14="http://schemas.microsoft.com/office/powerpoint/2010/main" val="65577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906" y="843747"/>
            <a:ext cx="10616633" cy="1915647"/>
          </a:xfrm>
        </p:spPr>
        <p:txBody>
          <a:bodyPr/>
          <a:lstStyle/>
          <a:p>
            <a:pPr algn="r"/>
            <a:r>
              <a:rPr lang="fa-IR" dirty="0" smtClean="0">
                <a:cs typeface="B Zar" panose="00000400000000000000" pitchFamily="2" charset="-78"/>
              </a:rPr>
              <a:t>فعاليت: از دو سوره ي توحيد و کافرون کلمات و عباراتي را که داراي حروف ساکن هستند پيدا کرده و بنويسيد.</a:t>
            </a:r>
            <a:endParaRPr lang="fa-IR" dirty="0">
              <a:cs typeface="B Zar" panose="00000400000000000000" pitchFamily="2" charset="-78"/>
            </a:endParaRPr>
          </a:p>
        </p:txBody>
      </p:sp>
      <p:sp>
        <p:nvSpPr>
          <p:cNvPr id="3" name="Text Placeholder 2"/>
          <p:cNvSpPr>
            <a:spLocks noGrp="1"/>
          </p:cNvSpPr>
          <p:nvPr>
            <p:ph type="body" idx="1"/>
          </p:nvPr>
        </p:nvSpPr>
        <p:spPr>
          <a:xfrm>
            <a:off x="5906222" y="3594538"/>
            <a:ext cx="5177385" cy="725214"/>
          </a:xfrm>
        </p:spPr>
        <p:txBody>
          <a:bodyPr>
            <a:normAutofit/>
          </a:bodyPr>
          <a:lstStyle/>
          <a:p>
            <a:pPr algn="r"/>
            <a:r>
              <a:rPr lang="fa-IR" sz="3200" dirty="0" smtClean="0">
                <a:cs typeface="B Zar" panose="00000400000000000000" pitchFamily="2" charset="-78"/>
              </a:rPr>
              <a:t>متن سوره ها در صفحات بعد آمده است.</a:t>
            </a:r>
            <a:endParaRPr lang="fa-IR" sz="3200" dirty="0">
              <a:cs typeface="B Zar" panose="00000400000000000000" pitchFamily="2" charset="-78"/>
            </a:endParaRPr>
          </a:p>
        </p:txBody>
      </p:sp>
    </p:spTree>
    <p:extLst>
      <p:ext uri="{BB962C8B-B14F-4D97-AF65-F5344CB8AC3E}">
        <p14:creationId xmlns:p14="http://schemas.microsoft.com/office/powerpoint/2010/main" val="1084910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6814" y="777767"/>
            <a:ext cx="4567786" cy="6532178"/>
          </a:xfrm>
        </p:spPr>
        <p:txBody>
          <a:bodyPr/>
          <a:lstStyle/>
          <a:p>
            <a:pPr algn="r">
              <a:lnSpc>
                <a:spcPct val="150000"/>
              </a:lnSpc>
            </a:pPr>
            <a:r>
              <a:rPr lang="fa-IR" sz="4800" dirty="0">
                <a:latin typeface="Scheherazade" panose="01000600020000020003" pitchFamily="2" charset="-78"/>
                <a:cs typeface="Scheherazade" panose="01000600020000020003" pitchFamily="2" charset="-78"/>
              </a:rPr>
              <a:t>بِسْمِ اللَّهِ الرَّحْمٰنِ </a:t>
            </a:r>
            <a:r>
              <a:rPr lang="fa-IR" sz="4800" dirty="0" smtClean="0">
                <a:latin typeface="Scheherazade" panose="01000600020000020003" pitchFamily="2" charset="-78"/>
                <a:cs typeface="Scheherazade" panose="01000600020000020003" pitchFamily="2" charset="-78"/>
              </a:rPr>
              <a:t>الرَّحِيمِ‌</a:t>
            </a:r>
            <a:r>
              <a:rPr lang="en-US" sz="4800" dirty="0">
                <a:latin typeface="Scheherazade" panose="01000600020000020003" pitchFamily="2" charset="-78"/>
                <a:cs typeface="Scheherazade" panose="01000600020000020003" pitchFamily="2" charset="-78"/>
              </a:rPr>
              <a:t/>
            </a:r>
            <a:br>
              <a:rPr lang="en-US" sz="4800" dirty="0">
                <a:latin typeface="Scheherazade" panose="01000600020000020003" pitchFamily="2" charset="-78"/>
                <a:cs typeface="Scheherazade" panose="01000600020000020003" pitchFamily="2" charset="-78"/>
              </a:rPr>
            </a:br>
            <a:r>
              <a:rPr lang="fa-IR" sz="4800" dirty="0">
                <a:latin typeface="Scheherazade" panose="01000600020000020003" pitchFamily="2" charset="-78"/>
                <a:cs typeface="Scheherazade" panose="01000600020000020003" pitchFamily="2" charset="-78"/>
              </a:rPr>
              <a:t>قُلْ هُوَ اللَّهُ أَحَدٌ (1) </a:t>
            </a:r>
            <a:r>
              <a:rPr lang="en-US" sz="4800" dirty="0">
                <a:latin typeface="Scheherazade" panose="01000600020000020003" pitchFamily="2" charset="-78"/>
                <a:cs typeface="Scheherazade" panose="01000600020000020003" pitchFamily="2" charset="-78"/>
              </a:rPr>
              <a:t/>
            </a:r>
            <a:br>
              <a:rPr lang="en-US" sz="4800" dirty="0">
                <a:latin typeface="Scheherazade" panose="01000600020000020003" pitchFamily="2" charset="-78"/>
                <a:cs typeface="Scheherazade" panose="01000600020000020003" pitchFamily="2" charset="-78"/>
              </a:rPr>
            </a:br>
            <a:r>
              <a:rPr lang="fa-IR" sz="4800" dirty="0">
                <a:latin typeface="Scheherazade" panose="01000600020000020003" pitchFamily="2" charset="-78"/>
                <a:cs typeface="Scheherazade" panose="01000600020000020003" pitchFamily="2" charset="-78"/>
              </a:rPr>
              <a:t>اللَّهُ الصَّمَدُ (2) </a:t>
            </a:r>
            <a:r>
              <a:rPr lang="en-US" sz="4800" dirty="0">
                <a:latin typeface="Scheherazade" panose="01000600020000020003" pitchFamily="2" charset="-78"/>
                <a:cs typeface="Scheherazade" panose="01000600020000020003" pitchFamily="2" charset="-78"/>
              </a:rPr>
              <a:t/>
            </a:r>
            <a:br>
              <a:rPr lang="en-US" sz="4800" dirty="0">
                <a:latin typeface="Scheherazade" panose="01000600020000020003" pitchFamily="2" charset="-78"/>
                <a:cs typeface="Scheherazade" panose="01000600020000020003" pitchFamily="2" charset="-78"/>
              </a:rPr>
            </a:br>
            <a:r>
              <a:rPr lang="fa-IR" sz="4800" dirty="0">
                <a:latin typeface="Scheherazade" panose="01000600020000020003" pitchFamily="2" charset="-78"/>
                <a:cs typeface="Scheherazade" panose="01000600020000020003" pitchFamily="2" charset="-78"/>
              </a:rPr>
              <a:t>لَمْ يَلِدْ وَ لَمْ يُولَدْ (3) </a:t>
            </a:r>
            <a:r>
              <a:rPr lang="en-US" sz="4800" dirty="0">
                <a:latin typeface="Scheherazade" panose="01000600020000020003" pitchFamily="2" charset="-78"/>
                <a:cs typeface="Scheherazade" panose="01000600020000020003" pitchFamily="2" charset="-78"/>
              </a:rPr>
              <a:t/>
            </a:r>
            <a:br>
              <a:rPr lang="en-US" sz="4800" dirty="0">
                <a:latin typeface="Scheherazade" panose="01000600020000020003" pitchFamily="2" charset="-78"/>
                <a:cs typeface="Scheherazade" panose="01000600020000020003" pitchFamily="2" charset="-78"/>
              </a:rPr>
            </a:br>
            <a:r>
              <a:rPr lang="fa-IR" sz="4800" dirty="0">
                <a:latin typeface="Scheherazade" panose="01000600020000020003" pitchFamily="2" charset="-78"/>
                <a:cs typeface="Scheherazade" panose="01000600020000020003" pitchFamily="2" charset="-78"/>
              </a:rPr>
              <a:t>وَ لَمْ يَکُنْ لَهُ کُفُواً أَحَدٌ (4) </a:t>
            </a:r>
            <a:r>
              <a:rPr lang="en-US" sz="4800" dirty="0">
                <a:latin typeface="Scheherazade" panose="01000600020000020003" pitchFamily="2" charset="-78"/>
                <a:cs typeface="Scheherazade" panose="01000600020000020003" pitchFamily="2" charset="-78"/>
              </a:rPr>
              <a:t/>
            </a:r>
            <a:br>
              <a:rPr lang="en-US" sz="4800" dirty="0">
                <a:latin typeface="Scheherazade" panose="01000600020000020003" pitchFamily="2" charset="-78"/>
                <a:cs typeface="Scheherazade" panose="01000600020000020003" pitchFamily="2" charset="-78"/>
              </a:rPr>
            </a:br>
            <a:endParaRPr lang="fa-IR" sz="4800" dirty="0">
              <a:latin typeface="Scheherazade" panose="01000600020000020003" pitchFamily="2" charset="-78"/>
              <a:cs typeface="Scheherazade" panose="01000600020000020003" pitchFamily="2" charset="-78"/>
            </a:endParaRPr>
          </a:p>
        </p:txBody>
      </p:sp>
      <p:sp>
        <p:nvSpPr>
          <p:cNvPr id="4" name="TextBox 3"/>
          <p:cNvSpPr txBox="1"/>
          <p:nvPr/>
        </p:nvSpPr>
        <p:spPr>
          <a:xfrm>
            <a:off x="756744" y="1105126"/>
            <a:ext cx="4782207" cy="5262979"/>
          </a:xfrm>
          <a:prstGeom prst="rect">
            <a:avLst/>
          </a:prstGeom>
          <a:noFill/>
        </p:spPr>
        <p:txBody>
          <a:bodyPr wrap="square" rtlCol="1">
            <a:spAutoFit/>
          </a:bodyPr>
          <a:lstStyle/>
          <a:p>
            <a:pPr algn="r" rtl="1">
              <a:lnSpc>
                <a:spcPct val="150000"/>
              </a:lnSpc>
            </a:pPr>
            <a:r>
              <a:rPr lang="fa-IR" sz="2800" dirty="0" smtClean="0">
                <a:cs typeface="B Zar" panose="00000400000000000000" pitchFamily="2" charset="-78"/>
              </a:rPr>
              <a:t>حروف ساکن در اين سوره را در جاي خالي بنويسيد.</a:t>
            </a:r>
          </a:p>
          <a:p>
            <a:pPr algn="r" rtl="1">
              <a:lnSpc>
                <a:spcPct val="150000"/>
              </a:lnSpc>
            </a:pPr>
            <a:r>
              <a:rPr lang="fa-IR" sz="2800" dirty="0" smtClean="0">
                <a:cs typeface="B Zar" panose="00000400000000000000" pitchFamily="2" charset="-78"/>
              </a:rPr>
              <a:t>...............................................................................................................................................................................................................................................................................................................................................</a:t>
            </a:r>
          </a:p>
          <a:p>
            <a:pPr algn="r" rtl="1">
              <a:lnSpc>
                <a:spcPct val="150000"/>
              </a:lnSpc>
            </a:pPr>
            <a:endParaRPr lang="fa-IR" sz="2800" dirty="0">
              <a:cs typeface="B Zar" panose="00000400000000000000" pitchFamily="2" charset="-78"/>
            </a:endParaRPr>
          </a:p>
        </p:txBody>
      </p:sp>
    </p:spTree>
    <p:extLst>
      <p:ext uri="{BB962C8B-B14F-4D97-AF65-F5344CB8AC3E}">
        <p14:creationId xmlns:p14="http://schemas.microsoft.com/office/powerpoint/2010/main" val="1637164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1820" y="1177160"/>
            <a:ext cx="4010737" cy="5092692"/>
          </a:xfrm>
        </p:spPr>
        <p:txBody>
          <a:bodyPr/>
          <a:lstStyle/>
          <a:p>
            <a:pPr algn="r"/>
            <a:r>
              <a:rPr lang="fa-IR" sz="4000" dirty="0">
                <a:latin typeface="Scheherazade" panose="01000600020000020003" pitchFamily="2" charset="-78"/>
                <a:cs typeface="Scheherazade" panose="01000600020000020003" pitchFamily="2" charset="-78"/>
              </a:rPr>
              <a:t>بِسْمِ اللَّهِ الرَّحْمٰنِ </a:t>
            </a:r>
            <a:r>
              <a:rPr lang="fa-IR" sz="4000" dirty="0" smtClean="0">
                <a:latin typeface="Scheherazade" panose="01000600020000020003" pitchFamily="2" charset="-78"/>
                <a:cs typeface="Scheherazade" panose="01000600020000020003" pitchFamily="2" charset="-78"/>
              </a:rPr>
              <a:t>الرَّحِيمِ‌</a:t>
            </a:r>
            <a:r>
              <a:rPr lang="en-US" sz="4000" dirty="0">
                <a:latin typeface="Scheherazade" panose="01000600020000020003" pitchFamily="2" charset="-78"/>
                <a:cs typeface="Scheherazade" panose="01000600020000020003" pitchFamily="2" charset="-78"/>
              </a:rPr>
              <a:t/>
            </a:r>
            <a:br>
              <a:rPr lang="en-US" sz="4000" dirty="0">
                <a:latin typeface="Scheherazade" panose="01000600020000020003" pitchFamily="2" charset="-78"/>
                <a:cs typeface="Scheherazade" panose="01000600020000020003" pitchFamily="2" charset="-78"/>
              </a:rPr>
            </a:br>
            <a:r>
              <a:rPr lang="fa-IR" sz="4000" dirty="0">
                <a:latin typeface="Scheherazade" panose="01000600020000020003" pitchFamily="2" charset="-78"/>
                <a:cs typeface="Scheherazade" panose="01000600020000020003" pitchFamily="2" charset="-78"/>
              </a:rPr>
              <a:t>قُلْ يَا أَيُّهَا الْکَافِرُونَ‌ (1) </a:t>
            </a:r>
            <a:r>
              <a:rPr lang="en-US" sz="4000" dirty="0">
                <a:latin typeface="Scheherazade" panose="01000600020000020003" pitchFamily="2" charset="-78"/>
                <a:cs typeface="Scheherazade" panose="01000600020000020003" pitchFamily="2" charset="-78"/>
              </a:rPr>
              <a:t/>
            </a:r>
            <a:br>
              <a:rPr lang="en-US" sz="4000" dirty="0">
                <a:latin typeface="Scheherazade" panose="01000600020000020003" pitchFamily="2" charset="-78"/>
                <a:cs typeface="Scheherazade" panose="01000600020000020003" pitchFamily="2" charset="-78"/>
              </a:rPr>
            </a:br>
            <a:r>
              <a:rPr lang="fa-IR" sz="4000" dirty="0">
                <a:latin typeface="Scheherazade" panose="01000600020000020003" pitchFamily="2" charset="-78"/>
                <a:cs typeface="Scheherazade" panose="01000600020000020003" pitchFamily="2" charset="-78"/>
              </a:rPr>
              <a:t>لاَ أَعْبُدُ مَا تَعْبُدُونَ‌ (2) </a:t>
            </a:r>
            <a:r>
              <a:rPr lang="en-US" sz="4000" dirty="0">
                <a:latin typeface="Scheherazade" panose="01000600020000020003" pitchFamily="2" charset="-78"/>
                <a:cs typeface="Scheherazade" panose="01000600020000020003" pitchFamily="2" charset="-78"/>
              </a:rPr>
              <a:t/>
            </a:r>
            <a:br>
              <a:rPr lang="en-US" sz="4000" dirty="0">
                <a:latin typeface="Scheherazade" panose="01000600020000020003" pitchFamily="2" charset="-78"/>
                <a:cs typeface="Scheherazade" panose="01000600020000020003" pitchFamily="2" charset="-78"/>
              </a:rPr>
            </a:br>
            <a:r>
              <a:rPr lang="fa-IR" sz="4000" dirty="0">
                <a:latin typeface="Scheherazade" panose="01000600020000020003" pitchFamily="2" charset="-78"/>
                <a:cs typeface="Scheherazade" panose="01000600020000020003" pitchFamily="2" charset="-78"/>
              </a:rPr>
              <a:t>وَ لاَ أَنْتُمْ عَابِدُونَ مَا أَعْبُدُ (3) </a:t>
            </a:r>
            <a:r>
              <a:rPr lang="en-US" sz="4000" dirty="0">
                <a:latin typeface="Scheherazade" panose="01000600020000020003" pitchFamily="2" charset="-78"/>
                <a:cs typeface="Scheherazade" panose="01000600020000020003" pitchFamily="2" charset="-78"/>
              </a:rPr>
              <a:t/>
            </a:r>
            <a:br>
              <a:rPr lang="en-US" sz="4000" dirty="0">
                <a:latin typeface="Scheherazade" panose="01000600020000020003" pitchFamily="2" charset="-78"/>
                <a:cs typeface="Scheherazade" panose="01000600020000020003" pitchFamily="2" charset="-78"/>
              </a:rPr>
            </a:br>
            <a:r>
              <a:rPr lang="fa-IR" sz="4000" dirty="0">
                <a:latin typeface="Scheherazade" panose="01000600020000020003" pitchFamily="2" charset="-78"/>
                <a:cs typeface="Scheherazade" panose="01000600020000020003" pitchFamily="2" charset="-78"/>
              </a:rPr>
              <a:t>وَ لاَ أَنَا عَابِدٌ مَا عَبَدْتُمْ‌ (4) </a:t>
            </a:r>
            <a:r>
              <a:rPr lang="en-US" sz="4000" dirty="0">
                <a:latin typeface="Scheherazade" panose="01000600020000020003" pitchFamily="2" charset="-78"/>
                <a:cs typeface="Scheherazade" panose="01000600020000020003" pitchFamily="2" charset="-78"/>
              </a:rPr>
              <a:t/>
            </a:r>
            <a:br>
              <a:rPr lang="en-US" sz="4000" dirty="0">
                <a:latin typeface="Scheherazade" panose="01000600020000020003" pitchFamily="2" charset="-78"/>
                <a:cs typeface="Scheherazade" panose="01000600020000020003" pitchFamily="2" charset="-78"/>
              </a:rPr>
            </a:br>
            <a:r>
              <a:rPr lang="fa-IR" sz="4000" dirty="0">
                <a:latin typeface="Scheherazade" panose="01000600020000020003" pitchFamily="2" charset="-78"/>
                <a:cs typeface="Scheherazade" panose="01000600020000020003" pitchFamily="2" charset="-78"/>
              </a:rPr>
              <a:t>وَ لاَ أَنْتُمْ عَابِدُونَ مَا أَعْبُدُ (5) </a:t>
            </a:r>
            <a:r>
              <a:rPr lang="en-US" sz="4000" dirty="0">
                <a:latin typeface="Scheherazade" panose="01000600020000020003" pitchFamily="2" charset="-78"/>
                <a:cs typeface="Scheherazade" panose="01000600020000020003" pitchFamily="2" charset="-78"/>
              </a:rPr>
              <a:t/>
            </a:r>
            <a:br>
              <a:rPr lang="en-US" sz="4000" dirty="0">
                <a:latin typeface="Scheherazade" panose="01000600020000020003" pitchFamily="2" charset="-78"/>
                <a:cs typeface="Scheherazade" panose="01000600020000020003" pitchFamily="2" charset="-78"/>
              </a:rPr>
            </a:br>
            <a:r>
              <a:rPr lang="fa-IR" sz="4000" dirty="0">
                <a:latin typeface="Scheherazade" panose="01000600020000020003" pitchFamily="2" charset="-78"/>
                <a:cs typeface="Scheherazade" panose="01000600020000020003" pitchFamily="2" charset="-78"/>
              </a:rPr>
              <a:t>لَکُمْ دِينُکُمْ وَ لِيَ دِينِ‌ (6) </a:t>
            </a:r>
            <a:r>
              <a:rPr lang="en-US" sz="4000" dirty="0">
                <a:latin typeface="Scheherazade" panose="01000600020000020003" pitchFamily="2" charset="-78"/>
                <a:cs typeface="Scheherazade" panose="01000600020000020003" pitchFamily="2" charset="-78"/>
              </a:rPr>
              <a:t/>
            </a:r>
            <a:br>
              <a:rPr lang="en-US" sz="4000" dirty="0">
                <a:latin typeface="Scheherazade" panose="01000600020000020003" pitchFamily="2" charset="-78"/>
                <a:cs typeface="Scheherazade" panose="01000600020000020003" pitchFamily="2" charset="-78"/>
              </a:rPr>
            </a:br>
            <a:endParaRPr lang="fa-IR" sz="4000" dirty="0">
              <a:latin typeface="Scheherazade" panose="01000600020000020003" pitchFamily="2" charset="-78"/>
              <a:cs typeface="Scheherazade" panose="01000600020000020003" pitchFamily="2" charset="-78"/>
            </a:endParaRPr>
          </a:p>
        </p:txBody>
      </p:sp>
      <p:sp>
        <p:nvSpPr>
          <p:cNvPr id="4" name="TextBox 3"/>
          <p:cNvSpPr txBox="1"/>
          <p:nvPr/>
        </p:nvSpPr>
        <p:spPr>
          <a:xfrm>
            <a:off x="756744" y="1105126"/>
            <a:ext cx="4782207" cy="5262979"/>
          </a:xfrm>
          <a:prstGeom prst="rect">
            <a:avLst/>
          </a:prstGeom>
          <a:noFill/>
        </p:spPr>
        <p:txBody>
          <a:bodyPr wrap="square" rtlCol="1">
            <a:spAutoFit/>
          </a:bodyPr>
          <a:lstStyle/>
          <a:p>
            <a:pPr algn="r" rtl="1">
              <a:lnSpc>
                <a:spcPct val="150000"/>
              </a:lnSpc>
            </a:pPr>
            <a:r>
              <a:rPr lang="fa-IR" sz="2800" dirty="0" smtClean="0">
                <a:cs typeface="B Zar" panose="00000400000000000000" pitchFamily="2" charset="-78"/>
              </a:rPr>
              <a:t>حروف ساکن در اين سوره را در جاي خالي بنويسيد.</a:t>
            </a:r>
          </a:p>
          <a:p>
            <a:pPr algn="r" rtl="1">
              <a:lnSpc>
                <a:spcPct val="150000"/>
              </a:lnSpc>
            </a:pPr>
            <a:r>
              <a:rPr lang="fa-IR" sz="2800" dirty="0" smtClean="0">
                <a:cs typeface="B Zar" panose="00000400000000000000" pitchFamily="2" charset="-78"/>
              </a:rPr>
              <a:t>...............................................................................................................................................................................................................................................................................................................................................</a:t>
            </a:r>
          </a:p>
          <a:p>
            <a:pPr algn="r" rtl="1">
              <a:lnSpc>
                <a:spcPct val="150000"/>
              </a:lnSpc>
            </a:pPr>
            <a:endParaRPr lang="fa-IR" sz="2800" dirty="0">
              <a:cs typeface="B Zar" panose="00000400000000000000" pitchFamily="2" charset="-78"/>
            </a:endParaRPr>
          </a:p>
        </p:txBody>
      </p:sp>
    </p:spTree>
    <p:extLst>
      <p:ext uri="{BB962C8B-B14F-4D97-AF65-F5344CB8AC3E}">
        <p14:creationId xmlns:p14="http://schemas.microsoft.com/office/powerpoint/2010/main" val="873054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سوره توحيد">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8039" y="649013"/>
            <a:ext cx="9298404" cy="5226269"/>
          </a:xfrm>
          <a:prstGeom prst="rect">
            <a:avLst/>
          </a:prstGeom>
        </p:spPr>
      </p:pic>
    </p:spTree>
    <p:extLst>
      <p:ext uri="{BB962C8B-B14F-4D97-AF65-F5344CB8AC3E}">
        <p14:creationId xmlns:p14="http://schemas.microsoft.com/office/powerpoint/2010/main" val="422046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سوره کافرون">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826" y="775138"/>
            <a:ext cx="9130107" cy="5131676"/>
          </a:xfrm>
          <a:prstGeom prst="rect">
            <a:avLst/>
          </a:prstGeom>
        </p:spPr>
      </p:pic>
    </p:spTree>
    <p:extLst>
      <p:ext uri="{BB962C8B-B14F-4D97-AF65-F5344CB8AC3E}">
        <p14:creationId xmlns:p14="http://schemas.microsoft.com/office/powerpoint/2010/main" val="254726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650" y="1976718"/>
            <a:ext cx="9640930" cy="3793462"/>
          </a:xfrm>
        </p:spPr>
        <p:txBody>
          <a:bodyPr/>
          <a:lstStyle/>
          <a:p>
            <a:pPr algn="r"/>
            <a:r>
              <a:rPr lang="fa-IR" sz="4400" dirty="0" smtClean="0">
                <a:cs typeface="B Zar" panose="00000400000000000000" pitchFamily="2" charset="-78"/>
              </a:rPr>
              <a:t>نمايندگان محترم هر کلاس تا تاريخ 20 خرداد ماه، در برنامه ي واتساپ يک گروه کلاسي تشکيل داده و همه ي دانشجويان کلاس را عضو نموده و در آخر اينجانب را نيز با شماره ي 09226118926 اضافه نمايند.</a:t>
            </a:r>
            <a:br>
              <a:rPr lang="fa-IR" sz="4400" dirty="0" smtClean="0">
                <a:cs typeface="B Zar" panose="00000400000000000000" pitchFamily="2" charset="-78"/>
              </a:rPr>
            </a:br>
            <a:r>
              <a:rPr lang="fa-IR" sz="4400" dirty="0">
                <a:cs typeface="B Zar" panose="00000400000000000000" pitchFamily="2" charset="-78"/>
              </a:rPr>
              <a:t> </a:t>
            </a:r>
            <a:r>
              <a:rPr lang="fa-IR" sz="4400" dirty="0" smtClean="0">
                <a:cs typeface="B Zar" panose="00000400000000000000" pitchFamily="2" charset="-78"/>
              </a:rPr>
              <a:t>                                                           با تشکر - منظري</a:t>
            </a:r>
            <a:endParaRPr lang="fa-IR" sz="4400" dirty="0">
              <a:cs typeface="B Zar" panose="00000400000000000000" pitchFamily="2" charset="-78"/>
            </a:endParaRPr>
          </a:p>
        </p:txBody>
      </p:sp>
    </p:spTree>
    <p:extLst>
      <p:ext uri="{BB962C8B-B14F-4D97-AF65-F5344CB8AC3E}">
        <p14:creationId xmlns:p14="http://schemas.microsoft.com/office/powerpoint/2010/main" val="16996460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28</TotalTime>
  <Words>112</Words>
  <Application>Microsoft Office PowerPoint</Application>
  <PresentationFormat>Widescreen</PresentationFormat>
  <Paragraphs>13</Paragraphs>
  <Slides>9</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B Koodak</vt:lpstr>
      <vt:lpstr>B Zar</vt:lpstr>
      <vt:lpstr>Century Gothic</vt:lpstr>
      <vt:lpstr>IranNastaliq</vt:lpstr>
      <vt:lpstr>Scheherazade</vt:lpstr>
      <vt:lpstr>Wingdings 3</vt:lpstr>
      <vt:lpstr>Ion</vt:lpstr>
      <vt:lpstr>بسم   الله    الرّحمن    الرّحيم </vt:lpstr>
      <vt:lpstr>PowerPoint Presentation</vt:lpstr>
      <vt:lpstr>PowerPoint Presentation</vt:lpstr>
      <vt:lpstr>فعاليت: از دو سوره ي توحيد و کافرون کلمات و عباراتي را که داراي حروف ساکن هستند پيدا کرده و بنويسيد.</vt:lpstr>
      <vt:lpstr>بِسْمِ اللَّهِ الرَّحْمٰنِ الرَّحِيمِ‌ قُلْ هُوَ اللَّهُ أَحَدٌ (1)  اللَّهُ الصَّمَدُ (2)  لَمْ يَلِدْ وَ لَمْ يُولَدْ (3)  وَ لَمْ يَکُنْ لَهُ کُفُواً أَحَدٌ (4)  </vt:lpstr>
      <vt:lpstr>بِسْمِ اللَّهِ الرَّحْمٰنِ الرَّحِيمِ‌ قُلْ يَا أَيُّهَا الْکَافِرُونَ‌ (1)  لاَ أَعْبُدُ مَا تَعْبُدُونَ‌ (2)  وَ لاَ أَنْتُمْ عَابِدُونَ مَا أَعْبُدُ (3)  وَ لاَ أَنَا عَابِدٌ مَا عَبَدْتُمْ‌ (4)  وَ لاَ أَنْتُمْ عَابِدُونَ مَا أَعْبُدُ (5)  لَکُمْ دِينُکُمْ وَ لِيَ دِينِ‌ (6)  </vt:lpstr>
      <vt:lpstr>PowerPoint Presentation</vt:lpstr>
      <vt:lpstr>PowerPoint Presentation</vt:lpstr>
      <vt:lpstr>نمايندگان محترم هر کلاس تا تاريخ 20 خرداد ماه، در برنامه ي واتساپ يک گروه کلاسي تشکيل داده و همه ي دانشجويان کلاس را عضو نموده و در آخر اينجانب را نيز با شماره ي 09226118926 اضافه نمايند.                                                             با تشکر - منظري</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الرّحيم </dc:title>
  <dc:creator>Rose</dc:creator>
  <cp:lastModifiedBy>Rose</cp:lastModifiedBy>
  <cp:revision>4</cp:revision>
  <dcterms:created xsi:type="dcterms:W3CDTF">2020-06-07T19:33:31Z</dcterms:created>
  <dcterms:modified xsi:type="dcterms:W3CDTF">2020-06-07T20:01:57Z</dcterms:modified>
</cp:coreProperties>
</file>