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51"/>
  </p:notesMasterIdLst>
  <p:sldIdLst>
    <p:sldId id="307" r:id="rId2"/>
    <p:sldId id="308" r:id="rId3"/>
    <p:sldId id="309" r:id="rId4"/>
    <p:sldId id="310" r:id="rId5"/>
    <p:sldId id="261" r:id="rId6"/>
    <p:sldId id="262" r:id="rId7"/>
    <p:sldId id="263" r:id="rId8"/>
    <p:sldId id="264" r:id="rId9"/>
    <p:sldId id="265" r:id="rId10"/>
    <p:sldId id="266" r:id="rId11"/>
    <p:sldId id="268" r:id="rId12"/>
    <p:sldId id="267" r:id="rId13"/>
    <p:sldId id="269" r:id="rId14"/>
    <p:sldId id="270" r:id="rId15"/>
    <p:sldId id="271" r:id="rId16"/>
    <p:sldId id="272" r:id="rId17"/>
    <p:sldId id="273" r:id="rId18"/>
    <p:sldId id="274" r:id="rId19"/>
    <p:sldId id="275"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 id="291" r:id="rId35"/>
    <p:sldId id="292" r:id="rId36"/>
    <p:sldId id="293" r:id="rId37"/>
    <p:sldId id="294" r:id="rId38"/>
    <p:sldId id="295" r:id="rId39"/>
    <p:sldId id="296" r:id="rId40"/>
    <p:sldId id="385" r:id="rId41"/>
    <p:sldId id="386" r:id="rId42"/>
    <p:sldId id="387" r:id="rId43"/>
    <p:sldId id="388" r:id="rId44"/>
    <p:sldId id="397" r:id="rId45"/>
    <p:sldId id="398" r:id="rId46"/>
    <p:sldId id="399" r:id="rId47"/>
    <p:sldId id="400" r:id="rId48"/>
    <p:sldId id="401" r:id="rId49"/>
    <p:sldId id="402" r:id="rId50"/>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6FC0A"/>
    <a:srgbClr val="00FF00"/>
    <a:srgbClr val="0F1301"/>
    <a:srgbClr val="0114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00FEC21C-111F-48C1-8F4A-822184C63214}" type="datetimeFigureOut">
              <a:rPr lang="fa-IR" smtClean="0"/>
              <a:t>22/10/1441</a:t>
            </a:fld>
            <a:endParaRPr lang="fa-I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82D0E8D1-0434-4597-9B2F-2B865CFB7DEE}" type="slidenum">
              <a:rPr lang="fa-IR" smtClean="0"/>
              <a:t>‹#›</a:t>
            </a:fld>
            <a:endParaRPr lang="fa-IR"/>
          </a:p>
        </p:txBody>
      </p:sp>
    </p:spTree>
    <p:extLst>
      <p:ext uri="{BB962C8B-B14F-4D97-AF65-F5344CB8AC3E}">
        <p14:creationId xmlns:p14="http://schemas.microsoft.com/office/powerpoint/2010/main" val="3698536491"/>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dirty="0"/>
          </a:p>
        </p:txBody>
      </p:sp>
      <p:sp>
        <p:nvSpPr>
          <p:cNvPr id="4" name="Slide Number Placeholder 3"/>
          <p:cNvSpPr>
            <a:spLocks noGrp="1"/>
          </p:cNvSpPr>
          <p:nvPr>
            <p:ph type="sldNum" sz="quarter" idx="10"/>
          </p:nvPr>
        </p:nvSpPr>
        <p:spPr/>
        <p:txBody>
          <a:bodyPr/>
          <a:lstStyle/>
          <a:p>
            <a:fld id="{82D0E8D1-0434-4597-9B2F-2B865CFB7DEE}" type="slidenum">
              <a:rPr lang="fa-IR" smtClean="0"/>
              <a:t>29</a:t>
            </a:fld>
            <a:endParaRPr lang="fa-IR"/>
          </a:p>
        </p:txBody>
      </p:sp>
    </p:spTree>
    <p:extLst>
      <p:ext uri="{BB962C8B-B14F-4D97-AF65-F5344CB8AC3E}">
        <p14:creationId xmlns:p14="http://schemas.microsoft.com/office/powerpoint/2010/main" val="37350253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a-I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FA7C16E1-B9D8-4774-9F69-14374B3F2C26}" type="datetimeFigureOut">
              <a:rPr lang="fa-IR" smtClean="0"/>
              <a:t>22/10/1441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4EE8EA43-1B61-4172-A83B-F07CCF095D85}" type="slidenum">
              <a:rPr lang="fa-IR" smtClean="0"/>
              <a:t>‹#›</a:t>
            </a:fld>
            <a:endParaRPr lang="fa-IR"/>
          </a:p>
        </p:txBody>
      </p:sp>
    </p:spTree>
    <p:extLst>
      <p:ext uri="{BB962C8B-B14F-4D97-AF65-F5344CB8AC3E}">
        <p14:creationId xmlns:p14="http://schemas.microsoft.com/office/powerpoint/2010/main" val="25678101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FA7C16E1-B9D8-4774-9F69-14374B3F2C26}" type="datetimeFigureOut">
              <a:rPr lang="fa-IR" smtClean="0"/>
              <a:t>22/10/1441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4EE8EA43-1B61-4172-A83B-F07CCF095D85}" type="slidenum">
              <a:rPr lang="fa-IR" smtClean="0"/>
              <a:t>‹#›</a:t>
            </a:fld>
            <a:endParaRPr lang="fa-IR"/>
          </a:p>
        </p:txBody>
      </p:sp>
    </p:spTree>
    <p:extLst>
      <p:ext uri="{BB962C8B-B14F-4D97-AF65-F5344CB8AC3E}">
        <p14:creationId xmlns:p14="http://schemas.microsoft.com/office/powerpoint/2010/main" val="6641431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FA7C16E1-B9D8-4774-9F69-14374B3F2C26}" type="datetimeFigureOut">
              <a:rPr lang="fa-IR" smtClean="0"/>
              <a:t>22/10/1441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4EE8EA43-1B61-4172-A83B-F07CCF095D85}" type="slidenum">
              <a:rPr lang="fa-IR" smtClean="0"/>
              <a:t>‹#›</a:t>
            </a:fld>
            <a:endParaRPr lang="fa-IR"/>
          </a:p>
        </p:txBody>
      </p:sp>
    </p:spTree>
    <p:extLst>
      <p:ext uri="{BB962C8B-B14F-4D97-AF65-F5344CB8AC3E}">
        <p14:creationId xmlns:p14="http://schemas.microsoft.com/office/powerpoint/2010/main" val="32931036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FA7C16E1-B9D8-4774-9F69-14374B3F2C26}" type="datetimeFigureOut">
              <a:rPr lang="fa-IR" smtClean="0"/>
              <a:t>22/10/1441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4EE8EA43-1B61-4172-A83B-F07CCF095D85}" type="slidenum">
              <a:rPr lang="fa-IR" smtClean="0"/>
              <a:t>‹#›</a:t>
            </a:fld>
            <a:endParaRPr lang="fa-IR"/>
          </a:p>
        </p:txBody>
      </p:sp>
    </p:spTree>
    <p:extLst>
      <p:ext uri="{BB962C8B-B14F-4D97-AF65-F5344CB8AC3E}">
        <p14:creationId xmlns:p14="http://schemas.microsoft.com/office/powerpoint/2010/main" val="1003561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fa-I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A7C16E1-B9D8-4774-9F69-14374B3F2C26}" type="datetimeFigureOut">
              <a:rPr lang="fa-IR" smtClean="0"/>
              <a:t>22/10/1441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4EE8EA43-1B61-4172-A83B-F07CCF095D85}" type="slidenum">
              <a:rPr lang="fa-IR" smtClean="0"/>
              <a:t>‹#›</a:t>
            </a:fld>
            <a:endParaRPr lang="fa-IR"/>
          </a:p>
        </p:txBody>
      </p:sp>
    </p:spTree>
    <p:extLst>
      <p:ext uri="{BB962C8B-B14F-4D97-AF65-F5344CB8AC3E}">
        <p14:creationId xmlns:p14="http://schemas.microsoft.com/office/powerpoint/2010/main" val="32978515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FA7C16E1-B9D8-4774-9F69-14374B3F2C26}" type="datetimeFigureOut">
              <a:rPr lang="fa-IR" smtClean="0"/>
              <a:t>22/10/1441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4EE8EA43-1B61-4172-A83B-F07CCF095D85}" type="slidenum">
              <a:rPr lang="fa-IR" smtClean="0"/>
              <a:t>‹#›</a:t>
            </a:fld>
            <a:endParaRPr lang="fa-IR"/>
          </a:p>
        </p:txBody>
      </p:sp>
    </p:spTree>
    <p:extLst>
      <p:ext uri="{BB962C8B-B14F-4D97-AF65-F5344CB8AC3E}">
        <p14:creationId xmlns:p14="http://schemas.microsoft.com/office/powerpoint/2010/main" val="2508264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a-I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FA7C16E1-B9D8-4774-9F69-14374B3F2C26}" type="datetimeFigureOut">
              <a:rPr lang="fa-IR" smtClean="0"/>
              <a:t>22/10/1441</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4EE8EA43-1B61-4172-A83B-F07CCF095D85}" type="slidenum">
              <a:rPr lang="fa-IR" smtClean="0"/>
              <a:t>‹#›</a:t>
            </a:fld>
            <a:endParaRPr lang="fa-IR"/>
          </a:p>
        </p:txBody>
      </p:sp>
    </p:spTree>
    <p:extLst>
      <p:ext uri="{BB962C8B-B14F-4D97-AF65-F5344CB8AC3E}">
        <p14:creationId xmlns:p14="http://schemas.microsoft.com/office/powerpoint/2010/main" val="9149266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FA7C16E1-B9D8-4774-9F69-14374B3F2C26}" type="datetimeFigureOut">
              <a:rPr lang="fa-IR" smtClean="0"/>
              <a:t>22/10/1441</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4EE8EA43-1B61-4172-A83B-F07CCF095D85}" type="slidenum">
              <a:rPr lang="fa-IR" smtClean="0"/>
              <a:t>‹#›</a:t>
            </a:fld>
            <a:endParaRPr lang="fa-IR"/>
          </a:p>
        </p:txBody>
      </p:sp>
    </p:spTree>
    <p:extLst>
      <p:ext uri="{BB962C8B-B14F-4D97-AF65-F5344CB8AC3E}">
        <p14:creationId xmlns:p14="http://schemas.microsoft.com/office/powerpoint/2010/main" val="10532708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7C16E1-B9D8-4774-9F69-14374B3F2C26}" type="datetimeFigureOut">
              <a:rPr lang="fa-IR" smtClean="0"/>
              <a:t>22/10/1441</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4EE8EA43-1B61-4172-A83B-F07CCF095D85}" type="slidenum">
              <a:rPr lang="fa-IR" smtClean="0"/>
              <a:t>‹#›</a:t>
            </a:fld>
            <a:endParaRPr lang="fa-IR"/>
          </a:p>
        </p:txBody>
      </p:sp>
    </p:spTree>
    <p:extLst>
      <p:ext uri="{BB962C8B-B14F-4D97-AF65-F5344CB8AC3E}">
        <p14:creationId xmlns:p14="http://schemas.microsoft.com/office/powerpoint/2010/main" val="8829887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fa-I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7C16E1-B9D8-4774-9F69-14374B3F2C26}" type="datetimeFigureOut">
              <a:rPr lang="fa-IR" smtClean="0"/>
              <a:t>22/10/1441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4EE8EA43-1B61-4172-A83B-F07CCF095D85}" type="slidenum">
              <a:rPr lang="fa-IR" smtClean="0"/>
              <a:t>‹#›</a:t>
            </a:fld>
            <a:endParaRPr lang="fa-IR"/>
          </a:p>
        </p:txBody>
      </p:sp>
    </p:spTree>
    <p:extLst>
      <p:ext uri="{BB962C8B-B14F-4D97-AF65-F5344CB8AC3E}">
        <p14:creationId xmlns:p14="http://schemas.microsoft.com/office/powerpoint/2010/main" val="927898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fa-I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7C16E1-B9D8-4774-9F69-14374B3F2C26}" type="datetimeFigureOut">
              <a:rPr lang="fa-IR" smtClean="0"/>
              <a:t>22/10/1441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4EE8EA43-1B61-4172-A83B-F07CCF095D85}" type="slidenum">
              <a:rPr lang="fa-IR" smtClean="0"/>
              <a:t>‹#›</a:t>
            </a:fld>
            <a:endParaRPr lang="fa-IR"/>
          </a:p>
        </p:txBody>
      </p:sp>
    </p:spTree>
    <p:extLst>
      <p:ext uri="{BB962C8B-B14F-4D97-AF65-F5344CB8AC3E}">
        <p14:creationId xmlns:p14="http://schemas.microsoft.com/office/powerpoint/2010/main" val="33487348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FA7C16E1-B9D8-4774-9F69-14374B3F2C26}" type="datetimeFigureOut">
              <a:rPr lang="fa-IR" smtClean="0"/>
              <a:t>22/10/1441</a:t>
            </a:fld>
            <a:endParaRPr lang="fa-I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4EE8EA43-1B61-4172-A83B-F07CCF095D85}" type="slidenum">
              <a:rPr lang="fa-IR" smtClean="0"/>
              <a:t>‹#›</a:t>
            </a:fld>
            <a:endParaRPr lang="fa-IR"/>
          </a:p>
        </p:txBody>
      </p:sp>
    </p:spTree>
    <p:extLst>
      <p:ext uri="{BB962C8B-B14F-4D97-AF65-F5344CB8AC3E}">
        <p14:creationId xmlns:p14="http://schemas.microsoft.com/office/powerpoint/2010/main" val="3164444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1594520" cy="490066"/>
          </a:xfrm>
        </p:spPr>
        <p:txBody>
          <a:bodyPr>
            <a:normAutofit/>
          </a:bodyPr>
          <a:lstStyle/>
          <a:p>
            <a:r>
              <a:rPr lang="fa-IR" sz="1000" dirty="0" smtClean="0"/>
              <a:t>سنجش و اندازه‌گیری </a:t>
            </a:r>
            <a:endParaRPr lang="fa-IR" sz="1000" dirty="0"/>
          </a:p>
        </p:txBody>
      </p:sp>
      <p:sp>
        <p:nvSpPr>
          <p:cNvPr id="3" name="Content Placeholder 2"/>
          <p:cNvSpPr>
            <a:spLocks noGrp="1"/>
          </p:cNvSpPr>
          <p:nvPr>
            <p:ph idx="1"/>
          </p:nvPr>
        </p:nvSpPr>
        <p:spPr>
          <a:xfrm>
            <a:off x="323528" y="260648"/>
            <a:ext cx="8568952" cy="6192688"/>
          </a:xfrm>
        </p:spPr>
        <p:txBody>
          <a:bodyPr>
            <a:normAutofit/>
          </a:bodyPr>
          <a:lstStyle/>
          <a:p>
            <a:pPr marL="0" indent="0" algn="just">
              <a:buNone/>
            </a:pPr>
            <a:r>
              <a:rPr lang="fa-IR" b="1" dirty="0" smtClean="0">
                <a:solidFill>
                  <a:srgbClr val="FF0000"/>
                </a:solidFill>
                <a:cs typeface="B Lotus" panose="00000400000000000000" pitchFamily="2" charset="-78"/>
              </a:rPr>
              <a:t>اندازه‌گیری :</a:t>
            </a:r>
          </a:p>
          <a:p>
            <a:pPr marL="0" indent="0" algn="just">
              <a:buNone/>
            </a:pPr>
            <a:r>
              <a:rPr lang="fa-IR" dirty="0" smtClean="0">
                <a:cs typeface="B Lotus" panose="00000400000000000000" pitchFamily="2" charset="-78"/>
              </a:rPr>
              <a:t>در اندازه‌گیری، ویژگی‌ها یا صفات اشیاء و افراد تعیین می‌شوند و مقدار آن ویژگی‌ها یا صفات به صورت عدد و رقم گزارش می‌شود.</a:t>
            </a:r>
          </a:p>
          <a:p>
            <a:pPr marL="0" indent="0" algn="just">
              <a:buNone/>
            </a:pPr>
            <a:r>
              <a:rPr lang="fa-IR" dirty="0" smtClean="0">
                <a:cs typeface="B Lotus" panose="00000400000000000000" pitchFamily="2" charset="-78"/>
              </a:rPr>
              <a:t>اندازه‌گیری، عبارت است از فرایندی که تعیین می‌کند یک شخص یا یک شیء چه مقدار از یک ویژگی برخوردار است.</a:t>
            </a:r>
          </a:p>
          <a:p>
            <a:pPr marL="0" indent="0" algn="just">
              <a:buNone/>
            </a:pPr>
            <a:r>
              <a:rPr lang="fa-IR" dirty="0" smtClean="0">
                <a:cs typeface="B Lotus" panose="00000400000000000000" pitchFamily="2" charset="-78"/>
              </a:rPr>
              <a:t>اندازه‌گیری، فرایندی دقیق و دربرگیرندۀ قواعدی است که این قواعد، خط‌مشی‌هایی برای نشان دادن مقدار شیء مورد اندازه‌گیری هستند.</a:t>
            </a:r>
          </a:p>
          <a:p>
            <a:pPr marL="0" indent="0" algn="just">
              <a:buNone/>
            </a:pPr>
            <a:r>
              <a:rPr lang="fa-IR" dirty="0" smtClean="0">
                <a:cs typeface="B Lotus" panose="00000400000000000000" pitchFamily="2" charset="-78"/>
              </a:rPr>
              <a:t>قواعد اندازه‌گیری از جنبه‌های مهم استاندارد کردن آزمون‌های </a:t>
            </a:r>
            <a:r>
              <a:rPr lang="fa-IR" dirty="0" smtClean="0">
                <a:solidFill>
                  <a:srgbClr val="FF0000"/>
                </a:solidFill>
                <a:cs typeface="B Lotus" panose="00000400000000000000" pitchFamily="2" charset="-78"/>
              </a:rPr>
              <a:t>روانی</a:t>
            </a:r>
            <a:r>
              <a:rPr lang="fa-IR" dirty="0" smtClean="0">
                <a:cs typeface="B Lotus" panose="00000400000000000000" pitchFamily="2" charset="-78"/>
              </a:rPr>
              <a:t> و</a:t>
            </a:r>
            <a:r>
              <a:rPr lang="fa-IR" dirty="0" smtClean="0">
                <a:solidFill>
                  <a:srgbClr val="FF0000"/>
                </a:solidFill>
                <a:cs typeface="B Lotus" panose="00000400000000000000" pitchFamily="2" charset="-78"/>
              </a:rPr>
              <a:t> تربیتی </a:t>
            </a:r>
            <a:r>
              <a:rPr lang="fa-IR" dirty="0" smtClean="0">
                <a:cs typeface="B Lotus" panose="00000400000000000000" pitchFamily="2" charset="-78"/>
              </a:rPr>
              <a:t>است که نتیجه‌اش به‌دست آوردن نتایج یکسان توسط افراد مختلف در آزمون‌های گوناگون است.</a:t>
            </a:r>
          </a:p>
          <a:p>
            <a:pPr marL="0" indent="0" algn="just">
              <a:buNone/>
            </a:pPr>
            <a:endParaRPr lang="fa-IR" dirty="0">
              <a:cs typeface="B Lotus" panose="00000400000000000000" pitchFamily="2" charset="-78"/>
            </a:endParaRPr>
          </a:p>
        </p:txBody>
      </p:sp>
    </p:spTree>
    <p:extLst>
      <p:ext uri="{BB962C8B-B14F-4D97-AF65-F5344CB8AC3E}">
        <p14:creationId xmlns:p14="http://schemas.microsoft.com/office/powerpoint/2010/main" val="1068712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1306488" cy="490066"/>
          </a:xfrm>
        </p:spPr>
        <p:txBody>
          <a:bodyPr>
            <a:normAutofit/>
          </a:bodyPr>
          <a:lstStyle/>
          <a:p>
            <a:r>
              <a:rPr lang="fa-IR" sz="1000" dirty="0" smtClean="0">
                <a:cs typeface="B Lotus" panose="00000400000000000000" pitchFamily="2" charset="-78"/>
              </a:rPr>
              <a:t>سنجش و اندازه‌گیری </a:t>
            </a:r>
            <a:endParaRPr lang="fa-IR" sz="1000" dirty="0">
              <a:cs typeface="B Lotus" panose="00000400000000000000" pitchFamily="2" charset="-78"/>
            </a:endParaRPr>
          </a:p>
        </p:txBody>
      </p:sp>
      <p:sp>
        <p:nvSpPr>
          <p:cNvPr id="3" name="Content Placeholder 2"/>
          <p:cNvSpPr>
            <a:spLocks noGrp="1"/>
          </p:cNvSpPr>
          <p:nvPr>
            <p:ph idx="1"/>
          </p:nvPr>
        </p:nvSpPr>
        <p:spPr>
          <a:xfrm>
            <a:off x="179512" y="188640"/>
            <a:ext cx="8712968" cy="6336704"/>
          </a:xfrm>
        </p:spPr>
        <p:txBody>
          <a:bodyPr>
            <a:normAutofit fontScale="92500"/>
          </a:bodyPr>
          <a:lstStyle/>
          <a:p>
            <a:pPr marL="0" indent="0" algn="just">
              <a:buNone/>
            </a:pPr>
            <a:r>
              <a:rPr lang="fa-IR" b="1" dirty="0" smtClean="0">
                <a:solidFill>
                  <a:srgbClr val="FF0000"/>
                </a:solidFill>
                <a:cs typeface="B Lotus" panose="00000400000000000000" pitchFamily="2" charset="-78"/>
              </a:rPr>
              <a:t>انواع مقیاس‌های اندازه‌گیری :</a:t>
            </a:r>
          </a:p>
          <a:p>
            <a:pPr marL="0" indent="0" algn="just">
              <a:buNone/>
            </a:pPr>
            <a:r>
              <a:rPr lang="fa-IR" b="1" dirty="0" smtClean="0">
                <a:solidFill>
                  <a:srgbClr val="FF0000"/>
                </a:solidFill>
                <a:cs typeface="B Lotus" panose="00000400000000000000" pitchFamily="2" charset="-78"/>
              </a:rPr>
              <a:t>1) اسمی : </a:t>
            </a:r>
            <a:r>
              <a:rPr lang="fa-IR" dirty="0" smtClean="0">
                <a:cs typeface="B Lotus" panose="00000400000000000000" pitchFamily="2" charset="-78"/>
              </a:rPr>
              <a:t>الف) اسم‌گذاری   ب) طبقه‌بندی</a:t>
            </a:r>
          </a:p>
          <a:p>
            <a:pPr marL="0" indent="0" algn="just">
              <a:buNone/>
            </a:pPr>
            <a:r>
              <a:rPr lang="fa-IR" dirty="0" smtClean="0">
                <a:cs typeface="B Lotus" panose="00000400000000000000" pitchFamily="2" charset="-78"/>
              </a:rPr>
              <a:t>عملیات مجاز آماری در مقیاس اسمی : شمارش فراوانی- تعیین تعداد موردهای هر طبقه و ...  .</a:t>
            </a:r>
          </a:p>
          <a:p>
            <a:pPr marL="0" indent="0" algn="just">
              <a:buNone/>
            </a:pPr>
            <a:r>
              <a:rPr lang="fa-IR" dirty="0" smtClean="0">
                <a:cs typeface="B Lotus" panose="00000400000000000000" pitchFamily="2" charset="-78"/>
              </a:rPr>
              <a:t>عملیات مجاز ریاضی : در این مقیاس انجام چهار عمل اصلی ریاضی میسّر نیست.</a:t>
            </a:r>
          </a:p>
          <a:p>
            <a:pPr marL="0" indent="0" algn="just">
              <a:buNone/>
            </a:pPr>
            <a:r>
              <a:rPr lang="fa-IR" b="1" dirty="0" smtClean="0">
                <a:solidFill>
                  <a:srgbClr val="FF0000"/>
                </a:solidFill>
                <a:cs typeface="B Lotus" panose="00000400000000000000" pitchFamily="2" charset="-78"/>
              </a:rPr>
              <a:t>2) مقیاس ترتیبی : </a:t>
            </a:r>
            <a:r>
              <a:rPr lang="fa-IR" dirty="0" smtClean="0">
                <a:cs typeface="B Lotus" panose="00000400000000000000" pitchFamily="2" charset="-78"/>
              </a:rPr>
              <a:t>مجموعه‌ای از رتبه‌هاست که با توجّه به یک صفت مرتّب می‌شود و برای انتخاب شیء یا فرد نمونه، مناسب‌ترین مقیاس است.</a:t>
            </a:r>
          </a:p>
          <a:p>
            <a:pPr marL="0" indent="0" algn="just">
              <a:buNone/>
            </a:pPr>
            <a:r>
              <a:rPr lang="fa-IR" dirty="0" smtClean="0">
                <a:cs typeface="B Lotus" panose="00000400000000000000" pitchFamily="2" charset="-78"/>
              </a:rPr>
              <a:t>عملیات مجاز آماری : شمارش فراوانی- تعیین نما- محاسبه‌ی میانه و... .</a:t>
            </a:r>
          </a:p>
          <a:p>
            <a:pPr marL="0" indent="0" algn="just">
              <a:buNone/>
            </a:pPr>
            <a:r>
              <a:rPr lang="fa-IR" dirty="0" smtClean="0">
                <a:cs typeface="B Lotus" panose="00000400000000000000" pitchFamily="2" charset="-78"/>
              </a:rPr>
              <a:t>عملیات ریاضی: هیچ یک از چهار عمل اصلی در این مقیاس میسّر نیست.</a:t>
            </a:r>
          </a:p>
          <a:p>
            <a:pPr marL="0" indent="0" algn="just">
              <a:buNone/>
            </a:pPr>
            <a:endParaRPr lang="fa-IR" dirty="0">
              <a:cs typeface="B Lotus" panose="00000400000000000000" pitchFamily="2" charset="-78"/>
            </a:endParaRPr>
          </a:p>
        </p:txBody>
      </p:sp>
    </p:spTree>
    <p:extLst>
      <p:ext uri="{BB962C8B-B14F-4D97-AF65-F5344CB8AC3E}">
        <p14:creationId xmlns:p14="http://schemas.microsoft.com/office/powerpoint/2010/main" val="4217709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1162472" cy="346050"/>
          </a:xfrm>
        </p:spPr>
        <p:txBody>
          <a:bodyPr>
            <a:normAutofit/>
          </a:bodyPr>
          <a:lstStyle/>
          <a:p>
            <a:r>
              <a:rPr lang="fa-IR" sz="1000" dirty="0" smtClean="0">
                <a:cs typeface="B Lotus" panose="00000400000000000000" pitchFamily="2" charset="-78"/>
              </a:rPr>
              <a:t>سنجش و اندازه‌گیری</a:t>
            </a:r>
            <a:endParaRPr lang="fa-IR" sz="1000" dirty="0">
              <a:cs typeface="B Lotus" panose="00000400000000000000" pitchFamily="2" charset="-78"/>
            </a:endParaRPr>
          </a:p>
        </p:txBody>
      </p:sp>
      <p:sp>
        <p:nvSpPr>
          <p:cNvPr id="3" name="Content Placeholder 2"/>
          <p:cNvSpPr>
            <a:spLocks noGrp="1"/>
          </p:cNvSpPr>
          <p:nvPr>
            <p:ph idx="1"/>
          </p:nvPr>
        </p:nvSpPr>
        <p:spPr>
          <a:xfrm>
            <a:off x="251520" y="260648"/>
            <a:ext cx="8640960" cy="6264696"/>
          </a:xfrm>
        </p:spPr>
        <p:txBody>
          <a:bodyPr>
            <a:normAutofit lnSpcReduction="10000"/>
          </a:bodyPr>
          <a:lstStyle/>
          <a:p>
            <a:pPr marL="0" indent="0">
              <a:buNone/>
            </a:pPr>
            <a:endParaRPr lang="fa-IR" dirty="0" smtClean="0">
              <a:cs typeface="B Lotus" panose="00000400000000000000" pitchFamily="2" charset="-78"/>
            </a:endParaRPr>
          </a:p>
          <a:p>
            <a:pPr marL="0" indent="0">
              <a:buNone/>
            </a:pPr>
            <a:r>
              <a:rPr lang="fa-IR" b="1" dirty="0" smtClean="0">
                <a:solidFill>
                  <a:srgbClr val="FF0000"/>
                </a:solidFill>
                <a:cs typeface="B Lotus" panose="00000400000000000000" pitchFamily="2" charset="-78"/>
              </a:rPr>
              <a:t>3) مقیاس فاصله‌ای : </a:t>
            </a:r>
            <a:r>
              <a:rPr lang="fa-IR" dirty="0" smtClean="0">
                <a:cs typeface="B Lotus" panose="00000400000000000000" pitchFamily="2" charset="-78"/>
              </a:rPr>
              <a:t>مقیاسی است که در آن :</a:t>
            </a:r>
          </a:p>
          <a:p>
            <a:pPr marL="0" indent="0">
              <a:buNone/>
            </a:pPr>
            <a:r>
              <a:rPr lang="fa-IR" dirty="0" smtClean="0">
                <a:cs typeface="B Lotus" panose="00000400000000000000" pitchFamily="2" charset="-78"/>
              </a:rPr>
              <a:t> الف)- رتبه مشخص </a:t>
            </a:r>
          </a:p>
          <a:p>
            <a:pPr marL="0" indent="0">
              <a:buNone/>
            </a:pPr>
            <a:r>
              <a:rPr lang="fa-IR" dirty="0" smtClean="0">
                <a:cs typeface="B Lotus" panose="00000400000000000000" pitchFamily="2" charset="-78"/>
              </a:rPr>
              <a:t>ب- فاصله‌ی اشیا با توجّه به صفت معلوم </a:t>
            </a:r>
          </a:p>
          <a:p>
            <a:pPr marL="0" indent="0">
              <a:buNone/>
            </a:pPr>
            <a:r>
              <a:rPr lang="fa-IR" dirty="0" smtClean="0">
                <a:cs typeface="B Lotus" panose="00000400000000000000" pitchFamily="2" charset="-78"/>
              </a:rPr>
              <a:t>ج- در مورد مقدار مطلق صفت اطّلاعاتی نیست.</a:t>
            </a:r>
          </a:p>
          <a:p>
            <a:pPr marL="0" indent="0">
              <a:buNone/>
            </a:pPr>
            <a:r>
              <a:rPr lang="fa-IR" dirty="0" smtClean="0">
                <a:cs typeface="B Lotus" panose="00000400000000000000" pitchFamily="2" charset="-78"/>
              </a:rPr>
              <a:t>عملیات مجاز آماری : محاسبه‌ی نما- میانه- میانگین و ... .</a:t>
            </a:r>
          </a:p>
          <a:p>
            <a:pPr marL="0" indent="0">
              <a:buNone/>
            </a:pPr>
            <a:r>
              <a:rPr lang="fa-IR" dirty="0" smtClean="0">
                <a:cs typeface="B Lotus" panose="00000400000000000000" pitchFamily="2" charset="-78"/>
              </a:rPr>
              <a:t>عملیات مجاز ریاضی: جمع وتفریق مجاز است و ضرب و تقسیم مجاز نیست.</a:t>
            </a:r>
          </a:p>
          <a:p>
            <a:pPr marL="0" indent="0">
              <a:buNone/>
            </a:pPr>
            <a:r>
              <a:rPr lang="fa-IR" b="1" dirty="0" smtClean="0">
                <a:solidFill>
                  <a:srgbClr val="FF0000"/>
                </a:solidFill>
                <a:cs typeface="B Lotus" panose="00000400000000000000" pitchFamily="2" charset="-78"/>
              </a:rPr>
              <a:t>مقایسه‌ی مقیاس ترتیبی با فاصله‌ای :</a:t>
            </a:r>
          </a:p>
          <a:p>
            <a:pPr marL="0" indent="0">
              <a:buNone/>
            </a:pPr>
            <a:r>
              <a:rPr lang="fa-IR" dirty="0" smtClean="0">
                <a:cs typeface="B Lotus" panose="00000400000000000000" pitchFamily="2" charset="-78"/>
              </a:rPr>
              <a:t>«بروگاتا» و «بوهرنستد» استدلال کرده‌اند، مقیاس ترتیبی شکل ضعیف مقیاس فاصله‌ای‌ هست که در آن اطّلاعات مربوط به فاصله، گم شده است.</a:t>
            </a:r>
          </a:p>
          <a:p>
            <a:pPr marL="0" indent="0">
              <a:buNone/>
            </a:pPr>
            <a:endParaRPr lang="fa-IR" dirty="0">
              <a:cs typeface="B Lotus" panose="00000400000000000000" pitchFamily="2" charset="-78"/>
            </a:endParaRPr>
          </a:p>
        </p:txBody>
      </p:sp>
    </p:spTree>
    <p:extLst>
      <p:ext uri="{BB962C8B-B14F-4D97-AF65-F5344CB8AC3E}">
        <p14:creationId xmlns:p14="http://schemas.microsoft.com/office/powerpoint/2010/main" val="17641760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fade">
                                      <p:cBhvr>
                                        <p:cTn id="49" dur="1000"/>
                                        <p:tgtEl>
                                          <p:spTgt spid="3">
                                            <p:txEl>
                                              <p:pRg st="7" end="7"/>
                                            </p:txEl>
                                          </p:spTgt>
                                        </p:tgtEl>
                                      </p:cBhvr>
                                    </p:animEffect>
                                    <p:anim calcmode="lin" valueType="num">
                                      <p:cBhvr>
                                        <p:cTn id="5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8" end="8"/>
                                            </p:txEl>
                                          </p:spTgt>
                                        </p:tgtEl>
                                        <p:attrNameLst>
                                          <p:attrName>style.visibility</p:attrName>
                                        </p:attrNameLst>
                                      </p:cBhvr>
                                      <p:to>
                                        <p:strVal val="visible"/>
                                      </p:to>
                                    </p:set>
                                    <p:animEffect transition="in" filter="fade">
                                      <p:cBhvr>
                                        <p:cTn id="56" dur="1000"/>
                                        <p:tgtEl>
                                          <p:spTgt spid="3">
                                            <p:txEl>
                                              <p:pRg st="8" end="8"/>
                                            </p:txEl>
                                          </p:spTgt>
                                        </p:tgtEl>
                                      </p:cBhvr>
                                    </p:animEffect>
                                    <p:anim calcmode="lin" valueType="num">
                                      <p:cBhvr>
                                        <p:cTn id="57"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1594520" cy="346050"/>
          </a:xfrm>
        </p:spPr>
        <p:txBody>
          <a:bodyPr>
            <a:normAutofit/>
          </a:bodyPr>
          <a:lstStyle/>
          <a:p>
            <a:r>
              <a:rPr lang="fa-IR" sz="1000" dirty="0" smtClean="0">
                <a:cs typeface="B Lotus" panose="00000400000000000000" pitchFamily="2" charset="-78"/>
              </a:rPr>
              <a:t>سنجش و اندازه‌گیری </a:t>
            </a:r>
            <a:endParaRPr lang="fa-IR" sz="1000" dirty="0">
              <a:cs typeface="B Lotus" panose="00000400000000000000" pitchFamily="2" charset="-78"/>
            </a:endParaRPr>
          </a:p>
        </p:txBody>
      </p:sp>
      <p:sp>
        <p:nvSpPr>
          <p:cNvPr id="3" name="Content Placeholder 2"/>
          <p:cNvSpPr>
            <a:spLocks noGrp="1"/>
          </p:cNvSpPr>
          <p:nvPr>
            <p:ph idx="1"/>
          </p:nvPr>
        </p:nvSpPr>
        <p:spPr>
          <a:xfrm>
            <a:off x="251520" y="188640"/>
            <a:ext cx="8712968" cy="6552728"/>
          </a:xfrm>
        </p:spPr>
        <p:txBody>
          <a:bodyPr/>
          <a:lstStyle/>
          <a:p>
            <a:pPr marL="0" indent="0" algn="just">
              <a:buNone/>
            </a:pPr>
            <a:endParaRPr lang="fa-IR" dirty="0" smtClean="0">
              <a:cs typeface="B Lotus" panose="00000400000000000000" pitchFamily="2" charset="-78"/>
            </a:endParaRPr>
          </a:p>
          <a:p>
            <a:pPr marL="0" indent="0" algn="just">
              <a:buNone/>
            </a:pPr>
            <a:r>
              <a:rPr lang="fa-IR" b="1" dirty="0" smtClean="0">
                <a:solidFill>
                  <a:srgbClr val="FF0000"/>
                </a:solidFill>
                <a:cs typeface="B Lotus" panose="00000400000000000000" pitchFamily="2" charset="-78"/>
              </a:rPr>
              <a:t>4) مقیاس نسبتی : </a:t>
            </a:r>
            <a:r>
              <a:rPr lang="fa-IR" dirty="0" smtClean="0">
                <a:cs typeface="B Lotus" panose="00000400000000000000" pitchFamily="2" charset="-78"/>
              </a:rPr>
              <a:t>مقیاسی است که :</a:t>
            </a:r>
          </a:p>
          <a:p>
            <a:pPr marL="0" indent="0" algn="just">
              <a:buNone/>
            </a:pPr>
            <a:r>
              <a:rPr lang="fa-IR" dirty="0" smtClean="0">
                <a:cs typeface="B Lotus" panose="00000400000000000000" pitchFamily="2" charset="-78"/>
              </a:rPr>
              <a:t> الف)- رتبه معلوم  </a:t>
            </a:r>
          </a:p>
          <a:p>
            <a:pPr marL="0" indent="0" algn="just">
              <a:buNone/>
            </a:pPr>
            <a:r>
              <a:rPr lang="fa-IR" dirty="0" smtClean="0">
                <a:cs typeface="B Lotus" panose="00000400000000000000" pitchFamily="2" charset="-78"/>
              </a:rPr>
              <a:t>ب-فاصله معلوم  </a:t>
            </a:r>
          </a:p>
          <a:p>
            <a:pPr marL="0" indent="0" algn="just">
              <a:buNone/>
            </a:pPr>
            <a:r>
              <a:rPr lang="fa-IR" dirty="0" smtClean="0">
                <a:cs typeface="B Lotus" panose="00000400000000000000" pitchFamily="2" charset="-78"/>
              </a:rPr>
              <a:t>ج- فاصله از یک صفر مطلق معلوم.</a:t>
            </a:r>
          </a:p>
          <a:p>
            <a:pPr marL="0" indent="0" algn="just">
              <a:buNone/>
            </a:pPr>
            <a:r>
              <a:rPr lang="fa-IR" dirty="0" smtClean="0">
                <a:cs typeface="B Lotus" panose="00000400000000000000" pitchFamily="2" charset="-78"/>
              </a:rPr>
              <a:t>عملیات مجاز آماری و ریاضی : همه‌ی عملیات مجاز است.</a:t>
            </a:r>
          </a:p>
          <a:p>
            <a:pPr marL="0" indent="0" algn="just">
              <a:buNone/>
            </a:pPr>
            <a:endParaRPr lang="fa-IR" dirty="0" smtClean="0">
              <a:cs typeface="B Lotus" panose="00000400000000000000" pitchFamily="2" charset="-78"/>
            </a:endParaRPr>
          </a:p>
          <a:p>
            <a:pPr marL="0" indent="0" algn="just">
              <a:buNone/>
            </a:pPr>
            <a:endParaRPr lang="fa-IR" dirty="0">
              <a:cs typeface="B Lotus" panose="00000400000000000000" pitchFamily="2" charset="-78"/>
            </a:endParaRPr>
          </a:p>
        </p:txBody>
      </p:sp>
    </p:spTree>
    <p:extLst>
      <p:ext uri="{BB962C8B-B14F-4D97-AF65-F5344CB8AC3E}">
        <p14:creationId xmlns:p14="http://schemas.microsoft.com/office/powerpoint/2010/main" val="17417824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1594520" cy="490066"/>
          </a:xfrm>
        </p:spPr>
        <p:txBody>
          <a:bodyPr>
            <a:normAutofit/>
          </a:bodyPr>
          <a:lstStyle/>
          <a:p>
            <a:r>
              <a:rPr lang="fa-IR" sz="1000" dirty="0" smtClean="0"/>
              <a:t>سنجش و اندازه‌گیری </a:t>
            </a:r>
            <a:endParaRPr lang="fa-IR" sz="1000" dirty="0"/>
          </a:p>
        </p:txBody>
      </p:sp>
      <p:sp>
        <p:nvSpPr>
          <p:cNvPr id="3" name="Content Placeholder 2"/>
          <p:cNvSpPr>
            <a:spLocks noGrp="1"/>
          </p:cNvSpPr>
          <p:nvPr>
            <p:ph idx="1"/>
          </p:nvPr>
        </p:nvSpPr>
        <p:spPr>
          <a:xfrm>
            <a:off x="251520" y="188640"/>
            <a:ext cx="8712968" cy="6408712"/>
          </a:xfrm>
        </p:spPr>
        <p:txBody>
          <a:bodyPr/>
          <a:lstStyle/>
          <a:p>
            <a:pPr marL="0" indent="0" algn="just">
              <a:buNone/>
            </a:pPr>
            <a:endParaRPr lang="fa-IR" dirty="0" smtClean="0">
              <a:cs typeface="B Lotus" panose="00000400000000000000" pitchFamily="2" charset="-78"/>
            </a:endParaRPr>
          </a:p>
          <a:p>
            <a:pPr marL="0" indent="0" algn="just">
              <a:buNone/>
            </a:pPr>
            <a:r>
              <a:rPr lang="fa-IR" b="1" dirty="0" smtClean="0">
                <a:solidFill>
                  <a:srgbClr val="FF0000"/>
                </a:solidFill>
                <a:cs typeface="B Lotus" panose="00000400000000000000" pitchFamily="2" charset="-78"/>
              </a:rPr>
              <a:t>مقیاس گسسته : </a:t>
            </a:r>
          </a:p>
          <a:p>
            <a:pPr marL="0" indent="0" algn="just">
              <a:buNone/>
            </a:pPr>
            <a:r>
              <a:rPr lang="fa-IR" dirty="0" smtClean="0">
                <a:cs typeface="B Lotus" panose="00000400000000000000" pitchFamily="2" charset="-78"/>
              </a:rPr>
              <a:t>مقیاس‌هایی که در آن‌ها متغیّر مورد نظر، تنها می‌تواند یکی از ارزش‌های معیّن را به خود اختصاص دهد، مقیاس‌های گسسته یا مجزا نام دارند. ویژگی مهمّ این نوع مقیاس‌ها، تساوی واحدهای شمارش آن‌ها در طول مقیاس است.</a:t>
            </a:r>
          </a:p>
          <a:p>
            <a:pPr marL="0" indent="0" algn="just">
              <a:buNone/>
            </a:pPr>
            <a:r>
              <a:rPr lang="fa-IR" dirty="0" smtClean="0">
                <a:cs typeface="B Lotus" panose="00000400000000000000" pitchFamily="2" charset="-78"/>
              </a:rPr>
              <a:t>مثلاً اگر ما تعداد کودکان یک خانواده را مطالعه کنیم، صرف نظر ‌از ‌سن و جنس و سایر ویژگی‌ها، هریک از کودکان در فراهم آوردن یک واحد شمارش با کودکان دیگر همتراز است.</a:t>
            </a:r>
          </a:p>
          <a:p>
            <a:pPr marL="0" indent="0" algn="just">
              <a:buNone/>
            </a:pPr>
            <a:endParaRPr lang="fa-IR" dirty="0">
              <a:cs typeface="B Lotus" panose="00000400000000000000" pitchFamily="2" charset="-78"/>
            </a:endParaRPr>
          </a:p>
        </p:txBody>
      </p:sp>
    </p:spTree>
    <p:extLst>
      <p:ext uri="{BB962C8B-B14F-4D97-AF65-F5344CB8AC3E}">
        <p14:creationId xmlns:p14="http://schemas.microsoft.com/office/powerpoint/2010/main" val="28984981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1378496" cy="418058"/>
          </a:xfrm>
        </p:spPr>
        <p:txBody>
          <a:bodyPr>
            <a:normAutofit/>
          </a:bodyPr>
          <a:lstStyle/>
          <a:p>
            <a:r>
              <a:rPr lang="fa-IR" sz="1000" dirty="0" smtClean="0">
                <a:cs typeface="B Lotus" panose="00000400000000000000" pitchFamily="2" charset="-78"/>
              </a:rPr>
              <a:t>سنجش و اندازه‌گیری</a:t>
            </a:r>
            <a:endParaRPr lang="fa-IR" sz="1000" dirty="0">
              <a:cs typeface="B Lotus" panose="00000400000000000000" pitchFamily="2" charset="-78"/>
            </a:endParaRPr>
          </a:p>
        </p:txBody>
      </p:sp>
      <p:sp>
        <p:nvSpPr>
          <p:cNvPr id="3" name="Content Placeholder 2"/>
          <p:cNvSpPr>
            <a:spLocks noGrp="1"/>
          </p:cNvSpPr>
          <p:nvPr>
            <p:ph idx="1"/>
          </p:nvPr>
        </p:nvSpPr>
        <p:spPr>
          <a:xfrm>
            <a:off x="107504" y="188640"/>
            <a:ext cx="8928992" cy="6408712"/>
          </a:xfrm>
        </p:spPr>
        <p:txBody>
          <a:bodyPr/>
          <a:lstStyle/>
          <a:p>
            <a:pPr marL="0" indent="0" algn="just">
              <a:buNone/>
            </a:pPr>
            <a:r>
              <a:rPr lang="fa-IR" dirty="0" smtClean="0">
                <a:solidFill>
                  <a:srgbClr val="FF0000"/>
                </a:solidFill>
                <a:cs typeface="B Lotus" panose="00000400000000000000" pitchFamily="2" charset="-78"/>
              </a:rPr>
              <a:t>مقیاس پیوسته : </a:t>
            </a:r>
          </a:p>
          <a:p>
            <a:pPr marL="0" indent="0" algn="just">
              <a:buNone/>
            </a:pPr>
            <a:r>
              <a:rPr lang="fa-IR" dirty="0" smtClean="0">
                <a:cs typeface="B Lotus" panose="00000400000000000000" pitchFamily="2" charset="-78"/>
              </a:rPr>
              <a:t>برخلاف مقیاس گسسته یا مجزا، در مقیاس پیوسته متغیّر مورد نظر می‌تواند در فاصله‌ی بین نقاط مقیاس، هر تعدادی ارزش را به خود اختصاص دهد.</a:t>
            </a:r>
          </a:p>
          <a:p>
            <a:pPr marL="0" indent="0" algn="just">
              <a:buNone/>
            </a:pPr>
            <a:r>
              <a:rPr lang="fa-IR" dirty="0" smtClean="0">
                <a:cs typeface="B Lotus" panose="00000400000000000000" pitchFamily="2" charset="-78"/>
              </a:rPr>
              <a:t>گرچه اندازه‌گیری از متغیّرهای گسسته یا مجزا همواره دقیق و قطعی است، اندازه‌های به‌دست آمده از متغیّرهای پیوسته همیشه تقریبی هستند.</a:t>
            </a:r>
          </a:p>
          <a:p>
            <a:pPr marL="0" indent="0" algn="just">
              <a:buNone/>
            </a:pPr>
            <a:r>
              <a:rPr lang="fa-IR" dirty="0" smtClean="0">
                <a:cs typeface="B Lotus" panose="00000400000000000000" pitchFamily="2" charset="-78"/>
              </a:rPr>
              <a:t>ویژگی مهمّ مقیاس‌های پیوسته، تساوی واحدهای اندازه‌گیری است.</a:t>
            </a:r>
          </a:p>
          <a:p>
            <a:pPr marL="0" indent="0" algn="just">
              <a:buNone/>
            </a:pPr>
            <a:endParaRPr lang="fa-IR" dirty="0">
              <a:cs typeface="B Lotus" panose="00000400000000000000" pitchFamily="2" charset="-78"/>
            </a:endParaRPr>
          </a:p>
        </p:txBody>
      </p:sp>
    </p:spTree>
    <p:extLst>
      <p:ext uri="{BB962C8B-B14F-4D97-AF65-F5344CB8AC3E}">
        <p14:creationId xmlns:p14="http://schemas.microsoft.com/office/powerpoint/2010/main" val="2988872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1522512" cy="418058"/>
          </a:xfrm>
        </p:spPr>
        <p:txBody>
          <a:bodyPr>
            <a:normAutofit/>
          </a:bodyPr>
          <a:lstStyle/>
          <a:p>
            <a:r>
              <a:rPr lang="fa-IR" sz="1000" dirty="0" smtClean="0">
                <a:cs typeface="B Lotus" panose="00000400000000000000" pitchFamily="2" charset="-78"/>
              </a:rPr>
              <a:t>سنجش و اندازه‌گیری </a:t>
            </a:r>
            <a:endParaRPr lang="fa-IR" sz="1000" dirty="0">
              <a:cs typeface="B Lotus" panose="00000400000000000000" pitchFamily="2" charset="-78"/>
            </a:endParaRPr>
          </a:p>
        </p:txBody>
      </p:sp>
      <p:sp>
        <p:nvSpPr>
          <p:cNvPr id="3" name="Content Placeholder 2"/>
          <p:cNvSpPr>
            <a:spLocks noGrp="1"/>
          </p:cNvSpPr>
          <p:nvPr>
            <p:ph idx="1"/>
          </p:nvPr>
        </p:nvSpPr>
        <p:spPr>
          <a:xfrm>
            <a:off x="323528" y="188640"/>
            <a:ext cx="8712968" cy="6480720"/>
          </a:xfrm>
        </p:spPr>
        <p:txBody>
          <a:bodyPr/>
          <a:lstStyle/>
          <a:p>
            <a:pPr marL="0" indent="0" algn="just">
              <a:buNone/>
            </a:pPr>
            <a:r>
              <a:rPr lang="fa-IR" b="1" dirty="0" smtClean="0">
                <a:solidFill>
                  <a:srgbClr val="FF0000"/>
                </a:solidFill>
                <a:cs typeface="B Lotus" panose="00000400000000000000" pitchFamily="2" charset="-78"/>
              </a:rPr>
              <a:t>حدود واقعی اعداد :</a:t>
            </a:r>
          </a:p>
          <a:p>
            <a:pPr marL="0" indent="0" algn="just">
              <a:buNone/>
            </a:pPr>
            <a:r>
              <a:rPr lang="fa-IR" dirty="0" smtClean="0">
                <a:cs typeface="B Lotus" panose="00000400000000000000" pitchFamily="2" charset="-78"/>
              </a:rPr>
              <a:t>حدود واقعی بیان می‌دارد، ارزش عددی یک متغیّر پیوسته برابر آن عدد به اضافه و منهای نصف واحد اندازه‌گیری است.</a:t>
            </a:r>
          </a:p>
          <a:p>
            <a:pPr marL="0" indent="0" algn="just">
              <a:buNone/>
            </a:pPr>
            <a:r>
              <a:rPr lang="fa-IR" dirty="0" smtClean="0">
                <a:cs typeface="B Lotus" panose="00000400000000000000" pitchFamily="2" charset="-78"/>
              </a:rPr>
              <a:t>مثلاً اگر بخواهید وزن یک نهنگ را اندازه بگیرید، در آن صورت به جای یک کیلوگرم یک واحد بزرگ اندازه گیری مثلاً 100 کیلوگرم را انتخاب خواهید کرد. در نتیجه اگر وزن یک نهنگ را 3200 کیلوگرم گزارش کنید، منظورتان این است که نهنگ بین 319/50 و 320/50 کیلوگرم وزن دارد.</a:t>
            </a:r>
          </a:p>
          <a:p>
            <a:pPr marL="0" indent="0" algn="just">
              <a:buNone/>
            </a:pPr>
            <a:endParaRPr lang="fa-IR" dirty="0">
              <a:cs typeface="B Lotus" panose="00000400000000000000" pitchFamily="2" charset="-78"/>
            </a:endParaRPr>
          </a:p>
        </p:txBody>
      </p:sp>
    </p:spTree>
    <p:extLst>
      <p:ext uri="{BB962C8B-B14F-4D97-AF65-F5344CB8AC3E}">
        <p14:creationId xmlns:p14="http://schemas.microsoft.com/office/powerpoint/2010/main" val="8382073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1882552" cy="490066"/>
          </a:xfrm>
        </p:spPr>
        <p:txBody>
          <a:bodyPr>
            <a:normAutofit/>
          </a:bodyPr>
          <a:lstStyle/>
          <a:p>
            <a:r>
              <a:rPr lang="fa-IR" sz="1000" dirty="0" smtClean="0">
                <a:cs typeface="B Lotus" panose="00000400000000000000" pitchFamily="2" charset="-78"/>
              </a:rPr>
              <a:t>سنجش و اندازه‌گیری</a:t>
            </a:r>
            <a:endParaRPr lang="fa-IR" sz="1000" dirty="0">
              <a:cs typeface="B Lotus" panose="00000400000000000000" pitchFamily="2" charset="-78"/>
            </a:endParaRPr>
          </a:p>
        </p:txBody>
      </p:sp>
      <p:sp>
        <p:nvSpPr>
          <p:cNvPr id="3" name="Content Placeholder 2"/>
          <p:cNvSpPr>
            <a:spLocks noGrp="1"/>
          </p:cNvSpPr>
          <p:nvPr>
            <p:ph idx="1"/>
          </p:nvPr>
        </p:nvSpPr>
        <p:spPr>
          <a:xfrm>
            <a:off x="251520" y="188640"/>
            <a:ext cx="8712968" cy="6264696"/>
          </a:xfrm>
        </p:spPr>
        <p:txBody>
          <a:bodyPr>
            <a:normAutofit fontScale="85000" lnSpcReduction="20000"/>
          </a:bodyPr>
          <a:lstStyle/>
          <a:p>
            <a:pPr marL="0" indent="0">
              <a:buNone/>
            </a:pPr>
            <a:endParaRPr lang="fa-IR" dirty="0" smtClean="0">
              <a:cs typeface="B Lotus" panose="00000400000000000000" pitchFamily="2" charset="-78"/>
            </a:endParaRPr>
          </a:p>
          <a:p>
            <a:pPr marL="0" indent="0">
              <a:buNone/>
            </a:pPr>
            <a:r>
              <a:rPr lang="fa-IR" sz="2800" b="1" dirty="0" smtClean="0">
                <a:solidFill>
                  <a:srgbClr val="FF0000"/>
                </a:solidFill>
                <a:cs typeface="B Lotus" panose="00000400000000000000" pitchFamily="2" charset="-78"/>
              </a:rPr>
              <a:t>دسته‌بندی روش‌های اندازه‌گیری با توجّه به ویژگی‌های مورد اندازه‌گیری :</a:t>
            </a:r>
          </a:p>
          <a:p>
            <a:pPr marL="0" indent="0">
              <a:buNone/>
            </a:pPr>
            <a:r>
              <a:rPr lang="fa-IR" dirty="0" smtClean="0">
                <a:cs typeface="B Lotus" panose="00000400000000000000" pitchFamily="2" charset="-78"/>
              </a:rPr>
              <a:t>1- آزمون‌های سنجش توانایی</a:t>
            </a:r>
          </a:p>
          <a:p>
            <a:pPr marL="0" indent="0">
              <a:buNone/>
            </a:pPr>
            <a:r>
              <a:rPr lang="fa-IR" dirty="0" smtClean="0">
                <a:cs typeface="B Lotus" panose="00000400000000000000" pitchFamily="2" charset="-78"/>
              </a:rPr>
              <a:t>2- پرسش نامه‌های سنجش عاطفی</a:t>
            </a:r>
          </a:p>
          <a:p>
            <a:pPr marL="0" indent="0">
              <a:buNone/>
            </a:pPr>
            <a:endParaRPr lang="fa-IR" dirty="0" smtClean="0">
              <a:cs typeface="B Lotus" panose="00000400000000000000" pitchFamily="2" charset="-78"/>
            </a:endParaRPr>
          </a:p>
          <a:p>
            <a:pPr marL="0" indent="0">
              <a:buNone/>
            </a:pPr>
            <a:r>
              <a:rPr lang="fa-IR" dirty="0">
                <a:solidFill>
                  <a:srgbClr val="FF0000"/>
                </a:solidFill>
                <a:cs typeface="B Lotus" panose="00000400000000000000" pitchFamily="2" charset="-78"/>
              </a:rPr>
              <a:t>انواع </a:t>
            </a:r>
            <a:r>
              <a:rPr lang="fa-IR" dirty="0" smtClean="0">
                <a:solidFill>
                  <a:srgbClr val="FF0000"/>
                </a:solidFill>
                <a:cs typeface="B Lotus" panose="00000400000000000000" pitchFamily="2" charset="-78"/>
              </a:rPr>
              <a:t>آزمون‌های </a:t>
            </a:r>
            <a:r>
              <a:rPr lang="fa-IR" dirty="0">
                <a:solidFill>
                  <a:srgbClr val="FF0000"/>
                </a:solidFill>
                <a:cs typeface="B Lotus" panose="00000400000000000000" pitchFamily="2" charset="-78"/>
              </a:rPr>
              <a:t>توانایی : </a:t>
            </a:r>
            <a:r>
              <a:rPr lang="fa-IR" dirty="0" smtClean="0">
                <a:cs typeface="B Lotus" panose="00000400000000000000" pitchFamily="2" charset="-78"/>
              </a:rPr>
              <a:t>الف)آزمون‌های پیشرفت‌تحصیلی  ب)آزمون‌های </a:t>
            </a:r>
            <a:r>
              <a:rPr lang="fa-IR" dirty="0">
                <a:cs typeface="B Lotus" panose="00000400000000000000" pitchFamily="2" charset="-78"/>
              </a:rPr>
              <a:t>استعداد</a:t>
            </a:r>
          </a:p>
          <a:p>
            <a:pPr marL="0" indent="0">
              <a:buNone/>
            </a:pPr>
            <a:r>
              <a:rPr lang="fa-IR" dirty="0" smtClean="0">
                <a:solidFill>
                  <a:srgbClr val="FF0000"/>
                </a:solidFill>
                <a:cs typeface="B Lotus" panose="00000400000000000000" pitchFamily="2" charset="-78"/>
              </a:rPr>
              <a:t>الف</a:t>
            </a:r>
            <a:r>
              <a:rPr lang="fa-IR" dirty="0" smtClean="0">
                <a:cs typeface="B Lotus" panose="00000400000000000000" pitchFamily="2" charset="-78"/>
              </a:rPr>
              <a:t>) آزمون‌های </a:t>
            </a:r>
            <a:r>
              <a:rPr lang="fa-IR" dirty="0">
                <a:cs typeface="B Lotus" panose="00000400000000000000" pitchFamily="2" charset="-78"/>
              </a:rPr>
              <a:t>پیشرفت تحصیلی: 1. ریاضی  2. فیزیک  3. </a:t>
            </a:r>
            <a:r>
              <a:rPr lang="fa-IR" dirty="0" smtClean="0">
                <a:cs typeface="B Lotus" panose="00000400000000000000" pitchFamily="2" charset="-78"/>
              </a:rPr>
              <a:t>مهارت‌های فنّی</a:t>
            </a:r>
            <a:endParaRPr lang="fa-IR" dirty="0">
              <a:cs typeface="B Lotus" panose="00000400000000000000" pitchFamily="2" charset="-78"/>
            </a:endParaRPr>
          </a:p>
          <a:p>
            <a:pPr marL="0" indent="0">
              <a:buNone/>
            </a:pPr>
            <a:r>
              <a:rPr lang="fa-IR" dirty="0" smtClean="0">
                <a:solidFill>
                  <a:srgbClr val="FF0000"/>
                </a:solidFill>
                <a:cs typeface="B Lotus" panose="00000400000000000000" pitchFamily="2" charset="-78"/>
              </a:rPr>
              <a:t>ب</a:t>
            </a:r>
            <a:r>
              <a:rPr lang="fa-IR" dirty="0" smtClean="0">
                <a:cs typeface="B Lotus" panose="00000400000000000000" pitchFamily="2" charset="-78"/>
              </a:rPr>
              <a:t>) آزمون‌های </a:t>
            </a:r>
            <a:r>
              <a:rPr lang="fa-IR" dirty="0">
                <a:cs typeface="B Lotus" panose="00000400000000000000" pitchFamily="2" charset="-78"/>
              </a:rPr>
              <a:t>استعداد : 1. </a:t>
            </a:r>
            <a:r>
              <a:rPr lang="fa-IR" dirty="0" smtClean="0">
                <a:cs typeface="B Lotus" panose="00000400000000000000" pitchFamily="2" charset="-78"/>
              </a:rPr>
              <a:t>آزمون‌های </a:t>
            </a:r>
            <a:r>
              <a:rPr lang="fa-IR" dirty="0">
                <a:cs typeface="B Lotus" panose="00000400000000000000" pitchFamily="2" charset="-78"/>
              </a:rPr>
              <a:t>هوش </a:t>
            </a:r>
            <a:r>
              <a:rPr lang="fa-IR" dirty="0" smtClean="0">
                <a:cs typeface="B Lotus" panose="00000400000000000000" pitchFamily="2" charset="-78"/>
              </a:rPr>
              <a:t>کلی  2</a:t>
            </a:r>
            <a:r>
              <a:rPr lang="fa-IR" dirty="0">
                <a:cs typeface="B Lotus" panose="00000400000000000000" pitchFamily="2" charset="-78"/>
              </a:rPr>
              <a:t>. </a:t>
            </a:r>
            <a:r>
              <a:rPr lang="fa-IR" dirty="0" smtClean="0">
                <a:cs typeface="B Lotus" panose="00000400000000000000" pitchFamily="2" charset="-78"/>
              </a:rPr>
              <a:t>آزمون‌های </a:t>
            </a:r>
            <a:r>
              <a:rPr lang="fa-IR" dirty="0">
                <a:cs typeface="B Lotus" panose="00000400000000000000" pitchFamily="2" charset="-78"/>
              </a:rPr>
              <a:t>استعدادهای ویژه </a:t>
            </a:r>
            <a:endParaRPr lang="fa-IR" dirty="0" smtClean="0">
              <a:cs typeface="B Lotus" panose="00000400000000000000" pitchFamily="2" charset="-78"/>
            </a:endParaRPr>
          </a:p>
          <a:p>
            <a:pPr marL="0" indent="0">
              <a:buNone/>
            </a:pPr>
            <a:endParaRPr lang="fa-IR" dirty="0" smtClean="0">
              <a:cs typeface="B Lotus" panose="00000400000000000000" pitchFamily="2" charset="-78"/>
            </a:endParaRPr>
          </a:p>
          <a:p>
            <a:pPr marL="0" indent="0" algn="just">
              <a:buNone/>
            </a:pPr>
            <a:r>
              <a:rPr lang="fa-IR" b="1" dirty="0" smtClean="0">
                <a:solidFill>
                  <a:srgbClr val="FF0000"/>
                </a:solidFill>
                <a:cs typeface="B Lotus" panose="00000400000000000000" pitchFamily="2" charset="-78"/>
              </a:rPr>
              <a:t>آزمون‌های سنجش توانایی : </a:t>
            </a:r>
          </a:p>
          <a:p>
            <a:pPr marL="0" indent="0" algn="just">
              <a:buNone/>
            </a:pPr>
            <a:r>
              <a:rPr lang="fa-IR" dirty="0" smtClean="0">
                <a:cs typeface="B Lotus" panose="00000400000000000000" pitchFamily="2" charset="-78"/>
              </a:rPr>
              <a:t>آزمون‌های توانایی، آموخته‌ها، مهارت‌ها و استعدادهای افراد را می‌سنجند و تعدادی دیگر‌توانایی‌های روانی- حرکتی را اندازه می‌گیرند. </a:t>
            </a:r>
          </a:p>
          <a:p>
            <a:pPr marL="0" indent="0" algn="just">
              <a:buNone/>
            </a:pPr>
            <a:r>
              <a:rPr lang="fa-IR" dirty="0" smtClean="0">
                <a:cs typeface="B Lotus" panose="00000400000000000000" pitchFamily="2" charset="-78"/>
              </a:rPr>
              <a:t>آزمون‌های توانایی شناختی بیش‌تر در زمینه‌های تحصیلی و فعالیّت‌های فکری و ذهنی مورد استفاده قرار می‌گیرند، امّا آزمون‌های روانی- حرکتی غالباً در موقعیّت‌های صنعتی و نظامی و تربیت بدنی به کار می‌روند.</a:t>
            </a:r>
          </a:p>
          <a:p>
            <a:pPr marL="0" indent="0">
              <a:buNone/>
            </a:pPr>
            <a:endParaRPr lang="fa-IR" dirty="0">
              <a:cs typeface="B Lotus" panose="00000400000000000000" pitchFamily="2" charset="-78"/>
            </a:endParaRPr>
          </a:p>
        </p:txBody>
      </p:sp>
    </p:spTree>
    <p:extLst>
      <p:ext uri="{BB962C8B-B14F-4D97-AF65-F5344CB8AC3E}">
        <p14:creationId xmlns:p14="http://schemas.microsoft.com/office/powerpoint/2010/main" val="1985099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1000"/>
                                        <p:tgtEl>
                                          <p:spTgt spid="3">
                                            <p:txEl>
                                              <p:pRg st="5" end="5"/>
                                            </p:txEl>
                                          </p:spTgt>
                                        </p:tgtEl>
                                      </p:cBhvr>
                                    </p:animEffect>
                                    <p:anim calcmode="lin" valueType="num">
                                      <p:cBhvr>
                                        <p:cTn id="2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fade">
                                      <p:cBhvr>
                                        <p:cTn id="35" dur="1000"/>
                                        <p:tgtEl>
                                          <p:spTgt spid="3">
                                            <p:txEl>
                                              <p:pRg st="6" end="6"/>
                                            </p:txEl>
                                          </p:spTgt>
                                        </p:tgtEl>
                                      </p:cBhvr>
                                    </p:animEffect>
                                    <p:anim calcmode="lin" valueType="num">
                                      <p:cBhvr>
                                        <p:cTn id="36"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1000"/>
                                        <p:tgtEl>
                                          <p:spTgt spid="3">
                                            <p:txEl>
                                              <p:pRg st="7" end="7"/>
                                            </p:txEl>
                                          </p:spTgt>
                                        </p:tgtEl>
                                      </p:cBhvr>
                                    </p:animEffect>
                                    <p:anim calcmode="lin" valueType="num">
                                      <p:cBhvr>
                                        <p:cTn id="43"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9" end="9"/>
                                            </p:txEl>
                                          </p:spTgt>
                                        </p:tgtEl>
                                        <p:attrNameLst>
                                          <p:attrName>style.visibility</p:attrName>
                                        </p:attrNameLst>
                                      </p:cBhvr>
                                      <p:to>
                                        <p:strVal val="visible"/>
                                      </p:to>
                                    </p:set>
                                    <p:animEffect transition="in" filter="fade">
                                      <p:cBhvr>
                                        <p:cTn id="49" dur="1000"/>
                                        <p:tgtEl>
                                          <p:spTgt spid="3">
                                            <p:txEl>
                                              <p:pRg st="9" end="9"/>
                                            </p:txEl>
                                          </p:spTgt>
                                        </p:tgtEl>
                                      </p:cBhvr>
                                    </p:animEffect>
                                    <p:anim calcmode="lin" valueType="num">
                                      <p:cBhvr>
                                        <p:cTn id="50"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10" end="10"/>
                                            </p:txEl>
                                          </p:spTgt>
                                        </p:tgtEl>
                                        <p:attrNameLst>
                                          <p:attrName>style.visibility</p:attrName>
                                        </p:attrNameLst>
                                      </p:cBhvr>
                                      <p:to>
                                        <p:strVal val="visible"/>
                                      </p:to>
                                    </p:set>
                                    <p:animEffect transition="in" filter="fade">
                                      <p:cBhvr>
                                        <p:cTn id="56" dur="1000"/>
                                        <p:tgtEl>
                                          <p:spTgt spid="3">
                                            <p:txEl>
                                              <p:pRg st="10" end="10"/>
                                            </p:txEl>
                                          </p:spTgt>
                                        </p:tgtEl>
                                      </p:cBhvr>
                                    </p:animEffect>
                                    <p:anim calcmode="lin" valueType="num">
                                      <p:cBhvr>
                                        <p:cTn id="57"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11" end="11"/>
                                            </p:txEl>
                                          </p:spTgt>
                                        </p:tgtEl>
                                        <p:attrNameLst>
                                          <p:attrName>style.visibility</p:attrName>
                                        </p:attrNameLst>
                                      </p:cBhvr>
                                      <p:to>
                                        <p:strVal val="visible"/>
                                      </p:to>
                                    </p:set>
                                    <p:animEffect transition="in" filter="fade">
                                      <p:cBhvr>
                                        <p:cTn id="63" dur="1000"/>
                                        <p:tgtEl>
                                          <p:spTgt spid="3">
                                            <p:txEl>
                                              <p:pRg st="11" end="11"/>
                                            </p:txEl>
                                          </p:spTgt>
                                        </p:tgtEl>
                                      </p:cBhvr>
                                    </p:animEffect>
                                    <p:anim calcmode="lin" valueType="num">
                                      <p:cBhvr>
                                        <p:cTn id="64"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60648"/>
            <a:ext cx="1728192" cy="576064"/>
          </a:xfrm>
        </p:spPr>
        <p:txBody>
          <a:bodyPr>
            <a:normAutofit/>
          </a:bodyPr>
          <a:lstStyle/>
          <a:p>
            <a:r>
              <a:rPr lang="fa-IR" sz="1000" dirty="0" smtClean="0">
                <a:cs typeface="B Lotus" panose="00000400000000000000" pitchFamily="2" charset="-78"/>
              </a:rPr>
              <a:t>سنجش و اندازه‌گیری </a:t>
            </a:r>
            <a:endParaRPr lang="fa-IR" sz="1000" dirty="0">
              <a:cs typeface="B Lotus" panose="00000400000000000000" pitchFamily="2" charset="-78"/>
            </a:endParaRPr>
          </a:p>
        </p:txBody>
      </p:sp>
      <p:sp>
        <p:nvSpPr>
          <p:cNvPr id="3" name="Content Placeholder 2"/>
          <p:cNvSpPr>
            <a:spLocks noGrp="1"/>
          </p:cNvSpPr>
          <p:nvPr>
            <p:ph idx="1"/>
          </p:nvPr>
        </p:nvSpPr>
        <p:spPr>
          <a:xfrm>
            <a:off x="251520" y="188640"/>
            <a:ext cx="8640960" cy="6408712"/>
          </a:xfrm>
        </p:spPr>
        <p:txBody>
          <a:bodyPr/>
          <a:lstStyle/>
          <a:p>
            <a:pPr marL="0" indent="0" algn="just">
              <a:buNone/>
            </a:pPr>
            <a:endParaRPr lang="fa-IR" dirty="0" smtClean="0">
              <a:solidFill>
                <a:srgbClr val="FF0000"/>
              </a:solidFill>
              <a:cs typeface="B Lotus" panose="00000400000000000000" pitchFamily="2" charset="-78"/>
            </a:endParaRPr>
          </a:p>
          <a:p>
            <a:pPr marL="0" indent="0" algn="just">
              <a:buNone/>
            </a:pPr>
            <a:r>
              <a:rPr lang="fa-IR" dirty="0" smtClean="0">
                <a:solidFill>
                  <a:srgbClr val="FF0000"/>
                </a:solidFill>
                <a:cs typeface="B Lotus" panose="00000400000000000000" pitchFamily="2" charset="-78"/>
              </a:rPr>
              <a:t>آزمون‌های استعداد </a:t>
            </a:r>
            <a:r>
              <a:rPr lang="fa-IR" dirty="0" smtClean="0">
                <a:cs typeface="B Lotus" panose="00000400000000000000" pitchFamily="2" charset="-78"/>
              </a:rPr>
              <a:t>میزان توانایی یا آمادگی فرد را برای انجام دادن کارهایی که در پیش رو دارد و هم‌چنین ظرفیّت او را برای یادگیری‌های مختلف می‌سنجند، امّا آزمون‌های </a:t>
            </a:r>
            <a:r>
              <a:rPr lang="fa-IR" dirty="0" smtClean="0">
                <a:solidFill>
                  <a:srgbClr val="FF0000"/>
                </a:solidFill>
                <a:cs typeface="B Lotus" panose="00000400000000000000" pitchFamily="2" charset="-78"/>
              </a:rPr>
              <a:t>پیشرفت تحصیلی </a:t>
            </a:r>
            <a:r>
              <a:rPr lang="fa-IR" dirty="0" smtClean="0">
                <a:cs typeface="B Lotus" panose="00000400000000000000" pitchFamily="2" charset="-78"/>
              </a:rPr>
              <a:t>دانش و مهارت‌هایی را که فرد تا لحظه‌ی اجرای آزمون کسب کرده است اندازه می‌گیرند. هرچند که این دو نوع آزمون‌ها از لحاظ ساخت و محتوا شباهت‌های زیادی با یکدیگر دارند، امّا از آن‌جا که آن‌ها غالباً برای مقاصد مختلف به کار می‌روند، دسته‌بندی آزمون‌های توانایی به استعداد و پیشرفت تحصیلی یک دسته بندی مفید است.</a:t>
            </a:r>
          </a:p>
          <a:p>
            <a:pPr marL="0" indent="0" algn="just">
              <a:buNone/>
            </a:pPr>
            <a:endParaRPr lang="fa-IR" dirty="0">
              <a:cs typeface="B Lotus" panose="00000400000000000000" pitchFamily="2" charset="-78"/>
            </a:endParaRPr>
          </a:p>
        </p:txBody>
      </p:sp>
    </p:spTree>
    <p:extLst>
      <p:ext uri="{BB962C8B-B14F-4D97-AF65-F5344CB8AC3E}">
        <p14:creationId xmlns:p14="http://schemas.microsoft.com/office/powerpoint/2010/main" val="38138892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1378496" cy="490066"/>
          </a:xfrm>
        </p:spPr>
        <p:txBody>
          <a:bodyPr>
            <a:normAutofit/>
          </a:bodyPr>
          <a:lstStyle/>
          <a:p>
            <a:r>
              <a:rPr lang="fa-IR" sz="1000" dirty="0" smtClean="0"/>
              <a:t>سنجش و اندازه‌گیری </a:t>
            </a:r>
            <a:endParaRPr lang="fa-IR" sz="1000" dirty="0"/>
          </a:p>
        </p:txBody>
      </p:sp>
      <p:sp>
        <p:nvSpPr>
          <p:cNvPr id="3" name="Content Placeholder 2"/>
          <p:cNvSpPr>
            <a:spLocks noGrp="1"/>
          </p:cNvSpPr>
          <p:nvPr>
            <p:ph idx="1"/>
          </p:nvPr>
        </p:nvSpPr>
        <p:spPr>
          <a:xfrm>
            <a:off x="251520" y="188640"/>
            <a:ext cx="8784976" cy="6336704"/>
          </a:xfrm>
        </p:spPr>
        <p:txBody>
          <a:bodyPr>
            <a:normAutofit/>
          </a:bodyPr>
          <a:lstStyle/>
          <a:p>
            <a:pPr marL="0" indent="0" algn="just">
              <a:buNone/>
            </a:pPr>
            <a:endParaRPr lang="fa-IR" dirty="0" smtClean="0">
              <a:cs typeface="B Lotus" panose="00000400000000000000" pitchFamily="2" charset="-78"/>
            </a:endParaRPr>
          </a:p>
          <a:p>
            <a:pPr marL="0" indent="0" algn="just">
              <a:buNone/>
            </a:pPr>
            <a:r>
              <a:rPr lang="fa-IR" dirty="0" smtClean="0">
                <a:cs typeface="B Lotus" panose="00000400000000000000" pitchFamily="2" charset="-78"/>
              </a:rPr>
              <a:t>آزمون‌های پیشرفت تحصیلی با موضوع یا محتوایی که اندازه می‌گیرند با عنوان آن موضوع‌ها نام گذاری می‌شوند، مانند :</a:t>
            </a:r>
          </a:p>
          <a:p>
            <a:pPr marL="0" indent="0" algn="just">
              <a:buNone/>
            </a:pPr>
            <a:r>
              <a:rPr lang="fa-IR" dirty="0" smtClean="0">
                <a:cs typeface="B Lotus" panose="00000400000000000000" pitchFamily="2" charset="-78"/>
              </a:rPr>
              <a:t>آزمون پیشرفت تحصیلی ریاضی، فیزیک یا مهارت‌های فنّی.</a:t>
            </a:r>
          </a:p>
          <a:p>
            <a:pPr marL="0" indent="0" algn="just">
              <a:buNone/>
            </a:pPr>
            <a:r>
              <a:rPr lang="fa-IR" dirty="0" smtClean="0">
                <a:cs typeface="B Lotus" panose="00000400000000000000" pitchFamily="2" charset="-78"/>
              </a:rPr>
              <a:t>معروف‌ترین آزمون‌های استعداد، آزمون‌های هوش یا استعداد کلّی هستند.</a:t>
            </a:r>
          </a:p>
          <a:p>
            <a:pPr marL="0" indent="0" algn="just">
              <a:buNone/>
            </a:pPr>
            <a:r>
              <a:rPr lang="fa-IR" dirty="0" smtClean="0">
                <a:cs typeface="B Lotus" panose="00000400000000000000" pitchFamily="2" charset="-78"/>
              </a:rPr>
              <a:t>هدف اکثر آزمون‌های هوش کلّی، اندازه‌گیری آن دسته از توانایی‌های ذهنی است که تقریباً در همه‌ی انواع فعالیّت‌های فکری و شناختی ضروری‌اند.</a:t>
            </a:r>
          </a:p>
          <a:p>
            <a:pPr algn="just"/>
            <a:endParaRPr lang="fa-IR" dirty="0">
              <a:cs typeface="B Lotus" panose="00000400000000000000" pitchFamily="2" charset="-78"/>
            </a:endParaRPr>
          </a:p>
        </p:txBody>
      </p:sp>
    </p:spTree>
    <p:extLst>
      <p:ext uri="{BB962C8B-B14F-4D97-AF65-F5344CB8AC3E}">
        <p14:creationId xmlns:p14="http://schemas.microsoft.com/office/powerpoint/2010/main" val="25666013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1522512" cy="274042"/>
          </a:xfrm>
        </p:spPr>
        <p:txBody>
          <a:bodyPr>
            <a:normAutofit/>
          </a:bodyPr>
          <a:lstStyle/>
          <a:p>
            <a:r>
              <a:rPr lang="fa-IR" sz="1000" dirty="0" smtClean="0"/>
              <a:t>سنجش و اندزاه‌گیری </a:t>
            </a:r>
            <a:endParaRPr lang="fa-IR" sz="1000" dirty="0"/>
          </a:p>
        </p:txBody>
      </p:sp>
      <p:sp>
        <p:nvSpPr>
          <p:cNvPr id="3" name="Content Placeholder 2"/>
          <p:cNvSpPr>
            <a:spLocks noGrp="1"/>
          </p:cNvSpPr>
          <p:nvPr>
            <p:ph idx="1"/>
          </p:nvPr>
        </p:nvSpPr>
        <p:spPr>
          <a:xfrm>
            <a:off x="251520" y="116632"/>
            <a:ext cx="8640960" cy="6552728"/>
          </a:xfrm>
        </p:spPr>
        <p:txBody>
          <a:bodyPr>
            <a:normAutofit lnSpcReduction="10000"/>
          </a:bodyPr>
          <a:lstStyle/>
          <a:p>
            <a:pPr marL="0" indent="0" algn="just">
              <a:buNone/>
            </a:pPr>
            <a:r>
              <a:rPr lang="fa-IR" dirty="0" smtClean="0">
                <a:solidFill>
                  <a:srgbClr val="FF0000"/>
                </a:solidFill>
                <a:cs typeface="B Lotus" panose="00000400000000000000" pitchFamily="2" charset="-78"/>
              </a:rPr>
              <a:t>پرسشنامه‌های اندازه‌گیری عاطفی :</a:t>
            </a:r>
          </a:p>
          <a:p>
            <a:pPr marL="0" indent="0" algn="just">
              <a:buNone/>
            </a:pPr>
            <a:r>
              <a:rPr lang="fa-IR" dirty="0" smtClean="0">
                <a:cs typeface="B Lotus" panose="00000400000000000000" pitchFamily="2" charset="-78"/>
              </a:rPr>
              <a:t>آزمون‌های </a:t>
            </a:r>
            <a:r>
              <a:rPr lang="fa-IR" dirty="0">
                <a:cs typeface="B Lotus" panose="00000400000000000000" pitchFamily="2" charset="-78"/>
              </a:rPr>
              <a:t>شناختی و روانی-حرکتی </a:t>
            </a:r>
            <a:r>
              <a:rPr lang="fa-IR" dirty="0" smtClean="0">
                <a:cs typeface="B Lotus" panose="00000400000000000000" pitchFamily="2" charset="-78"/>
              </a:rPr>
              <a:t>توانایی‌های </a:t>
            </a:r>
            <a:r>
              <a:rPr lang="fa-IR" dirty="0">
                <a:cs typeface="B Lotus" panose="00000400000000000000" pitchFamily="2" charset="-78"/>
              </a:rPr>
              <a:t>فکری و عملی افراد را اندازه </a:t>
            </a:r>
            <a:r>
              <a:rPr lang="fa-IR" dirty="0" smtClean="0">
                <a:cs typeface="B Lotus" panose="00000400000000000000" pitchFamily="2" charset="-78"/>
              </a:rPr>
              <a:t>می‌گیرند</a:t>
            </a:r>
            <a:r>
              <a:rPr lang="fa-IR" dirty="0">
                <a:cs typeface="B Lotus" panose="00000400000000000000" pitchFamily="2" charset="-78"/>
              </a:rPr>
              <a:t>، </a:t>
            </a:r>
            <a:r>
              <a:rPr lang="fa-IR" dirty="0" smtClean="0">
                <a:cs typeface="B Lotus" panose="00000400000000000000" pitchFamily="2" charset="-78"/>
              </a:rPr>
              <a:t>امّا پرسشنامه‌های عاطفی، ویژگی‌های </a:t>
            </a:r>
            <a:r>
              <a:rPr lang="fa-IR" dirty="0">
                <a:cs typeface="B Lotus" panose="00000400000000000000" pitchFamily="2" charset="-78"/>
              </a:rPr>
              <a:t>عاطفی و </a:t>
            </a:r>
            <a:r>
              <a:rPr lang="fa-IR" dirty="0" smtClean="0">
                <a:cs typeface="B Lotus" panose="00000400000000000000" pitchFamily="2" charset="-78"/>
              </a:rPr>
              <a:t>شخصیّتی </a:t>
            </a:r>
            <a:r>
              <a:rPr lang="fa-IR" dirty="0">
                <a:cs typeface="B Lotus" panose="00000400000000000000" pitchFamily="2" charset="-78"/>
              </a:rPr>
              <a:t>افراد را </a:t>
            </a:r>
            <a:r>
              <a:rPr lang="fa-IR" dirty="0" smtClean="0">
                <a:cs typeface="B Lotus" panose="00000400000000000000" pitchFamily="2" charset="-78"/>
              </a:rPr>
              <a:t>می‌سنجند.</a:t>
            </a:r>
          </a:p>
          <a:p>
            <a:pPr marL="0" indent="0" algn="just">
              <a:buNone/>
            </a:pPr>
            <a:endParaRPr lang="fa-IR" dirty="0">
              <a:cs typeface="B Lotus" panose="00000400000000000000" pitchFamily="2" charset="-78"/>
            </a:endParaRPr>
          </a:p>
          <a:p>
            <a:pPr marL="0" indent="0" algn="just">
              <a:buNone/>
            </a:pPr>
            <a:r>
              <a:rPr lang="fa-IR" dirty="0">
                <a:cs typeface="B Lotus" panose="00000400000000000000" pitchFamily="2" charset="-78"/>
              </a:rPr>
              <a:t>یکی از </a:t>
            </a:r>
            <a:r>
              <a:rPr lang="fa-IR" dirty="0" smtClean="0">
                <a:cs typeface="B Lotus" panose="00000400000000000000" pitchFamily="2" charset="-78"/>
              </a:rPr>
              <a:t>تفاوت‌های عمده‌ی </a:t>
            </a:r>
            <a:r>
              <a:rPr lang="fa-IR" dirty="0">
                <a:cs typeface="B Lotus" panose="00000400000000000000" pitchFamily="2" charset="-78"/>
              </a:rPr>
              <a:t>بین این دو دسته ابزار </a:t>
            </a:r>
            <a:r>
              <a:rPr lang="fa-IR" dirty="0" smtClean="0">
                <a:cs typeface="B Lotus" panose="00000400000000000000" pitchFamily="2" charset="-78"/>
              </a:rPr>
              <a:t>اندازه‌گیری، </a:t>
            </a:r>
            <a:r>
              <a:rPr lang="fa-IR" dirty="0">
                <a:cs typeface="B Lotus" panose="00000400000000000000" pitchFamily="2" charset="-78"/>
              </a:rPr>
              <a:t>این است که </a:t>
            </a:r>
            <a:r>
              <a:rPr lang="fa-IR" dirty="0" smtClean="0">
                <a:cs typeface="B Lotus" panose="00000400000000000000" pitchFamily="2" charset="-78"/>
              </a:rPr>
              <a:t>آزمون‌های </a:t>
            </a:r>
            <a:r>
              <a:rPr lang="fa-IR" dirty="0">
                <a:cs typeface="B Lotus" panose="00000400000000000000" pitchFamily="2" charset="-78"/>
              </a:rPr>
              <a:t>توانایی </a:t>
            </a:r>
            <a:r>
              <a:rPr lang="fa-IR" dirty="0" smtClean="0">
                <a:cs typeface="B Lotus" panose="00000400000000000000" pitchFamily="2" charset="-78"/>
              </a:rPr>
              <a:t>حداکثر عملکرد </a:t>
            </a:r>
            <a:r>
              <a:rPr lang="fa-IR" dirty="0">
                <a:cs typeface="B Lotus" panose="00000400000000000000" pitchFamily="2" charset="-78"/>
              </a:rPr>
              <a:t>آزمون شونده یا همان عملکرد بیشینه را اندازه </a:t>
            </a:r>
            <a:r>
              <a:rPr lang="fa-IR" dirty="0" smtClean="0">
                <a:cs typeface="B Lotus" panose="00000400000000000000" pitchFamily="2" charset="-78"/>
              </a:rPr>
              <a:t>می‌گیرند.</a:t>
            </a:r>
          </a:p>
          <a:p>
            <a:pPr marL="0" indent="0" algn="just">
              <a:buNone/>
            </a:pPr>
            <a:endParaRPr lang="fa-IR" dirty="0">
              <a:cs typeface="B Lotus" panose="00000400000000000000" pitchFamily="2" charset="-78"/>
            </a:endParaRPr>
          </a:p>
          <a:p>
            <a:pPr marL="0" indent="0" algn="just">
              <a:buNone/>
            </a:pPr>
            <a:r>
              <a:rPr lang="fa-IR" dirty="0">
                <a:cs typeface="B Lotus" panose="00000400000000000000" pitchFamily="2" charset="-78"/>
              </a:rPr>
              <a:t>تفاوت دیگر </a:t>
            </a:r>
            <a:r>
              <a:rPr lang="fa-IR" dirty="0" smtClean="0">
                <a:cs typeface="B Lotus" panose="00000400000000000000" pitchFamily="2" charset="-78"/>
              </a:rPr>
              <a:t>آن‌ها </a:t>
            </a:r>
            <a:r>
              <a:rPr lang="fa-IR" dirty="0">
                <a:cs typeface="B Lotus" panose="00000400000000000000" pitchFamily="2" charset="-78"/>
              </a:rPr>
              <a:t>این است </a:t>
            </a:r>
            <a:r>
              <a:rPr lang="fa-IR" dirty="0" smtClean="0">
                <a:cs typeface="B Lotus" panose="00000400000000000000" pitchFamily="2" charset="-78"/>
              </a:rPr>
              <a:t>که، آزمون‌های </a:t>
            </a:r>
            <a:r>
              <a:rPr lang="fa-IR" dirty="0">
                <a:cs typeface="B Lotus" panose="00000400000000000000" pitchFamily="2" charset="-78"/>
              </a:rPr>
              <a:t>توانایی برای مقاصد </a:t>
            </a:r>
            <a:r>
              <a:rPr lang="fa-IR" dirty="0" smtClean="0">
                <a:cs typeface="B Lotus" panose="00000400000000000000" pitchFamily="2" charset="-78"/>
              </a:rPr>
              <a:t>پیش‌بینی موفقیّت‌های </a:t>
            </a:r>
            <a:r>
              <a:rPr lang="fa-IR" dirty="0">
                <a:cs typeface="B Lotus" panose="00000400000000000000" pitchFamily="2" charset="-78"/>
              </a:rPr>
              <a:t>تحصیلی و شغلی به کار </a:t>
            </a:r>
            <a:r>
              <a:rPr lang="fa-IR" dirty="0" smtClean="0">
                <a:cs typeface="B Lotus" panose="00000400000000000000" pitchFamily="2" charset="-78"/>
              </a:rPr>
              <a:t>می‌روند، امّا </a:t>
            </a:r>
            <a:r>
              <a:rPr lang="fa-IR" dirty="0">
                <a:cs typeface="B Lotus" panose="00000400000000000000" pitchFamily="2" charset="-78"/>
              </a:rPr>
              <a:t>نقطه مقابل </a:t>
            </a:r>
            <a:r>
              <a:rPr lang="fa-IR" dirty="0" smtClean="0">
                <a:cs typeface="B Lotus" panose="00000400000000000000" pitchFamily="2" charset="-78"/>
              </a:rPr>
              <a:t>آن‌ها بیش‌تر </a:t>
            </a:r>
            <a:r>
              <a:rPr lang="fa-IR" dirty="0">
                <a:cs typeface="B Lotus" panose="00000400000000000000" pitchFamily="2" charset="-78"/>
              </a:rPr>
              <a:t>به امور مشاوره در حل </a:t>
            </a:r>
            <a:r>
              <a:rPr lang="fa-IR" dirty="0" smtClean="0">
                <a:cs typeface="B Lotus" panose="00000400000000000000" pitchFamily="2" charset="-78"/>
              </a:rPr>
              <a:t>مسائل روانی، تربیتی و حرفه </a:t>
            </a:r>
            <a:r>
              <a:rPr lang="fa-IR" dirty="0">
                <a:cs typeface="B Lotus" panose="00000400000000000000" pitchFamily="2" charset="-78"/>
              </a:rPr>
              <a:t>ای </a:t>
            </a:r>
            <a:r>
              <a:rPr lang="fa-IR" dirty="0" smtClean="0">
                <a:cs typeface="B Lotus" panose="00000400000000000000" pitchFamily="2" charset="-78"/>
              </a:rPr>
              <a:t>کمک می‌کنند</a:t>
            </a:r>
            <a:r>
              <a:rPr lang="fa-IR" dirty="0">
                <a:cs typeface="B Lotus" panose="00000400000000000000" pitchFamily="2" charset="-78"/>
              </a:rPr>
              <a:t>. </a:t>
            </a:r>
          </a:p>
          <a:p>
            <a:pPr marL="0" indent="0" algn="just">
              <a:buNone/>
            </a:pPr>
            <a:endParaRPr lang="fa-IR" dirty="0">
              <a:cs typeface="B Lotus" panose="00000400000000000000" pitchFamily="2" charset="-78"/>
            </a:endParaRPr>
          </a:p>
        </p:txBody>
      </p:sp>
    </p:spTree>
    <p:extLst>
      <p:ext uri="{BB962C8B-B14F-4D97-AF65-F5344CB8AC3E}">
        <p14:creationId xmlns:p14="http://schemas.microsoft.com/office/powerpoint/2010/main" val="3012522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1000"/>
                                        <p:tgtEl>
                                          <p:spTgt spid="3">
                                            <p:txEl>
                                              <p:pRg st="5" end="5"/>
                                            </p:txEl>
                                          </p:spTgt>
                                        </p:tgtEl>
                                      </p:cBhvr>
                                    </p:animEffect>
                                    <p:anim calcmode="lin" valueType="num">
                                      <p:cBhvr>
                                        <p:cTn id="2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1234480" cy="346050"/>
          </a:xfrm>
        </p:spPr>
        <p:txBody>
          <a:bodyPr>
            <a:normAutofit/>
          </a:bodyPr>
          <a:lstStyle/>
          <a:p>
            <a:r>
              <a:rPr lang="fa-IR" sz="1000" dirty="0" smtClean="0">
                <a:cs typeface="B Lotus" panose="00000400000000000000" pitchFamily="2" charset="-78"/>
              </a:rPr>
              <a:t>سنجش و اندازه‌گیری </a:t>
            </a:r>
            <a:endParaRPr lang="fa-IR" sz="1000" dirty="0">
              <a:cs typeface="B Lotus" panose="00000400000000000000" pitchFamily="2" charset="-78"/>
            </a:endParaRPr>
          </a:p>
        </p:txBody>
      </p:sp>
      <p:sp>
        <p:nvSpPr>
          <p:cNvPr id="3" name="Content Placeholder 2"/>
          <p:cNvSpPr>
            <a:spLocks noGrp="1"/>
          </p:cNvSpPr>
          <p:nvPr>
            <p:ph idx="1"/>
          </p:nvPr>
        </p:nvSpPr>
        <p:spPr>
          <a:xfrm>
            <a:off x="251520" y="188640"/>
            <a:ext cx="8568952" cy="6336704"/>
          </a:xfrm>
        </p:spPr>
        <p:txBody>
          <a:bodyPr>
            <a:normAutofit fontScale="92500"/>
          </a:bodyPr>
          <a:lstStyle/>
          <a:p>
            <a:pPr marL="0" indent="0">
              <a:buNone/>
            </a:pPr>
            <a:r>
              <a:rPr lang="fa-IR" dirty="0" smtClean="0">
                <a:solidFill>
                  <a:srgbClr val="FF0000"/>
                </a:solidFill>
                <a:cs typeface="B Lotus" panose="00000400000000000000" pitchFamily="2" charset="-78"/>
              </a:rPr>
              <a:t>آزمون :</a:t>
            </a:r>
          </a:p>
          <a:p>
            <a:pPr marL="0" indent="0">
              <a:buNone/>
            </a:pPr>
            <a:r>
              <a:rPr lang="fa-IR" dirty="0" smtClean="0">
                <a:cs typeface="B Lotus" panose="00000400000000000000" pitchFamily="2" charset="-78"/>
              </a:rPr>
              <a:t>انواع وسایل مورد نیاز برای اندازه‌گیری :</a:t>
            </a:r>
          </a:p>
          <a:p>
            <a:pPr marL="0" indent="0">
              <a:buNone/>
            </a:pPr>
            <a:r>
              <a:rPr lang="fa-IR" dirty="0" smtClean="0">
                <a:solidFill>
                  <a:srgbClr val="FF0000"/>
                </a:solidFill>
                <a:cs typeface="B Lotus" panose="00000400000000000000" pitchFamily="2" charset="-78"/>
              </a:rPr>
              <a:t>1) وسایل اندازه‌گیری مستقیم : </a:t>
            </a:r>
            <a:r>
              <a:rPr lang="fa-IR" dirty="0" smtClean="0">
                <a:cs typeface="B Lotus" panose="00000400000000000000" pitchFamily="2" charset="-78"/>
              </a:rPr>
              <a:t>برای اندازه‌گیری ویژگی‌های فیزیکی و رفتار‌های آشکار افراد.</a:t>
            </a:r>
          </a:p>
          <a:p>
            <a:pPr marL="0" indent="0">
              <a:buNone/>
            </a:pPr>
            <a:r>
              <a:rPr lang="fa-IR" dirty="0" smtClean="0">
                <a:solidFill>
                  <a:srgbClr val="FF0000"/>
                </a:solidFill>
                <a:cs typeface="B Lotus" panose="00000400000000000000" pitchFamily="2" charset="-78"/>
              </a:rPr>
              <a:t>2) وسایل اندازه‌گیری غیر مستقیم : </a:t>
            </a:r>
            <a:r>
              <a:rPr lang="fa-IR" dirty="0" smtClean="0">
                <a:cs typeface="B Lotus" panose="00000400000000000000" pitchFamily="2" charset="-78"/>
              </a:rPr>
              <a:t>برای اندازه‌گیری ویژگی‌هایی چون هوش، خلاقیت، انگیزش و... که به‌طور مستقیم قابل مشاهده نیستند.</a:t>
            </a:r>
          </a:p>
          <a:p>
            <a:pPr marL="0" indent="0">
              <a:buNone/>
            </a:pPr>
            <a:r>
              <a:rPr lang="fa-IR" dirty="0" smtClean="0">
                <a:cs typeface="B Lotus" panose="00000400000000000000" pitchFamily="2" charset="-78"/>
              </a:rPr>
              <a:t>معمول‌ترین وسیلۀ اندازه‌گیری ویژگی‌ها یا صفات روانی آزمون است.</a:t>
            </a:r>
          </a:p>
          <a:p>
            <a:pPr marL="0" indent="0">
              <a:buNone/>
            </a:pPr>
            <a:r>
              <a:rPr lang="fa-IR" dirty="0" smtClean="0">
                <a:cs typeface="B Lotus" panose="00000400000000000000" pitchFamily="2" charset="-78"/>
              </a:rPr>
              <a:t>بنابه گفته‌ی «</a:t>
            </a:r>
            <a:r>
              <a:rPr lang="fa-IR" dirty="0" smtClean="0">
                <a:solidFill>
                  <a:srgbClr val="FF0000"/>
                </a:solidFill>
                <a:cs typeface="B Lotus" panose="00000400000000000000" pitchFamily="2" charset="-78"/>
              </a:rPr>
              <a:t>گرانلاند</a:t>
            </a:r>
            <a:r>
              <a:rPr lang="fa-IR" dirty="0" smtClean="0">
                <a:cs typeface="B Lotus" panose="00000400000000000000" pitchFamily="2" charset="-78"/>
              </a:rPr>
              <a:t>» و «</a:t>
            </a:r>
            <a:r>
              <a:rPr lang="fa-IR" dirty="0" smtClean="0">
                <a:solidFill>
                  <a:srgbClr val="FF0000"/>
                </a:solidFill>
                <a:cs typeface="B Lotus" panose="00000400000000000000" pitchFamily="2" charset="-78"/>
              </a:rPr>
              <a:t>لین</a:t>
            </a:r>
            <a:r>
              <a:rPr lang="fa-IR" dirty="0" smtClean="0">
                <a:cs typeface="B Lotus" panose="00000400000000000000" pitchFamily="2" charset="-78"/>
              </a:rPr>
              <a:t>» آزمون وسیله‌ی نظام‌دار برای اندازه‌گیری نمونه‌ای از رفتار است.</a:t>
            </a:r>
          </a:p>
          <a:p>
            <a:pPr marL="0" indent="0">
              <a:buNone/>
            </a:pPr>
            <a:r>
              <a:rPr lang="fa-IR" dirty="0" smtClean="0">
                <a:cs typeface="B Lotus" panose="00000400000000000000" pitchFamily="2" charset="-78"/>
              </a:rPr>
              <a:t>آزمون به مجموعه‌ای سوال گفته می‌شود که غالباً به‌طور </a:t>
            </a:r>
            <a:r>
              <a:rPr lang="fa-IR" dirty="0" smtClean="0">
                <a:solidFill>
                  <a:srgbClr val="FF0000"/>
                </a:solidFill>
                <a:cs typeface="B Lotus" panose="00000400000000000000" pitchFamily="2" charset="-78"/>
              </a:rPr>
              <a:t>کتبی</a:t>
            </a:r>
            <a:r>
              <a:rPr lang="fa-IR" dirty="0" smtClean="0">
                <a:cs typeface="B Lotus" panose="00000400000000000000" pitchFamily="2" charset="-78"/>
              </a:rPr>
              <a:t> برای پاسخ‌گویی در </a:t>
            </a:r>
            <a:r>
              <a:rPr lang="fa-IR" smtClean="0">
                <a:cs typeface="B Lotus" panose="00000400000000000000" pitchFamily="2" charset="-78"/>
              </a:rPr>
              <a:t>اختیار آزمون ‌شوندگان </a:t>
            </a:r>
            <a:r>
              <a:rPr lang="fa-IR" dirty="0" smtClean="0">
                <a:cs typeface="B Lotus" panose="00000400000000000000" pitchFamily="2" charset="-78"/>
              </a:rPr>
              <a:t>قرار‌داده می‌شود.</a:t>
            </a:r>
          </a:p>
          <a:p>
            <a:pPr marL="0" indent="0">
              <a:buNone/>
            </a:pPr>
            <a:endParaRPr lang="fa-IR" dirty="0" smtClean="0">
              <a:cs typeface="B Lotus" panose="00000400000000000000" pitchFamily="2" charset="-78"/>
            </a:endParaRPr>
          </a:p>
          <a:p>
            <a:pPr marL="0" indent="0">
              <a:buNone/>
            </a:pPr>
            <a:endParaRPr lang="fa-IR" dirty="0">
              <a:cs typeface="B Lotus" panose="00000400000000000000" pitchFamily="2" charset="-78"/>
            </a:endParaRPr>
          </a:p>
        </p:txBody>
      </p:sp>
    </p:spTree>
    <p:extLst>
      <p:ext uri="{BB962C8B-B14F-4D97-AF65-F5344CB8AC3E}">
        <p14:creationId xmlns:p14="http://schemas.microsoft.com/office/powerpoint/2010/main" val="1057849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1090464" cy="346050"/>
          </a:xfrm>
        </p:spPr>
        <p:txBody>
          <a:bodyPr>
            <a:normAutofit/>
          </a:bodyPr>
          <a:lstStyle/>
          <a:p>
            <a:r>
              <a:rPr lang="fa-IR" sz="1000" dirty="0" smtClean="0"/>
              <a:t>سنجش و اندازه‌گیری </a:t>
            </a:r>
            <a:endParaRPr lang="fa-IR" sz="1000" dirty="0"/>
          </a:p>
        </p:txBody>
      </p:sp>
      <p:sp>
        <p:nvSpPr>
          <p:cNvPr id="3" name="Content Placeholder 2"/>
          <p:cNvSpPr>
            <a:spLocks noGrp="1"/>
          </p:cNvSpPr>
          <p:nvPr>
            <p:ph idx="1"/>
          </p:nvPr>
        </p:nvSpPr>
        <p:spPr>
          <a:xfrm>
            <a:off x="107504" y="116632"/>
            <a:ext cx="8856984" cy="6624736"/>
          </a:xfrm>
        </p:spPr>
        <p:txBody>
          <a:bodyPr>
            <a:normAutofit fontScale="92500" lnSpcReduction="20000"/>
          </a:bodyPr>
          <a:lstStyle/>
          <a:p>
            <a:pPr marL="0" indent="0" algn="just">
              <a:buNone/>
            </a:pPr>
            <a:r>
              <a:rPr lang="fa-IR" dirty="0" smtClean="0">
                <a:solidFill>
                  <a:srgbClr val="FF0000"/>
                </a:solidFill>
                <a:cs typeface="B Lotus" panose="00000400000000000000" pitchFamily="2" charset="-78"/>
              </a:rPr>
              <a:t>پرسشنامه‌های شخصیّت : </a:t>
            </a:r>
          </a:p>
          <a:p>
            <a:pPr marL="0" indent="0" algn="just">
              <a:buNone/>
            </a:pPr>
            <a:r>
              <a:rPr lang="fa-IR" dirty="0" smtClean="0">
                <a:solidFill>
                  <a:srgbClr val="FF0000"/>
                </a:solidFill>
                <a:cs typeface="B Lotus" panose="00000400000000000000" pitchFamily="2" charset="-78"/>
              </a:rPr>
              <a:t>شخصیّت </a:t>
            </a:r>
            <a:r>
              <a:rPr lang="fa-IR" dirty="0">
                <a:solidFill>
                  <a:srgbClr val="FF0000"/>
                </a:solidFill>
                <a:cs typeface="B Lotus" panose="00000400000000000000" pitchFamily="2" charset="-78"/>
              </a:rPr>
              <a:t>: </a:t>
            </a:r>
            <a:r>
              <a:rPr lang="fa-IR" dirty="0">
                <a:cs typeface="B Lotus" panose="00000400000000000000" pitchFamily="2" charset="-78"/>
              </a:rPr>
              <a:t>طبق نظر «ایبل»، شخصیّت </a:t>
            </a:r>
            <a:r>
              <a:rPr lang="fa-IR" dirty="0" smtClean="0">
                <a:cs typeface="B Lotus" panose="00000400000000000000" pitchFamily="2" charset="-78"/>
              </a:rPr>
              <a:t>به مجموعه </a:t>
            </a:r>
            <a:r>
              <a:rPr lang="fa-IR" dirty="0">
                <a:cs typeface="B Lotus" panose="00000400000000000000" pitchFamily="2" charset="-78"/>
              </a:rPr>
              <a:t>رفتارهای فرد در </a:t>
            </a:r>
            <a:r>
              <a:rPr lang="fa-IR" dirty="0" smtClean="0">
                <a:cs typeface="B Lotus" panose="00000400000000000000" pitchFamily="2" charset="-78"/>
              </a:rPr>
              <a:t>موقعیّت‌های اجتماعی اطلاق می‌شود. </a:t>
            </a:r>
            <a:r>
              <a:rPr lang="fa-IR" sz="2000" dirty="0" smtClean="0">
                <a:solidFill>
                  <a:srgbClr val="FF0000"/>
                </a:solidFill>
                <a:cs typeface="B Lotus" panose="00000400000000000000" pitchFamily="2" charset="-78"/>
              </a:rPr>
              <a:t>(البتّه، غیر از ویژگی‌های رفتاری، ویژگی‌های غیررفتاری نظیر : هوش، پیشرفت تحصیلی، قد و قامت، وضع سلامتی، کیفیّت صدا، وضع ظاهر هم جز آیتم‌های شخصیّت باید محسوب داشت) </a:t>
            </a:r>
          </a:p>
          <a:p>
            <a:pPr marL="0" indent="0" algn="just">
              <a:buNone/>
            </a:pPr>
            <a:endParaRPr lang="fa-IR" sz="2000" dirty="0">
              <a:solidFill>
                <a:srgbClr val="FF0000"/>
              </a:solidFill>
              <a:cs typeface="B Lotus" panose="00000400000000000000" pitchFamily="2" charset="-78"/>
            </a:endParaRPr>
          </a:p>
          <a:p>
            <a:pPr marL="0" indent="0" algn="just">
              <a:buNone/>
            </a:pPr>
            <a:r>
              <a:rPr lang="fa-IR" dirty="0" smtClean="0">
                <a:cs typeface="B Lotus" panose="00000400000000000000" pitchFamily="2" charset="-78"/>
              </a:rPr>
              <a:t>از آغاز </a:t>
            </a:r>
            <a:r>
              <a:rPr lang="fa-IR" dirty="0">
                <a:cs typeface="B Lotus" panose="00000400000000000000" pitchFamily="2" charset="-78"/>
              </a:rPr>
              <a:t>نهضت </a:t>
            </a:r>
            <a:r>
              <a:rPr lang="fa-IR" dirty="0" smtClean="0">
                <a:cs typeface="B Lotus" panose="00000400000000000000" pitchFamily="2" charset="-78"/>
              </a:rPr>
              <a:t>«</a:t>
            </a:r>
            <a:r>
              <a:rPr lang="fa-IR" dirty="0" smtClean="0">
                <a:solidFill>
                  <a:srgbClr val="FF0000"/>
                </a:solidFill>
                <a:cs typeface="B Lotus" panose="00000400000000000000" pitchFamily="2" charset="-78"/>
              </a:rPr>
              <a:t>روان‌سنجی</a:t>
            </a:r>
            <a:r>
              <a:rPr lang="fa-IR" dirty="0" smtClean="0">
                <a:cs typeface="B Lotus" panose="00000400000000000000" pitchFamily="2" charset="-78"/>
              </a:rPr>
              <a:t>» </a:t>
            </a:r>
            <a:r>
              <a:rPr lang="fa-IR" dirty="0">
                <a:cs typeface="B Lotus" panose="00000400000000000000" pitchFamily="2" charset="-78"/>
              </a:rPr>
              <a:t>تاکنون رسم </a:t>
            </a:r>
            <a:r>
              <a:rPr lang="fa-IR" dirty="0" smtClean="0">
                <a:cs typeface="B Lotus" panose="00000400000000000000" pitchFamily="2" charset="-78"/>
              </a:rPr>
              <a:t>بر این </a:t>
            </a:r>
            <a:r>
              <a:rPr lang="fa-IR" dirty="0">
                <a:cs typeface="B Lotus" panose="00000400000000000000" pitchFamily="2" charset="-78"/>
              </a:rPr>
              <a:t>بوده </a:t>
            </a:r>
            <a:r>
              <a:rPr lang="fa-IR" dirty="0" smtClean="0">
                <a:cs typeface="B Lotus" panose="00000400000000000000" pitchFamily="2" charset="-78"/>
              </a:rPr>
              <a:t>است، اندازه‌گیری متغیّرهایی </a:t>
            </a:r>
            <a:r>
              <a:rPr lang="fa-IR" dirty="0">
                <a:cs typeface="B Lotus" panose="00000400000000000000" pitchFamily="2" charset="-78"/>
              </a:rPr>
              <a:t>چون هوش</a:t>
            </a:r>
            <a:r>
              <a:rPr lang="fa-IR" dirty="0" smtClean="0">
                <a:cs typeface="B Lotus" panose="00000400000000000000" pitchFamily="2" charset="-78"/>
              </a:rPr>
              <a:t>، استعداد، پیشرفت </a:t>
            </a:r>
            <a:r>
              <a:rPr lang="fa-IR" dirty="0">
                <a:cs typeface="B Lotus" panose="00000400000000000000" pitchFamily="2" charset="-78"/>
              </a:rPr>
              <a:t>تحصیلی </a:t>
            </a:r>
            <a:r>
              <a:rPr lang="fa-IR" dirty="0" smtClean="0">
                <a:cs typeface="B Lotus" panose="00000400000000000000" pitchFamily="2" charset="-78"/>
              </a:rPr>
              <a:t>و ... </a:t>
            </a:r>
            <a:r>
              <a:rPr lang="fa-IR" dirty="0">
                <a:cs typeface="B Lotus" panose="00000400000000000000" pitchFamily="2" charset="-78"/>
              </a:rPr>
              <a:t>به </a:t>
            </a:r>
            <a:r>
              <a:rPr lang="fa-IR" dirty="0" smtClean="0">
                <a:cs typeface="B Lotus" panose="00000400000000000000" pitchFamily="2" charset="-78"/>
              </a:rPr>
              <a:t>عهده‌ی آزمون‌های ویژه‌ی آن‌ها </a:t>
            </a:r>
            <a:r>
              <a:rPr lang="fa-IR" dirty="0">
                <a:cs typeface="B Lotus" panose="00000400000000000000" pitchFamily="2" charset="-78"/>
              </a:rPr>
              <a:t>گذاشته شود و </a:t>
            </a:r>
            <a:r>
              <a:rPr lang="fa-IR" dirty="0" smtClean="0">
                <a:cs typeface="B Lotus" panose="00000400000000000000" pitchFamily="2" charset="-78"/>
              </a:rPr>
              <a:t>پرسشنامه‌های شخصیّت </a:t>
            </a:r>
            <a:r>
              <a:rPr lang="fa-IR" dirty="0">
                <a:cs typeface="B Lotus" panose="00000400000000000000" pitchFamily="2" charset="-78"/>
              </a:rPr>
              <a:t>به </a:t>
            </a:r>
            <a:r>
              <a:rPr lang="fa-IR" dirty="0" smtClean="0">
                <a:cs typeface="B Lotus" panose="00000400000000000000" pitchFamily="2" charset="-78"/>
              </a:rPr>
              <a:t>طور عمده </a:t>
            </a:r>
            <a:r>
              <a:rPr lang="fa-IR" dirty="0">
                <a:cs typeface="B Lotus" panose="00000400000000000000" pitchFamily="2" charset="-78"/>
              </a:rPr>
              <a:t>به </a:t>
            </a:r>
            <a:r>
              <a:rPr lang="fa-IR" dirty="0" smtClean="0">
                <a:cs typeface="B Lotus" panose="00000400000000000000" pitchFamily="2" charset="-78"/>
              </a:rPr>
              <a:t>اندازه‌گیری متغیّرهای </a:t>
            </a:r>
            <a:r>
              <a:rPr lang="fa-IR" dirty="0">
                <a:cs typeface="B Lotus" panose="00000400000000000000" pitchFamily="2" charset="-78"/>
              </a:rPr>
              <a:t>انگیزش</a:t>
            </a:r>
            <a:r>
              <a:rPr lang="fa-IR" dirty="0" smtClean="0">
                <a:cs typeface="B Lotus" panose="00000400000000000000" pitchFamily="2" charset="-78"/>
              </a:rPr>
              <a:t>، مزاج، سازگاری، منش و از این </a:t>
            </a:r>
            <a:r>
              <a:rPr lang="fa-IR" dirty="0">
                <a:cs typeface="B Lotus" panose="00000400000000000000" pitchFamily="2" charset="-78"/>
              </a:rPr>
              <a:t>قبیل اختصاص یابد</a:t>
            </a:r>
            <a:r>
              <a:rPr lang="fa-IR" dirty="0" smtClean="0">
                <a:cs typeface="B Lotus" panose="00000400000000000000" pitchFamily="2" charset="-78"/>
              </a:rPr>
              <a:t>.</a:t>
            </a:r>
          </a:p>
          <a:p>
            <a:pPr marL="0" indent="0" algn="just">
              <a:buNone/>
            </a:pPr>
            <a:endParaRPr lang="fa-IR" dirty="0">
              <a:cs typeface="B Lotus" panose="00000400000000000000" pitchFamily="2" charset="-78"/>
            </a:endParaRPr>
          </a:p>
          <a:p>
            <a:pPr marL="0" indent="0" algn="just">
              <a:buNone/>
            </a:pPr>
            <a:r>
              <a:rPr lang="fa-IR" dirty="0" smtClean="0">
                <a:solidFill>
                  <a:srgbClr val="FF0000"/>
                </a:solidFill>
                <a:cs typeface="B Lotus" panose="00000400000000000000" pitchFamily="2" charset="-78"/>
              </a:rPr>
              <a:t>پرسشنامه‌ها </a:t>
            </a:r>
            <a:r>
              <a:rPr lang="fa-IR" dirty="0">
                <a:solidFill>
                  <a:srgbClr val="FF0000"/>
                </a:solidFill>
                <a:cs typeface="B Lotus" panose="00000400000000000000" pitchFamily="2" charset="-78"/>
              </a:rPr>
              <a:t>: </a:t>
            </a:r>
          </a:p>
          <a:p>
            <a:pPr marL="0" indent="0" algn="just">
              <a:buNone/>
            </a:pPr>
            <a:r>
              <a:rPr lang="fa-IR" dirty="0">
                <a:solidFill>
                  <a:srgbClr val="FF0000"/>
                </a:solidFill>
                <a:cs typeface="B Lotus" panose="00000400000000000000" pitchFamily="2" charset="-78"/>
              </a:rPr>
              <a:t>1- </a:t>
            </a:r>
            <a:r>
              <a:rPr lang="fa-IR" dirty="0" smtClean="0">
                <a:solidFill>
                  <a:srgbClr val="FF0000"/>
                </a:solidFill>
                <a:cs typeface="B Lotus" panose="00000400000000000000" pitchFamily="2" charset="-78"/>
              </a:rPr>
              <a:t>پرسشنامه‌های </a:t>
            </a:r>
            <a:r>
              <a:rPr lang="fa-IR" dirty="0">
                <a:solidFill>
                  <a:srgbClr val="FF0000"/>
                </a:solidFill>
                <a:cs typeface="B Lotus" panose="00000400000000000000" pitchFamily="2" charset="-78"/>
              </a:rPr>
              <a:t>گزارش </a:t>
            </a:r>
            <a:r>
              <a:rPr lang="fa-IR" dirty="0" smtClean="0">
                <a:solidFill>
                  <a:srgbClr val="FF0000"/>
                </a:solidFill>
                <a:cs typeface="B Lotus" panose="00000400000000000000" pitchFamily="2" charset="-78"/>
              </a:rPr>
              <a:t>شخصی : </a:t>
            </a:r>
            <a:r>
              <a:rPr lang="fa-IR" dirty="0">
                <a:cs typeface="B Lotus" panose="00000400000000000000" pitchFamily="2" charset="-78"/>
              </a:rPr>
              <a:t>این ابزارها وسایلی هستند که در </a:t>
            </a:r>
            <a:r>
              <a:rPr lang="fa-IR" dirty="0" smtClean="0">
                <a:cs typeface="B Lotus" panose="00000400000000000000" pitchFamily="2" charset="-78"/>
              </a:rPr>
              <a:t>آن‌ها فرد </a:t>
            </a:r>
            <a:r>
              <a:rPr lang="fa-IR" dirty="0">
                <a:cs typeface="B Lotus" panose="00000400000000000000" pitchFamily="2" charset="-78"/>
              </a:rPr>
              <a:t>نظر </a:t>
            </a:r>
            <a:r>
              <a:rPr lang="fa-IR" dirty="0" smtClean="0">
                <a:cs typeface="B Lotus" panose="00000400000000000000" pitchFamily="2" charset="-78"/>
              </a:rPr>
              <a:t>شخصی‌اش </a:t>
            </a:r>
            <a:r>
              <a:rPr lang="fa-IR" dirty="0">
                <a:cs typeface="B Lotus" panose="00000400000000000000" pitchFamily="2" charset="-78"/>
              </a:rPr>
              <a:t>را نسبت به خود بیان </a:t>
            </a:r>
            <a:r>
              <a:rPr lang="fa-IR" dirty="0" smtClean="0">
                <a:cs typeface="B Lotus" panose="00000400000000000000" pitchFamily="2" charset="-78"/>
              </a:rPr>
              <a:t>می‌کند</a:t>
            </a:r>
            <a:r>
              <a:rPr lang="fa-IR" dirty="0">
                <a:cs typeface="B Lotus" panose="00000400000000000000" pitchFamily="2" charset="-78"/>
              </a:rPr>
              <a:t>.</a:t>
            </a:r>
          </a:p>
          <a:p>
            <a:pPr marL="0" indent="0" algn="just">
              <a:buNone/>
            </a:pPr>
            <a:r>
              <a:rPr lang="fa-IR" dirty="0">
                <a:solidFill>
                  <a:srgbClr val="FF0000"/>
                </a:solidFill>
                <a:cs typeface="B Lotus" panose="00000400000000000000" pitchFamily="2" charset="-78"/>
              </a:rPr>
              <a:t> 2- </a:t>
            </a:r>
            <a:r>
              <a:rPr lang="fa-IR" dirty="0" smtClean="0">
                <a:solidFill>
                  <a:srgbClr val="FF0000"/>
                </a:solidFill>
                <a:cs typeface="B Lotus" panose="00000400000000000000" pitchFamily="2" charset="-78"/>
              </a:rPr>
              <a:t>پرسشنامه‌های </a:t>
            </a:r>
            <a:r>
              <a:rPr lang="fa-IR" dirty="0">
                <a:solidFill>
                  <a:srgbClr val="FF0000"/>
                </a:solidFill>
                <a:cs typeface="B Lotus" panose="00000400000000000000" pitchFamily="2" charset="-78"/>
              </a:rPr>
              <a:t>جامعه </a:t>
            </a:r>
            <a:r>
              <a:rPr lang="fa-IR" dirty="0" smtClean="0">
                <a:solidFill>
                  <a:srgbClr val="FF0000"/>
                </a:solidFill>
                <a:cs typeface="B Lotus" panose="00000400000000000000" pitchFamily="2" charset="-78"/>
              </a:rPr>
              <a:t>سنجی : </a:t>
            </a:r>
            <a:r>
              <a:rPr lang="fa-IR" dirty="0">
                <a:cs typeface="B Lotus" panose="00000400000000000000" pitchFamily="2" charset="-78"/>
              </a:rPr>
              <a:t>در این وسایل </a:t>
            </a:r>
            <a:r>
              <a:rPr lang="fa-IR" dirty="0" smtClean="0">
                <a:cs typeface="B Lotus" panose="00000400000000000000" pitchFamily="2" charset="-78"/>
              </a:rPr>
              <a:t>اندازه‌گیری، افراد دیگر، </a:t>
            </a:r>
            <a:r>
              <a:rPr lang="fa-IR" dirty="0">
                <a:cs typeface="B Lotus" panose="00000400000000000000" pitchFamily="2" charset="-78"/>
              </a:rPr>
              <a:t>نظرشان را نسبت به فرد مورد </a:t>
            </a:r>
            <a:r>
              <a:rPr lang="fa-IR" dirty="0" smtClean="0">
                <a:cs typeface="B Lotus" panose="00000400000000000000" pitchFamily="2" charset="-78"/>
              </a:rPr>
              <a:t>سنجش، </a:t>
            </a:r>
            <a:r>
              <a:rPr lang="fa-IR" dirty="0">
                <a:cs typeface="B Lotus" panose="00000400000000000000" pitchFamily="2" charset="-78"/>
              </a:rPr>
              <a:t>ابراز </a:t>
            </a:r>
            <a:r>
              <a:rPr lang="fa-IR" dirty="0" smtClean="0">
                <a:cs typeface="B Lotus" panose="00000400000000000000" pitchFamily="2" charset="-78"/>
              </a:rPr>
              <a:t>می‌دارند</a:t>
            </a:r>
            <a:r>
              <a:rPr lang="fa-IR" dirty="0">
                <a:cs typeface="B Lotus" panose="00000400000000000000" pitchFamily="2" charset="-78"/>
              </a:rPr>
              <a:t>. </a:t>
            </a:r>
          </a:p>
          <a:p>
            <a:pPr marL="0" indent="0" algn="just">
              <a:buNone/>
            </a:pPr>
            <a:endParaRPr lang="fa-IR" dirty="0">
              <a:cs typeface="B Lotus" panose="00000400000000000000" pitchFamily="2" charset="-78"/>
            </a:endParaRPr>
          </a:p>
        </p:txBody>
      </p:sp>
    </p:spTree>
    <p:extLst>
      <p:ext uri="{BB962C8B-B14F-4D97-AF65-F5344CB8AC3E}">
        <p14:creationId xmlns:p14="http://schemas.microsoft.com/office/powerpoint/2010/main" val="4282523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1000"/>
                                        <p:tgtEl>
                                          <p:spTgt spid="3">
                                            <p:txEl>
                                              <p:pRg st="5" end="5"/>
                                            </p:txEl>
                                          </p:spTgt>
                                        </p:tgtEl>
                                      </p:cBhvr>
                                    </p:animEffect>
                                    <p:anim calcmode="lin" valueType="num">
                                      <p:cBhvr>
                                        <p:cTn id="2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fade">
                                      <p:cBhvr>
                                        <p:cTn id="35" dur="1000"/>
                                        <p:tgtEl>
                                          <p:spTgt spid="3">
                                            <p:txEl>
                                              <p:pRg st="6" end="6"/>
                                            </p:txEl>
                                          </p:spTgt>
                                        </p:tgtEl>
                                      </p:cBhvr>
                                    </p:animEffect>
                                    <p:anim calcmode="lin" valueType="num">
                                      <p:cBhvr>
                                        <p:cTn id="36"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1000"/>
                                        <p:tgtEl>
                                          <p:spTgt spid="3">
                                            <p:txEl>
                                              <p:pRg st="7" end="7"/>
                                            </p:txEl>
                                          </p:spTgt>
                                        </p:tgtEl>
                                      </p:cBhvr>
                                    </p:animEffect>
                                    <p:anim calcmode="lin" valueType="num">
                                      <p:cBhvr>
                                        <p:cTn id="43"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1450504" cy="562074"/>
          </a:xfrm>
        </p:spPr>
        <p:txBody>
          <a:bodyPr>
            <a:normAutofit/>
          </a:bodyPr>
          <a:lstStyle/>
          <a:p>
            <a:r>
              <a:rPr lang="fa-IR" sz="1000" dirty="0" smtClean="0"/>
              <a:t>سنجش و اندازه‌گیری </a:t>
            </a:r>
            <a:endParaRPr lang="fa-IR" sz="1000" dirty="0"/>
          </a:p>
        </p:txBody>
      </p:sp>
      <p:sp>
        <p:nvSpPr>
          <p:cNvPr id="3" name="Content Placeholder 2"/>
          <p:cNvSpPr>
            <a:spLocks noGrp="1"/>
          </p:cNvSpPr>
          <p:nvPr>
            <p:ph idx="1"/>
          </p:nvPr>
        </p:nvSpPr>
        <p:spPr>
          <a:xfrm>
            <a:off x="323528" y="260648"/>
            <a:ext cx="8640960" cy="6264696"/>
          </a:xfrm>
        </p:spPr>
        <p:txBody>
          <a:bodyPr>
            <a:normAutofit fontScale="92500" lnSpcReduction="20000"/>
          </a:bodyPr>
          <a:lstStyle/>
          <a:p>
            <a:pPr marL="0" indent="0" algn="just">
              <a:buNone/>
            </a:pPr>
            <a:endParaRPr lang="fa-IR" dirty="0" smtClean="0">
              <a:solidFill>
                <a:srgbClr val="FF0000"/>
              </a:solidFill>
              <a:cs typeface="B Lotus" panose="00000400000000000000" pitchFamily="2" charset="-78"/>
            </a:endParaRPr>
          </a:p>
          <a:p>
            <a:pPr marL="0" indent="0" algn="just">
              <a:buNone/>
            </a:pPr>
            <a:r>
              <a:rPr lang="fa-IR" dirty="0" smtClean="0">
                <a:solidFill>
                  <a:srgbClr val="FF0000"/>
                </a:solidFill>
                <a:cs typeface="B Lotus" panose="00000400000000000000" pitchFamily="2" charset="-78"/>
              </a:rPr>
              <a:t>3- </a:t>
            </a:r>
            <a:r>
              <a:rPr lang="fa-IR" dirty="0">
                <a:solidFill>
                  <a:srgbClr val="FF0000"/>
                </a:solidFill>
                <a:cs typeface="B Lotus" panose="00000400000000000000" pitchFamily="2" charset="-78"/>
              </a:rPr>
              <a:t>فنون </a:t>
            </a:r>
            <a:r>
              <a:rPr lang="fa-IR" dirty="0" smtClean="0">
                <a:solidFill>
                  <a:srgbClr val="FF0000"/>
                </a:solidFill>
                <a:cs typeface="B Lotus" panose="00000400000000000000" pitchFamily="2" charset="-78"/>
              </a:rPr>
              <a:t>مشاهده‌ای </a:t>
            </a:r>
            <a:r>
              <a:rPr lang="fa-IR" dirty="0">
                <a:solidFill>
                  <a:srgbClr val="FF0000"/>
                </a:solidFill>
                <a:cs typeface="B Lotus" panose="00000400000000000000" pitchFamily="2" charset="-78"/>
              </a:rPr>
              <a:t>: </a:t>
            </a:r>
            <a:r>
              <a:rPr lang="fa-IR" dirty="0">
                <a:cs typeface="B Lotus" panose="00000400000000000000" pitchFamily="2" charset="-78"/>
              </a:rPr>
              <a:t>در این نوع </a:t>
            </a:r>
            <a:r>
              <a:rPr lang="fa-IR" dirty="0" smtClean="0">
                <a:cs typeface="B Lotus" panose="00000400000000000000" pitchFamily="2" charset="-78"/>
              </a:rPr>
              <a:t>اندازه‌گیری، </a:t>
            </a:r>
            <a:r>
              <a:rPr lang="fa-IR" dirty="0">
                <a:cs typeface="B Lotus" panose="00000400000000000000" pitchFamily="2" charset="-78"/>
              </a:rPr>
              <a:t>رفتار فرد در یک </a:t>
            </a:r>
            <a:r>
              <a:rPr lang="fa-IR" dirty="0" smtClean="0">
                <a:cs typeface="B Lotus" panose="00000400000000000000" pitchFamily="2" charset="-78"/>
              </a:rPr>
              <a:t>موقعیّت به خصوص، </a:t>
            </a:r>
            <a:r>
              <a:rPr lang="fa-IR" dirty="0">
                <a:cs typeface="B Lotus" panose="00000400000000000000" pitchFamily="2" charset="-78"/>
              </a:rPr>
              <a:t>مورد مشاهده قرار </a:t>
            </a:r>
            <a:r>
              <a:rPr lang="fa-IR" dirty="0" smtClean="0">
                <a:cs typeface="B Lotus" panose="00000400000000000000" pitchFamily="2" charset="-78"/>
              </a:rPr>
              <a:t>می‌گیرد.</a:t>
            </a:r>
          </a:p>
          <a:p>
            <a:pPr marL="0" indent="0" algn="just">
              <a:buNone/>
            </a:pPr>
            <a:endParaRPr lang="fa-IR" dirty="0">
              <a:cs typeface="B Lotus" panose="00000400000000000000" pitchFamily="2" charset="-78"/>
            </a:endParaRPr>
          </a:p>
          <a:p>
            <a:pPr marL="0" indent="0" algn="just">
              <a:buNone/>
            </a:pPr>
            <a:r>
              <a:rPr lang="fa-IR" dirty="0">
                <a:cs typeface="B Lotus" panose="00000400000000000000" pitchFamily="2" charset="-78"/>
              </a:rPr>
              <a:t>راه دیگر </a:t>
            </a:r>
            <a:r>
              <a:rPr lang="fa-IR" dirty="0" smtClean="0">
                <a:cs typeface="B Lotus" panose="00000400000000000000" pitchFamily="2" charset="-78"/>
              </a:rPr>
              <a:t>دسته‌بندی </a:t>
            </a:r>
            <a:r>
              <a:rPr lang="fa-IR" dirty="0">
                <a:cs typeface="B Lotus" panose="00000400000000000000" pitchFamily="2" charset="-78"/>
              </a:rPr>
              <a:t>ابزارهای سنجش </a:t>
            </a:r>
            <a:r>
              <a:rPr lang="fa-IR" dirty="0" smtClean="0">
                <a:cs typeface="B Lotus" panose="00000400000000000000" pitchFamily="2" charset="-78"/>
              </a:rPr>
              <a:t>شخصیّت، توجّه </a:t>
            </a:r>
            <a:r>
              <a:rPr lang="fa-IR" dirty="0">
                <a:cs typeface="B Lotus" panose="00000400000000000000" pitchFamily="2" charset="-78"/>
              </a:rPr>
              <a:t>به روش </a:t>
            </a:r>
            <a:r>
              <a:rPr lang="fa-IR" dirty="0" smtClean="0">
                <a:cs typeface="B Lotus" panose="00000400000000000000" pitchFamily="2" charset="-78"/>
              </a:rPr>
              <a:t>مطالعه‌ی </a:t>
            </a:r>
            <a:r>
              <a:rPr lang="fa-IR" dirty="0">
                <a:cs typeface="B Lotus" panose="00000400000000000000" pitchFamily="2" charset="-78"/>
              </a:rPr>
              <a:t>رفتار فرد یا </a:t>
            </a:r>
            <a:r>
              <a:rPr lang="fa-IR" dirty="0" smtClean="0">
                <a:cs typeface="B Lotus" panose="00000400000000000000" pitchFamily="2" charset="-78"/>
              </a:rPr>
              <a:t>نحوه‌ی </a:t>
            </a:r>
            <a:r>
              <a:rPr lang="fa-IR" dirty="0">
                <a:cs typeface="B Lotus" panose="00000400000000000000" pitchFamily="2" charset="-78"/>
              </a:rPr>
              <a:t>ارائه </a:t>
            </a:r>
            <a:r>
              <a:rPr lang="fa-IR" dirty="0" smtClean="0">
                <a:cs typeface="B Lotus" panose="00000400000000000000" pitchFamily="2" charset="-78"/>
              </a:rPr>
              <a:t>محرّک </a:t>
            </a:r>
            <a:r>
              <a:rPr lang="fa-IR" dirty="0">
                <a:cs typeface="B Lotus" panose="00000400000000000000" pitchFamily="2" charset="-78"/>
              </a:rPr>
              <a:t>است که به دو دسته تقسیم </a:t>
            </a:r>
            <a:r>
              <a:rPr lang="fa-IR" dirty="0" smtClean="0">
                <a:cs typeface="B Lotus" panose="00000400000000000000" pitchFamily="2" charset="-78"/>
              </a:rPr>
              <a:t>می‌شوند :</a:t>
            </a:r>
            <a:endParaRPr lang="fa-IR" dirty="0">
              <a:cs typeface="B Lotus" panose="00000400000000000000" pitchFamily="2" charset="-78"/>
            </a:endParaRPr>
          </a:p>
          <a:p>
            <a:pPr marL="0" indent="0" algn="just">
              <a:buNone/>
            </a:pPr>
            <a:r>
              <a:rPr lang="fa-IR" dirty="0">
                <a:cs typeface="B Lotus" panose="00000400000000000000" pitchFamily="2" charset="-78"/>
              </a:rPr>
              <a:t>در یکی از این دو </a:t>
            </a:r>
            <a:r>
              <a:rPr lang="fa-IR" dirty="0" smtClean="0">
                <a:cs typeface="B Lotus" panose="00000400000000000000" pitchFamily="2" charset="-78"/>
              </a:rPr>
              <a:t>دسته، محرک‌ها </a:t>
            </a:r>
            <a:r>
              <a:rPr lang="fa-IR" dirty="0">
                <a:cs typeface="B Lotus" panose="00000400000000000000" pitchFamily="2" charset="-78"/>
              </a:rPr>
              <a:t>به صورت سازمان یافته ارائه </a:t>
            </a:r>
            <a:r>
              <a:rPr lang="fa-IR" dirty="0" smtClean="0">
                <a:cs typeface="B Lotus" panose="00000400000000000000" pitchFamily="2" charset="-78"/>
              </a:rPr>
              <a:t>می‌شوند، </a:t>
            </a:r>
            <a:r>
              <a:rPr lang="fa-IR" dirty="0">
                <a:cs typeface="B Lotus" panose="00000400000000000000" pitchFamily="2" charset="-78"/>
              </a:rPr>
              <a:t>یعنی در </a:t>
            </a:r>
            <a:r>
              <a:rPr lang="fa-IR" dirty="0" smtClean="0">
                <a:cs typeface="B Lotus" panose="00000400000000000000" pitchFamily="2" charset="-78"/>
              </a:rPr>
              <a:t>آن‌ها سوال‌ها </a:t>
            </a:r>
            <a:r>
              <a:rPr lang="fa-IR" dirty="0">
                <a:cs typeface="B Lotus" panose="00000400000000000000" pitchFamily="2" charset="-78"/>
              </a:rPr>
              <a:t>طوری </a:t>
            </a:r>
            <a:r>
              <a:rPr lang="fa-IR" dirty="0" smtClean="0">
                <a:cs typeface="B Lotus" panose="00000400000000000000" pitchFamily="2" charset="-78"/>
              </a:rPr>
              <a:t>تهیّه می‌شوند </a:t>
            </a:r>
            <a:r>
              <a:rPr lang="fa-IR" dirty="0">
                <a:cs typeface="B Lotus" panose="00000400000000000000" pitchFamily="2" charset="-78"/>
              </a:rPr>
              <a:t>که </a:t>
            </a:r>
            <a:r>
              <a:rPr lang="fa-IR" dirty="0" smtClean="0">
                <a:cs typeface="B Lotus" panose="00000400000000000000" pitchFamily="2" charset="-78"/>
              </a:rPr>
              <a:t>همه‌ی </a:t>
            </a:r>
            <a:r>
              <a:rPr lang="fa-IR" dirty="0">
                <a:cs typeface="B Lotus" panose="00000400000000000000" pitchFamily="2" charset="-78"/>
              </a:rPr>
              <a:t>پاسخ دهندگان </a:t>
            </a:r>
            <a:r>
              <a:rPr lang="fa-IR" dirty="0" smtClean="0">
                <a:cs typeface="B Lotus" panose="00000400000000000000" pitchFamily="2" charset="-78"/>
              </a:rPr>
              <a:t>آن‌ها </a:t>
            </a:r>
            <a:r>
              <a:rPr lang="fa-IR" dirty="0">
                <a:cs typeface="B Lotus" panose="00000400000000000000" pitchFamily="2" charset="-78"/>
              </a:rPr>
              <a:t>را یکسان تعبیر </a:t>
            </a:r>
            <a:r>
              <a:rPr lang="fa-IR" dirty="0" smtClean="0">
                <a:cs typeface="B Lotus" panose="00000400000000000000" pitchFamily="2" charset="-78"/>
              </a:rPr>
              <a:t>می‌کنند</a:t>
            </a:r>
            <a:r>
              <a:rPr lang="fa-IR" dirty="0">
                <a:cs typeface="B Lotus" panose="00000400000000000000" pitchFamily="2" charset="-78"/>
              </a:rPr>
              <a:t>. </a:t>
            </a:r>
            <a:endParaRPr lang="fa-IR" dirty="0" smtClean="0">
              <a:cs typeface="B Lotus" panose="00000400000000000000" pitchFamily="2" charset="-78"/>
            </a:endParaRPr>
          </a:p>
          <a:p>
            <a:pPr marL="0" indent="0" algn="just">
              <a:buNone/>
            </a:pPr>
            <a:endParaRPr lang="fa-IR" dirty="0" smtClean="0">
              <a:cs typeface="B Lotus" panose="00000400000000000000" pitchFamily="2" charset="-78"/>
            </a:endParaRPr>
          </a:p>
          <a:p>
            <a:pPr marL="0" indent="0" algn="just">
              <a:buNone/>
            </a:pPr>
            <a:r>
              <a:rPr lang="fa-IR" dirty="0" smtClean="0">
                <a:cs typeface="B Lotus" panose="00000400000000000000" pitchFamily="2" charset="-78"/>
              </a:rPr>
              <a:t>در </a:t>
            </a:r>
            <a:r>
              <a:rPr lang="fa-IR" dirty="0">
                <a:cs typeface="B Lotus" panose="00000400000000000000" pitchFamily="2" charset="-78"/>
              </a:rPr>
              <a:t>نوع دیگر</a:t>
            </a:r>
            <a:r>
              <a:rPr lang="fa-IR" dirty="0" smtClean="0">
                <a:cs typeface="B Lotus" panose="00000400000000000000" pitchFamily="2" charset="-78"/>
              </a:rPr>
              <a:t>، محرک‌ها </a:t>
            </a:r>
            <a:r>
              <a:rPr lang="fa-IR" dirty="0">
                <a:cs typeface="B Lotus" panose="00000400000000000000" pitchFamily="2" charset="-78"/>
              </a:rPr>
              <a:t>به صورت سازمان نیافته ارائه </a:t>
            </a:r>
            <a:r>
              <a:rPr lang="fa-IR" dirty="0" smtClean="0">
                <a:cs typeface="B Lotus" panose="00000400000000000000" pitchFamily="2" charset="-78"/>
              </a:rPr>
              <a:t>می‌شوند، </a:t>
            </a:r>
            <a:r>
              <a:rPr lang="fa-IR" dirty="0">
                <a:cs typeface="B Lotus" panose="00000400000000000000" pitchFamily="2" charset="-78"/>
              </a:rPr>
              <a:t>یعنی </a:t>
            </a:r>
            <a:r>
              <a:rPr lang="fa-IR" dirty="0" smtClean="0">
                <a:cs typeface="B Lotus" panose="00000400000000000000" pitchFamily="2" charset="-78"/>
              </a:rPr>
              <a:t>سوال‌ها </a:t>
            </a:r>
            <a:r>
              <a:rPr lang="fa-IR" dirty="0">
                <a:cs typeface="B Lotus" panose="00000400000000000000" pitchFamily="2" charset="-78"/>
              </a:rPr>
              <a:t>به </a:t>
            </a:r>
            <a:r>
              <a:rPr lang="fa-IR" dirty="0" smtClean="0">
                <a:cs typeface="B Lotus" panose="00000400000000000000" pitchFamily="2" charset="-78"/>
              </a:rPr>
              <a:t>وسیله‌ی </a:t>
            </a:r>
            <a:r>
              <a:rPr lang="fa-IR" dirty="0">
                <a:cs typeface="B Lotus" panose="00000400000000000000" pitchFamily="2" charset="-78"/>
              </a:rPr>
              <a:t>پاسخ </a:t>
            </a:r>
            <a:r>
              <a:rPr lang="fa-IR" dirty="0" smtClean="0">
                <a:cs typeface="B Lotus" panose="00000400000000000000" pitchFamily="2" charset="-78"/>
              </a:rPr>
              <a:t>دهندگان </a:t>
            </a:r>
            <a:r>
              <a:rPr lang="fa-IR" dirty="0">
                <a:cs typeface="B Lotus" panose="00000400000000000000" pitchFamily="2" charset="-78"/>
              </a:rPr>
              <a:t>مختلف و </a:t>
            </a:r>
            <a:r>
              <a:rPr lang="fa-IR" dirty="0" smtClean="0">
                <a:cs typeface="B Lotus" panose="00000400000000000000" pitchFamily="2" charset="-78"/>
              </a:rPr>
              <a:t>گونه‌های </a:t>
            </a:r>
            <a:r>
              <a:rPr lang="fa-IR" dirty="0">
                <a:cs typeface="B Lotus" panose="00000400000000000000" pitchFamily="2" charset="-78"/>
              </a:rPr>
              <a:t>متفاوت تعبیر و تفسیر </a:t>
            </a:r>
            <a:r>
              <a:rPr lang="fa-IR" dirty="0" smtClean="0">
                <a:cs typeface="B Lotus" panose="00000400000000000000" pitchFamily="2" charset="-78"/>
              </a:rPr>
              <a:t>می‌شوند. </a:t>
            </a:r>
            <a:r>
              <a:rPr lang="fa-IR" dirty="0">
                <a:cs typeface="B Lotus" panose="00000400000000000000" pitchFamily="2" charset="-78"/>
              </a:rPr>
              <a:t>این نوع ابزارهای سنجش که </a:t>
            </a:r>
            <a:r>
              <a:rPr lang="fa-IR" dirty="0" smtClean="0">
                <a:cs typeface="B Lotus" panose="00000400000000000000" pitchFamily="2" charset="-78"/>
              </a:rPr>
              <a:t>غالباً </a:t>
            </a:r>
            <a:r>
              <a:rPr lang="fa-IR" dirty="0">
                <a:cs typeface="B Lotus" panose="00000400000000000000" pitchFamily="2" charset="-78"/>
              </a:rPr>
              <a:t>به ابزارهای </a:t>
            </a:r>
            <a:r>
              <a:rPr lang="fa-IR" dirty="0">
                <a:solidFill>
                  <a:srgbClr val="FF0000"/>
                </a:solidFill>
                <a:cs typeface="B Lotus" panose="00000400000000000000" pitchFamily="2" charset="-78"/>
              </a:rPr>
              <a:t>فرافکن</a:t>
            </a:r>
            <a:r>
              <a:rPr lang="fa-IR" dirty="0">
                <a:cs typeface="B Lotus" panose="00000400000000000000" pitchFamily="2" charset="-78"/>
              </a:rPr>
              <a:t> </a:t>
            </a:r>
            <a:r>
              <a:rPr lang="fa-IR" dirty="0" smtClean="0">
                <a:cs typeface="B Lotus" panose="00000400000000000000" pitchFamily="2" charset="-78"/>
              </a:rPr>
              <a:t>معروفند، </a:t>
            </a:r>
            <a:r>
              <a:rPr lang="fa-IR" dirty="0">
                <a:cs typeface="B Lotus" panose="00000400000000000000" pitchFamily="2" charset="-78"/>
              </a:rPr>
              <a:t>شامل </a:t>
            </a:r>
            <a:r>
              <a:rPr lang="fa-IR" dirty="0" smtClean="0">
                <a:cs typeface="B Lotus" panose="00000400000000000000" pitchFamily="2" charset="-78"/>
              </a:rPr>
              <a:t>: «تصاویر </a:t>
            </a:r>
            <a:r>
              <a:rPr lang="fa-IR" dirty="0">
                <a:cs typeface="B Lotus" panose="00000400000000000000" pitchFamily="2" charset="-78"/>
              </a:rPr>
              <a:t>مبهم یا </a:t>
            </a:r>
            <a:r>
              <a:rPr lang="fa-IR" dirty="0" smtClean="0">
                <a:cs typeface="B Lotus" panose="00000400000000000000" pitchFamily="2" charset="-78"/>
              </a:rPr>
              <a:t>لکه‌های </a:t>
            </a:r>
            <a:r>
              <a:rPr lang="fa-IR" dirty="0">
                <a:cs typeface="B Lotus" panose="00000400000000000000" pitchFamily="2" charset="-78"/>
              </a:rPr>
              <a:t>جوهری هستند که آزمون شونده </a:t>
            </a:r>
            <a:r>
              <a:rPr lang="fa-IR" dirty="0" smtClean="0">
                <a:cs typeface="B Lotus" panose="00000400000000000000" pitchFamily="2" charset="-78"/>
              </a:rPr>
              <a:t>آن‌ها </a:t>
            </a:r>
            <a:r>
              <a:rPr lang="fa-IR" dirty="0">
                <a:cs typeface="B Lotus" panose="00000400000000000000" pitchFamily="2" charset="-78"/>
              </a:rPr>
              <a:t>را باید تعبیر و تفسیر </a:t>
            </a:r>
            <a:r>
              <a:rPr lang="fa-IR" dirty="0" smtClean="0">
                <a:cs typeface="B Lotus" panose="00000400000000000000" pitchFamily="2" charset="-78"/>
              </a:rPr>
              <a:t>کند».</a:t>
            </a:r>
            <a:endParaRPr lang="fa-IR" dirty="0">
              <a:cs typeface="B Lotus" panose="00000400000000000000" pitchFamily="2" charset="-78"/>
            </a:endParaRPr>
          </a:p>
          <a:p>
            <a:pPr algn="just"/>
            <a:endParaRPr lang="fa-IR" dirty="0">
              <a:cs typeface="B Lotus" panose="00000400000000000000" pitchFamily="2" charset="-78"/>
            </a:endParaRPr>
          </a:p>
        </p:txBody>
      </p:sp>
    </p:spTree>
    <p:extLst>
      <p:ext uri="{BB962C8B-B14F-4D97-AF65-F5344CB8AC3E}">
        <p14:creationId xmlns:p14="http://schemas.microsoft.com/office/powerpoint/2010/main" val="3212443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fade">
                                      <p:cBhvr>
                                        <p:cTn id="28" dur="1000"/>
                                        <p:tgtEl>
                                          <p:spTgt spid="3">
                                            <p:txEl>
                                              <p:pRg st="6" end="6"/>
                                            </p:txEl>
                                          </p:spTgt>
                                        </p:tgtEl>
                                      </p:cBhvr>
                                    </p:animEffect>
                                    <p:anim calcmode="lin" valueType="num">
                                      <p:cBhvr>
                                        <p:cTn id="2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1378496" cy="490066"/>
          </a:xfrm>
        </p:spPr>
        <p:txBody>
          <a:bodyPr>
            <a:normAutofit/>
          </a:bodyPr>
          <a:lstStyle/>
          <a:p>
            <a:r>
              <a:rPr lang="fa-IR" sz="1000" dirty="0" smtClean="0">
                <a:cs typeface="B Lotus" panose="00000400000000000000" pitchFamily="2" charset="-78"/>
              </a:rPr>
              <a:t>سنجش و اندازه‌گیری </a:t>
            </a:r>
            <a:endParaRPr lang="fa-IR" sz="1000" dirty="0">
              <a:cs typeface="B Lotus" panose="00000400000000000000" pitchFamily="2" charset="-78"/>
            </a:endParaRPr>
          </a:p>
        </p:txBody>
      </p:sp>
      <p:sp>
        <p:nvSpPr>
          <p:cNvPr id="3" name="Content Placeholder 2"/>
          <p:cNvSpPr>
            <a:spLocks noGrp="1"/>
          </p:cNvSpPr>
          <p:nvPr>
            <p:ph idx="1"/>
          </p:nvPr>
        </p:nvSpPr>
        <p:spPr>
          <a:xfrm>
            <a:off x="179512" y="0"/>
            <a:ext cx="8784976" cy="6597352"/>
          </a:xfrm>
        </p:spPr>
        <p:txBody>
          <a:bodyPr>
            <a:normAutofit fontScale="92500" lnSpcReduction="20000"/>
          </a:bodyPr>
          <a:lstStyle/>
          <a:p>
            <a:pPr marL="0" indent="0" algn="just">
              <a:buNone/>
            </a:pPr>
            <a:r>
              <a:rPr lang="fa-IR" b="1" dirty="0" smtClean="0">
                <a:solidFill>
                  <a:srgbClr val="FF0000"/>
                </a:solidFill>
                <a:cs typeface="B Lotus" panose="00000400000000000000" pitchFamily="2" charset="-78"/>
              </a:rPr>
              <a:t>ابزارهای اندازه‌گیری علاقه و نگرش : </a:t>
            </a:r>
          </a:p>
          <a:p>
            <a:pPr marL="0" indent="0" algn="just">
              <a:buNone/>
            </a:pPr>
            <a:r>
              <a:rPr lang="fa-IR" dirty="0" smtClean="0">
                <a:cs typeface="B Lotus" panose="00000400000000000000" pitchFamily="2" charset="-78"/>
              </a:rPr>
              <a:t>این ابزارها، هم </a:t>
            </a:r>
            <a:r>
              <a:rPr lang="fa-IR" dirty="0">
                <a:cs typeface="B Lotus" panose="00000400000000000000" pitchFamily="2" charset="-78"/>
              </a:rPr>
              <a:t>علاقه و هم نگرش به دوست </a:t>
            </a:r>
            <a:r>
              <a:rPr lang="fa-IR" dirty="0" smtClean="0">
                <a:cs typeface="B Lotus" panose="00000400000000000000" pitchFamily="2" charset="-78"/>
              </a:rPr>
              <a:t>داشتن‌ها </a:t>
            </a:r>
            <a:r>
              <a:rPr lang="fa-IR" dirty="0">
                <a:cs typeface="B Lotus" panose="00000400000000000000" pitchFamily="2" charset="-78"/>
              </a:rPr>
              <a:t>و دوست </a:t>
            </a:r>
            <a:r>
              <a:rPr lang="fa-IR" dirty="0" smtClean="0">
                <a:cs typeface="B Lotus" panose="00000400000000000000" pitchFamily="2" charset="-78"/>
              </a:rPr>
              <a:t>نداشتن‌های </a:t>
            </a:r>
            <a:r>
              <a:rPr lang="fa-IR" dirty="0">
                <a:cs typeface="B Lotus" panose="00000400000000000000" pitchFamily="2" charset="-78"/>
              </a:rPr>
              <a:t>افراد اشاره </a:t>
            </a:r>
            <a:r>
              <a:rPr lang="fa-IR" dirty="0" smtClean="0">
                <a:cs typeface="B Lotus" panose="00000400000000000000" pitchFamily="2" charset="-78"/>
              </a:rPr>
              <a:t>می‌کند. هم‌چنین، هر </a:t>
            </a:r>
            <a:r>
              <a:rPr lang="fa-IR" dirty="0">
                <a:cs typeface="B Lotus" panose="00000400000000000000" pitchFamily="2" charset="-78"/>
              </a:rPr>
              <a:t>دو به </a:t>
            </a:r>
            <a:r>
              <a:rPr lang="fa-IR" dirty="0" smtClean="0">
                <a:cs typeface="B Lotus" panose="00000400000000000000" pitchFamily="2" charset="-78"/>
              </a:rPr>
              <a:t>برتری‌های </a:t>
            </a:r>
            <a:r>
              <a:rPr lang="fa-IR" dirty="0">
                <a:cs typeface="B Lotus" panose="00000400000000000000" pitchFamily="2" charset="-78"/>
              </a:rPr>
              <a:t>فرد </a:t>
            </a:r>
            <a:r>
              <a:rPr lang="fa-IR" dirty="0" smtClean="0">
                <a:cs typeface="B Lotus" panose="00000400000000000000" pitchFamily="2" charset="-78"/>
              </a:rPr>
              <a:t>درباره‌ی فعالیّت‌ها </a:t>
            </a:r>
            <a:r>
              <a:rPr lang="fa-IR" dirty="0">
                <a:cs typeface="B Lotus" panose="00000400000000000000" pitchFamily="2" charset="-78"/>
              </a:rPr>
              <a:t>و نهادهای اجتماعی ارتباط </a:t>
            </a:r>
            <a:r>
              <a:rPr lang="fa-IR" dirty="0" smtClean="0">
                <a:cs typeface="B Lotus" panose="00000400000000000000" pitchFamily="2" charset="-78"/>
              </a:rPr>
              <a:t>دارند که شامل «احساسات شخصی» </a:t>
            </a:r>
            <a:r>
              <a:rPr lang="fa-IR" dirty="0">
                <a:cs typeface="B Lotus" panose="00000400000000000000" pitchFamily="2" charset="-78"/>
              </a:rPr>
              <a:t>نسبت به امور هستند</a:t>
            </a:r>
            <a:r>
              <a:rPr lang="fa-IR" dirty="0" smtClean="0">
                <a:cs typeface="B Lotus" panose="00000400000000000000" pitchFamily="2" charset="-78"/>
              </a:rPr>
              <a:t>. امّا، آن‌چه </a:t>
            </a:r>
            <a:r>
              <a:rPr lang="fa-IR" dirty="0">
                <a:cs typeface="B Lotus" panose="00000400000000000000" pitchFamily="2" charset="-78"/>
              </a:rPr>
              <a:t>علاقه و نگرش را ازهم مجزا </a:t>
            </a:r>
            <a:r>
              <a:rPr lang="fa-IR" dirty="0" smtClean="0">
                <a:cs typeface="B Lotus" panose="00000400000000000000" pitchFamily="2" charset="-78"/>
              </a:rPr>
              <a:t>می‌کند </a:t>
            </a:r>
            <a:r>
              <a:rPr lang="fa-IR" dirty="0">
                <a:cs typeface="B Lotus" panose="00000400000000000000" pitchFamily="2" charset="-78"/>
              </a:rPr>
              <a:t>موضوع این </a:t>
            </a:r>
            <a:r>
              <a:rPr lang="fa-IR" dirty="0" smtClean="0">
                <a:cs typeface="B Lotus" panose="00000400000000000000" pitchFamily="2" charset="-78"/>
              </a:rPr>
              <a:t>علاقه‌ها </a:t>
            </a:r>
            <a:r>
              <a:rPr lang="fa-IR" dirty="0">
                <a:cs typeface="B Lotus" panose="00000400000000000000" pitchFamily="2" charset="-78"/>
              </a:rPr>
              <a:t>یا </a:t>
            </a:r>
            <a:r>
              <a:rPr lang="fa-IR" dirty="0" smtClean="0">
                <a:cs typeface="B Lotus" panose="00000400000000000000" pitchFamily="2" charset="-78"/>
              </a:rPr>
              <a:t>بی‌علاقه‌گی هاست</a:t>
            </a:r>
            <a:r>
              <a:rPr lang="fa-IR" dirty="0">
                <a:cs typeface="B Lotus" panose="00000400000000000000" pitchFamily="2" charset="-78"/>
              </a:rPr>
              <a:t>.</a:t>
            </a:r>
          </a:p>
          <a:p>
            <a:pPr marL="0" indent="0" algn="just">
              <a:buNone/>
            </a:pPr>
            <a:r>
              <a:rPr lang="fa-IR" b="1" dirty="0">
                <a:solidFill>
                  <a:srgbClr val="FF0000"/>
                </a:solidFill>
                <a:cs typeface="B Lotus" panose="00000400000000000000" pitchFamily="2" charset="-78"/>
              </a:rPr>
              <a:t>علاقه : </a:t>
            </a:r>
            <a:r>
              <a:rPr lang="fa-IR" dirty="0">
                <a:cs typeface="B Lotus" panose="00000400000000000000" pitchFamily="2" charset="-78"/>
              </a:rPr>
              <a:t>به احساس فرد نسبت به یک </a:t>
            </a:r>
            <a:r>
              <a:rPr lang="fa-IR" b="1" dirty="0" smtClean="0">
                <a:cs typeface="B Lotus" panose="00000400000000000000" pitchFamily="2" charset="-78"/>
              </a:rPr>
              <a:t>فعالیّت</a:t>
            </a:r>
            <a:r>
              <a:rPr lang="fa-IR" dirty="0" smtClean="0">
                <a:cs typeface="B Lotus" panose="00000400000000000000" pitchFamily="2" charset="-78"/>
              </a:rPr>
              <a:t> </a:t>
            </a:r>
            <a:r>
              <a:rPr lang="fa-IR" dirty="0">
                <a:cs typeface="B Lotus" panose="00000400000000000000" pitchFamily="2" charset="-78"/>
              </a:rPr>
              <a:t>اشاره </a:t>
            </a:r>
            <a:r>
              <a:rPr lang="fa-IR" dirty="0" smtClean="0">
                <a:cs typeface="B Lotus" panose="00000400000000000000" pitchFamily="2" charset="-78"/>
              </a:rPr>
              <a:t>می‌کند</a:t>
            </a:r>
            <a:r>
              <a:rPr lang="fa-IR" dirty="0">
                <a:cs typeface="B Lotus" panose="00000400000000000000" pitchFamily="2" charset="-78"/>
              </a:rPr>
              <a:t>.</a:t>
            </a:r>
          </a:p>
          <a:p>
            <a:pPr marL="0" indent="0" algn="just">
              <a:buNone/>
            </a:pPr>
            <a:r>
              <a:rPr lang="fa-IR" dirty="0">
                <a:cs typeface="B Lotus" panose="00000400000000000000" pitchFamily="2" charset="-78"/>
              </a:rPr>
              <a:t>علاقه به رجحان یک </a:t>
            </a:r>
            <a:r>
              <a:rPr lang="fa-IR" dirty="0" smtClean="0">
                <a:cs typeface="B Lotus" panose="00000400000000000000" pitchFamily="2" charset="-78"/>
              </a:rPr>
              <a:t>فعالیّت </a:t>
            </a:r>
            <a:r>
              <a:rPr lang="fa-IR" dirty="0">
                <a:cs typeface="B Lotus" panose="00000400000000000000" pitchFamily="2" charset="-78"/>
              </a:rPr>
              <a:t>بر سایر </a:t>
            </a:r>
            <a:r>
              <a:rPr lang="fa-IR" dirty="0" smtClean="0">
                <a:cs typeface="B Lotus" panose="00000400000000000000" pitchFamily="2" charset="-78"/>
              </a:rPr>
              <a:t>فعالیّت‌ها </a:t>
            </a:r>
            <a:r>
              <a:rPr lang="fa-IR" dirty="0">
                <a:cs typeface="B Lotus" panose="00000400000000000000" pitchFamily="2" charset="-78"/>
              </a:rPr>
              <a:t>اشاره </a:t>
            </a:r>
            <a:r>
              <a:rPr lang="fa-IR" dirty="0" smtClean="0">
                <a:cs typeface="B Lotus" panose="00000400000000000000" pitchFamily="2" charset="-78"/>
              </a:rPr>
              <a:t>می‌کند. (ساکس، </a:t>
            </a:r>
            <a:r>
              <a:rPr lang="fa-IR" dirty="0">
                <a:cs typeface="B Lotus" panose="00000400000000000000" pitchFamily="2" charset="-78"/>
              </a:rPr>
              <a:t>1997)</a:t>
            </a:r>
          </a:p>
          <a:p>
            <a:pPr marL="0" indent="0" algn="just">
              <a:buNone/>
            </a:pPr>
            <a:r>
              <a:rPr lang="fa-IR" b="1" dirty="0">
                <a:solidFill>
                  <a:srgbClr val="FF0000"/>
                </a:solidFill>
                <a:cs typeface="B Lotus" panose="00000400000000000000" pitchFamily="2" charset="-78"/>
              </a:rPr>
              <a:t>نگرش : </a:t>
            </a:r>
            <a:r>
              <a:rPr lang="fa-IR" dirty="0">
                <a:cs typeface="B Lotus" panose="00000400000000000000" pitchFamily="2" charset="-78"/>
              </a:rPr>
              <a:t>حاکی از احساس فرد نسبت به یک </a:t>
            </a:r>
            <a:r>
              <a:rPr lang="fa-IR" b="1" dirty="0">
                <a:cs typeface="B Lotus" panose="00000400000000000000" pitchFamily="2" charset="-78"/>
              </a:rPr>
              <a:t>شیء</a:t>
            </a:r>
            <a:r>
              <a:rPr lang="fa-IR" dirty="0" smtClean="0">
                <a:cs typeface="B Lotus" panose="00000400000000000000" pitchFamily="2" charset="-78"/>
              </a:rPr>
              <a:t>، یک </a:t>
            </a:r>
            <a:r>
              <a:rPr lang="fa-IR" b="1" dirty="0" smtClean="0">
                <a:cs typeface="B Lotus" panose="00000400000000000000" pitchFamily="2" charset="-78"/>
              </a:rPr>
              <a:t>نهاد</a:t>
            </a:r>
            <a:r>
              <a:rPr lang="en-US" b="1" dirty="0" smtClean="0">
                <a:cs typeface="B Lotus" panose="00000400000000000000" pitchFamily="2" charset="-78"/>
              </a:rPr>
              <a:t> </a:t>
            </a:r>
            <a:r>
              <a:rPr lang="fa-IR" b="1" dirty="0" smtClean="0">
                <a:cs typeface="B Lotus" panose="00000400000000000000" pitchFamily="2" charset="-78"/>
              </a:rPr>
              <a:t>اجتماعی </a:t>
            </a:r>
            <a:r>
              <a:rPr lang="fa-IR" dirty="0">
                <a:cs typeface="B Lotus" panose="00000400000000000000" pitchFamily="2" charset="-78"/>
              </a:rPr>
              <a:t>یا یک </a:t>
            </a:r>
            <a:r>
              <a:rPr lang="fa-IR" b="1" dirty="0">
                <a:cs typeface="B Lotus" panose="00000400000000000000" pitchFamily="2" charset="-78"/>
              </a:rPr>
              <a:t>گروه</a:t>
            </a:r>
            <a:r>
              <a:rPr lang="fa-IR" dirty="0">
                <a:cs typeface="B Lotus" panose="00000400000000000000" pitchFamily="2" charset="-78"/>
              </a:rPr>
              <a:t> است.</a:t>
            </a:r>
          </a:p>
          <a:p>
            <a:pPr marL="0" indent="0" algn="just">
              <a:buNone/>
            </a:pPr>
            <a:r>
              <a:rPr lang="fa-IR" dirty="0">
                <a:cs typeface="B Lotus" panose="00000400000000000000" pitchFamily="2" charset="-78"/>
              </a:rPr>
              <a:t>نگرش به معنی ترجیح دادن </a:t>
            </a:r>
            <a:r>
              <a:rPr lang="fa-IR" dirty="0" smtClean="0">
                <a:cs typeface="B Lotus" panose="00000400000000000000" pitchFamily="2" charset="-78"/>
              </a:rPr>
              <a:t>گروه‌ها، نهادها، یا </a:t>
            </a:r>
            <a:r>
              <a:rPr lang="fa-IR" dirty="0">
                <a:cs typeface="B Lotus" panose="00000400000000000000" pitchFamily="2" charset="-78"/>
              </a:rPr>
              <a:t>اشیاء است</a:t>
            </a:r>
            <a:r>
              <a:rPr lang="fa-IR" dirty="0" smtClean="0">
                <a:cs typeface="B Lotus" panose="00000400000000000000" pitchFamily="2" charset="-78"/>
              </a:rPr>
              <a:t>. (ساکس، </a:t>
            </a:r>
            <a:r>
              <a:rPr lang="fa-IR" dirty="0">
                <a:cs typeface="B Lotus" panose="00000400000000000000" pitchFamily="2" charset="-78"/>
              </a:rPr>
              <a:t>1997)</a:t>
            </a:r>
          </a:p>
          <a:p>
            <a:pPr marL="0" indent="0" algn="just">
              <a:buNone/>
            </a:pPr>
            <a:r>
              <a:rPr lang="fa-IR" dirty="0" smtClean="0">
                <a:solidFill>
                  <a:srgbClr val="FF0000"/>
                </a:solidFill>
                <a:cs typeface="B Lotus" panose="00000400000000000000" pitchFamily="2" charset="-78"/>
              </a:rPr>
              <a:t>پرسشنامه‌ها </a:t>
            </a:r>
            <a:r>
              <a:rPr lang="fa-IR" dirty="0" smtClean="0">
                <a:cs typeface="B Lotus" panose="00000400000000000000" pitchFamily="2" charset="-78"/>
              </a:rPr>
              <a:t>معروف‌ترین </a:t>
            </a:r>
            <a:r>
              <a:rPr lang="fa-IR" dirty="0" smtClean="0">
                <a:solidFill>
                  <a:srgbClr val="FF0000"/>
                </a:solidFill>
                <a:cs typeface="B Lotus" panose="00000400000000000000" pitchFamily="2" charset="-78"/>
              </a:rPr>
              <a:t>وسیله‌ی اندازه‌گیری علاقه‌ها </a:t>
            </a:r>
            <a:r>
              <a:rPr lang="fa-IR" dirty="0">
                <a:solidFill>
                  <a:srgbClr val="FF0000"/>
                </a:solidFill>
                <a:cs typeface="B Lotus" panose="00000400000000000000" pitchFamily="2" charset="-78"/>
              </a:rPr>
              <a:t>و </a:t>
            </a:r>
            <a:r>
              <a:rPr lang="fa-IR" dirty="0" smtClean="0">
                <a:solidFill>
                  <a:srgbClr val="FF0000"/>
                </a:solidFill>
                <a:cs typeface="B Lotus" panose="00000400000000000000" pitchFamily="2" charset="-78"/>
              </a:rPr>
              <a:t>نگرش‌ها </a:t>
            </a:r>
            <a:r>
              <a:rPr lang="fa-IR" dirty="0">
                <a:cs typeface="B Lotus" panose="00000400000000000000" pitchFamily="2" charset="-78"/>
              </a:rPr>
              <a:t>هستند. </a:t>
            </a:r>
            <a:r>
              <a:rPr lang="fa-IR" dirty="0" smtClean="0">
                <a:cs typeface="B Lotus" panose="00000400000000000000" pitchFamily="2" charset="-78"/>
              </a:rPr>
              <a:t>پرسشنامه‌های علاقه، جمله‌هایی درباره‌ی </a:t>
            </a:r>
            <a:r>
              <a:rPr lang="fa-IR" dirty="0">
                <a:cs typeface="B Lotus" panose="00000400000000000000" pitchFamily="2" charset="-78"/>
              </a:rPr>
              <a:t>مشاغل و </a:t>
            </a:r>
            <a:r>
              <a:rPr lang="fa-IR" dirty="0" smtClean="0">
                <a:cs typeface="B Lotus" panose="00000400000000000000" pitchFamily="2" charset="-78"/>
              </a:rPr>
              <a:t>فعالیّت‌های </a:t>
            </a:r>
            <a:r>
              <a:rPr lang="fa-IR" dirty="0">
                <a:cs typeface="B Lotus" panose="00000400000000000000" pitchFamily="2" charset="-78"/>
              </a:rPr>
              <a:t>گوناگون را شامل </a:t>
            </a:r>
            <a:r>
              <a:rPr lang="fa-IR" dirty="0" smtClean="0">
                <a:cs typeface="B Lotus" panose="00000400000000000000" pitchFamily="2" charset="-78"/>
              </a:rPr>
              <a:t>می‌شوند</a:t>
            </a:r>
            <a:r>
              <a:rPr lang="fa-IR" dirty="0">
                <a:cs typeface="B Lotus" panose="00000400000000000000" pitchFamily="2" charset="-78"/>
              </a:rPr>
              <a:t>. </a:t>
            </a:r>
          </a:p>
          <a:p>
            <a:pPr marL="0" indent="0">
              <a:buNone/>
            </a:pPr>
            <a:endParaRPr lang="fa-IR" dirty="0">
              <a:cs typeface="B Lotus" panose="00000400000000000000" pitchFamily="2" charset="-78"/>
            </a:endParaRPr>
          </a:p>
        </p:txBody>
      </p:sp>
    </p:spTree>
    <p:extLst>
      <p:ext uri="{BB962C8B-B14F-4D97-AF65-F5344CB8AC3E}">
        <p14:creationId xmlns:p14="http://schemas.microsoft.com/office/powerpoint/2010/main" val="41112699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1512168" cy="432048"/>
          </a:xfrm>
        </p:spPr>
        <p:txBody>
          <a:bodyPr>
            <a:normAutofit/>
          </a:bodyPr>
          <a:lstStyle/>
          <a:p>
            <a:r>
              <a:rPr lang="fa-IR" sz="1000" dirty="0" smtClean="0">
                <a:cs typeface="B Lotus" panose="00000400000000000000" pitchFamily="2" charset="-78"/>
              </a:rPr>
              <a:t>سنجش و اندازه‌گیری</a:t>
            </a:r>
            <a:endParaRPr lang="fa-IR" sz="1000" dirty="0">
              <a:cs typeface="B Lotus" panose="00000400000000000000" pitchFamily="2" charset="-78"/>
            </a:endParaRPr>
          </a:p>
        </p:txBody>
      </p:sp>
      <p:sp>
        <p:nvSpPr>
          <p:cNvPr id="3" name="Content Placeholder 2"/>
          <p:cNvSpPr>
            <a:spLocks noGrp="1"/>
          </p:cNvSpPr>
          <p:nvPr>
            <p:ph idx="1"/>
          </p:nvPr>
        </p:nvSpPr>
        <p:spPr>
          <a:xfrm>
            <a:off x="179512" y="188640"/>
            <a:ext cx="8784976" cy="6480720"/>
          </a:xfrm>
        </p:spPr>
        <p:txBody>
          <a:bodyPr>
            <a:normAutofit fontScale="85000" lnSpcReduction="20000"/>
          </a:bodyPr>
          <a:lstStyle/>
          <a:p>
            <a:pPr marL="0" indent="0" algn="just">
              <a:buNone/>
            </a:pPr>
            <a:endParaRPr lang="fa-IR" dirty="0" smtClean="0">
              <a:cs typeface="B Lotus" panose="00000400000000000000" pitchFamily="2" charset="-78"/>
            </a:endParaRPr>
          </a:p>
          <a:p>
            <a:pPr marL="0" indent="0" algn="just">
              <a:buNone/>
            </a:pPr>
            <a:r>
              <a:rPr lang="fa-IR" dirty="0" smtClean="0">
                <a:cs typeface="B Lotus" panose="00000400000000000000" pitchFamily="2" charset="-78"/>
              </a:rPr>
              <a:t>پرسشنامه‌های «</a:t>
            </a:r>
            <a:r>
              <a:rPr lang="fa-IR" dirty="0" smtClean="0">
                <a:solidFill>
                  <a:srgbClr val="FF0000"/>
                </a:solidFill>
                <a:cs typeface="B Lotus" panose="00000400000000000000" pitchFamily="2" charset="-78"/>
              </a:rPr>
              <a:t>نگرش‌سنج</a:t>
            </a:r>
            <a:r>
              <a:rPr lang="fa-IR" dirty="0" smtClean="0">
                <a:cs typeface="B Lotus" panose="00000400000000000000" pitchFamily="2" charset="-78"/>
              </a:rPr>
              <a:t>» نیز، </a:t>
            </a:r>
            <a:r>
              <a:rPr lang="fa-IR" dirty="0">
                <a:cs typeface="B Lotus" panose="00000400000000000000" pitchFamily="2" charset="-78"/>
              </a:rPr>
              <a:t>حاوی تعدادی پرسش </a:t>
            </a:r>
            <a:r>
              <a:rPr lang="fa-IR" dirty="0" smtClean="0">
                <a:cs typeface="B Lotus" panose="00000400000000000000" pitchFamily="2" charset="-78"/>
              </a:rPr>
              <a:t>درباره‌ی </a:t>
            </a:r>
            <a:r>
              <a:rPr lang="fa-IR" dirty="0">
                <a:cs typeface="B Lotus" panose="00000400000000000000" pitchFamily="2" charset="-78"/>
              </a:rPr>
              <a:t>نهادهای اجتماعی</a:t>
            </a:r>
            <a:r>
              <a:rPr lang="fa-IR" dirty="0" smtClean="0">
                <a:cs typeface="B Lotus" panose="00000400000000000000" pitchFamily="2" charset="-78"/>
              </a:rPr>
              <a:t>، گروه‌های </a:t>
            </a:r>
            <a:r>
              <a:rPr lang="fa-IR" dirty="0">
                <a:cs typeface="B Lotus" panose="00000400000000000000" pitchFamily="2" charset="-78"/>
              </a:rPr>
              <a:t>نژادی و قومی یا مفاهیم مختلف هستند که در اختیار آزمون شونده گذاشته </a:t>
            </a:r>
            <a:r>
              <a:rPr lang="fa-IR" dirty="0" smtClean="0">
                <a:cs typeface="B Lotus" panose="00000400000000000000" pitchFamily="2" charset="-78"/>
              </a:rPr>
              <a:t>می‌شوند. آزمون‌شونده باید نظر خود را با پاسخ‌گویی به سوالات (سوالات انتخابی از بین سوالات)، نظر </a:t>
            </a:r>
            <a:r>
              <a:rPr lang="fa-IR" dirty="0">
                <a:cs typeface="B Lotus" panose="00000400000000000000" pitchFamily="2" charset="-78"/>
              </a:rPr>
              <a:t>خود را  نسبت به </a:t>
            </a:r>
            <a:r>
              <a:rPr lang="fa-IR" dirty="0" smtClean="0">
                <a:cs typeface="B Lotus" panose="00000400000000000000" pitchFamily="2" charset="-78"/>
              </a:rPr>
              <a:t>آن‌ها مشخّص </a:t>
            </a:r>
            <a:r>
              <a:rPr lang="fa-IR" dirty="0">
                <a:cs typeface="B Lotus" panose="00000400000000000000" pitchFamily="2" charset="-78"/>
              </a:rPr>
              <a:t>کند</a:t>
            </a:r>
            <a:r>
              <a:rPr lang="fa-IR" dirty="0" smtClean="0">
                <a:cs typeface="B Lotus" panose="00000400000000000000" pitchFamily="2" charset="-78"/>
              </a:rPr>
              <a:t>.</a:t>
            </a:r>
          </a:p>
          <a:p>
            <a:pPr marL="0" indent="0" algn="just">
              <a:buNone/>
            </a:pPr>
            <a:endParaRPr lang="fa-IR" dirty="0">
              <a:cs typeface="B Lotus" panose="00000400000000000000" pitchFamily="2" charset="-78"/>
            </a:endParaRPr>
          </a:p>
          <a:p>
            <a:pPr marL="0" indent="0" algn="just">
              <a:buNone/>
            </a:pPr>
            <a:r>
              <a:rPr lang="fa-IR" dirty="0" smtClean="0">
                <a:solidFill>
                  <a:srgbClr val="FF0000"/>
                </a:solidFill>
                <a:cs typeface="B Lotus" panose="00000400000000000000" pitchFamily="2" charset="-78"/>
              </a:rPr>
              <a:t>ابزارهای اندازه‌گیری </a:t>
            </a:r>
            <a:r>
              <a:rPr lang="fa-IR" dirty="0">
                <a:solidFill>
                  <a:srgbClr val="FF0000"/>
                </a:solidFill>
                <a:cs typeface="B Lotus" panose="00000400000000000000" pitchFamily="2" charset="-78"/>
              </a:rPr>
              <a:t>با </a:t>
            </a:r>
            <a:r>
              <a:rPr lang="fa-IR" dirty="0" smtClean="0">
                <a:solidFill>
                  <a:srgbClr val="FF0000"/>
                </a:solidFill>
                <a:cs typeface="B Lotus" panose="00000400000000000000" pitchFamily="2" charset="-78"/>
              </a:rPr>
              <a:t>توجّه </a:t>
            </a:r>
            <a:r>
              <a:rPr lang="fa-IR" dirty="0">
                <a:solidFill>
                  <a:srgbClr val="FF0000"/>
                </a:solidFill>
                <a:cs typeface="B Lotus" panose="00000400000000000000" pitchFamily="2" charset="-78"/>
              </a:rPr>
              <a:t>به </a:t>
            </a:r>
            <a:r>
              <a:rPr lang="fa-IR" dirty="0" smtClean="0">
                <a:solidFill>
                  <a:srgbClr val="FF0000"/>
                </a:solidFill>
                <a:cs typeface="B Lotus" panose="00000400000000000000" pitchFamily="2" charset="-78"/>
              </a:rPr>
              <a:t>چگونگی تهیّه‌ی آن‌ها :</a:t>
            </a:r>
            <a:endParaRPr lang="fa-IR" dirty="0">
              <a:solidFill>
                <a:srgbClr val="FF0000"/>
              </a:solidFill>
              <a:cs typeface="B Lotus" panose="00000400000000000000" pitchFamily="2" charset="-78"/>
            </a:endParaRPr>
          </a:p>
          <a:p>
            <a:pPr marL="0" indent="0" algn="just">
              <a:buNone/>
            </a:pPr>
            <a:r>
              <a:rPr lang="fa-IR" dirty="0">
                <a:solidFill>
                  <a:srgbClr val="FF0000"/>
                </a:solidFill>
                <a:cs typeface="B Lotus" panose="00000400000000000000" pitchFamily="2" charset="-78"/>
              </a:rPr>
              <a:t>1-</a:t>
            </a:r>
            <a:r>
              <a:rPr lang="fa-IR" dirty="0">
                <a:cs typeface="B Lotus" panose="00000400000000000000" pitchFamily="2" charset="-78"/>
              </a:rPr>
              <a:t> میزان شده یا استاندارد شده  </a:t>
            </a:r>
            <a:endParaRPr lang="fa-IR" dirty="0" smtClean="0">
              <a:cs typeface="B Lotus" panose="00000400000000000000" pitchFamily="2" charset="-78"/>
            </a:endParaRPr>
          </a:p>
          <a:p>
            <a:pPr marL="0" indent="0" algn="just">
              <a:buNone/>
            </a:pPr>
            <a:r>
              <a:rPr lang="fa-IR" dirty="0" smtClean="0">
                <a:solidFill>
                  <a:srgbClr val="FF0000"/>
                </a:solidFill>
                <a:cs typeface="B Lotus" panose="00000400000000000000" pitchFamily="2" charset="-78"/>
              </a:rPr>
              <a:t>2-</a:t>
            </a:r>
            <a:r>
              <a:rPr lang="fa-IR" dirty="0" smtClean="0">
                <a:cs typeface="B Lotus" panose="00000400000000000000" pitchFamily="2" charset="-78"/>
              </a:rPr>
              <a:t> </a:t>
            </a:r>
            <a:r>
              <a:rPr lang="fa-IR" dirty="0">
                <a:cs typeface="B Lotus" panose="00000400000000000000" pitchFamily="2" charset="-78"/>
              </a:rPr>
              <a:t>معلم ساخته </a:t>
            </a:r>
            <a:endParaRPr lang="fa-IR" dirty="0" smtClean="0">
              <a:cs typeface="B Lotus" panose="00000400000000000000" pitchFamily="2" charset="-78"/>
            </a:endParaRPr>
          </a:p>
          <a:p>
            <a:pPr marL="0" indent="0" algn="just">
              <a:buNone/>
            </a:pPr>
            <a:endParaRPr lang="fa-IR" dirty="0">
              <a:cs typeface="B Lotus" panose="00000400000000000000" pitchFamily="2" charset="-78"/>
            </a:endParaRPr>
          </a:p>
          <a:p>
            <a:pPr marL="0" indent="0" algn="just">
              <a:buNone/>
            </a:pPr>
            <a:r>
              <a:rPr lang="fa-IR" dirty="0" smtClean="0">
                <a:solidFill>
                  <a:srgbClr val="FF0000"/>
                </a:solidFill>
                <a:cs typeface="B Lotus" panose="00000400000000000000" pitchFamily="2" charset="-78"/>
              </a:rPr>
              <a:t>1- ابزارهای میزان شده : </a:t>
            </a:r>
            <a:r>
              <a:rPr lang="fa-IR" dirty="0" smtClean="0">
                <a:cs typeface="B Lotus" panose="00000400000000000000" pitchFamily="2" charset="-78"/>
              </a:rPr>
              <a:t>ابزارهای اندازه‌گیری </a:t>
            </a:r>
            <a:r>
              <a:rPr lang="fa-IR" dirty="0">
                <a:cs typeface="B Lotus" panose="00000400000000000000" pitchFamily="2" charset="-78"/>
              </a:rPr>
              <a:t>میزان </a:t>
            </a:r>
            <a:r>
              <a:rPr lang="fa-IR" dirty="0" smtClean="0">
                <a:cs typeface="B Lotus" panose="00000400000000000000" pitchFamily="2" charset="-78"/>
              </a:rPr>
              <a:t>شده، </a:t>
            </a:r>
            <a:r>
              <a:rPr lang="fa-IR" dirty="0">
                <a:cs typeface="B Lotus" panose="00000400000000000000" pitchFamily="2" charset="-78"/>
              </a:rPr>
              <a:t>ابزارهایی هستند که با استفاده از </a:t>
            </a:r>
            <a:r>
              <a:rPr lang="fa-IR" dirty="0" smtClean="0">
                <a:cs typeface="B Lotus" panose="00000400000000000000" pitchFamily="2" charset="-78"/>
              </a:rPr>
              <a:t>نمونه‌های </a:t>
            </a:r>
            <a:r>
              <a:rPr lang="fa-IR" dirty="0">
                <a:cs typeface="B Lotus" panose="00000400000000000000" pitchFamily="2" charset="-78"/>
              </a:rPr>
              <a:t>بزرگ افراد و </a:t>
            </a:r>
            <a:r>
              <a:rPr lang="fa-IR" dirty="0" smtClean="0">
                <a:cs typeface="B Lotus" panose="00000400000000000000" pitchFamily="2" charset="-78"/>
              </a:rPr>
              <a:t>غالباً </a:t>
            </a:r>
            <a:r>
              <a:rPr lang="fa-IR" dirty="0">
                <a:cs typeface="B Lotus" panose="00000400000000000000" pitchFamily="2" charset="-78"/>
              </a:rPr>
              <a:t>به </a:t>
            </a:r>
            <a:r>
              <a:rPr lang="fa-IR" dirty="0" smtClean="0">
                <a:cs typeface="B Lotus" panose="00000400000000000000" pitchFamily="2" charset="-78"/>
              </a:rPr>
              <a:t>وسیله‌ی موسسه‌ها </a:t>
            </a:r>
            <a:r>
              <a:rPr lang="fa-IR" dirty="0">
                <a:cs typeface="B Lotus" panose="00000400000000000000" pitchFamily="2" charset="-78"/>
              </a:rPr>
              <a:t>یا </a:t>
            </a:r>
            <a:r>
              <a:rPr lang="fa-IR" dirty="0" smtClean="0">
                <a:cs typeface="B Lotus" panose="00000400000000000000" pitchFamily="2" charset="-78"/>
              </a:rPr>
              <a:t>بنگاه‌های «</a:t>
            </a:r>
            <a:r>
              <a:rPr lang="fa-IR" dirty="0" smtClean="0">
                <a:solidFill>
                  <a:srgbClr val="FF0000"/>
                </a:solidFill>
                <a:cs typeface="B Lotus" panose="00000400000000000000" pitchFamily="2" charset="-78"/>
              </a:rPr>
              <a:t>آزمون سازی</a:t>
            </a:r>
            <a:r>
              <a:rPr lang="fa-IR" dirty="0" smtClean="0">
                <a:cs typeface="B Lotus" panose="00000400000000000000" pitchFamily="2" charset="-78"/>
              </a:rPr>
              <a:t>» </a:t>
            </a:r>
            <a:r>
              <a:rPr lang="fa-IR" dirty="0">
                <a:cs typeface="B Lotus" panose="00000400000000000000" pitchFamily="2" charset="-78"/>
              </a:rPr>
              <a:t>دولتی یا خصوصی برای </a:t>
            </a:r>
            <a:r>
              <a:rPr lang="fa-IR" dirty="0" smtClean="0">
                <a:cs typeface="B Lotus" panose="00000400000000000000" pitchFamily="2" charset="-78"/>
              </a:rPr>
              <a:t>اندازه‌گیری پیشرفت‌تحصیلی </a:t>
            </a:r>
            <a:r>
              <a:rPr lang="fa-IR" dirty="0">
                <a:cs typeface="B Lotus" panose="00000400000000000000" pitchFamily="2" charset="-78"/>
              </a:rPr>
              <a:t>هوش و استعداد </a:t>
            </a:r>
            <a:r>
              <a:rPr lang="fa-IR" dirty="0" smtClean="0">
                <a:cs typeface="B Lotus" panose="00000400000000000000" pitchFamily="2" charset="-78"/>
              </a:rPr>
              <a:t>گروه‌های </a:t>
            </a:r>
            <a:r>
              <a:rPr lang="fa-IR" dirty="0">
                <a:cs typeface="B Lotus" panose="00000400000000000000" pitchFamily="2" charset="-78"/>
              </a:rPr>
              <a:t>بزرگ </a:t>
            </a:r>
            <a:r>
              <a:rPr lang="fa-IR" dirty="0" smtClean="0">
                <a:cs typeface="B Lotus" panose="00000400000000000000" pitchFamily="2" charset="-78"/>
              </a:rPr>
              <a:t>افراد، تهیّه می‌شوند.</a:t>
            </a:r>
          </a:p>
          <a:p>
            <a:pPr marL="0" indent="0" algn="just">
              <a:buNone/>
            </a:pPr>
            <a:endParaRPr lang="fa-IR" dirty="0">
              <a:cs typeface="B Lotus" panose="00000400000000000000" pitchFamily="2" charset="-78"/>
            </a:endParaRPr>
          </a:p>
          <a:p>
            <a:pPr marL="0" indent="0" algn="just">
              <a:buNone/>
            </a:pPr>
            <a:r>
              <a:rPr lang="fa-IR" dirty="0">
                <a:solidFill>
                  <a:srgbClr val="FF0000"/>
                </a:solidFill>
                <a:cs typeface="B Lotus" panose="00000400000000000000" pitchFamily="2" charset="-78"/>
              </a:rPr>
              <a:t>نکته : </a:t>
            </a:r>
            <a:r>
              <a:rPr lang="fa-IR" dirty="0">
                <a:cs typeface="B Lotus" panose="00000400000000000000" pitchFamily="2" charset="-78"/>
              </a:rPr>
              <a:t>در این </a:t>
            </a:r>
            <a:r>
              <a:rPr lang="fa-IR" dirty="0" smtClean="0">
                <a:cs typeface="B Lotus" panose="00000400000000000000" pitchFamily="2" charset="-78"/>
              </a:rPr>
              <a:t>آزمون‌ها، «ملاک نسبی» اندازه‌گیری </a:t>
            </a:r>
            <a:r>
              <a:rPr lang="fa-IR" dirty="0">
                <a:cs typeface="B Lotus" panose="00000400000000000000" pitchFamily="2" charset="-78"/>
              </a:rPr>
              <a:t>مورد استفاده قرار </a:t>
            </a:r>
            <a:r>
              <a:rPr lang="fa-IR" dirty="0" smtClean="0">
                <a:cs typeface="B Lotus" panose="00000400000000000000" pitchFamily="2" charset="-78"/>
              </a:rPr>
              <a:t>می‌گیرد</a:t>
            </a:r>
            <a:r>
              <a:rPr lang="fa-IR" dirty="0">
                <a:cs typeface="B Lotus" panose="00000400000000000000" pitchFamily="2" charset="-78"/>
              </a:rPr>
              <a:t>. </a:t>
            </a:r>
          </a:p>
        </p:txBody>
      </p:sp>
    </p:spTree>
    <p:extLst>
      <p:ext uri="{BB962C8B-B14F-4D97-AF65-F5344CB8AC3E}">
        <p14:creationId xmlns:p14="http://schemas.microsoft.com/office/powerpoint/2010/main" val="21682887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1000"/>
                                        <p:tgtEl>
                                          <p:spTgt spid="3">
                                            <p:txEl>
                                              <p:pRg st="5" end="5"/>
                                            </p:txEl>
                                          </p:spTgt>
                                        </p:tgtEl>
                                      </p:cBhvr>
                                    </p:animEffect>
                                    <p:anim calcmode="lin" valueType="num">
                                      <p:cBhvr>
                                        <p:cTn id="2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fade">
                                      <p:cBhvr>
                                        <p:cTn id="35" dur="1000"/>
                                        <p:tgtEl>
                                          <p:spTgt spid="3">
                                            <p:txEl>
                                              <p:pRg st="7" end="7"/>
                                            </p:txEl>
                                          </p:spTgt>
                                        </p:tgtEl>
                                      </p:cBhvr>
                                    </p:animEffect>
                                    <p:anim calcmode="lin" valueType="num">
                                      <p:cBhvr>
                                        <p:cTn id="36"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9" end="9"/>
                                            </p:txEl>
                                          </p:spTgt>
                                        </p:tgtEl>
                                        <p:attrNameLst>
                                          <p:attrName>style.visibility</p:attrName>
                                        </p:attrNameLst>
                                      </p:cBhvr>
                                      <p:to>
                                        <p:strVal val="visible"/>
                                      </p:to>
                                    </p:set>
                                    <p:animEffect transition="in" filter="fade">
                                      <p:cBhvr>
                                        <p:cTn id="42" dur="1000"/>
                                        <p:tgtEl>
                                          <p:spTgt spid="3">
                                            <p:txEl>
                                              <p:pRg st="9" end="9"/>
                                            </p:txEl>
                                          </p:spTgt>
                                        </p:tgtEl>
                                      </p:cBhvr>
                                    </p:animEffect>
                                    <p:anim calcmode="lin" valueType="num">
                                      <p:cBhvr>
                                        <p:cTn id="43"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1450504" cy="346050"/>
          </a:xfrm>
        </p:spPr>
        <p:txBody>
          <a:bodyPr>
            <a:normAutofit/>
          </a:bodyPr>
          <a:lstStyle/>
          <a:p>
            <a:r>
              <a:rPr lang="fa-IR" sz="1000" dirty="0" smtClean="0"/>
              <a:t>سنجش و اندازه‌گیری </a:t>
            </a:r>
            <a:endParaRPr lang="fa-IR" sz="1000" dirty="0"/>
          </a:p>
        </p:txBody>
      </p:sp>
      <p:sp>
        <p:nvSpPr>
          <p:cNvPr id="3" name="Content Placeholder 2"/>
          <p:cNvSpPr>
            <a:spLocks noGrp="1"/>
          </p:cNvSpPr>
          <p:nvPr>
            <p:ph idx="1"/>
          </p:nvPr>
        </p:nvSpPr>
        <p:spPr>
          <a:xfrm>
            <a:off x="179512" y="188640"/>
            <a:ext cx="8784976" cy="6480720"/>
          </a:xfrm>
        </p:spPr>
        <p:txBody>
          <a:bodyPr>
            <a:normAutofit fontScale="85000" lnSpcReduction="20000"/>
          </a:bodyPr>
          <a:lstStyle/>
          <a:p>
            <a:pPr marL="0" indent="0" algn="just">
              <a:buNone/>
            </a:pPr>
            <a:r>
              <a:rPr lang="fa-IR" dirty="0" smtClean="0">
                <a:solidFill>
                  <a:srgbClr val="FF0000"/>
                </a:solidFill>
                <a:cs typeface="B Lotus" panose="00000400000000000000" pitchFamily="2" charset="-78"/>
              </a:rPr>
              <a:t>2- معلّم ساخته : </a:t>
            </a:r>
          </a:p>
          <a:p>
            <a:pPr marL="0" indent="0" algn="just">
              <a:buNone/>
            </a:pPr>
            <a:r>
              <a:rPr lang="fa-IR" dirty="0" smtClean="0">
                <a:cs typeface="B Lotus" panose="00000400000000000000" pitchFamily="2" charset="-78"/>
              </a:rPr>
              <a:t>آزمون‌های معلّم ساخته، آزمون‌هایی </a:t>
            </a:r>
            <a:r>
              <a:rPr lang="fa-IR" dirty="0">
                <a:cs typeface="B Lotus" panose="00000400000000000000" pitchFamily="2" charset="-78"/>
              </a:rPr>
              <a:t>هستند که </a:t>
            </a:r>
            <a:r>
              <a:rPr lang="fa-IR" dirty="0" smtClean="0">
                <a:cs typeface="B Lotus" panose="00000400000000000000" pitchFamily="2" charset="-78"/>
              </a:rPr>
              <a:t>معلّمان </a:t>
            </a:r>
            <a:r>
              <a:rPr lang="fa-IR" dirty="0">
                <a:cs typeface="B Lotus" panose="00000400000000000000" pitchFamily="2" charset="-78"/>
              </a:rPr>
              <a:t>برای </a:t>
            </a:r>
            <a:r>
              <a:rPr lang="fa-IR" dirty="0">
                <a:solidFill>
                  <a:srgbClr val="FF0000"/>
                </a:solidFill>
                <a:cs typeface="B Lotus" panose="00000400000000000000" pitchFamily="2" charset="-78"/>
              </a:rPr>
              <a:t>سنجش پیشرفت تحصیلی</a:t>
            </a:r>
            <a:r>
              <a:rPr lang="fa-IR" dirty="0">
                <a:cs typeface="B Lotus" panose="00000400000000000000" pitchFamily="2" charset="-78"/>
              </a:rPr>
              <a:t> </a:t>
            </a:r>
            <a:r>
              <a:rPr lang="fa-IR" dirty="0" smtClean="0">
                <a:cs typeface="B Lotus" panose="00000400000000000000" pitchFamily="2" charset="-78"/>
              </a:rPr>
              <a:t>دانش‌آموزان خود، تهیّه کرده و آن را در </a:t>
            </a:r>
            <a:r>
              <a:rPr lang="fa-IR" dirty="0">
                <a:cs typeface="B Lotus" panose="00000400000000000000" pitchFamily="2" charset="-78"/>
              </a:rPr>
              <a:t>طول </a:t>
            </a:r>
            <a:r>
              <a:rPr lang="fa-IR" dirty="0" smtClean="0">
                <a:cs typeface="B Lotus" panose="00000400000000000000" pitchFamily="2" charset="-78"/>
              </a:rPr>
              <a:t>دوره‌ی </a:t>
            </a:r>
            <a:r>
              <a:rPr lang="fa-IR" dirty="0">
                <a:cs typeface="B Lotus" panose="00000400000000000000" pitchFamily="2" charset="-78"/>
              </a:rPr>
              <a:t>آموزش و یا در پایان </a:t>
            </a:r>
            <a:r>
              <a:rPr lang="fa-IR" dirty="0" smtClean="0">
                <a:cs typeface="B Lotus" panose="00000400000000000000" pitchFamily="2" charset="-78"/>
              </a:rPr>
              <a:t>دوره، </a:t>
            </a:r>
            <a:r>
              <a:rPr lang="fa-IR" dirty="0">
                <a:cs typeface="B Lotus" panose="00000400000000000000" pitchFamily="2" charset="-78"/>
              </a:rPr>
              <a:t>به اجرا در </a:t>
            </a:r>
            <a:r>
              <a:rPr lang="fa-IR" dirty="0" smtClean="0">
                <a:cs typeface="B Lotus" panose="00000400000000000000" pitchFamily="2" charset="-78"/>
              </a:rPr>
              <a:t>می‌آورند</a:t>
            </a:r>
            <a:r>
              <a:rPr lang="fa-IR" dirty="0">
                <a:cs typeface="B Lotus" panose="00000400000000000000" pitchFamily="2" charset="-78"/>
              </a:rPr>
              <a:t>. </a:t>
            </a:r>
            <a:endParaRPr lang="fa-IR" dirty="0" smtClean="0">
              <a:cs typeface="B Lotus" panose="00000400000000000000" pitchFamily="2" charset="-78"/>
            </a:endParaRPr>
          </a:p>
          <a:p>
            <a:pPr marL="0" indent="0" algn="just">
              <a:buNone/>
            </a:pPr>
            <a:r>
              <a:rPr lang="fa-IR" dirty="0" smtClean="0">
                <a:cs typeface="B Lotus" panose="00000400000000000000" pitchFamily="2" charset="-78"/>
              </a:rPr>
              <a:t>این </a:t>
            </a:r>
            <a:r>
              <a:rPr lang="fa-IR" dirty="0">
                <a:cs typeface="B Lotus" panose="00000400000000000000" pitchFamily="2" charset="-78"/>
              </a:rPr>
              <a:t>نوع </a:t>
            </a:r>
            <a:r>
              <a:rPr lang="fa-IR" dirty="0" smtClean="0">
                <a:cs typeface="B Lotus" panose="00000400000000000000" pitchFamily="2" charset="-78"/>
              </a:rPr>
              <a:t>آزمون‌ها، غالباً </a:t>
            </a:r>
            <a:r>
              <a:rPr lang="fa-IR" dirty="0">
                <a:cs typeface="B Lotus" panose="00000400000000000000" pitchFamily="2" charset="-78"/>
              </a:rPr>
              <a:t>برای تعیین میزان توفیق یادگیرندگان در رسیدن به </a:t>
            </a:r>
            <a:r>
              <a:rPr lang="fa-IR" dirty="0" smtClean="0">
                <a:cs typeface="B Lotus" panose="00000400000000000000" pitchFamily="2" charset="-78"/>
              </a:rPr>
              <a:t>هدف‌های </a:t>
            </a:r>
            <a:r>
              <a:rPr lang="fa-IR" dirty="0">
                <a:cs typeface="B Lotus" panose="00000400000000000000" pitchFamily="2" charset="-78"/>
              </a:rPr>
              <a:t>دقیق آموزشی </a:t>
            </a:r>
            <a:r>
              <a:rPr lang="fa-IR" dirty="0" smtClean="0">
                <a:cs typeface="B Lotus" panose="00000400000000000000" pitchFamily="2" charset="-78"/>
              </a:rPr>
              <a:t>طرح‌ریزی می‌شوند، از </a:t>
            </a:r>
            <a:r>
              <a:rPr lang="fa-IR" dirty="0">
                <a:cs typeface="B Lotus" panose="00000400000000000000" pitchFamily="2" charset="-78"/>
              </a:rPr>
              <a:t>این </a:t>
            </a:r>
            <a:r>
              <a:rPr lang="fa-IR" dirty="0" smtClean="0">
                <a:cs typeface="B Lotus" panose="00000400000000000000" pitchFamily="2" charset="-78"/>
              </a:rPr>
              <a:t>جهت، معمولاً </a:t>
            </a:r>
            <a:r>
              <a:rPr lang="fa-IR" dirty="0">
                <a:cs typeface="B Lotus" panose="00000400000000000000" pitchFamily="2" charset="-78"/>
              </a:rPr>
              <a:t>در </a:t>
            </a:r>
            <a:r>
              <a:rPr lang="fa-IR" dirty="0" smtClean="0">
                <a:cs typeface="B Lotus" panose="00000400000000000000" pitchFamily="2" charset="-78"/>
              </a:rPr>
              <a:t>آن‌ها </a:t>
            </a:r>
            <a:r>
              <a:rPr lang="fa-IR" dirty="0">
                <a:cs typeface="B Lotus" panose="00000400000000000000" pitchFamily="2" charset="-78"/>
              </a:rPr>
              <a:t>ملاک مطلق </a:t>
            </a:r>
            <a:r>
              <a:rPr lang="fa-IR" dirty="0" smtClean="0">
                <a:cs typeface="B Lotus" panose="00000400000000000000" pitchFamily="2" charset="-78"/>
              </a:rPr>
              <a:t>اندازه‌گیری </a:t>
            </a:r>
            <a:r>
              <a:rPr lang="fa-IR" dirty="0">
                <a:cs typeface="B Lotus" panose="00000400000000000000" pitchFamily="2" charset="-78"/>
              </a:rPr>
              <a:t>به کار گرفته </a:t>
            </a:r>
            <a:r>
              <a:rPr lang="fa-IR" dirty="0" smtClean="0">
                <a:cs typeface="B Lotus" panose="00000400000000000000" pitchFamily="2" charset="-78"/>
              </a:rPr>
              <a:t>می‌شود.</a:t>
            </a:r>
          </a:p>
          <a:p>
            <a:pPr marL="0" indent="0" algn="just">
              <a:buNone/>
            </a:pPr>
            <a:endParaRPr lang="fa-IR" dirty="0">
              <a:cs typeface="B Lotus" panose="00000400000000000000" pitchFamily="2" charset="-78"/>
            </a:endParaRPr>
          </a:p>
          <a:p>
            <a:pPr marL="0" indent="0" algn="just">
              <a:buNone/>
            </a:pPr>
            <a:r>
              <a:rPr lang="fa-IR" dirty="0" smtClean="0">
                <a:solidFill>
                  <a:srgbClr val="FF0000"/>
                </a:solidFill>
                <a:cs typeface="B Lotus" panose="00000400000000000000" pitchFamily="2" charset="-78"/>
              </a:rPr>
              <a:t>تفاوت آزمون‌های </a:t>
            </a:r>
            <a:r>
              <a:rPr lang="fa-IR" dirty="0">
                <a:solidFill>
                  <a:srgbClr val="FF0000"/>
                </a:solidFill>
                <a:cs typeface="B Lotus" panose="00000400000000000000" pitchFamily="2" charset="-78"/>
              </a:rPr>
              <a:t>میزان شده با </a:t>
            </a:r>
            <a:r>
              <a:rPr lang="fa-IR" dirty="0" smtClean="0">
                <a:solidFill>
                  <a:srgbClr val="FF0000"/>
                </a:solidFill>
                <a:cs typeface="B Lotus" panose="00000400000000000000" pitchFamily="2" charset="-78"/>
              </a:rPr>
              <a:t>آزمون‌های </a:t>
            </a:r>
            <a:r>
              <a:rPr lang="fa-IR" dirty="0">
                <a:solidFill>
                  <a:srgbClr val="FF0000"/>
                </a:solidFill>
                <a:cs typeface="B Lotus" panose="00000400000000000000" pitchFamily="2" charset="-78"/>
              </a:rPr>
              <a:t>معلم </a:t>
            </a:r>
            <a:r>
              <a:rPr lang="fa-IR" dirty="0" smtClean="0">
                <a:solidFill>
                  <a:srgbClr val="FF0000"/>
                </a:solidFill>
                <a:cs typeface="B Lotus" panose="00000400000000000000" pitchFamily="2" charset="-78"/>
              </a:rPr>
              <a:t>ساخته :</a:t>
            </a:r>
          </a:p>
          <a:p>
            <a:pPr marL="0" indent="0" algn="just">
              <a:buNone/>
            </a:pPr>
            <a:r>
              <a:rPr lang="fa-IR" dirty="0" smtClean="0">
                <a:cs typeface="B Lotus" panose="00000400000000000000" pitchFamily="2" charset="-78"/>
              </a:rPr>
              <a:t>«ثراندایک» </a:t>
            </a:r>
            <a:r>
              <a:rPr lang="fa-IR" dirty="0">
                <a:cs typeface="B Lotus" panose="00000400000000000000" pitchFamily="2" charset="-78"/>
              </a:rPr>
              <a:t>و «</a:t>
            </a:r>
            <a:r>
              <a:rPr lang="fa-IR" dirty="0" smtClean="0">
                <a:cs typeface="B Lotus" panose="00000400000000000000" pitchFamily="2" charset="-78"/>
              </a:rPr>
              <a:t>هیگن» </a:t>
            </a:r>
            <a:r>
              <a:rPr lang="fa-IR" dirty="0">
                <a:cs typeface="B Lotus" panose="00000400000000000000" pitchFamily="2" charset="-78"/>
              </a:rPr>
              <a:t>بین این </a:t>
            </a:r>
            <a:r>
              <a:rPr lang="fa-IR" dirty="0" smtClean="0">
                <a:cs typeface="B Lotus" panose="00000400000000000000" pitchFamily="2" charset="-78"/>
              </a:rPr>
              <a:t>آزمون‌ها، </a:t>
            </a:r>
            <a:r>
              <a:rPr lang="fa-IR" dirty="0">
                <a:cs typeface="B Lotus" panose="00000400000000000000" pitchFamily="2" charset="-78"/>
              </a:rPr>
              <a:t>سه نوع تفاوت </a:t>
            </a:r>
            <a:r>
              <a:rPr lang="fa-IR" dirty="0" smtClean="0">
                <a:cs typeface="B Lotus" panose="00000400000000000000" pitchFamily="2" charset="-78"/>
              </a:rPr>
              <a:t>قائل هستند :</a:t>
            </a:r>
            <a:endParaRPr lang="fa-IR" dirty="0">
              <a:cs typeface="B Lotus" panose="00000400000000000000" pitchFamily="2" charset="-78"/>
            </a:endParaRPr>
          </a:p>
          <a:p>
            <a:pPr marL="0" indent="0" algn="just">
              <a:buNone/>
            </a:pPr>
            <a:r>
              <a:rPr lang="fa-IR" dirty="0" smtClean="0">
                <a:cs typeface="B Lotus" panose="00000400000000000000" pitchFamily="2" charset="-78"/>
              </a:rPr>
              <a:t>1-تهیّه‌ی آزمون‌های </a:t>
            </a:r>
            <a:r>
              <a:rPr lang="fa-IR" dirty="0">
                <a:cs typeface="B Lotus" panose="00000400000000000000" pitchFamily="2" charset="-78"/>
              </a:rPr>
              <a:t>میزان شده در مقایسه با </a:t>
            </a:r>
            <a:r>
              <a:rPr lang="fa-IR" dirty="0" smtClean="0">
                <a:cs typeface="B Lotus" panose="00000400000000000000" pitchFamily="2" charset="-78"/>
              </a:rPr>
              <a:t>آزمون‌های معلّم ساخته، </a:t>
            </a:r>
            <a:r>
              <a:rPr lang="fa-IR" dirty="0">
                <a:cs typeface="B Lotus" panose="00000400000000000000" pitchFamily="2" charset="-78"/>
              </a:rPr>
              <a:t>به زمان و تخصص </a:t>
            </a:r>
            <a:r>
              <a:rPr lang="fa-IR" dirty="0" smtClean="0">
                <a:cs typeface="B Lotus" panose="00000400000000000000" pitchFamily="2" charset="-78"/>
              </a:rPr>
              <a:t>بیش‌تری </a:t>
            </a:r>
            <a:r>
              <a:rPr lang="fa-IR" dirty="0">
                <a:cs typeface="B Lotus" panose="00000400000000000000" pitchFamily="2" charset="-78"/>
              </a:rPr>
              <a:t>نیاز دارد. از </a:t>
            </a:r>
            <a:r>
              <a:rPr lang="fa-IR" dirty="0" smtClean="0">
                <a:cs typeface="B Lotus" panose="00000400000000000000" pitchFamily="2" charset="-78"/>
              </a:rPr>
              <a:t>آن‌جا </a:t>
            </a:r>
            <a:r>
              <a:rPr lang="fa-IR" dirty="0">
                <a:cs typeface="B Lotus" panose="00000400000000000000" pitchFamily="2" charset="-78"/>
              </a:rPr>
              <a:t>که این </a:t>
            </a:r>
            <a:r>
              <a:rPr lang="fa-IR" dirty="0" smtClean="0">
                <a:cs typeface="B Lotus" panose="00000400000000000000" pitchFamily="2" charset="-78"/>
              </a:rPr>
              <a:t>آزمون‌ها، برای </a:t>
            </a:r>
            <a:r>
              <a:rPr lang="fa-IR" dirty="0" smtClean="0">
                <a:solidFill>
                  <a:srgbClr val="FF0000"/>
                </a:solidFill>
                <a:cs typeface="B Lotus" panose="00000400000000000000" pitchFamily="2" charset="-78"/>
              </a:rPr>
              <a:t>بیش </a:t>
            </a:r>
            <a:r>
              <a:rPr lang="fa-IR" dirty="0">
                <a:solidFill>
                  <a:srgbClr val="FF0000"/>
                </a:solidFill>
                <a:cs typeface="B Lotus" panose="00000400000000000000" pitchFamily="2" charset="-78"/>
              </a:rPr>
              <a:t>از یک بار </a:t>
            </a:r>
            <a:r>
              <a:rPr lang="fa-IR" dirty="0" smtClean="0">
                <a:solidFill>
                  <a:srgbClr val="FF0000"/>
                </a:solidFill>
                <a:cs typeface="B Lotus" panose="00000400000000000000" pitchFamily="2" charset="-78"/>
              </a:rPr>
              <a:t>استفاده</a:t>
            </a:r>
            <a:r>
              <a:rPr lang="fa-IR" dirty="0" smtClean="0">
                <a:cs typeface="B Lotus" panose="00000400000000000000" pitchFamily="2" charset="-78"/>
              </a:rPr>
              <a:t>، تهیّه می‌شوند، </a:t>
            </a:r>
            <a:r>
              <a:rPr lang="fa-IR" dirty="0">
                <a:cs typeface="B Lotus" panose="00000400000000000000" pitchFamily="2" charset="-78"/>
              </a:rPr>
              <a:t>موسسات </a:t>
            </a:r>
            <a:r>
              <a:rPr lang="fa-IR" dirty="0" smtClean="0">
                <a:cs typeface="B Lotus" panose="00000400000000000000" pitchFamily="2" charset="-78"/>
              </a:rPr>
              <a:t>آزمون‌سازی، برای تهیّه‌ی آن‌ها، </a:t>
            </a:r>
            <a:r>
              <a:rPr lang="fa-IR" dirty="0">
                <a:cs typeface="B Lotus" panose="00000400000000000000" pitchFamily="2" charset="-78"/>
              </a:rPr>
              <a:t>زمان و هزینه زیادی به کار </a:t>
            </a:r>
            <a:r>
              <a:rPr lang="fa-IR" dirty="0" smtClean="0">
                <a:cs typeface="B Lotus" panose="00000400000000000000" pitchFamily="2" charset="-78"/>
              </a:rPr>
              <a:t>می‌گیرند. </a:t>
            </a:r>
          </a:p>
          <a:p>
            <a:pPr marL="0" indent="0" algn="just">
              <a:buNone/>
            </a:pPr>
            <a:r>
              <a:rPr lang="fa-IR" dirty="0" smtClean="0">
                <a:cs typeface="B Lotus" panose="00000400000000000000" pitchFamily="2" charset="-78"/>
              </a:rPr>
              <a:t>غیر از این، در تهیّه‌ی </a:t>
            </a:r>
            <a:r>
              <a:rPr lang="fa-IR" dirty="0">
                <a:cs typeface="B Lotus" panose="00000400000000000000" pitchFamily="2" charset="-78"/>
              </a:rPr>
              <a:t>این </a:t>
            </a:r>
            <a:r>
              <a:rPr lang="fa-IR" dirty="0" smtClean="0">
                <a:cs typeface="B Lotus" panose="00000400000000000000" pitchFamily="2" charset="-78"/>
              </a:rPr>
              <a:t>آزمون‌ها، برنامه‌های درسی، </a:t>
            </a:r>
            <a:r>
              <a:rPr lang="fa-IR" dirty="0">
                <a:cs typeface="B Lotus" panose="00000400000000000000" pitchFamily="2" charset="-78"/>
              </a:rPr>
              <a:t>مورد بررسی دقیق واقع </a:t>
            </a:r>
            <a:r>
              <a:rPr lang="fa-IR" dirty="0" smtClean="0">
                <a:cs typeface="B Lotus" panose="00000400000000000000" pitchFamily="2" charset="-78"/>
              </a:rPr>
              <a:t>شده و محتوای درس‌ها </a:t>
            </a:r>
            <a:r>
              <a:rPr lang="fa-IR" dirty="0">
                <a:cs typeface="B Lotus" panose="00000400000000000000" pitchFamily="2" charset="-78"/>
              </a:rPr>
              <a:t>و </a:t>
            </a:r>
            <a:r>
              <a:rPr lang="fa-IR" dirty="0" smtClean="0">
                <a:cs typeface="B Lotus" panose="00000400000000000000" pitchFamily="2" charset="-78"/>
              </a:rPr>
              <a:t>مهارت‌های </a:t>
            </a:r>
            <a:r>
              <a:rPr lang="fa-IR" dirty="0">
                <a:cs typeface="B Lotus" panose="00000400000000000000" pitchFamily="2" charset="-78"/>
              </a:rPr>
              <a:t>مورد </a:t>
            </a:r>
            <a:r>
              <a:rPr lang="fa-IR" dirty="0" smtClean="0">
                <a:cs typeface="B Lotus" panose="00000400000000000000" pitchFamily="2" charset="-78"/>
              </a:rPr>
              <a:t>اندازه‌گیری، </a:t>
            </a:r>
            <a:r>
              <a:rPr lang="fa-IR" dirty="0" smtClean="0">
                <a:solidFill>
                  <a:srgbClr val="FF0000"/>
                </a:solidFill>
                <a:cs typeface="B Lotus" panose="00000400000000000000" pitchFamily="2" charset="-78"/>
              </a:rPr>
              <a:t>نمونه‌گیری</a:t>
            </a:r>
            <a:r>
              <a:rPr lang="fa-IR" dirty="0" smtClean="0">
                <a:cs typeface="B Lotus" panose="00000400000000000000" pitchFamily="2" charset="-78"/>
              </a:rPr>
              <a:t> می‌شوند. امّا </a:t>
            </a:r>
            <a:r>
              <a:rPr lang="fa-IR" dirty="0">
                <a:cs typeface="B Lotus" panose="00000400000000000000" pitchFamily="2" charset="-78"/>
              </a:rPr>
              <a:t>برای </a:t>
            </a:r>
            <a:r>
              <a:rPr lang="fa-IR" dirty="0" smtClean="0">
                <a:cs typeface="B Lotus" panose="00000400000000000000" pitchFamily="2" charset="-78"/>
              </a:rPr>
              <a:t>آزمون‌های معلّم ساخته، </a:t>
            </a:r>
            <a:r>
              <a:rPr lang="fa-IR" dirty="0">
                <a:cs typeface="B Lotus" panose="00000400000000000000" pitchFamily="2" charset="-78"/>
              </a:rPr>
              <a:t>نیازی به گذر این مراحل نیست. </a:t>
            </a:r>
          </a:p>
          <a:p>
            <a:pPr marL="0" indent="0" algn="just">
              <a:buNone/>
            </a:pPr>
            <a:endParaRPr lang="fa-IR" dirty="0">
              <a:cs typeface="B Lotus" panose="00000400000000000000" pitchFamily="2" charset="-78"/>
            </a:endParaRPr>
          </a:p>
        </p:txBody>
      </p:sp>
    </p:spTree>
    <p:extLst>
      <p:ext uri="{BB962C8B-B14F-4D97-AF65-F5344CB8AC3E}">
        <p14:creationId xmlns:p14="http://schemas.microsoft.com/office/powerpoint/2010/main" val="33979086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fade">
                                      <p:cBhvr>
                                        <p:cTn id="49" dur="1000"/>
                                        <p:tgtEl>
                                          <p:spTgt spid="3">
                                            <p:txEl>
                                              <p:pRg st="7" end="7"/>
                                            </p:txEl>
                                          </p:spTgt>
                                        </p:tgtEl>
                                      </p:cBhvr>
                                    </p:animEffect>
                                    <p:anim calcmode="lin" valueType="num">
                                      <p:cBhvr>
                                        <p:cTn id="5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1090464" cy="418058"/>
          </a:xfrm>
        </p:spPr>
        <p:txBody>
          <a:bodyPr>
            <a:normAutofit/>
          </a:bodyPr>
          <a:lstStyle/>
          <a:p>
            <a:pPr algn="l"/>
            <a:r>
              <a:rPr lang="fa-IR" sz="1000" dirty="0" smtClean="0">
                <a:cs typeface="B Lotus" panose="00000400000000000000" pitchFamily="2" charset="-78"/>
              </a:rPr>
              <a:t>سنجش و اندازه‌گیری </a:t>
            </a:r>
            <a:endParaRPr lang="fa-IR" sz="1000" dirty="0">
              <a:cs typeface="B Lotus" panose="00000400000000000000" pitchFamily="2" charset="-78"/>
            </a:endParaRPr>
          </a:p>
        </p:txBody>
      </p:sp>
      <p:sp>
        <p:nvSpPr>
          <p:cNvPr id="3" name="Content Placeholder 2"/>
          <p:cNvSpPr>
            <a:spLocks noGrp="1"/>
          </p:cNvSpPr>
          <p:nvPr>
            <p:ph idx="1"/>
          </p:nvPr>
        </p:nvSpPr>
        <p:spPr>
          <a:xfrm>
            <a:off x="251520" y="188640"/>
            <a:ext cx="8640960" cy="6408712"/>
          </a:xfrm>
        </p:spPr>
        <p:txBody>
          <a:bodyPr>
            <a:normAutofit fontScale="92500"/>
          </a:bodyPr>
          <a:lstStyle/>
          <a:p>
            <a:pPr marL="0" indent="0" algn="just">
              <a:buNone/>
            </a:pPr>
            <a:endParaRPr lang="fa-IR" dirty="0" smtClean="0">
              <a:cs typeface="B Lotus" panose="00000400000000000000" pitchFamily="2" charset="-78"/>
            </a:endParaRPr>
          </a:p>
          <a:p>
            <a:pPr marL="0" indent="0" algn="just">
              <a:buNone/>
            </a:pPr>
            <a:r>
              <a:rPr lang="fa-IR" dirty="0" smtClean="0">
                <a:cs typeface="B Lotus" panose="00000400000000000000" pitchFamily="2" charset="-78"/>
              </a:rPr>
              <a:t>2- </a:t>
            </a:r>
            <a:r>
              <a:rPr lang="fa-IR" dirty="0">
                <a:cs typeface="B Lotus" panose="00000400000000000000" pitchFamily="2" charset="-78"/>
              </a:rPr>
              <a:t>از </a:t>
            </a:r>
            <a:r>
              <a:rPr lang="fa-IR" dirty="0" smtClean="0">
                <a:cs typeface="B Lotus" panose="00000400000000000000" pitchFamily="2" charset="-78"/>
              </a:rPr>
              <a:t>آن‌جا </a:t>
            </a:r>
            <a:r>
              <a:rPr lang="fa-IR" dirty="0">
                <a:cs typeface="B Lotus" panose="00000400000000000000" pitchFamily="2" charset="-78"/>
              </a:rPr>
              <a:t>که </a:t>
            </a:r>
            <a:r>
              <a:rPr lang="fa-IR" dirty="0" smtClean="0">
                <a:solidFill>
                  <a:srgbClr val="FF0000"/>
                </a:solidFill>
                <a:cs typeface="B Lotus" panose="00000400000000000000" pitchFamily="2" charset="-78"/>
              </a:rPr>
              <a:t>آزمون‌های </a:t>
            </a:r>
            <a:r>
              <a:rPr lang="fa-IR" dirty="0">
                <a:solidFill>
                  <a:srgbClr val="FF0000"/>
                </a:solidFill>
                <a:cs typeface="B Lotus" panose="00000400000000000000" pitchFamily="2" charset="-78"/>
              </a:rPr>
              <a:t>میزان شده </a:t>
            </a:r>
            <a:r>
              <a:rPr lang="fa-IR" dirty="0">
                <a:cs typeface="B Lotus" panose="00000400000000000000" pitchFamily="2" charset="-78"/>
              </a:rPr>
              <a:t>برای استفاده در مناطق مختلف و مقایسه </a:t>
            </a:r>
            <a:r>
              <a:rPr lang="fa-IR" dirty="0" smtClean="0">
                <a:cs typeface="B Lotus" panose="00000400000000000000" pitchFamily="2" charset="-78"/>
              </a:rPr>
              <a:t>دانش‌آموزان </a:t>
            </a:r>
            <a:r>
              <a:rPr lang="fa-IR" dirty="0">
                <a:cs typeface="B Lotus" panose="00000400000000000000" pitchFamily="2" charset="-78"/>
              </a:rPr>
              <a:t>مدارس مناطق گوناگون با یکدیگر </a:t>
            </a:r>
            <a:r>
              <a:rPr lang="fa-IR" dirty="0" smtClean="0">
                <a:cs typeface="B Lotus" panose="00000400000000000000" pitchFamily="2" charset="-78"/>
              </a:rPr>
              <a:t>تهیّه می‌شوند، فلذا</a:t>
            </a:r>
            <a:endParaRPr lang="fa-IR" dirty="0">
              <a:cs typeface="B Lotus" panose="00000400000000000000" pitchFamily="2" charset="-78"/>
            </a:endParaRPr>
          </a:p>
          <a:p>
            <a:pPr marL="0" indent="0" algn="just">
              <a:buNone/>
            </a:pPr>
            <a:r>
              <a:rPr lang="fa-IR" dirty="0" smtClean="0">
                <a:cs typeface="B Lotus" panose="00000400000000000000" pitchFamily="2" charset="-78"/>
              </a:rPr>
              <a:t>هدف‌های </a:t>
            </a:r>
            <a:r>
              <a:rPr lang="fa-IR" dirty="0">
                <a:cs typeface="B Lotus" panose="00000400000000000000" pitchFamily="2" charset="-78"/>
              </a:rPr>
              <a:t>مختلف آموزشی مناطق مختلف را باید در  این </a:t>
            </a:r>
            <a:r>
              <a:rPr lang="fa-IR" dirty="0" smtClean="0">
                <a:cs typeface="B Lotus" panose="00000400000000000000" pitchFamily="2" charset="-78"/>
              </a:rPr>
              <a:t>آزمون‌ها </a:t>
            </a:r>
            <a:r>
              <a:rPr lang="fa-IR" dirty="0">
                <a:cs typeface="B Lotus" panose="00000400000000000000" pitchFamily="2" charset="-78"/>
              </a:rPr>
              <a:t>منظور کرد. </a:t>
            </a:r>
            <a:r>
              <a:rPr lang="fa-IR" dirty="0" smtClean="0">
                <a:cs typeface="B Lotus" panose="00000400000000000000" pitchFamily="2" charset="-78"/>
              </a:rPr>
              <a:t>امّا </a:t>
            </a:r>
            <a:r>
              <a:rPr lang="fa-IR" dirty="0" smtClean="0">
                <a:solidFill>
                  <a:srgbClr val="FF0000"/>
                </a:solidFill>
                <a:cs typeface="B Lotus" panose="00000400000000000000" pitchFamily="2" charset="-78"/>
              </a:rPr>
              <a:t>آزمون‌های معلّم </a:t>
            </a:r>
            <a:r>
              <a:rPr lang="fa-IR" dirty="0">
                <a:solidFill>
                  <a:srgbClr val="FF0000"/>
                </a:solidFill>
                <a:cs typeface="B Lotus" panose="00000400000000000000" pitchFamily="2" charset="-78"/>
              </a:rPr>
              <a:t>ساخته </a:t>
            </a:r>
            <a:r>
              <a:rPr lang="fa-IR" dirty="0">
                <a:cs typeface="B Lotus" panose="00000400000000000000" pitchFamily="2" charset="-78"/>
              </a:rPr>
              <a:t>با </a:t>
            </a:r>
            <a:r>
              <a:rPr lang="fa-IR" dirty="0" smtClean="0">
                <a:cs typeface="B Lotus" panose="00000400000000000000" pitchFamily="2" charset="-78"/>
              </a:rPr>
              <a:t>توجّه </a:t>
            </a:r>
            <a:r>
              <a:rPr lang="fa-IR" dirty="0">
                <a:cs typeface="B Lotus" panose="00000400000000000000" pitchFamily="2" charset="-78"/>
              </a:rPr>
              <a:t>به </a:t>
            </a:r>
            <a:r>
              <a:rPr lang="fa-IR" dirty="0">
                <a:solidFill>
                  <a:srgbClr val="FF0000"/>
                </a:solidFill>
                <a:cs typeface="B Lotus" panose="00000400000000000000" pitchFamily="2" charset="-78"/>
              </a:rPr>
              <a:t>محتوا و </a:t>
            </a:r>
            <a:r>
              <a:rPr lang="fa-IR" dirty="0" smtClean="0">
                <a:solidFill>
                  <a:srgbClr val="FF0000"/>
                </a:solidFill>
                <a:cs typeface="B Lotus" panose="00000400000000000000" pitchFamily="2" charset="-78"/>
              </a:rPr>
              <a:t>هدف‌های ویژه‌ی </a:t>
            </a:r>
            <a:r>
              <a:rPr lang="fa-IR" dirty="0" smtClean="0">
                <a:cs typeface="B Lotus" panose="00000400000000000000" pitchFamily="2" charset="-78"/>
              </a:rPr>
              <a:t>درس‌های به خصوصی تهیّه می‌شوند</a:t>
            </a:r>
            <a:r>
              <a:rPr lang="fa-IR" dirty="0">
                <a:cs typeface="B Lotus" panose="00000400000000000000" pitchFamily="2" charset="-78"/>
              </a:rPr>
              <a:t>. </a:t>
            </a:r>
          </a:p>
          <a:p>
            <a:pPr marL="0" indent="0" algn="just">
              <a:buNone/>
            </a:pPr>
            <a:r>
              <a:rPr lang="fa-IR" dirty="0">
                <a:cs typeface="B Lotus" panose="00000400000000000000" pitchFamily="2" charset="-78"/>
              </a:rPr>
              <a:t>3- اصطلاح «</a:t>
            </a:r>
            <a:r>
              <a:rPr lang="fa-IR" dirty="0">
                <a:solidFill>
                  <a:srgbClr val="FF0000"/>
                </a:solidFill>
                <a:cs typeface="B Lotus" panose="00000400000000000000" pitchFamily="2" charset="-78"/>
              </a:rPr>
              <a:t>آزمون میزان شده</a:t>
            </a:r>
            <a:r>
              <a:rPr lang="fa-IR" dirty="0">
                <a:cs typeface="B Lotus" panose="00000400000000000000" pitchFamily="2" charset="-78"/>
              </a:rPr>
              <a:t>» به وجود </a:t>
            </a:r>
            <a:r>
              <a:rPr lang="fa-IR" dirty="0" smtClean="0">
                <a:cs typeface="B Lotus" panose="00000400000000000000" pitchFamily="2" charset="-78"/>
              </a:rPr>
              <a:t>داده‌های </a:t>
            </a:r>
            <a:r>
              <a:rPr lang="fa-IR" dirty="0">
                <a:cs typeface="B Lotus" panose="00000400000000000000" pitchFamily="2" charset="-78"/>
              </a:rPr>
              <a:t>هنجاری اشاره </a:t>
            </a:r>
            <a:r>
              <a:rPr lang="fa-IR" dirty="0" smtClean="0">
                <a:cs typeface="B Lotus" panose="00000400000000000000" pitchFamily="2" charset="-78"/>
              </a:rPr>
              <a:t>می‌کند </a:t>
            </a:r>
            <a:r>
              <a:rPr lang="fa-IR" dirty="0">
                <a:cs typeface="B Lotus" panose="00000400000000000000" pitchFamily="2" charset="-78"/>
              </a:rPr>
              <a:t>و ناشران این نوع </a:t>
            </a:r>
            <a:r>
              <a:rPr lang="fa-IR" dirty="0" smtClean="0">
                <a:cs typeface="B Lotus" panose="00000400000000000000" pitchFamily="2" charset="-78"/>
              </a:rPr>
              <a:t>آزمون‌ها، </a:t>
            </a:r>
            <a:r>
              <a:rPr lang="fa-IR" dirty="0">
                <a:cs typeface="B Lotus" panose="00000400000000000000" pitchFamily="2" charset="-78"/>
              </a:rPr>
              <a:t>برای </a:t>
            </a:r>
            <a:r>
              <a:rPr lang="fa-IR" dirty="0" smtClean="0">
                <a:cs typeface="B Lotus" panose="00000400000000000000" pitchFamily="2" charset="-78"/>
              </a:rPr>
              <a:t>معنی‌دار </a:t>
            </a:r>
            <a:r>
              <a:rPr lang="fa-IR" dirty="0">
                <a:cs typeface="B Lotus" panose="00000400000000000000" pitchFamily="2" charset="-78"/>
              </a:rPr>
              <a:t>کردن نمرات آزمون </a:t>
            </a:r>
            <a:r>
              <a:rPr lang="fa-IR" dirty="0" smtClean="0">
                <a:cs typeface="B Lotus" panose="00000400000000000000" pitchFamily="2" charset="-78"/>
              </a:rPr>
              <a:t>خود، </a:t>
            </a:r>
            <a:r>
              <a:rPr lang="fa-IR" dirty="0">
                <a:cs typeface="B Lotus" panose="00000400000000000000" pitchFamily="2" charset="-78"/>
              </a:rPr>
              <a:t>هنجارهای لازم تدارک </a:t>
            </a:r>
            <a:r>
              <a:rPr lang="fa-IR" dirty="0" smtClean="0">
                <a:cs typeface="B Lotus" panose="00000400000000000000" pitchFamily="2" charset="-78"/>
              </a:rPr>
              <a:t>می‌بینند</a:t>
            </a:r>
            <a:r>
              <a:rPr lang="fa-IR" dirty="0">
                <a:cs typeface="B Lotus" panose="00000400000000000000" pitchFamily="2" charset="-78"/>
              </a:rPr>
              <a:t>. </a:t>
            </a:r>
            <a:r>
              <a:rPr lang="fa-IR" dirty="0" smtClean="0">
                <a:cs typeface="B Lotus" panose="00000400000000000000" pitchFamily="2" charset="-78"/>
              </a:rPr>
              <a:t>امّا </a:t>
            </a:r>
            <a:r>
              <a:rPr lang="fa-IR" dirty="0" smtClean="0">
                <a:solidFill>
                  <a:srgbClr val="FF0000"/>
                </a:solidFill>
                <a:cs typeface="B Lotus" panose="00000400000000000000" pitchFamily="2" charset="-78"/>
              </a:rPr>
              <a:t>آزمون‌های معلّم </a:t>
            </a:r>
            <a:r>
              <a:rPr lang="fa-IR" dirty="0">
                <a:solidFill>
                  <a:srgbClr val="FF0000"/>
                </a:solidFill>
                <a:cs typeface="B Lotus" panose="00000400000000000000" pitchFamily="2" charset="-78"/>
              </a:rPr>
              <a:t>ساخته </a:t>
            </a:r>
            <a:r>
              <a:rPr lang="fa-IR" dirty="0">
                <a:cs typeface="B Lotus" panose="00000400000000000000" pitchFamily="2" charset="-78"/>
              </a:rPr>
              <a:t>نیازی به هنجار و </a:t>
            </a:r>
            <a:r>
              <a:rPr lang="fa-IR" dirty="0" smtClean="0">
                <a:cs typeface="B Lotus" panose="00000400000000000000" pitchFamily="2" charset="-78"/>
              </a:rPr>
              <a:t>هنجاریابی </a:t>
            </a:r>
            <a:r>
              <a:rPr lang="fa-IR" dirty="0">
                <a:cs typeface="B Lotus" panose="00000400000000000000" pitchFamily="2" charset="-78"/>
              </a:rPr>
              <a:t>ندارند.</a:t>
            </a:r>
          </a:p>
          <a:p>
            <a:pPr marL="0" indent="0" algn="just">
              <a:buNone/>
            </a:pPr>
            <a:r>
              <a:rPr lang="fa-IR" dirty="0">
                <a:solidFill>
                  <a:srgbClr val="FF0000"/>
                </a:solidFill>
                <a:cs typeface="B Lotus" panose="00000400000000000000" pitchFamily="2" charset="-78"/>
              </a:rPr>
              <a:t>نکته : </a:t>
            </a:r>
            <a:r>
              <a:rPr lang="fa-IR" dirty="0">
                <a:cs typeface="B Lotus" panose="00000400000000000000" pitchFamily="2" charset="-78"/>
              </a:rPr>
              <a:t>هدف اصلی </a:t>
            </a:r>
            <a:r>
              <a:rPr lang="fa-IR" dirty="0" smtClean="0">
                <a:cs typeface="B Lotus" panose="00000400000000000000" pitchFamily="2" charset="-78"/>
              </a:rPr>
              <a:t>آزمون‌های </a:t>
            </a:r>
            <a:r>
              <a:rPr lang="fa-IR" dirty="0">
                <a:cs typeface="B Lotus" panose="00000400000000000000" pitchFamily="2" charset="-78"/>
              </a:rPr>
              <a:t>میزان </a:t>
            </a:r>
            <a:r>
              <a:rPr lang="fa-IR" dirty="0" smtClean="0">
                <a:cs typeface="B Lotus" panose="00000400000000000000" pitchFamily="2" charset="-78"/>
              </a:rPr>
              <a:t>شده، مقایسه‌ی یک </a:t>
            </a:r>
            <a:r>
              <a:rPr lang="fa-IR" dirty="0">
                <a:cs typeface="B Lotus" panose="00000400000000000000" pitchFamily="2" charset="-78"/>
              </a:rPr>
              <a:t>فرد یا یک گروه با فرد یا گروه دیگر</a:t>
            </a:r>
            <a:r>
              <a:rPr lang="fa-IR" dirty="0" smtClean="0">
                <a:cs typeface="B Lotus" panose="00000400000000000000" pitchFamily="2" charset="-78"/>
              </a:rPr>
              <a:t>، یا مقایسه‌ی جنبه‌های </a:t>
            </a:r>
            <a:r>
              <a:rPr lang="fa-IR" dirty="0">
                <a:cs typeface="B Lotus" panose="00000400000000000000" pitchFamily="2" charset="-78"/>
              </a:rPr>
              <a:t>مختلف عملکرد یک فرد یا یک گروه با </a:t>
            </a:r>
            <a:r>
              <a:rPr lang="fa-IR" dirty="0" smtClean="0">
                <a:cs typeface="B Lotus" panose="00000400000000000000" pitchFamily="2" charset="-78"/>
              </a:rPr>
              <a:t>یکدیگر است.(</a:t>
            </a:r>
            <a:r>
              <a:rPr lang="fa-IR" dirty="0">
                <a:cs typeface="B Lotus" panose="00000400000000000000" pitchFamily="2" charset="-78"/>
              </a:rPr>
              <a:t>باتلر </a:t>
            </a:r>
            <a:r>
              <a:rPr lang="fa-IR" dirty="0" smtClean="0">
                <a:cs typeface="B Lotus" panose="00000400000000000000" pitchFamily="2" charset="-78"/>
              </a:rPr>
              <a:t>و مکمان، </a:t>
            </a:r>
            <a:r>
              <a:rPr lang="fa-IR" dirty="0">
                <a:cs typeface="B Lotus" panose="00000400000000000000" pitchFamily="2" charset="-78"/>
              </a:rPr>
              <a:t>2006) </a:t>
            </a:r>
          </a:p>
        </p:txBody>
      </p:sp>
    </p:spTree>
    <p:extLst>
      <p:ext uri="{BB962C8B-B14F-4D97-AF65-F5344CB8AC3E}">
        <p14:creationId xmlns:p14="http://schemas.microsoft.com/office/powerpoint/2010/main" val="3968145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332656"/>
            <a:ext cx="1080120" cy="576064"/>
          </a:xfrm>
        </p:spPr>
        <p:txBody>
          <a:bodyPr>
            <a:normAutofit/>
          </a:bodyPr>
          <a:lstStyle/>
          <a:p>
            <a:pPr algn="l"/>
            <a:r>
              <a:rPr lang="fa-IR" sz="1000" dirty="0" smtClean="0"/>
              <a:t>سنجش و اندازه‌گیری </a:t>
            </a:r>
            <a:endParaRPr lang="fa-IR" sz="1000" dirty="0"/>
          </a:p>
        </p:txBody>
      </p:sp>
      <p:sp>
        <p:nvSpPr>
          <p:cNvPr id="3" name="Content Placeholder 2"/>
          <p:cNvSpPr>
            <a:spLocks noGrp="1"/>
          </p:cNvSpPr>
          <p:nvPr>
            <p:ph idx="1"/>
          </p:nvPr>
        </p:nvSpPr>
        <p:spPr>
          <a:xfrm>
            <a:off x="251520" y="260648"/>
            <a:ext cx="8712968" cy="6336704"/>
          </a:xfrm>
        </p:spPr>
        <p:txBody>
          <a:bodyPr>
            <a:normAutofit lnSpcReduction="10000"/>
          </a:bodyPr>
          <a:lstStyle/>
          <a:p>
            <a:pPr marL="0" indent="0" algn="just">
              <a:buNone/>
            </a:pPr>
            <a:r>
              <a:rPr lang="fa-IR" dirty="0" smtClean="0">
                <a:solidFill>
                  <a:srgbClr val="FF0000"/>
                </a:solidFill>
                <a:cs typeface="B Lotus" panose="00000400000000000000" pitchFamily="2" charset="-78"/>
              </a:rPr>
              <a:t>موارد استفاده از آزمون‌های میزان شده و معلّم ساخته : </a:t>
            </a:r>
          </a:p>
          <a:p>
            <a:pPr marL="0" indent="0" algn="just">
              <a:buNone/>
            </a:pPr>
            <a:r>
              <a:rPr lang="fa-IR" dirty="0" smtClean="0">
                <a:cs typeface="B Lotus" panose="00000400000000000000" pitchFamily="2" charset="-78"/>
              </a:rPr>
              <a:t>1- </a:t>
            </a:r>
            <a:r>
              <a:rPr lang="fa-IR" dirty="0">
                <a:cs typeface="B Lotus" panose="00000400000000000000" pitchFamily="2" charset="-78"/>
              </a:rPr>
              <a:t>تصمیمات آموزشی مربوط به کم </a:t>
            </a:r>
            <a:r>
              <a:rPr lang="fa-IR" dirty="0" smtClean="0">
                <a:cs typeface="B Lotus" panose="00000400000000000000" pitchFamily="2" charset="-78"/>
              </a:rPr>
              <a:t>و کیف </a:t>
            </a:r>
            <a:r>
              <a:rPr lang="fa-IR" dirty="0">
                <a:cs typeface="B Lotus" panose="00000400000000000000" pitchFamily="2" charset="-78"/>
              </a:rPr>
              <a:t>جریان </a:t>
            </a:r>
            <a:r>
              <a:rPr lang="fa-IR" dirty="0" smtClean="0">
                <a:cs typeface="B Lotus" panose="00000400000000000000" pitchFamily="2" charset="-78"/>
              </a:rPr>
              <a:t>آموزشی، بر </a:t>
            </a:r>
            <a:r>
              <a:rPr lang="fa-IR" dirty="0">
                <a:cs typeface="B Lotus" panose="00000400000000000000" pitchFamily="2" charset="-78"/>
              </a:rPr>
              <a:t>مبنای </a:t>
            </a:r>
            <a:r>
              <a:rPr lang="fa-IR" dirty="0" smtClean="0">
                <a:cs typeface="B Lotus" panose="00000400000000000000" pitchFamily="2" charset="-78"/>
              </a:rPr>
              <a:t>آزمون‌های معلّم </a:t>
            </a:r>
            <a:r>
              <a:rPr lang="fa-IR" dirty="0">
                <a:cs typeface="B Lotus" panose="00000400000000000000" pitchFamily="2" charset="-78"/>
              </a:rPr>
              <a:t>ساخته </a:t>
            </a:r>
            <a:r>
              <a:rPr lang="fa-IR" dirty="0" smtClean="0">
                <a:cs typeface="B Lotus" panose="00000400000000000000" pitchFamily="2" charset="-78"/>
              </a:rPr>
              <a:t>شکل می‌گیرد. </a:t>
            </a:r>
          </a:p>
          <a:p>
            <a:pPr marL="0" indent="0" algn="just">
              <a:buNone/>
            </a:pPr>
            <a:r>
              <a:rPr lang="fa-IR" dirty="0" smtClean="0">
                <a:cs typeface="B Lotus" panose="00000400000000000000" pitchFamily="2" charset="-78"/>
              </a:rPr>
              <a:t>2- </a:t>
            </a:r>
            <a:r>
              <a:rPr lang="fa-IR" dirty="0">
                <a:cs typeface="B Lotus" panose="00000400000000000000" pitchFamily="2" charset="-78"/>
              </a:rPr>
              <a:t>اتخاذ </a:t>
            </a:r>
            <a:r>
              <a:rPr lang="fa-IR" dirty="0" smtClean="0">
                <a:cs typeface="B Lotus" panose="00000400000000000000" pitchFamily="2" charset="-78"/>
              </a:rPr>
              <a:t>تصمیمات آموزشی مربوط به ارتقای پایه‌ی تحصیلی دانش‌آموزان و دانشجویان را باید بر اساس آزمون‌های معلّم ساخته بنا نهاد.</a:t>
            </a:r>
          </a:p>
          <a:p>
            <a:pPr marL="0" indent="0" algn="just">
              <a:buNone/>
            </a:pPr>
            <a:r>
              <a:rPr lang="fa-IR" dirty="0" smtClean="0">
                <a:cs typeface="B Lotus" panose="00000400000000000000" pitchFamily="2" charset="-78"/>
              </a:rPr>
              <a:t> 3- تصمیمات تشخیصی مرتبط با مشکلات یادگیرندگان، و رفع نواقص یادگیری و آموزش را می‌توان با تکیه بر مستندات و نتایج آزمون‌های میزان شده و معلّم ساخته، اجرایی کرد. </a:t>
            </a:r>
          </a:p>
          <a:p>
            <a:pPr marL="0" indent="0" algn="just">
              <a:buNone/>
            </a:pPr>
            <a:r>
              <a:rPr lang="fa-IR" dirty="0" smtClean="0">
                <a:cs typeface="B Lotus" panose="00000400000000000000" pitchFamily="2" charset="-78"/>
              </a:rPr>
              <a:t>4- برای جابه‌جایی یا پایه‌گزینی افراد، از آزمون‌های میزان شده، استفاده  می‌شود. </a:t>
            </a:r>
          </a:p>
          <a:p>
            <a:pPr marL="0" indent="0" algn="just">
              <a:buNone/>
            </a:pPr>
            <a:r>
              <a:rPr lang="fa-IR" dirty="0" smtClean="0">
                <a:cs typeface="B Lotus" panose="00000400000000000000" pitchFamily="2" charset="-78"/>
              </a:rPr>
              <a:t>5- امورات راهنمایی و مشاوره، نیازمند آزمون‌های میزان شده هستند.</a:t>
            </a:r>
          </a:p>
        </p:txBody>
      </p:sp>
    </p:spTree>
    <p:extLst>
      <p:ext uri="{BB962C8B-B14F-4D97-AF65-F5344CB8AC3E}">
        <p14:creationId xmlns:p14="http://schemas.microsoft.com/office/powerpoint/2010/main" val="22131087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1306488" cy="490066"/>
          </a:xfrm>
        </p:spPr>
        <p:txBody>
          <a:bodyPr>
            <a:normAutofit/>
          </a:bodyPr>
          <a:lstStyle/>
          <a:p>
            <a:pPr algn="l"/>
            <a:r>
              <a:rPr lang="fa-IR" sz="1000" dirty="0" smtClean="0">
                <a:cs typeface="B Lotus" panose="00000400000000000000" pitchFamily="2" charset="-78"/>
              </a:rPr>
              <a:t>سنجش و اندازه‌گیری </a:t>
            </a:r>
            <a:endParaRPr lang="fa-IR" sz="1000" dirty="0">
              <a:cs typeface="B Lotus" panose="00000400000000000000" pitchFamily="2" charset="-78"/>
            </a:endParaRPr>
          </a:p>
        </p:txBody>
      </p:sp>
      <p:sp>
        <p:nvSpPr>
          <p:cNvPr id="3" name="Content Placeholder 2"/>
          <p:cNvSpPr>
            <a:spLocks noGrp="1"/>
          </p:cNvSpPr>
          <p:nvPr>
            <p:ph idx="1"/>
          </p:nvPr>
        </p:nvSpPr>
        <p:spPr>
          <a:xfrm>
            <a:off x="251520" y="260648"/>
            <a:ext cx="8712968" cy="6408712"/>
          </a:xfrm>
        </p:spPr>
        <p:txBody>
          <a:bodyPr/>
          <a:lstStyle/>
          <a:p>
            <a:pPr marL="0" indent="0" algn="just">
              <a:buNone/>
            </a:pPr>
            <a:endParaRPr lang="fa-IR" dirty="0" smtClean="0">
              <a:cs typeface="B Lotus" panose="00000400000000000000" pitchFamily="2" charset="-78"/>
            </a:endParaRPr>
          </a:p>
          <a:p>
            <a:pPr marL="0" indent="0" algn="just">
              <a:buNone/>
            </a:pPr>
            <a:r>
              <a:rPr lang="fa-IR" dirty="0" smtClean="0">
                <a:cs typeface="B Lotus" panose="00000400000000000000" pitchFamily="2" charset="-78"/>
              </a:rPr>
              <a:t>6- مقایسه‌ی افراد و گروه‌ها، برای انتخابات مختلف، بر مبنای آزمون‌های میزان شده شکل می‌گیرند.</a:t>
            </a:r>
          </a:p>
          <a:p>
            <a:pPr marL="0" indent="0" algn="just">
              <a:buNone/>
            </a:pPr>
            <a:endParaRPr lang="fa-IR" dirty="0" smtClean="0">
              <a:cs typeface="B Lotus" panose="00000400000000000000" pitchFamily="2" charset="-78"/>
            </a:endParaRPr>
          </a:p>
          <a:p>
            <a:pPr marL="0" indent="0" algn="just">
              <a:buNone/>
            </a:pPr>
            <a:r>
              <a:rPr lang="fa-IR" dirty="0" smtClean="0">
                <a:cs typeface="B Lotus" panose="00000400000000000000" pitchFamily="2" charset="-78"/>
              </a:rPr>
              <a:t>7- تصمیمات متوجّه انتخاب برنامه‌ریزی درسی از بین سایر برنامه‌های مختلف، از عهده‌ی آزمون‌های میزان شده برمی‌آید. البتّه، در این خصوص ، می‌توان از آزمون‌های معلّم ساخته نیز بهره برد.</a:t>
            </a:r>
          </a:p>
          <a:p>
            <a:pPr marL="0" indent="0" algn="just">
              <a:buNone/>
            </a:pPr>
            <a:endParaRPr lang="fa-IR" dirty="0" smtClean="0">
              <a:cs typeface="B Lotus" panose="00000400000000000000" pitchFamily="2" charset="-78"/>
            </a:endParaRPr>
          </a:p>
          <a:p>
            <a:pPr marL="0" indent="0" algn="just">
              <a:buNone/>
            </a:pPr>
            <a:r>
              <a:rPr lang="fa-IR" dirty="0" smtClean="0">
                <a:cs typeface="B Lotus" panose="00000400000000000000" pitchFamily="2" charset="-78"/>
              </a:rPr>
              <a:t>8- آگاهی یافتن از میزان توفیق مدارس مختلف، نیازمند استفاده از آزمون‌های میزان شده است.    </a:t>
            </a:r>
            <a:endParaRPr lang="fa-IR" dirty="0">
              <a:cs typeface="B Lotus" panose="00000400000000000000" pitchFamily="2" charset="-78"/>
            </a:endParaRPr>
          </a:p>
        </p:txBody>
      </p:sp>
    </p:spTree>
    <p:extLst>
      <p:ext uri="{BB962C8B-B14F-4D97-AF65-F5344CB8AC3E}">
        <p14:creationId xmlns:p14="http://schemas.microsoft.com/office/powerpoint/2010/main" val="4251213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1000"/>
                                        <p:tgtEl>
                                          <p:spTgt spid="3">
                                            <p:txEl>
                                              <p:pRg st="5" end="5"/>
                                            </p:txEl>
                                          </p:spTgt>
                                        </p:tgtEl>
                                      </p:cBhvr>
                                    </p:animEffect>
                                    <p:anim calcmode="lin" valueType="num">
                                      <p:cBhvr>
                                        <p:cTn id="2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1090464" cy="418058"/>
          </a:xfrm>
        </p:spPr>
        <p:txBody>
          <a:bodyPr>
            <a:normAutofit/>
          </a:bodyPr>
          <a:lstStyle/>
          <a:p>
            <a:r>
              <a:rPr lang="fa-IR" sz="1000" dirty="0" smtClean="0">
                <a:cs typeface="B Lotus" panose="00000400000000000000" pitchFamily="2" charset="-78"/>
              </a:rPr>
              <a:t>سنجش و اندازه‌گیری </a:t>
            </a:r>
            <a:endParaRPr lang="fa-IR" sz="1000" dirty="0">
              <a:cs typeface="B Lotus" panose="00000400000000000000" pitchFamily="2" charset="-78"/>
            </a:endParaRPr>
          </a:p>
        </p:txBody>
      </p:sp>
      <p:sp>
        <p:nvSpPr>
          <p:cNvPr id="3" name="Content Placeholder 2"/>
          <p:cNvSpPr>
            <a:spLocks noGrp="1"/>
          </p:cNvSpPr>
          <p:nvPr>
            <p:ph idx="1"/>
          </p:nvPr>
        </p:nvSpPr>
        <p:spPr>
          <a:xfrm>
            <a:off x="251520" y="260648"/>
            <a:ext cx="8712968" cy="6336704"/>
          </a:xfrm>
        </p:spPr>
        <p:txBody>
          <a:bodyPr>
            <a:normAutofit fontScale="92500"/>
          </a:bodyPr>
          <a:lstStyle/>
          <a:p>
            <a:pPr marL="0" indent="0" algn="just">
              <a:buNone/>
            </a:pPr>
            <a:endParaRPr lang="fa-IR" dirty="0" smtClean="0">
              <a:cs typeface="B Lotus" panose="00000400000000000000" pitchFamily="2" charset="-78"/>
            </a:endParaRPr>
          </a:p>
          <a:p>
            <a:pPr marL="0" indent="0" algn="just">
              <a:buNone/>
            </a:pPr>
            <a:r>
              <a:rPr lang="fa-IR" b="1" dirty="0" smtClean="0">
                <a:solidFill>
                  <a:srgbClr val="FF0000"/>
                </a:solidFill>
                <a:cs typeface="B Lotus" panose="00000400000000000000" pitchFamily="2" charset="-78"/>
              </a:rPr>
              <a:t>روش‌های اندازه‌گیری </a:t>
            </a:r>
            <a:r>
              <a:rPr lang="fa-IR" b="1" dirty="0">
                <a:solidFill>
                  <a:srgbClr val="FF0000"/>
                </a:solidFill>
                <a:cs typeface="B Lotus" panose="00000400000000000000" pitchFamily="2" charset="-78"/>
              </a:rPr>
              <a:t>و سنجش با </a:t>
            </a:r>
            <a:r>
              <a:rPr lang="fa-IR" b="1" dirty="0" smtClean="0">
                <a:solidFill>
                  <a:srgbClr val="FF0000"/>
                </a:solidFill>
                <a:cs typeface="B Lotus" panose="00000400000000000000" pitchFamily="2" charset="-78"/>
              </a:rPr>
              <a:t>توجّه </a:t>
            </a:r>
            <a:r>
              <a:rPr lang="fa-IR" b="1" dirty="0">
                <a:solidFill>
                  <a:srgbClr val="FF0000"/>
                </a:solidFill>
                <a:cs typeface="B Lotus" panose="00000400000000000000" pitchFamily="2" charset="-78"/>
              </a:rPr>
              <a:t>به نوع سوال یا </a:t>
            </a:r>
            <a:r>
              <a:rPr lang="fa-IR" b="1" dirty="0" smtClean="0">
                <a:solidFill>
                  <a:srgbClr val="FF0000"/>
                </a:solidFill>
                <a:cs typeface="B Lotus" panose="00000400000000000000" pitchFamily="2" charset="-78"/>
              </a:rPr>
              <a:t>ماده :</a:t>
            </a:r>
          </a:p>
          <a:p>
            <a:pPr marL="0" indent="0" algn="just">
              <a:buNone/>
            </a:pPr>
            <a:r>
              <a:rPr lang="fa-IR" dirty="0" smtClean="0">
                <a:solidFill>
                  <a:srgbClr val="FF0000"/>
                </a:solidFill>
                <a:cs typeface="B Lotus" panose="00000400000000000000" pitchFamily="2" charset="-78"/>
              </a:rPr>
              <a:t>ماده : </a:t>
            </a:r>
            <a:r>
              <a:rPr lang="fa-IR" dirty="0">
                <a:cs typeface="B Lotus" panose="00000400000000000000" pitchFamily="2" charset="-78"/>
              </a:rPr>
              <a:t>در </a:t>
            </a:r>
            <a:r>
              <a:rPr lang="fa-IR" dirty="0" smtClean="0">
                <a:cs typeface="B Lotus" panose="00000400000000000000" pitchFamily="2" charset="-78"/>
              </a:rPr>
              <a:t>اندازه‌گیری </a:t>
            </a:r>
            <a:r>
              <a:rPr lang="fa-IR" dirty="0">
                <a:cs typeface="B Lotus" panose="00000400000000000000" pitchFamily="2" charset="-78"/>
              </a:rPr>
              <a:t>و </a:t>
            </a:r>
            <a:r>
              <a:rPr lang="fa-IR" dirty="0" smtClean="0">
                <a:cs typeface="B Lotus" panose="00000400000000000000" pitchFamily="2" charset="-78"/>
              </a:rPr>
              <a:t>سنجش به </a:t>
            </a:r>
            <a:r>
              <a:rPr lang="fa-IR" dirty="0">
                <a:solidFill>
                  <a:srgbClr val="FF0000"/>
                </a:solidFill>
                <a:cs typeface="B Lotus" panose="00000400000000000000" pitchFamily="2" charset="-78"/>
              </a:rPr>
              <a:t>سوال آزمون </a:t>
            </a:r>
            <a:r>
              <a:rPr lang="fa-IR" dirty="0">
                <a:cs typeface="B Lotus" panose="00000400000000000000" pitchFamily="2" charset="-78"/>
              </a:rPr>
              <a:t>و </a:t>
            </a:r>
            <a:r>
              <a:rPr lang="fa-IR" dirty="0" smtClean="0">
                <a:cs typeface="B Lotus" panose="00000400000000000000" pitchFamily="2" charset="-78"/>
              </a:rPr>
              <a:t>هر نوع </a:t>
            </a:r>
            <a:r>
              <a:rPr lang="fa-IR" dirty="0" smtClean="0">
                <a:solidFill>
                  <a:srgbClr val="FF0000"/>
                </a:solidFill>
                <a:cs typeface="B Lotus" panose="00000400000000000000" pitchFamily="2" charset="-78"/>
              </a:rPr>
              <a:t>تکلیف </a:t>
            </a:r>
            <a:r>
              <a:rPr lang="fa-IR" dirty="0">
                <a:cs typeface="B Lotus" panose="00000400000000000000" pitchFamily="2" charset="-78"/>
              </a:rPr>
              <a:t>یا </a:t>
            </a:r>
            <a:r>
              <a:rPr lang="fa-IR" dirty="0">
                <a:solidFill>
                  <a:srgbClr val="FF0000"/>
                </a:solidFill>
                <a:cs typeface="B Lotus" panose="00000400000000000000" pitchFamily="2" charset="-78"/>
              </a:rPr>
              <a:t>تمرینی</a:t>
            </a:r>
            <a:r>
              <a:rPr lang="fa-IR" dirty="0">
                <a:cs typeface="B Lotus" panose="00000400000000000000" pitchFamily="2" charset="-78"/>
              </a:rPr>
              <a:t> که به آزمون شونده داده </a:t>
            </a:r>
            <a:r>
              <a:rPr lang="fa-IR" dirty="0" smtClean="0">
                <a:cs typeface="B Lotus" panose="00000400000000000000" pitchFamily="2" charset="-78"/>
              </a:rPr>
              <a:t>می‌شود، «</a:t>
            </a:r>
            <a:r>
              <a:rPr lang="fa-IR" dirty="0" smtClean="0">
                <a:solidFill>
                  <a:srgbClr val="FF0000"/>
                </a:solidFill>
                <a:cs typeface="B Lotus" panose="00000400000000000000" pitchFamily="2" charset="-78"/>
              </a:rPr>
              <a:t>ماده</a:t>
            </a:r>
            <a:r>
              <a:rPr lang="fa-IR" dirty="0" smtClean="0">
                <a:cs typeface="B Lotus" panose="00000400000000000000" pitchFamily="2" charset="-78"/>
              </a:rPr>
              <a:t>» گویند.</a:t>
            </a:r>
          </a:p>
          <a:p>
            <a:pPr marL="0" indent="0" algn="just">
              <a:buNone/>
            </a:pPr>
            <a:endParaRPr lang="fa-IR" dirty="0">
              <a:cs typeface="B Lotus" panose="00000400000000000000" pitchFamily="2" charset="-78"/>
            </a:endParaRPr>
          </a:p>
          <a:p>
            <a:pPr marL="0" indent="0" algn="just">
              <a:buNone/>
            </a:pPr>
            <a:r>
              <a:rPr lang="fa-IR" dirty="0">
                <a:cs typeface="B Lotus" panose="00000400000000000000" pitchFamily="2" charset="-78"/>
              </a:rPr>
              <a:t>وسایل مختلف </a:t>
            </a:r>
            <a:r>
              <a:rPr lang="fa-IR" dirty="0" smtClean="0">
                <a:cs typeface="B Lotus" panose="00000400000000000000" pitchFamily="2" charset="-78"/>
              </a:rPr>
              <a:t>اندازه‌گیری </a:t>
            </a:r>
            <a:r>
              <a:rPr lang="fa-IR" dirty="0">
                <a:cs typeface="B Lotus" panose="00000400000000000000" pitchFamily="2" charset="-78"/>
              </a:rPr>
              <a:t>و سنجش یادگیری را به </a:t>
            </a:r>
            <a:r>
              <a:rPr lang="fa-IR" dirty="0" smtClean="0">
                <a:solidFill>
                  <a:srgbClr val="FF0000"/>
                </a:solidFill>
                <a:cs typeface="B Lotus" panose="00000400000000000000" pitchFamily="2" charset="-78"/>
              </a:rPr>
              <a:t>بسته‌پاسخ </a:t>
            </a:r>
            <a:r>
              <a:rPr lang="fa-IR" dirty="0">
                <a:solidFill>
                  <a:srgbClr val="FF0000"/>
                </a:solidFill>
                <a:cs typeface="B Lotus" panose="00000400000000000000" pitchFamily="2" charset="-78"/>
              </a:rPr>
              <a:t>و بازپاسخ</a:t>
            </a:r>
          </a:p>
          <a:p>
            <a:pPr marL="0" indent="0" algn="just">
              <a:buNone/>
            </a:pPr>
            <a:r>
              <a:rPr lang="fa-IR" dirty="0">
                <a:cs typeface="B Lotus" panose="00000400000000000000" pitchFamily="2" charset="-78"/>
              </a:rPr>
              <a:t>تقسیم </a:t>
            </a:r>
            <a:r>
              <a:rPr lang="fa-IR" dirty="0" smtClean="0">
                <a:cs typeface="B Lotus" panose="00000400000000000000" pitchFamily="2" charset="-78"/>
              </a:rPr>
              <a:t>می‌کنند</a:t>
            </a:r>
            <a:r>
              <a:rPr lang="fa-IR" dirty="0">
                <a:cs typeface="B Lotus" panose="00000400000000000000" pitchFamily="2" charset="-78"/>
              </a:rPr>
              <a:t>. در نوع </a:t>
            </a:r>
            <a:r>
              <a:rPr lang="fa-IR" dirty="0" smtClean="0">
                <a:cs typeface="B Lotus" panose="00000400000000000000" pitchFamily="2" charset="-78"/>
              </a:rPr>
              <a:t>بسته‌پاسخ، معلّم </a:t>
            </a:r>
            <a:r>
              <a:rPr lang="fa-IR" dirty="0">
                <a:cs typeface="B Lotus" panose="00000400000000000000" pitchFamily="2" charset="-78"/>
              </a:rPr>
              <a:t>هم سوال و هم پاسخ سوال را </a:t>
            </a:r>
            <a:r>
              <a:rPr lang="fa-IR" dirty="0" smtClean="0">
                <a:cs typeface="B Lotus" panose="00000400000000000000" pitchFamily="2" charset="-78"/>
              </a:rPr>
              <a:t>تهیّه کرده و آن‌ها </a:t>
            </a:r>
            <a:r>
              <a:rPr lang="fa-IR" dirty="0">
                <a:cs typeface="B Lotus" panose="00000400000000000000" pitchFamily="2" charset="-78"/>
              </a:rPr>
              <a:t>را </a:t>
            </a:r>
            <a:r>
              <a:rPr lang="fa-IR" dirty="0" smtClean="0">
                <a:cs typeface="B Lotus" panose="00000400000000000000" pitchFamily="2" charset="-78"/>
              </a:rPr>
              <a:t>در اختیار پاسخ‌دهنده می‌گذارد، امّا </a:t>
            </a:r>
            <a:r>
              <a:rPr lang="fa-IR" dirty="0">
                <a:cs typeface="B Lotus" panose="00000400000000000000" pitchFamily="2" charset="-78"/>
              </a:rPr>
              <a:t>در نوع </a:t>
            </a:r>
            <a:r>
              <a:rPr lang="fa-IR" dirty="0" smtClean="0">
                <a:cs typeface="B Lotus" panose="00000400000000000000" pitchFamily="2" charset="-78"/>
              </a:rPr>
              <a:t>بازپاسخ، دانش‌آموز </a:t>
            </a:r>
            <a:r>
              <a:rPr lang="fa-IR" dirty="0">
                <a:cs typeface="B Lotus" panose="00000400000000000000" pitchFamily="2" charset="-78"/>
              </a:rPr>
              <a:t>خود پاسخ سوال را تولید </a:t>
            </a:r>
            <a:r>
              <a:rPr lang="fa-IR" dirty="0" smtClean="0">
                <a:cs typeface="B Lotus" panose="00000400000000000000" pitchFamily="2" charset="-78"/>
              </a:rPr>
              <a:t>می‌کند. </a:t>
            </a:r>
            <a:r>
              <a:rPr lang="fa-IR" dirty="0">
                <a:cs typeface="B Lotus" panose="00000400000000000000" pitchFamily="2" charset="-78"/>
              </a:rPr>
              <a:t>مانند </a:t>
            </a:r>
            <a:r>
              <a:rPr lang="fa-IR" dirty="0" smtClean="0">
                <a:cs typeface="B Lotus" panose="00000400000000000000" pitchFamily="2" charset="-78"/>
              </a:rPr>
              <a:t>سوال‌های : </a:t>
            </a:r>
            <a:r>
              <a:rPr lang="fa-IR" dirty="0">
                <a:cs typeface="B Lotus" panose="00000400000000000000" pitchFamily="2" charset="-78"/>
              </a:rPr>
              <a:t>تشریحی کوتاه پاسخ و </a:t>
            </a:r>
            <a:r>
              <a:rPr lang="fa-IR" dirty="0" smtClean="0">
                <a:cs typeface="B Lotus" panose="00000400000000000000" pitchFamily="2" charset="-78"/>
              </a:rPr>
              <a:t>کامل‌کردنی</a:t>
            </a:r>
            <a:r>
              <a:rPr lang="fa-IR" dirty="0">
                <a:cs typeface="B Lotus" panose="00000400000000000000" pitchFamily="2" charset="-78"/>
              </a:rPr>
              <a:t>.</a:t>
            </a:r>
          </a:p>
          <a:p>
            <a:pPr marL="0" indent="0" algn="just">
              <a:buNone/>
            </a:pPr>
            <a:r>
              <a:rPr lang="fa-IR" dirty="0">
                <a:cs typeface="B Lotus" panose="00000400000000000000" pitchFamily="2" charset="-78"/>
              </a:rPr>
              <a:t>این تقسیم بندی </a:t>
            </a:r>
            <a:r>
              <a:rPr lang="fa-IR" dirty="0" smtClean="0">
                <a:cs typeface="B Lotus" panose="00000400000000000000" pitchFamily="2" charset="-78"/>
              </a:rPr>
              <a:t>ویژه‌ی آزمون‌های </a:t>
            </a:r>
            <a:r>
              <a:rPr lang="fa-IR" dirty="0">
                <a:cs typeface="B Lotus" panose="00000400000000000000" pitchFamily="2" charset="-78"/>
              </a:rPr>
              <a:t>کتبی یا به اصطلاح </a:t>
            </a:r>
            <a:r>
              <a:rPr lang="fa-IR" dirty="0">
                <a:solidFill>
                  <a:srgbClr val="FF0000"/>
                </a:solidFill>
                <a:cs typeface="B Lotus" panose="00000400000000000000" pitchFamily="2" charset="-78"/>
              </a:rPr>
              <a:t>مداد و کاغذی </a:t>
            </a:r>
            <a:r>
              <a:rPr lang="fa-IR" dirty="0">
                <a:cs typeface="B Lotus" panose="00000400000000000000" pitchFamily="2" charset="-78"/>
              </a:rPr>
              <a:t>است که از </a:t>
            </a:r>
            <a:r>
              <a:rPr lang="fa-IR" dirty="0" smtClean="0">
                <a:cs typeface="B Lotus" panose="00000400000000000000" pitchFamily="2" charset="-78"/>
              </a:rPr>
              <a:t>آن‌ها غالباً </a:t>
            </a:r>
            <a:r>
              <a:rPr lang="fa-IR" dirty="0">
                <a:cs typeface="B Lotus" panose="00000400000000000000" pitchFamily="2" charset="-78"/>
              </a:rPr>
              <a:t>برای سنجش </a:t>
            </a:r>
            <a:r>
              <a:rPr lang="fa-IR" dirty="0" smtClean="0">
                <a:cs typeface="B Lotus" panose="00000400000000000000" pitchFamily="2" charset="-78"/>
              </a:rPr>
              <a:t>هدف‌های </a:t>
            </a:r>
            <a:r>
              <a:rPr lang="fa-IR" dirty="0">
                <a:cs typeface="B Lotus" panose="00000400000000000000" pitchFamily="2" charset="-78"/>
              </a:rPr>
              <a:t>شناختی استفاده </a:t>
            </a:r>
            <a:r>
              <a:rPr lang="fa-IR" dirty="0" smtClean="0">
                <a:cs typeface="B Lotus" panose="00000400000000000000" pitchFamily="2" charset="-78"/>
              </a:rPr>
              <a:t>می‌شود</a:t>
            </a:r>
            <a:r>
              <a:rPr lang="fa-IR" dirty="0">
                <a:cs typeface="B Lotus" panose="00000400000000000000" pitchFamily="2" charset="-78"/>
              </a:rPr>
              <a:t>.</a:t>
            </a:r>
          </a:p>
          <a:p>
            <a:pPr marL="0" indent="0" algn="just">
              <a:buNone/>
            </a:pPr>
            <a:endParaRPr lang="fa-IR" dirty="0">
              <a:cs typeface="B Lotus" panose="00000400000000000000" pitchFamily="2" charset="-78"/>
            </a:endParaRPr>
          </a:p>
        </p:txBody>
      </p:sp>
    </p:spTree>
    <p:extLst>
      <p:ext uri="{BB962C8B-B14F-4D97-AF65-F5344CB8AC3E}">
        <p14:creationId xmlns:p14="http://schemas.microsoft.com/office/powerpoint/2010/main" val="25071532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1594520" cy="346050"/>
          </a:xfrm>
        </p:spPr>
        <p:txBody>
          <a:bodyPr>
            <a:normAutofit/>
          </a:bodyPr>
          <a:lstStyle/>
          <a:p>
            <a:pPr algn="l"/>
            <a:r>
              <a:rPr lang="fa-IR" sz="1000" dirty="0" smtClean="0"/>
              <a:t>سنجش و اندازه‌گیری </a:t>
            </a:r>
            <a:endParaRPr lang="fa-IR" sz="1000" dirty="0"/>
          </a:p>
        </p:txBody>
      </p:sp>
      <p:sp>
        <p:nvSpPr>
          <p:cNvPr id="3" name="Content Placeholder 2"/>
          <p:cNvSpPr>
            <a:spLocks noGrp="1"/>
          </p:cNvSpPr>
          <p:nvPr>
            <p:ph idx="1"/>
          </p:nvPr>
        </p:nvSpPr>
        <p:spPr>
          <a:xfrm>
            <a:off x="179512" y="260648"/>
            <a:ext cx="8712968" cy="6408712"/>
          </a:xfrm>
        </p:spPr>
        <p:txBody>
          <a:bodyPr>
            <a:normAutofit lnSpcReduction="10000"/>
          </a:bodyPr>
          <a:lstStyle/>
          <a:p>
            <a:pPr marL="0" indent="0" algn="just">
              <a:buNone/>
            </a:pPr>
            <a:endParaRPr lang="fa-IR" dirty="0" smtClean="0">
              <a:cs typeface="B Lotus" panose="00000400000000000000" pitchFamily="2" charset="-78"/>
            </a:endParaRPr>
          </a:p>
          <a:p>
            <a:pPr marL="0" indent="0" algn="just">
              <a:buNone/>
            </a:pPr>
            <a:r>
              <a:rPr lang="fa-IR" dirty="0" smtClean="0">
                <a:cs typeface="B Lotus" panose="00000400000000000000" pitchFamily="2" charset="-78"/>
              </a:rPr>
              <a:t>آزمون‌های بسته‌پاسخ </a:t>
            </a:r>
            <a:r>
              <a:rPr lang="fa-IR" dirty="0">
                <a:cs typeface="B Lotus" panose="00000400000000000000" pitchFamily="2" charset="-78"/>
              </a:rPr>
              <a:t>و بازپاسخ را به ترتیب </a:t>
            </a:r>
            <a:r>
              <a:rPr lang="fa-IR" dirty="0">
                <a:solidFill>
                  <a:srgbClr val="FF0000"/>
                </a:solidFill>
                <a:cs typeface="B Lotus" panose="00000400000000000000" pitchFamily="2" charset="-78"/>
              </a:rPr>
              <a:t>عینی</a:t>
            </a:r>
            <a:r>
              <a:rPr lang="fa-IR" dirty="0">
                <a:cs typeface="B Lotus" panose="00000400000000000000" pitchFamily="2" charset="-78"/>
              </a:rPr>
              <a:t> و </a:t>
            </a:r>
            <a:r>
              <a:rPr lang="fa-IR" dirty="0" smtClean="0">
                <a:solidFill>
                  <a:srgbClr val="FF0000"/>
                </a:solidFill>
                <a:cs typeface="B Lotus" panose="00000400000000000000" pitchFamily="2" charset="-78"/>
              </a:rPr>
              <a:t>غیرعینی </a:t>
            </a:r>
            <a:r>
              <a:rPr lang="fa-IR" dirty="0" smtClean="0">
                <a:cs typeface="B Lotus" panose="00000400000000000000" pitchFamily="2" charset="-78"/>
              </a:rPr>
              <a:t>نیز نامیده‌اند</a:t>
            </a:r>
            <a:r>
              <a:rPr lang="fa-IR" dirty="0">
                <a:cs typeface="B Lotus" panose="00000400000000000000" pitchFamily="2" charset="-78"/>
              </a:rPr>
              <a:t>.</a:t>
            </a:r>
          </a:p>
          <a:p>
            <a:pPr marL="0" indent="0" algn="just">
              <a:buNone/>
            </a:pPr>
            <a:r>
              <a:rPr lang="fa-IR" dirty="0">
                <a:cs typeface="B Lotus" panose="00000400000000000000" pitchFamily="2" charset="-78"/>
              </a:rPr>
              <a:t>تصحیح جواب </a:t>
            </a:r>
            <a:r>
              <a:rPr lang="fa-IR" dirty="0" smtClean="0">
                <a:cs typeface="B Lotus" panose="00000400000000000000" pitchFamily="2" charset="-78"/>
              </a:rPr>
              <a:t>سوال‌های آزمون‌های </a:t>
            </a:r>
            <a:r>
              <a:rPr lang="fa-IR" dirty="0">
                <a:cs typeface="B Lotus" panose="00000400000000000000" pitchFamily="2" charset="-78"/>
              </a:rPr>
              <a:t>عینی به طور </a:t>
            </a:r>
            <a:r>
              <a:rPr lang="fa-IR" dirty="0" smtClean="0">
                <a:cs typeface="B Lotus" panose="00000400000000000000" pitchFamily="2" charset="-78"/>
              </a:rPr>
              <a:t>کاملاً </a:t>
            </a:r>
            <a:r>
              <a:rPr lang="fa-IR" dirty="0">
                <a:cs typeface="B Lotus" panose="00000400000000000000" pitchFamily="2" charset="-78"/>
              </a:rPr>
              <a:t>دقیق انجام </a:t>
            </a:r>
            <a:r>
              <a:rPr lang="fa-IR" dirty="0" smtClean="0">
                <a:cs typeface="B Lotus" panose="00000400000000000000" pitchFamily="2" charset="-78"/>
              </a:rPr>
              <a:t>می‌پذیرد </a:t>
            </a:r>
            <a:r>
              <a:rPr lang="fa-IR" dirty="0">
                <a:cs typeface="B Lotus" panose="00000400000000000000" pitchFamily="2" charset="-78"/>
              </a:rPr>
              <a:t>و در </a:t>
            </a:r>
            <a:r>
              <a:rPr lang="fa-IR" dirty="0" smtClean="0">
                <a:cs typeface="B Lotus" panose="00000400000000000000" pitchFamily="2" charset="-78"/>
              </a:rPr>
              <a:t>آن </a:t>
            </a:r>
            <a:r>
              <a:rPr lang="fa-IR" dirty="0">
                <a:cs typeface="B Lotus" panose="00000400000000000000" pitchFamily="2" charset="-78"/>
              </a:rPr>
              <a:t>نظر شخصی </a:t>
            </a:r>
            <a:r>
              <a:rPr lang="fa-IR" dirty="0" smtClean="0">
                <a:cs typeface="B Lotus" panose="00000400000000000000" pitchFamily="2" charset="-78"/>
              </a:rPr>
              <a:t>مصحّح هیچ‌گونه </a:t>
            </a:r>
            <a:r>
              <a:rPr lang="fa-IR" dirty="0">
                <a:cs typeface="B Lotus" panose="00000400000000000000" pitchFamily="2" charset="-78"/>
              </a:rPr>
              <a:t>دخالتی </a:t>
            </a:r>
            <a:r>
              <a:rPr lang="fa-IR" dirty="0" smtClean="0">
                <a:cs typeface="B Lotus" panose="00000400000000000000" pitchFamily="2" charset="-78"/>
              </a:rPr>
              <a:t>ندارد، </a:t>
            </a:r>
            <a:r>
              <a:rPr lang="fa-IR" dirty="0">
                <a:cs typeface="B Lotus" panose="00000400000000000000" pitchFamily="2" charset="-78"/>
              </a:rPr>
              <a:t>ولی در </a:t>
            </a:r>
            <a:r>
              <a:rPr lang="fa-IR" dirty="0" smtClean="0">
                <a:cs typeface="B Lotus" panose="00000400000000000000" pitchFamily="2" charset="-78"/>
              </a:rPr>
              <a:t>مقابل، </a:t>
            </a:r>
            <a:r>
              <a:rPr lang="fa-IR" dirty="0">
                <a:cs typeface="B Lotus" panose="00000400000000000000" pitchFamily="2" charset="-78"/>
              </a:rPr>
              <a:t>تصحیح جواب </a:t>
            </a:r>
            <a:r>
              <a:rPr lang="fa-IR" dirty="0" smtClean="0">
                <a:cs typeface="B Lotus" panose="00000400000000000000" pitchFamily="2" charset="-78"/>
              </a:rPr>
              <a:t>سوال‌های آزمون‌های </a:t>
            </a:r>
            <a:r>
              <a:rPr lang="fa-IR" dirty="0">
                <a:cs typeface="B Lotus" panose="00000400000000000000" pitchFamily="2" charset="-78"/>
              </a:rPr>
              <a:t>غیر </a:t>
            </a:r>
            <a:r>
              <a:rPr lang="fa-IR" dirty="0" smtClean="0">
                <a:cs typeface="B Lotus" panose="00000400000000000000" pitchFamily="2" charset="-78"/>
              </a:rPr>
              <a:t>عینی، معمولاً </a:t>
            </a:r>
            <a:r>
              <a:rPr lang="fa-IR" dirty="0">
                <a:cs typeface="B Lotus" panose="00000400000000000000" pitchFamily="2" charset="-78"/>
              </a:rPr>
              <a:t>تحت تاثیر نظر شخصی </a:t>
            </a:r>
            <a:r>
              <a:rPr lang="fa-IR" dirty="0" smtClean="0">
                <a:cs typeface="B Lotus" panose="00000400000000000000" pitchFamily="2" charset="-78"/>
              </a:rPr>
              <a:t>مصحّح </a:t>
            </a:r>
            <a:r>
              <a:rPr lang="fa-IR" dirty="0">
                <a:cs typeface="B Lotus" panose="00000400000000000000" pitchFamily="2" charset="-78"/>
              </a:rPr>
              <a:t>قرار </a:t>
            </a:r>
            <a:r>
              <a:rPr lang="fa-IR" dirty="0" smtClean="0">
                <a:cs typeface="B Lotus" panose="00000400000000000000" pitchFamily="2" charset="-78"/>
              </a:rPr>
              <a:t>می‌گیرد</a:t>
            </a:r>
            <a:r>
              <a:rPr lang="fa-IR" dirty="0">
                <a:cs typeface="B Lotus" panose="00000400000000000000" pitchFamily="2" charset="-78"/>
              </a:rPr>
              <a:t>.</a:t>
            </a:r>
          </a:p>
          <a:p>
            <a:pPr marL="0" indent="0" algn="just">
              <a:buNone/>
            </a:pPr>
            <a:r>
              <a:rPr lang="fa-IR" dirty="0" smtClean="0">
                <a:cs typeface="B Lotus" panose="00000400000000000000" pitchFamily="2" charset="-78"/>
              </a:rPr>
              <a:t>«لین» </a:t>
            </a:r>
            <a:r>
              <a:rPr lang="fa-IR" dirty="0">
                <a:cs typeface="B Lotus" panose="00000400000000000000" pitchFamily="2" charset="-78"/>
              </a:rPr>
              <a:t>و </a:t>
            </a:r>
            <a:r>
              <a:rPr lang="fa-IR" dirty="0" smtClean="0">
                <a:cs typeface="B Lotus" panose="00000400000000000000" pitchFamily="2" charset="-78"/>
              </a:rPr>
              <a:t>«گرانلاند» </a:t>
            </a:r>
            <a:r>
              <a:rPr lang="fa-IR" dirty="0">
                <a:cs typeface="B Lotus" panose="00000400000000000000" pitchFamily="2" charset="-78"/>
              </a:rPr>
              <a:t>در </a:t>
            </a:r>
            <a:r>
              <a:rPr lang="fa-IR" dirty="0" smtClean="0">
                <a:cs typeface="B Lotus" panose="00000400000000000000" pitchFamily="2" charset="-78"/>
              </a:rPr>
              <a:t>دسته‌بندی روش‌های </a:t>
            </a:r>
            <a:r>
              <a:rPr lang="fa-IR" dirty="0">
                <a:cs typeface="B Lotus" panose="00000400000000000000" pitchFamily="2" charset="-78"/>
              </a:rPr>
              <a:t>مختلف </a:t>
            </a:r>
            <a:r>
              <a:rPr lang="fa-IR" dirty="0" smtClean="0">
                <a:cs typeface="B Lotus" panose="00000400000000000000" pitchFamily="2" charset="-78"/>
              </a:rPr>
              <a:t>سنجش، به جای </a:t>
            </a:r>
            <a:r>
              <a:rPr lang="fa-IR" dirty="0">
                <a:cs typeface="B Lotus" panose="00000400000000000000" pitchFamily="2" charset="-78"/>
              </a:rPr>
              <a:t>اصطلاحات </a:t>
            </a:r>
            <a:r>
              <a:rPr lang="fa-IR" dirty="0" smtClean="0">
                <a:solidFill>
                  <a:srgbClr val="FF0000"/>
                </a:solidFill>
                <a:cs typeface="B Lotus" panose="00000400000000000000" pitchFamily="2" charset="-78"/>
              </a:rPr>
              <a:t>بسته‌پاسخ</a:t>
            </a:r>
            <a:r>
              <a:rPr lang="fa-IR" dirty="0" smtClean="0">
                <a:cs typeface="B Lotus" panose="00000400000000000000" pitchFamily="2" charset="-78"/>
              </a:rPr>
              <a:t> </a:t>
            </a:r>
            <a:r>
              <a:rPr lang="fa-IR" dirty="0">
                <a:cs typeface="B Lotus" panose="00000400000000000000" pitchFamily="2" charset="-78"/>
              </a:rPr>
              <a:t>و </a:t>
            </a:r>
            <a:r>
              <a:rPr lang="fa-IR" dirty="0" smtClean="0">
                <a:solidFill>
                  <a:srgbClr val="FF0000"/>
                </a:solidFill>
                <a:cs typeface="B Lotus" panose="00000400000000000000" pitchFamily="2" charset="-78"/>
              </a:rPr>
              <a:t>بازپاسخ</a:t>
            </a:r>
            <a:r>
              <a:rPr lang="fa-IR" dirty="0" smtClean="0">
                <a:cs typeface="B Lotus" panose="00000400000000000000" pitchFamily="2" charset="-78"/>
              </a:rPr>
              <a:t>، از آزمون‌های «</a:t>
            </a:r>
            <a:r>
              <a:rPr lang="fa-IR" dirty="0" smtClean="0">
                <a:solidFill>
                  <a:srgbClr val="FF0000"/>
                </a:solidFill>
                <a:cs typeface="B Lotus" panose="00000400000000000000" pitchFamily="2" charset="-78"/>
              </a:rPr>
              <a:t>گزینه‌ی ثابت</a:t>
            </a:r>
            <a:r>
              <a:rPr lang="fa-IR" dirty="0" smtClean="0">
                <a:cs typeface="B Lotus" panose="00000400000000000000" pitchFamily="2" charset="-78"/>
              </a:rPr>
              <a:t>» </a:t>
            </a:r>
            <a:r>
              <a:rPr lang="fa-IR" dirty="0">
                <a:cs typeface="B Lotus" panose="00000400000000000000" pitchFamily="2" charset="-78"/>
              </a:rPr>
              <a:t>و </a:t>
            </a:r>
            <a:r>
              <a:rPr lang="fa-IR" dirty="0" smtClean="0">
                <a:cs typeface="B Lotus" panose="00000400000000000000" pitchFamily="2" charset="-78"/>
              </a:rPr>
              <a:t>«</a:t>
            </a:r>
            <a:r>
              <a:rPr lang="fa-IR" dirty="0" smtClean="0">
                <a:solidFill>
                  <a:srgbClr val="FF0000"/>
                </a:solidFill>
                <a:cs typeface="B Lotus" panose="00000400000000000000" pitchFamily="2" charset="-78"/>
              </a:rPr>
              <a:t>سنجش‌های </a:t>
            </a:r>
            <a:r>
              <a:rPr lang="fa-IR" dirty="0">
                <a:solidFill>
                  <a:srgbClr val="FF0000"/>
                </a:solidFill>
                <a:cs typeface="B Lotus" panose="00000400000000000000" pitchFamily="2" charset="-78"/>
              </a:rPr>
              <a:t>عملکرد </a:t>
            </a:r>
            <a:r>
              <a:rPr lang="fa-IR" dirty="0" smtClean="0">
                <a:solidFill>
                  <a:srgbClr val="FF0000"/>
                </a:solidFill>
                <a:cs typeface="B Lotus" panose="00000400000000000000" pitchFamily="2" charset="-78"/>
              </a:rPr>
              <a:t>پیچیده</a:t>
            </a:r>
            <a:r>
              <a:rPr lang="fa-IR" dirty="0" smtClean="0">
                <a:cs typeface="B Lotus" panose="00000400000000000000" pitchFamily="2" charset="-78"/>
              </a:rPr>
              <a:t>» </a:t>
            </a:r>
            <a:r>
              <a:rPr lang="fa-IR" dirty="0">
                <a:cs typeface="B Lotus" panose="00000400000000000000" pitchFamily="2" charset="-78"/>
              </a:rPr>
              <a:t>استفاده </a:t>
            </a:r>
            <a:r>
              <a:rPr lang="fa-IR" dirty="0" smtClean="0">
                <a:cs typeface="B Lotus" panose="00000400000000000000" pitchFamily="2" charset="-78"/>
              </a:rPr>
              <a:t>کرده‌اند</a:t>
            </a:r>
            <a:r>
              <a:rPr lang="fa-IR" dirty="0">
                <a:cs typeface="B Lotus" panose="00000400000000000000" pitchFamily="2" charset="-78"/>
              </a:rPr>
              <a:t>.</a:t>
            </a:r>
          </a:p>
          <a:p>
            <a:pPr marL="0" indent="0" algn="just">
              <a:buNone/>
            </a:pPr>
            <a:r>
              <a:rPr lang="fa-IR" dirty="0">
                <a:cs typeface="B Lotus" panose="00000400000000000000" pitchFamily="2" charset="-78"/>
              </a:rPr>
              <a:t>گونه دیگر </a:t>
            </a:r>
            <a:r>
              <a:rPr lang="fa-IR" dirty="0" smtClean="0">
                <a:cs typeface="B Lotus" panose="00000400000000000000" pitchFamily="2" charset="-78"/>
              </a:rPr>
              <a:t>دسته‌بندی </a:t>
            </a:r>
            <a:r>
              <a:rPr lang="fa-IR" dirty="0">
                <a:cs typeface="B Lotus" panose="00000400000000000000" pitchFamily="2" charset="-78"/>
              </a:rPr>
              <a:t>وسایل </a:t>
            </a:r>
            <a:r>
              <a:rPr lang="fa-IR" dirty="0" smtClean="0">
                <a:cs typeface="B Lotus" panose="00000400000000000000" pitchFamily="2" charset="-78"/>
              </a:rPr>
              <a:t>اندازه‌گیری </a:t>
            </a:r>
            <a:r>
              <a:rPr lang="fa-IR" dirty="0">
                <a:cs typeface="B Lotus" panose="00000400000000000000" pitchFamily="2" charset="-78"/>
              </a:rPr>
              <a:t>و سنجش</a:t>
            </a:r>
            <a:r>
              <a:rPr lang="fa-IR" dirty="0" smtClean="0">
                <a:cs typeface="B Lotus" panose="00000400000000000000" pitchFamily="2" charset="-78"/>
              </a:rPr>
              <a:t>، تقسیم آن‌ها </a:t>
            </a:r>
            <a:r>
              <a:rPr lang="fa-IR" dirty="0">
                <a:cs typeface="B Lotus" panose="00000400000000000000" pitchFamily="2" charset="-78"/>
              </a:rPr>
              <a:t>به دو گروه </a:t>
            </a:r>
            <a:r>
              <a:rPr lang="fa-IR" dirty="0" smtClean="0">
                <a:cs typeface="B Lotus" panose="00000400000000000000" pitchFamily="2" charset="-78"/>
              </a:rPr>
              <a:t>روش‌های «</a:t>
            </a:r>
            <a:r>
              <a:rPr lang="fa-IR" dirty="0" smtClean="0">
                <a:solidFill>
                  <a:srgbClr val="FF0000"/>
                </a:solidFill>
                <a:cs typeface="B Lotus" panose="00000400000000000000" pitchFamily="2" charset="-78"/>
              </a:rPr>
              <a:t>انتخاب‌پاسخ</a:t>
            </a:r>
            <a:r>
              <a:rPr lang="fa-IR" dirty="0" smtClean="0">
                <a:cs typeface="B Lotus" panose="00000400000000000000" pitchFamily="2" charset="-78"/>
              </a:rPr>
              <a:t>» (آزمون‌های‌عینی </a:t>
            </a:r>
            <a:r>
              <a:rPr lang="fa-IR" dirty="0">
                <a:cs typeface="B Lotus" panose="00000400000000000000" pitchFamily="2" charset="-78"/>
              </a:rPr>
              <a:t>و </a:t>
            </a:r>
            <a:r>
              <a:rPr lang="fa-IR" dirty="0" smtClean="0">
                <a:cs typeface="B Lotus" panose="00000400000000000000" pitchFamily="2" charset="-78"/>
              </a:rPr>
              <a:t>بسته‌پاسخ</a:t>
            </a:r>
            <a:r>
              <a:rPr lang="fa-IR" dirty="0">
                <a:cs typeface="B Lotus" panose="00000400000000000000" pitchFamily="2" charset="-78"/>
              </a:rPr>
              <a:t>) و </a:t>
            </a:r>
            <a:r>
              <a:rPr lang="fa-IR" dirty="0" smtClean="0">
                <a:cs typeface="B Lotus" panose="00000400000000000000" pitchFamily="2" charset="-78"/>
              </a:rPr>
              <a:t>روش‌های «</a:t>
            </a:r>
            <a:r>
              <a:rPr lang="fa-IR" dirty="0" smtClean="0">
                <a:solidFill>
                  <a:srgbClr val="FF0000"/>
                </a:solidFill>
                <a:cs typeface="B Lotus" panose="00000400000000000000" pitchFamily="2" charset="-78"/>
              </a:rPr>
              <a:t>ساختن‌پاسخ</a:t>
            </a:r>
            <a:r>
              <a:rPr lang="fa-IR" dirty="0" smtClean="0">
                <a:cs typeface="B Lotus" panose="00000400000000000000" pitchFamily="2" charset="-78"/>
              </a:rPr>
              <a:t>» </a:t>
            </a:r>
            <a:r>
              <a:rPr lang="fa-IR" dirty="0">
                <a:cs typeface="B Lotus" panose="00000400000000000000" pitchFamily="2" charset="-78"/>
              </a:rPr>
              <a:t>است. </a:t>
            </a:r>
          </a:p>
          <a:p>
            <a:pPr marL="0" indent="0" algn="just">
              <a:buNone/>
            </a:pPr>
            <a:endParaRPr lang="fa-IR" dirty="0">
              <a:cs typeface="B Lotus" panose="00000400000000000000" pitchFamily="2" charset="-78"/>
            </a:endParaRPr>
          </a:p>
        </p:txBody>
      </p:sp>
    </p:spTree>
    <p:extLst>
      <p:ext uri="{BB962C8B-B14F-4D97-AF65-F5344CB8AC3E}">
        <p14:creationId xmlns:p14="http://schemas.microsoft.com/office/powerpoint/2010/main" val="6760228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1306488" cy="490066"/>
          </a:xfrm>
        </p:spPr>
        <p:txBody>
          <a:bodyPr>
            <a:normAutofit/>
          </a:bodyPr>
          <a:lstStyle/>
          <a:p>
            <a:r>
              <a:rPr lang="fa-IR" sz="1000" dirty="0" smtClean="0">
                <a:cs typeface="B Lotus" panose="00000400000000000000" pitchFamily="2" charset="-78"/>
              </a:rPr>
              <a:t>سنجش و اندازه‌گیری </a:t>
            </a:r>
            <a:endParaRPr lang="fa-IR" sz="1000" dirty="0">
              <a:cs typeface="B Lotus" panose="00000400000000000000" pitchFamily="2" charset="-78"/>
            </a:endParaRPr>
          </a:p>
        </p:txBody>
      </p:sp>
      <p:sp>
        <p:nvSpPr>
          <p:cNvPr id="3" name="Content Placeholder 2"/>
          <p:cNvSpPr>
            <a:spLocks noGrp="1"/>
          </p:cNvSpPr>
          <p:nvPr>
            <p:ph idx="1"/>
          </p:nvPr>
        </p:nvSpPr>
        <p:spPr>
          <a:xfrm>
            <a:off x="179512" y="116632"/>
            <a:ext cx="8640960" cy="6192688"/>
          </a:xfrm>
        </p:spPr>
        <p:txBody>
          <a:bodyPr/>
          <a:lstStyle/>
          <a:p>
            <a:pPr marL="0" indent="0">
              <a:buNone/>
            </a:pPr>
            <a:r>
              <a:rPr lang="fa-IR" b="1" dirty="0" smtClean="0">
                <a:solidFill>
                  <a:srgbClr val="FF0000"/>
                </a:solidFill>
                <a:cs typeface="B Lotus" panose="00000400000000000000" pitchFamily="2" charset="-78"/>
              </a:rPr>
              <a:t>تفاوت بین آزمون و پرسشنامه :</a:t>
            </a:r>
          </a:p>
          <a:p>
            <a:pPr marL="0" indent="0" algn="just">
              <a:buNone/>
            </a:pPr>
            <a:r>
              <a:rPr lang="fa-IR" dirty="0" smtClean="0">
                <a:cs typeface="B Lotus" panose="00000400000000000000" pitchFamily="2" charset="-78"/>
              </a:rPr>
              <a:t>به کمک آزمون، توانایی‌ها اندازه‌گیری می‌شوند، امّا پرسشنامه ویژگی‌های غیرتوانایی را می‌سنجد.</a:t>
            </a:r>
          </a:p>
          <a:p>
            <a:pPr marL="0" indent="0" algn="just">
              <a:buNone/>
            </a:pPr>
            <a:r>
              <a:rPr lang="fa-IR" dirty="0" smtClean="0">
                <a:cs typeface="B Lotus" panose="00000400000000000000" pitchFamily="2" charset="-78"/>
              </a:rPr>
              <a:t>به آزمون، ابزار اندازه‌گیری </a:t>
            </a:r>
            <a:r>
              <a:rPr lang="fa-IR" dirty="0" smtClean="0">
                <a:solidFill>
                  <a:srgbClr val="FF0000"/>
                </a:solidFill>
                <a:cs typeface="B Lotus" panose="00000400000000000000" pitchFamily="2" charset="-78"/>
              </a:rPr>
              <a:t>عملکرد بیشینه </a:t>
            </a:r>
            <a:r>
              <a:rPr lang="fa-IR" dirty="0" smtClean="0">
                <a:cs typeface="B Lotus" panose="00000400000000000000" pitchFamily="2" charset="-78"/>
              </a:rPr>
              <a:t>و به پرسشنامه ابزار اندازه‌گیری </a:t>
            </a:r>
            <a:r>
              <a:rPr lang="fa-IR" dirty="0" smtClean="0">
                <a:solidFill>
                  <a:srgbClr val="FF0000"/>
                </a:solidFill>
                <a:cs typeface="B Lotus" panose="00000400000000000000" pitchFamily="2" charset="-78"/>
              </a:rPr>
              <a:t>عملکرد نوعی </a:t>
            </a:r>
            <a:r>
              <a:rPr lang="fa-IR" dirty="0" smtClean="0">
                <a:cs typeface="B Lotus" panose="00000400000000000000" pitchFamily="2" charset="-78"/>
              </a:rPr>
              <a:t>گفته می‌شود.</a:t>
            </a:r>
          </a:p>
          <a:p>
            <a:pPr marL="0" indent="0">
              <a:buNone/>
            </a:pPr>
            <a:endParaRPr lang="fa-IR" dirty="0" smtClean="0">
              <a:cs typeface="B Lotus" panose="00000400000000000000" pitchFamily="2" charset="-78"/>
            </a:endParaRPr>
          </a:p>
          <a:p>
            <a:pPr marL="0" indent="0">
              <a:buNone/>
            </a:pPr>
            <a:r>
              <a:rPr lang="fa-IR" b="1" dirty="0" smtClean="0">
                <a:solidFill>
                  <a:srgbClr val="FF0000"/>
                </a:solidFill>
                <a:cs typeface="B Lotus" panose="00000400000000000000" pitchFamily="2" charset="-78"/>
              </a:rPr>
              <a:t>شباهت بین آزمون و پرسشنامه :</a:t>
            </a:r>
          </a:p>
          <a:p>
            <a:pPr marL="0" indent="0">
              <a:buNone/>
            </a:pPr>
            <a:r>
              <a:rPr lang="fa-IR" dirty="0" smtClean="0">
                <a:cs typeface="B Lotus" panose="00000400000000000000" pitchFamily="2" charset="-78"/>
              </a:rPr>
              <a:t>الف) تعریف مشابه دارند.</a:t>
            </a:r>
          </a:p>
          <a:p>
            <a:pPr marL="0" indent="0">
              <a:buNone/>
            </a:pPr>
            <a:r>
              <a:rPr lang="fa-IR" dirty="0" smtClean="0">
                <a:cs typeface="B Lotus" panose="00000400000000000000" pitchFamily="2" charset="-78"/>
              </a:rPr>
              <a:t>ب) هر دو ابزار سنجش کمّی‌اند. یعنی نتیجه‌ی اندازه‌گیری در آن‌ها به وسیله‌ی عدد و رقم گزارش می‌شود.</a:t>
            </a:r>
          </a:p>
          <a:p>
            <a:pPr marL="0" indent="0">
              <a:buNone/>
            </a:pPr>
            <a:endParaRPr lang="fa-IR" dirty="0">
              <a:cs typeface="B Lotus" panose="00000400000000000000" pitchFamily="2" charset="-78"/>
            </a:endParaRPr>
          </a:p>
        </p:txBody>
      </p:sp>
    </p:spTree>
    <p:extLst>
      <p:ext uri="{BB962C8B-B14F-4D97-AF65-F5344CB8AC3E}">
        <p14:creationId xmlns:p14="http://schemas.microsoft.com/office/powerpoint/2010/main" val="27971693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1594520" cy="490066"/>
          </a:xfrm>
        </p:spPr>
        <p:txBody>
          <a:bodyPr>
            <a:normAutofit/>
          </a:bodyPr>
          <a:lstStyle/>
          <a:p>
            <a:pPr algn="l"/>
            <a:r>
              <a:rPr lang="fa-IR" sz="1000" dirty="0" smtClean="0">
                <a:cs typeface="B Lotus" panose="00000400000000000000" pitchFamily="2" charset="-78"/>
              </a:rPr>
              <a:t>سنجش و اندازه‌گیری </a:t>
            </a:r>
            <a:endParaRPr lang="fa-IR" sz="1000" dirty="0">
              <a:cs typeface="B Lotus" panose="00000400000000000000" pitchFamily="2" charset="-78"/>
            </a:endParaRPr>
          </a:p>
        </p:txBody>
      </p:sp>
      <p:sp>
        <p:nvSpPr>
          <p:cNvPr id="3" name="Content Placeholder 2"/>
          <p:cNvSpPr>
            <a:spLocks noGrp="1"/>
          </p:cNvSpPr>
          <p:nvPr>
            <p:ph idx="1"/>
          </p:nvPr>
        </p:nvSpPr>
        <p:spPr>
          <a:xfrm>
            <a:off x="251520" y="188640"/>
            <a:ext cx="8712968" cy="6408712"/>
          </a:xfrm>
        </p:spPr>
        <p:txBody>
          <a:bodyPr>
            <a:normAutofit lnSpcReduction="10000"/>
          </a:bodyPr>
          <a:lstStyle/>
          <a:p>
            <a:pPr marL="0" indent="0" algn="just">
              <a:buNone/>
            </a:pPr>
            <a:r>
              <a:rPr lang="fa-IR" b="1" dirty="0">
                <a:solidFill>
                  <a:srgbClr val="FF0000"/>
                </a:solidFill>
                <a:cs typeface="B Lotus" panose="00000400000000000000" pitchFamily="2" charset="-78"/>
              </a:rPr>
              <a:t>اصطلاحاتی که </a:t>
            </a:r>
            <a:r>
              <a:rPr lang="fa-IR" b="1" dirty="0" smtClean="0">
                <a:solidFill>
                  <a:srgbClr val="FF0000"/>
                </a:solidFill>
                <a:cs typeface="B Lotus" panose="00000400000000000000" pitchFamily="2" charset="-78"/>
              </a:rPr>
              <a:t>اخیراً </a:t>
            </a:r>
            <a:r>
              <a:rPr lang="fa-IR" b="1" dirty="0">
                <a:solidFill>
                  <a:srgbClr val="FF0000"/>
                </a:solidFill>
                <a:cs typeface="B Lotus" panose="00000400000000000000" pitchFamily="2" charset="-78"/>
              </a:rPr>
              <a:t>مورد استفاده قرار می </a:t>
            </a:r>
            <a:r>
              <a:rPr lang="fa-IR" b="1" dirty="0" smtClean="0">
                <a:solidFill>
                  <a:srgbClr val="FF0000"/>
                </a:solidFill>
                <a:cs typeface="B Lotus" panose="00000400000000000000" pitchFamily="2" charset="-78"/>
              </a:rPr>
              <a:t>گیرند :</a:t>
            </a:r>
            <a:endParaRPr lang="fa-IR" b="1" dirty="0">
              <a:solidFill>
                <a:srgbClr val="FF0000"/>
              </a:solidFill>
              <a:cs typeface="B Lotus" panose="00000400000000000000" pitchFamily="2" charset="-78"/>
            </a:endParaRPr>
          </a:p>
          <a:p>
            <a:pPr marL="0" indent="0" algn="just">
              <a:buNone/>
            </a:pPr>
            <a:r>
              <a:rPr lang="fa-IR" dirty="0">
                <a:cs typeface="B Lotus" panose="00000400000000000000" pitchFamily="2" charset="-78"/>
              </a:rPr>
              <a:t>1- </a:t>
            </a:r>
            <a:r>
              <a:rPr lang="fa-IR" dirty="0">
                <a:solidFill>
                  <a:srgbClr val="FF0000"/>
                </a:solidFill>
                <a:cs typeface="B Lotus" panose="00000400000000000000" pitchFamily="2" charset="-78"/>
              </a:rPr>
              <a:t>سنجش </a:t>
            </a:r>
            <a:r>
              <a:rPr lang="fa-IR" dirty="0" smtClean="0">
                <a:solidFill>
                  <a:srgbClr val="FF0000"/>
                </a:solidFill>
                <a:cs typeface="B Lotus" panose="00000400000000000000" pitchFamily="2" charset="-78"/>
              </a:rPr>
              <a:t>جایگزین : </a:t>
            </a:r>
            <a:r>
              <a:rPr lang="fa-IR" dirty="0" smtClean="0">
                <a:cs typeface="B Lotus" panose="00000400000000000000" pitchFamily="2" charset="-78"/>
              </a:rPr>
              <a:t>اشاره </a:t>
            </a:r>
            <a:r>
              <a:rPr lang="fa-IR" dirty="0">
                <a:cs typeface="B Lotus" panose="00000400000000000000" pitchFamily="2" charset="-78"/>
              </a:rPr>
              <a:t>به </a:t>
            </a:r>
            <a:r>
              <a:rPr lang="fa-IR" dirty="0" smtClean="0">
                <a:cs typeface="B Lotus" panose="00000400000000000000" pitchFamily="2" charset="-78"/>
              </a:rPr>
              <a:t>روش‌هایی </a:t>
            </a:r>
            <a:r>
              <a:rPr lang="fa-IR" dirty="0">
                <a:cs typeface="B Lotus" panose="00000400000000000000" pitchFamily="2" charset="-78"/>
              </a:rPr>
              <a:t>است که </a:t>
            </a:r>
            <a:r>
              <a:rPr lang="fa-IR" dirty="0" smtClean="0">
                <a:cs typeface="B Lotus" panose="00000400000000000000" pitchFamily="2" charset="-78"/>
              </a:rPr>
              <a:t>به جای روش‌های قبلاً </a:t>
            </a:r>
            <a:r>
              <a:rPr lang="fa-IR" dirty="0">
                <a:cs typeface="B Lotus" panose="00000400000000000000" pitchFamily="2" charset="-78"/>
              </a:rPr>
              <a:t>متداول عینی یا </a:t>
            </a:r>
            <a:r>
              <a:rPr lang="fa-IR" dirty="0" smtClean="0">
                <a:cs typeface="B Lotus" panose="00000400000000000000" pitchFamily="2" charset="-78"/>
              </a:rPr>
              <a:t>پاسخ‌گزین، </a:t>
            </a:r>
            <a:r>
              <a:rPr lang="fa-IR" dirty="0">
                <a:cs typeface="B Lotus" panose="00000400000000000000" pitchFamily="2" charset="-78"/>
              </a:rPr>
              <a:t>مورد استفاده قرار </a:t>
            </a:r>
            <a:r>
              <a:rPr lang="fa-IR" dirty="0" smtClean="0">
                <a:cs typeface="B Lotus" panose="00000400000000000000" pitchFamily="2" charset="-78"/>
              </a:rPr>
              <a:t>می‌گیرند</a:t>
            </a:r>
            <a:r>
              <a:rPr lang="fa-IR" dirty="0">
                <a:cs typeface="B Lotus" panose="00000400000000000000" pitchFamily="2" charset="-78"/>
              </a:rPr>
              <a:t>.</a:t>
            </a:r>
          </a:p>
          <a:p>
            <a:pPr marL="0" indent="0" algn="just">
              <a:buNone/>
            </a:pPr>
            <a:r>
              <a:rPr lang="fa-IR" dirty="0">
                <a:solidFill>
                  <a:srgbClr val="FF0000"/>
                </a:solidFill>
                <a:cs typeface="B Lotus" panose="00000400000000000000" pitchFamily="2" charset="-78"/>
              </a:rPr>
              <a:t>2- سنجش </a:t>
            </a:r>
            <a:r>
              <a:rPr lang="fa-IR" dirty="0" smtClean="0">
                <a:solidFill>
                  <a:srgbClr val="FF0000"/>
                </a:solidFill>
                <a:cs typeface="B Lotus" panose="00000400000000000000" pitchFamily="2" charset="-78"/>
              </a:rPr>
              <a:t>واقعی : </a:t>
            </a:r>
            <a:r>
              <a:rPr lang="fa-IR" dirty="0" smtClean="0">
                <a:cs typeface="B Lotus" panose="00000400000000000000" pitchFamily="2" charset="-78"/>
              </a:rPr>
              <a:t>فعالیّت‌ها </a:t>
            </a:r>
            <a:r>
              <a:rPr lang="fa-IR" dirty="0">
                <a:cs typeface="B Lotus" panose="00000400000000000000" pitchFamily="2" charset="-78"/>
              </a:rPr>
              <a:t>و </a:t>
            </a:r>
            <a:r>
              <a:rPr lang="fa-IR" dirty="0" smtClean="0">
                <a:cs typeface="B Lotus" panose="00000400000000000000" pitchFamily="2" charset="-78"/>
              </a:rPr>
              <a:t>تکلیف‌های معناداری </a:t>
            </a:r>
            <a:r>
              <a:rPr lang="fa-IR" dirty="0">
                <a:cs typeface="B Lotus" panose="00000400000000000000" pitchFamily="2" charset="-78"/>
              </a:rPr>
              <a:t>هستند که در ارزشیابی از پیشرفت تحصیلی </a:t>
            </a:r>
            <a:r>
              <a:rPr lang="fa-IR" dirty="0" smtClean="0">
                <a:cs typeface="B Lotus" panose="00000400000000000000" pitchFamily="2" charset="-78"/>
              </a:rPr>
              <a:t>دانش‌آموزان، به کار می‌روند و هدف آن </a:t>
            </a:r>
            <a:r>
              <a:rPr lang="fa-IR" dirty="0">
                <a:cs typeface="B Lotus" panose="00000400000000000000" pitchFamily="2" charset="-78"/>
              </a:rPr>
              <a:t>نشان دادن </a:t>
            </a:r>
            <a:r>
              <a:rPr lang="fa-IR" u="sng" dirty="0">
                <a:cs typeface="B Lotus" panose="00000400000000000000" pitchFamily="2" charset="-78"/>
              </a:rPr>
              <a:t>توانایی</a:t>
            </a:r>
            <a:r>
              <a:rPr lang="fa-IR" dirty="0">
                <a:cs typeface="B Lotus" panose="00000400000000000000" pitchFamily="2" charset="-78"/>
              </a:rPr>
              <a:t> یادگیرندگان در انتقال </a:t>
            </a:r>
            <a:r>
              <a:rPr lang="fa-IR" dirty="0" smtClean="0">
                <a:cs typeface="B Lotus" panose="00000400000000000000" pitchFamily="2" charset="-78"/>
              </a:rPr>
              <a:t>یادگیری‌ها </a:t>
            </a:r>
            <a:r>
              <a:rPr lang="fa-IR" dirty="0">
                <a:cs typeface="B Lotus" panose="00000400000000000000" pitchFamily="2" charset="-78"/>
              </a:rPr>
              <a:t>به </a:t>
            </a:r>
            <a:r>
              <a:rPr lang="fa-IR" dirty="0" smtClean="0">
                <a:cs typeface="B Lotus" panose="00000400000000000000" pitchFamily="2" charset="-78"/>
              </a:rPr>
              <a:t>فعالیّت‌های </a:t>
            </a:r>
            <a:r>
              <a:rPr lang="fa-IR" dirty="0">
                <a:cs typeface="B Lotus" panose="00000400000000000000" pitchFamily="2" charset="-78"/>
              </a:rPr>
              <a:t>دنیای واقعی است.</a:t>
            </a:r>
          </a:p>
          <a:p>
            <a:pPr marL="0" indent="0" algn="just">
              <a:buNone/>
            </a:pPr>
            <a:r>
              <a:rPr lang="fa-IR" dirty="0" smtClean="0">
                <a:solidFill>
                  <a:srgbClr val="FF0000"/>
                </a:solidFill>
                <a:cs typeface="B Lotus" panose="00000400000000000000" pitchFamily="2" charset="-78"/>
              </a:rPr>
              <a:t>3- </a:t>
            </a:r>
            <a:r>
              <a:rPr lang="fa-IR" dirty="0">
                <a:solidFill>
                  <a:srgbClr val="FF0000"/>
                </a:solidFill>
                <a:cs typeface="B Lotus" panose="00000400000000000000" pitchFamily="2" charset="-78"/>
              </a:rPr>
              <a:t>سنجش </a:t>
            </a:r>
            <a:r>
              <a:rPr lang="fa-IR" dirty="0" smtClean="0">
                <a:solidFill>
                  <a:srgbClr val="FF0000"/>
                </a:solidFill>
                <a:cs typeface="B Lotus" panose="00000400000000000000" pitchFamily="2" charset="-78"/>
              </a:rPr>
              <a:t>قیاس‌پذیر : </a:t>
            </a:r>
            <a:r>
              <a:rPr lang="fa-IR" dirty="0">
                <a:cs typeface="B Lotus" panose="00000400000000000000" pitchFamily="2" charset="-78"/>
              </a:rPr>
              <a:t>رفتار آزمون شونده را در </a:t>
            </a:r>
            <a:r>
              <a:rPr lang="fa-IR" dirty="0" smtClean="0">
                <a:cs typeface="B Lotus" panose="00000400000000000000" pitchFamily="2" charset="-78"/>
              </a:rPr>
              <a:t>موقعیّت‌های شبیه‌سازی </a:t>
            </a:r>
            <a:r>
              <a:rPr lang="fa-IR" dirty="0">
                <a:cs typeface="B Lotus" panose="00000400000000000000" pitchFamily="2" charset="-78"/>
              </a:rPr>
              <a:t>شده با </a:t>
            </a:r>
            <a:r>
              <a:rPr lang="fa-IR" dirty="0" smtClean="0">
                <a:cs typeface="B Lotus" panose="00000400000000000000" pitchFamily="2" charset="-78"/>
              </a:rPr>
              <a:t>موقعیّت‌های </a:t>
            </a:r>
            <a:r>
              <a:rPr lang="fa-IR" dirty="0">
                <a:cs typeface="B Lotus" panose="00000400000000000000" pitchFamily="2" charset="-78"/>
              </a:rPr>
              <a:t>زندگی واقعی که در </a:t>
            </a:r>
            <a:r>
              <a:rPr lang="fa-IR" dirty="0" smtClean="0">
                <a:cs typeface="B Lotus" panose="00000400000000000000" pitchFamily="2" charset="-78"/>
              </a:rPr>
              <a:t>آن </a:t>
            </a:r>
            <a:r>
              <a:rPr lang="fa-IR" dirty="0">
                <a:cs typeface="B Lotus" panose="00000400000000000000" pitchFamily="2" charset="-78"/>
              </a:rPr>
              <a:t>رفتار مورد سنجش </a:t>
            </a:r>
            <a:r>
              <a:rPr lang="fa-IR" dirty="0" smtClean="0">
                <a:cs typeface="B Lotus" panose="00000400000000000000" pitchFamily="2" charset="-78"/>
              </a:rPr>
              <a:t>اتّفاق می‌افتد، </a:t>
            </a:r>
            <a:r>
              <a:rPr lang="fa-IR" dirty="0">
                <a:cs typeface="B Lotus" panose="00000400000000000000" pitchFamily="2" charset="-78"/>
              </a:rPr>
              <a:t>اندازه </a:t>
            </a:r>
            <a:r>
              <a:rPr lang="fa-IR" dirty="0" smtClean="0">
                <a:cs typeface="B Lotus" panose="00000400000000000000" pitchFamily="2" charset="-78"/>
              </a:rPr>
              <a:t>می‌گیرد</a:t>
            </a:r>
            <a:r>
              <a:rPr lang="fa-IR" dirty="0">
                <a:cs typeface="B Lotus" panose="00000400000000000000" pitchFamily="2" charset="-78"/>
              </a:rPr>
              <a:t>.</a:t>
            </a:r>
          </a:p>
          <a:p>
            <a:pPr marL="0" indent="0" algn="just">
              <a:buNone/>
            </a:pPr>
            <a:r>
              <a:rPr lang="fa-IR" dirty="0">
                <a:cs typeface="B Lotus" panose="00000400000000000000" pitchFamily="2" charset="-78"/>
              </a:rPr>
              <a:t>هدف از مشاهده و سنجش رفتار با روش </a:t>
            </a:r>
            <a:r>
              <a:rPr lang="fa-IR" dirty="0" smtClean="0">
                <a:cs typeface="B Lotus" panose="00000400000000000000" pitchFamily="2" charset="-78"/>
              </a:rPr>
              <a:t>قیاس‌پذیر، </a:t>
            </a:r>
            <a:r>
              <a:rPr lang="fa-IR" b="1" dirty="0" smtClean="0">
                <a:solidFill>
                  <a:srgbClr val="FF0000"/>
                </a:solidFill>
                <a:cs typeface="B Lotus" panose="00000400000000000000" pitchFamily="2" charset="-78"/>
              </a:rPr>
              <a:t>پیش‌بینی </a:t>
            </a:r>
            <a:r>
              <a:rPr lang="fa-IR" b="1" dirty="0">
                <a:solidFill>
                  <a:srgbClr val="FF0000"/>
                </a:solidFill>
                <a:cs typeface="B Lotus" panose="00000400000000000000" pitchFamily="2" charset="-78"/>
              </a:rPr>
              <a:t>وقوع رفتار در محیط زندگی واقعی</a:t>
            </a:r>
            <a:r>
              <a:rPr lang="fa-IR" dirty="0">
                <a:solidFill>
                  <a:srgbClr val="FF0000"/>
                </a:solidFill>
                <a:cs typeface="B Lotus" panose="00000400000000000000" pitchFamily="2" charset="-78"/>
              </a:rPr>
              <a:t> </a:t>
            </a:r>
            <a:r>
              <a:rPr lang="fa-IR" dirty="0">
                <a:cs typeface="B Lotus" panose="00000400000000000000" pitchFamily="2" charset="-78"/>
              </a:rPr>
              <a:t>است. </a:t>
            </a:r>
          </a:p>
          <a:p>
            <a:pPr marL="0" indent="0" algn="just">
              <a:buNone/>
            </a:pPr>
            <a:endParaRPr lang="fa-IR" dirty="0">
              <a:cs typeface="B Lotus" panose="00000400000000000000" pitchFamily="2" charset="-78"/>
            </a:endParaRPr>
          </a:p>
        </p:txBody>
      </p:sp>
    </p:spTree>
    <p:extLst>
      <p:ext uri="{BB962C8B-B14F-4D97-AF65-F5344CB8AC3E}">
        <p14:creationId xmlns:p14="http://schemas.microsoft.com/office/powerpoint/2010/main" val="36606376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1594520" cy="418058"/>
          </a:xfrm>
        </p:spPr>
        <p:txBody>
          <a:bodyPr>
            <a:normAutofit/>
          </a:bodyPr>
          <a:lstStyle/>
          <a:p>
            <a:pPr algn="l"/>
            <a:r>
              <a:rPr lang="fa-IR" sz="1000" dirty="0" smtClean="0">
                <a:cs typeface="B Lotus" panose="00000400000000000000" pitchFamily="2" charset="-78"/>
              </a:rPr>
              <a:t>سنجش و اندازه‌گیری </a:t>
            </a:r>
            <a:endParaRPr lang="fa-IR" sz="1000" dirty="0">
              <a:cs typeface="B Lotus" panose="00000400000000000000" pitchFamily="2" charset="-78"/>
            </a:endParaRPr>
          </a:p>
        </p:txBody>
      </p:sp>
      <p:sp>
        <p:nvSpPr>
          <p:cNvPr id="3" name="Content Placeholder 2"/>
          <p:cNvSpPr>
            <a:spLocks noGrp="1"/>
          </p:cNvSpPr>
          <p:nvPr>
            <p:ph idx="1"/>
          </p:nvPr>
        </p:nvSpPr>
        <p:spPr>
          <a:xfrm>
            <a:off x="179512" y="260648"/>
            <a:ext cx="8784976" cy="6336704"/>
          </a:xfrm>
        </p:spPr>
        <p:txBody>
          <a:bodyPr>
            <a:normAutofit/>
          </a:bodyPr>
          <a:lstStyle/>
          <a:p>
            <a:pPr marL="0" indent="0" algn="just">
              <a:buNone/>
            </a:pPr>
            <a:r>
              <a:rPr lang="fa-IR" b="1" dirty="0" smtClean="0">
                <a:solidFill>
                  <a:srgbClr val="FF0000"/>
                </a:solidFill>
                <a:cs typeface="B Lotus" panose="00000400000000000000" pitchFamily="2" charset="-78"/>
              </a:rPr>
              <a:t>انواع ارزشیابی در آموزش و پروش :</a:t>
            </a:r>
          </a:p>
          <a:p>
            <a:pPr marL="0" indent="0" algn="just">
              <a:buNone/>
            </a:pPr>
            <a:r>
              <a:rPr lang="fa-IR" dirty="0" smtClean="0">
                <a:cs typeface="B Lotus" panose="00000400000000000000" pitchFamily="2" charset="-78"/>
              </a:rPr>
              <a:t>ارزشیابی‌های پیشرفت تحصیلی را با توجّه  به مقاصد ارزشیاب به دو دسته ارزشیابی ملاکی و ارزشیابی هنجاری تقسیم می‌کنند. </a:t>
            </a:r>
          </a:p>
          <a:p>
            <a:pPr marL="0" indent="0" algn="just">
              <a:buNone/>
            </a:pPr>
            <a:r>
              <a:rPr lang="fa-IR" b="1" dirty="0" smtClean="0">
                <a:solidFill>
                  <a:srgbClr val="FF0000"/>
                </a:solidFill>
                <a:cs typeface="B Lotus" panose="00000400000000000000" pitchFamily="2" charset="-78"/>
              </a:rPr>
              <a:t>ارزشیابی ملاکی : </a:t>
            </a:r>
            <a:r>
              <a:rPr lang="fa-IR" dirty="0" smtClean="0">
                <a:cs typeface="B Lotus" panose="00000400000000000000" pitchFamily="2" charset="-78"/>
              </a:rPr>
              <a:t>در ارزشیابی ملاکی یا ملاک مرجع یا ملاک مطلق، معیار یا ملاک ارزشیابی از پیش تعیین می‌شود و عملکرد یادگیرنده در آزمون با توجّه به آن ملاک سنجش می‌شود. </a:t>
            </a:r>
          </a:p>
          <a:p>
            <a:pPr marL="0" indent="0" algn="just">
              <a:buNone/>
            </a:pPr>
            <a:r>
              <a:rPr lang="fa-IR" dirty="0" smtClean="0">
                <a:cs typeface="B Lotus" panose="00000400000000000000" pitchFamily="2" charset="-78"/>
              </a:rPr>
              <a:t> برای مثال : دانشجویان واحد درسی «ارزشیابی یادگیری» در پایان ترم باید قادر باشند به سوالات مطروحۀ سنجش و ارزشیابی پاسخ صحیح ارائه دهند. </a:t>
            </a:r>
          </a:p>
          <a:p>
            <a:pPr marL="0" indent="0" algn="just">
              <a:buNone/>
            </a:pPr>
            <a:r>
              <a:rPr lang="fa-IR" dirty="0" smtClean="0">
                <a:solidFill>
                  <a:srgbClr val="FF0000"/>
                </a:solidFill>
                <a:cs typeface="B Lotus" panose="00000400000000000000" pitchFamily="2" charset="-78"/>
              </a:rPr>
              <a:t>نکته : </a:t>
            </a:r>
            <a:r>
              <a:rPr lang="fa-IR" dirty="0" smtClean="0">
                <a:cs typeface="B Lotus" panose="00000400000000000000" pitchFamily="2" charset="-78"/>
              </a:rPr>
              <a:t>کسب موفقیّت در آزمون‌های ملاکی یا وابسته به ملاک، مستلزم یادگیری تمام هدف‌های آموزشی است. </a:t>
            </a:r>
          </a:p>
        </p:txBody>
      </p:sp>
    </p:spTree>
    <p:extLst>
      <p:ext uri="{BB962C8B-B14F-4D97-AF65-F5344CB8AC3E}">
        <p14:creationId xmlns:p14="http://schemas.microsoft.com/office/powerpoint/2010/main" val="42386353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1162472" cy="346050"/>
          </a:xfrm>
        </p:spPr>
        <p:txBody>
          <a:bodyPr>
            <a:normAutofit fontScale="90000"/>
          </a:bodyPr>
          <a:lstStyle/>
          <a:p>
            <a:r>
              <a:rPr lang="fa-IR" sz="1000" dirty="0" smtClean="0">
                <a:cs typeface="2  Lotus" panose="00000400000000000000" pitchFamily="2" charset="-78"/>
              </a:rPr>
              <a:t>سنجش و اندازه‌گیری </a:t>
            </a:r>
            <a:endParaRPr lang="fa-IR" sz="1000" dirty="0">
              <a:cs typeface="2  Lotus" panose="00000400000000000000" pitchFamily="2" charset="-78"/>
            </a:endParaRPr>
          </a:p>
        </p:txBody>
      </p:sp>
      <p:sp>
        <p:nvSpPr>
          <p:cNvPr id="3" name="Content Placeholder 2"/>
          <p:cNvSpPr>
            <a:spLocks noGrp="1"/>
          </p:cNvSpPr>
          <p:nvPr>
            <p:ph idx="1"/>
          </p:nvPr>
        </p:nvSpPr>
        <p:spPr>
          <a:xfrm>
            <a:off x="179512" y="260648"/>
            <a:ext cx="8712968" cy="6264696"/>
          </a:xfrm>
        </p:spPr>
        <p:txBody>
          <a:bodyPr>
            <a:normAutofit/>
          </a:bodyPr>
          <a:lstStyle/>
          <a:p>
            <a:pPr marL="0" indent="0" algn="just">
              <a:buNone/>
            </a:pPr>
            <a:r>
              <a:rPr lang="fa-IR" b="1" dirty="0">
                <a:solidFill>
                  <a:srgbClr val="FF0000"/>
                </a:solidFill>
                <a:cs typeface="B Lotus" panose="00000400000000000000" pitchFamily="2" charset="-78"/>
              </a:rPr>
              <a:t>ارزشیابی هنجاری </a:t>
            </a:r>
            <a:r>
              <a:rPr lang="fa-IR" dirty="0">
                <a:solidFill>
                  <a:srgbClr val="FF0000"/>
                </a:solidFill>
                <a:cs typeface="B Lotus" panose="00000400000000000000" pitchFamily="2" charset="-78"/>
              </a:rPr>
              <a:t>: </a:t>
            </a:r>
            <a:r>
              <a:rPr lang="fa-IR" dirty="0" smtClean="0">
                <a:cs typeface="B Lotus" panose="00000400000000000000" pitchFamily="2" charset="-78"/>
              </a:rPr>
              <a:t>ارزشیابی هنجاری یا هنجار مرجع یا ارزشیابی مبتنی بر ملاک نسبی، عملکرد آزمون شونده را با عملکرد آزمون شوندگان دیگری که همان آزمون را گذرانده‌اند، می‌سنجد. </a:t>
            </a:r>
          </a:p>
          <a:p>
            <a:pPr marL="0" indent="0" algn="just">
              <a:buNone/>
            </a:pPr>
            <a:r>
              <a:rPr lang="fa-IR" dirty="0" smtClean="0">
                <a:cs typeface="B Lotus" panose="00000400000000000000" pitchFamily="2" charset="-78"/>
              </a:rPr>
              <a:t>در این نوع ارزشیابی، می‌توان تعیین کرد که پیشرفت یک دانش‌آموز نسبت به دانش‌آموزان دیگر در چه وضعی قرار دارد، امّا نمی‌توان مشخّص کرد پیشرفت او نسبت به </a:t>
            </a:r>
            <a:r>
              <a:rPr lang="fa-IR" dirty="0" smtClean="0">
                <a:solidFill>
                  <a:srgbClr val="FF0000"/>
                </a:solidFill>
                <a:cs typeface="B Lotus" panose="00000400000000000000" pitchFamily="2" charset="-78"/>
              </a:rPr>
              <a:t>هدف‌های آموزشی </a:t>
            </a:r>
            <a:r>
              <a:rPr lang="fa-IR" dirty="0" smtClean="0">
                <a:cs typeface="B Lotus" panose="00000400000000000000" pitchFamily="2" charset="-78"/>
              </a:rPr>
              <a:t>چقدر است. </a:t>
            </a:r>
          </a:p>
          <a:p>
            <a:pPr marL="0" indent="0" algn="just">
              <a:buNone/>
            </a:pPr>
            <a:r>
              <a:rPr lang="fa-IR" dirty="0" smtClean="0">
                <a:cs typeface="B Lotus" panose="00000400000000000000" pitchFamily="2" charset="-78"/>
              </a:rPr>
              <a:t>انتخاب نفرات برگزیده در مسابقات مختلف علمی- هنری و یا ورزشی و ... از بین داوطلبان متعدّد ورودی آن آزمون، با استفاده از این ارزشیابی تحقق می‌یابد. </a:t>
            </a:r>
          </a:p>
          <a:p>
            <a:pPr marL="0" indent="0" algn="just">
              <a:buNone/>
            </a:pPr>
            <a:r>
              <a:rPr lang="fa-IR" dirty="0" smtClean="0">
                <a:cs typeface="B Lotus" panose="00000400000000000000" pitchFamily="2" charset="-78"/>
              </a:rPr>
              <a:t>مانند : داوطلبان کنکور سراسری، آزمون‌های استخدامی و غیره.  </a:t>
            </a:r>
          </a:p>
          <a:p>
            <a:pPr marL="0" indent="0" algn="just">
              <a:buNone/>
            </a:pPr>
            <a:r>
              <a:rPr lang="fa-IR" dirty="0" smtClean="0">
                <a:solidFill>
                  <a:srgbClr val="FF0000"/>
                </a:solidFill>
                <a:cs typeface="B Lotus" panose="00000400000000000000" pitchFamily="2" charset="-78"/>
              </a:rPr>
              <a:t>به عنوان یک معلّم متخصّص، کاربرد کدام آزمون را توصیه می‌کنید؟ </a:t>
            </a:r>
            <a:endParaRPr lang="fa-IR" dirty="0">
              <a:solidFill>
                <a:srgbClr val="FF0000"/>
              </a:solidFill>
              <a:cs typeface="B Lotus" panose="00000400000000000000" pitchFamily="2" charset="-78"/>
            </a:endParaRPr>
          </a:p>
        </p:txBody>
      </p:sp>
    </p:spTree>
    <p:extLst>
      <p:ext uri="{BB962C8B-B14F-4D97-AF65-F5344CB8AC3E}">
        <p14:creationId xmlns:p14="http://schemas.microsoft.com/office/powerpoint/2010/main" val="33497691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1522512" cy="562074"/>
          </a:xfrm>
        </p:spPr>
        <p:txBody>
          <a:bodyPr>
            <a:normAutofit/>
          </a:bodyPr>
          <a:lstStyle/>
          <a:p>
            <a:r>
              <a:rPr lang="fa-IR" sz="1000" dirty="0" smtClean="0">
                <a:cs typeface="2  Lotus" panose="00000400000000000000" pitchFamily="2" charset="-78"/>
              </a:rPr>
              <a:t>سنجش و اندازه‌گیری </a:t>
            </a:r>
            <a:endParaRPr lang="fa-IR" sz="1000" dirty="0">
              <a:cs typeface="2  Lotus" panose="00000400000000000000" pitchFamily="2" charset="-78"/>
            </a:endParaRPr>
          </a:p>
        </p:txBody>
      </p:sp>
      <p:sp>
        <p:nvSpPr>
          <p:cNvPr id="3" name="Content Placeholder 2"/>
          <p:cNvSpPr>
            <a:spLocks noGrp="1"/>
          </p:cNvSpPr>
          <p:nvPr>
            <p:ph idx="1"/>
          </p:nvPr>
        </p:nvSpPr>
        <p:spPr>
          <a:xfrm>
            <a:off x="251520" y="260648"/>
            <a:ext cx="8712968" cy="6408712"/>
          </a:xfrm>
        </p:spPr>
        <p:txBody>
          <a:bodyPr>
            <a:normAutofit fontScale="92500" lnSpcReduction="20000"/>
          </a:bodyPr>
          <a:lstStyle/>
          <a:p>
            <a:pPr marL="0" indent="0" algn="just">
              <a:buNone/>
            </a:pPr>
            <a:r>
              <a:rPr lang="fa-IR" b="1" dirty="0" smtClean="0">
                <a:solidFill>
                  <a:srgbClr val="FF0000"/>
                </a:solidFill>
                <a:cs typeface="B Lotus" panose="00000400000000000000" pitchFamily="2" charset="-78"/>
              </a:rPr>
              <a:t>ارزشیابی تکوینی : </a:t>
            </a:r>
          </a:p>
          <a:p>
            <a:pPr marL="0" indent="0" algn="just">
              <a:buNone/>
            </a:pPr>
            <a:r>
              <a:rPr lang="fa-IR" dirty="0" smtClean="0">
                <a:cs typeface="B Lotus" panose="00000400000000000000" pitchFamily="2" charset="-78"/>
              </a:rPr>
              <a:t>در برخی از ارزشیابی‌ها، هدف آگاهی یافتن از نحوۀ یادگیری دانش‌آموزان برای تعیین </a:t>
            </a:r>
            <a:r>
              <a:rPr lang="fa-IR" dirty="0" smtClean="0">
                <a:solidFill>
                  <a:srgbClr val="FF0000"/>
                </a:solidFill>
                <a:cs typeface="B Lotus" panose="00000400000000000000" pitchFamily="2" charset="-78"/>
              </a:rPr>
              <a:t>نقاط قوّت و ضعف </a:t>
            </a:r>
            <a:r>
              <a:rPr lang="fa-IR" dirty="0" smtClean="0">
                <a:cs typeface="B Lotus" panose="00000400000000000000" pitchFamily="2" charset="-78"/>
              </a:rPr>
              <a:t>یادگیری آنان و نیز تشخیص </a:t>
            </a:r>
            <a:r>
              <a:rPr lang="fa-IR" dirty="0" smtClean="0">
                <a:solidFill>
                  <a:srgbClr val="FF0000"/>
                </a:solidFill>
                <a:cs typeface="B Lotus" panose="00000400000000000000" pitchFamily="2" charset="-78"/>
              </a:rPr>
              <a:t>روش آموزشی معلّم </a:t>
            </a:r>
            <a:r>
              <a:rPr lang="fa-IR" dirty="0" smtClean="0">
                <a:cs typeface="B Lotus" panose="00000400000000000000" pitchFamily="2" charset="-78"/>
              </a:rPr>
              <a:t>در رابطه با هدف‌های آموزشی معیّن و مشخّص هست. به چنین ارزشیابی، </a:t>
            </a:r>
            <a:r>
              <a:rPr lang="fa-IR" dirty="0" smtClean="0">
                <a:solidFill>
                  <a:srgbClr val="FF0000"/>
                </a:solidFill>
                <a:cs typeface="B Lotus" panose="00000400000000000000" pitchFamily="2" charset="-78"/>
              </a:rPr>
              <a:t>ا</a:t>
            </a:r>
            <a:r>
              <a:rPr lang="fa-IR" b="1" dirty="0" smtClean="0">
                <a:solidFill>
                  <a:srgbClr val="FF0000"/>
                </a:solidFill>
                <a:cs typeface="B Lotus" panose="00000400000000000000" pitchFamily="2" charset="-78"/>
              </a:rPr>
              <a:t>رزشیابی تکوینی </a:t>
            </a:r>
            <a:r>
              <a:rPr lang="fa-IR" dirty="0" smtClean="0">
                <a:solidFill>
                  <a:srgbClr val="FF0000"/>
                </a:solidFill>
                <a:cs typeface="B Lotus" panose="00000400000000000000" pitchFamily="2" charset="-78"/>
              </a:rPr>
              <a:t>یا </a:t>
            </a:r>
            <a:r>
              <a:rPr lang="fa-IR" b="1" dirty="0" smtClean="0">
                <a:solidFill>
                  <a:srgbClr val="FF0000"/>
                </a:solidFill>
                <a:cs typeface="B Lotus" panose="00000400000000000000" pitchFamily="2" charset="-78"/>
              </a:rPr>
              <a:t>مرحله‌ای</a:t>
            </a:r>
            <a:r>
              <a:rPr lang="fa-IR" dirty="0" smtClean="0">
                <a:solidFill>
                  <a:srgbClr val="FF0000"/>
                </a:solidFill>
                <a:cs typeface="B Lotus" panose="00000400000000000000" pitchFamily="2" charset="-78"/>
              </a:rPr>
              <a:t> </a:t>
            </a:r>
            <a:r>
              <a:rPr lang="fa-IR" dirty="0" smtClean="0">
                <a:cs typeface="B Lotus" panose="00000400000000000000" pitchFamily="2" charset="-78"/>
              </a:rPr>
              <a:t>می‌گویند. </a:t>
            </a:r>
          </a:p>
          <a:p>
            <a:pPr marL="0" indent="0" algn="just">
              <a:buNone/>
            </a:pPr>
            <a:r>
              <a:rPr lang="fa-IR" dirty="0" smtClean="0">
                <a:cs typeface="B Lotus" panose="00000400000000000000" pitchFamily="2" charset="-78"/>
              </a:rPr>
              <a:t>بلوم و همکاران او معتقدند برای اجرای یک ارزشیابی تکوینی موفّق، باید مراحل زیر مراعات گردد :</a:t>
            </a:r>
          </a:p>
          <a:p>
            <a:pPr marL="0" indent="0" algn="just">
              <a:buNone/>
            </a:pPr>
            <a:r>
              <a:rPr lang="fa-IR" dirty="0" smtClean="0">
                <a:cs typeface="B Lotus" panose="00000400000000000000" pitchFamily="2" charset="-78"/>
              </a:rPr>
              <a:t>1- تقسیم‌بندی موضوع یا محتوای درس به اجزای کوچک‌تر</a:t>
            </a:r>
          </a:p>
          <a:p>
            <a:pPr marL="0" indent="0" algn="just">
              <a:buNone/>
            </a:pPr>
            <a:r>
              <a:rPr lang="fa-IR" dirty="0" smtClean="0">
                <a:cs typeface="B Lotus" panose="00000400000000000000" pitchFamily="2" charset="-78"/>
              </a:rPr>
              <a:t>2- تعریف بازده‌های یادگیری بر اساس انواع هدف‌های آموزشی (حیطه‌های یادگیری)</a:t>
            </a:r>
          </a:p>
          <a:p>
            <a:pPr marL="0" indent="0" algn="just">
              <a:buNone/>
            </a:pPr>
            <a:r>
              <a:rPr lang="fa-IR" dirty="0" smtClean="0">
                <a:cs typeface="B Lotus" panose="00000400000000000000" pitchFamily="2" charset="-78"/>
              </a:rPr>
              <a:t>3- اجرای مستمر آزمون‌‎های تکوینی برای آگاهی از میزان تسلّط فراگیران</a:t>
            </a:r>
          </a:p>
          <a:p>
            <a:pPr marL="0" indent="0" algn="just">
              <a:buNone/>
            </a:pPr>
            <a:r>
              <a:rPr lang="fa-IR" dirty="0" smtClean="0">
                <a:cs typeface="B Lotus" panose="00000400000000000000" pitchFamily="2" charset="-78"/>
              </a:rPr>
              <a:t>4- تحلیل نتایج آزمون کلّ و تک تک فراگیران</a:t>
            </a:r>
          </a:p>
          <a:p>
            <a:pPr marL="0" indent="0" algn="just">
              <a:buNone/>
            </a:pPr>
            <a:r>
              <a:rPr lang="fa-IR" dirty="0" smtClean="0">
                <a:cs typeface="B Lotus" panose="00000400000000000000" pitchFamily="2" charset="-78"/>
              </a:rPr>
              <a:t>5- کمک به حلّ مشکلات آموزشی دانش‌آموزان</a:t>
            </a:r>
          </a:p>
          <a:p>
            <a:pPr marL="0" indent="0" algn="just">
              <a:buNone/>
            </a:pPr>
            <a:r>
              <a:rPr lang="fa-IR" dirty="0" smtClean="0">
                <a:cs typeface="B Lotus" panose="00000400000000000000" pitchFamily="2" charset="-78"/>
              </a:rPr>
              <a:t>6- استفاده از نتایج آزمون‌ها برای بهبود نتایج یادگیری  </a:t>
            </a:r>
            <a:endParaRPr lang="fa-IR" dirty="0">
              <a:cs typeface="B Lotus" panose="00000400000000000000" pitchFamily="2" charset="-78"/>
            </a:endParaRPr>
          </a:p>
        </p:txBody>
      </p:sp>
    </p:spTree>
    <p:extLst>
      <p:ext uri="{BB962C8B-B14F-4D97-AF65-F5344CB8AC3E}">
        <p14:creationId xmlns:p14="http://schemas.microsoft.com/office/powerpoint/2010/main" val="5012219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1522512" cy="490066"/>
          </a:xfrm>
        </p:spPr>
        <p:txBody>
          <a:bodyPr>
            <a:normAutofit/>
          </a:bodyPr>
          <a:lstStyle/>
          <a:p>
            <a:r>
              <a:rPr lang="fa-IR" sz="1000" dirty="0" smtClean="0">
                <a:cs typeface="2  Lotus" panose="00000400000000000000" pitchFamily="2" charset="-78"/>
              </a:rPr>
              <a:t>سنجش و اندازه‌گیری </a:t>
            </a:r>
            <a:endParaRPr lang="fa-IR" sz="1000" dirty="0">
              <a:cs typeface="2  Lotus" panose="00000400000000000000" pitchFamily="2" charset="-78"/>
            </a:endParaRPr>
          </a:p>
        </p:txBody>
      </p:sp>
      <p:sp>
        <p:nvSpPr>
          <p:cNvPr id="3" name="Content Placeholder 2"/>
          <p:cNvSpPr>
            <a:spLocks noGrp="1"/>
          </p:cNvSpPr>
          <p:nvPr>
            <p:ph idx="1"/>
          </p:nvPr>
        </p:nvSpPr>
        <p:spPr>
          <a:xfrm>
            <a:off x="107504" y="260648"/>
            <a:ext cx="8856984" cy="6408712"/>
          </a:xfrm>
        </p:spPr>
        <p:txBody>
          <a:bodyPr>
            <a:normAutofit/>
          </a:bodyPr>
          <a:lstStyle/>
          <a:p>
            <a:pPr marL="0" indent="0">
              <a:buNone/>
            </a:pPr>
            <a:r>
              <a:rPr lang="fa-IR" b="1" dirty="0" smtClean="0">
                <a:solidFill>
                  <a:srgbClr val="FF0000"/>
                </a:solidFill>
                <a:cs typeface="B Lotus" panose="00000400000000000000" pitchFamily="2" charset="-78"/>
              </a:rPr>
              <a:t>ارزشیابی تشخیصی : </a:t>
            </a:r>
          </a:p>
          <a:p>
            <a:pPr marL="0" indent="0" algn="just">
              <a:buNone/>
            </a:pPr>
            <a:r>
              <a:rPr lang="fa-IR" dirty="0" smtClean="0">
                <a:cs typeface="B Lotus" panose="00000400000000000000" pitchFamily="2" charset="-78"/>
              </a:rPr>
              <a:t>اگر هدف از اجرای ارزشیابی</a:t>
            </a:r>
            <a:r>
              <a:rPr lang="fa-IR" dirty="0">
                <a:cs typeface="B Lotus" panose="00000400000000000000" pitchFamily="2" charset="-78"/>
              </a:rPr>
              <a:t>، صرف </a:t>
            </a:r>
            <a:r>
              <a:rPr lang="fa-IR" b="1" dirty="0" smtClean="0">
                <a:solidFill>
                  <a:srgbClr val="FF0000"/>
                </a:solidFill>
                <a:cs typeface="B Lotus" panose="00000400000000000000" pitchFamily="2" charset="-78"/>
              </a:rPr>
              <a:t>تشخیص</a:t>
            </a:r>
            <a:r>
              <a:rPr lang="fa-IR" dirty="0" smtClean="0">
                <a:solidFill>
                  <a:srgbClr val="FF0000"/>
                </a:solidFill>
                <a:cs typeface="B Lotus" panose="00000400000000000000" pitchFamily="2" charset="-78"/>
              </a:rPr>
              <a:t> </a:t>
            </a:r>
            <a:r>
              <a:rPr lang="fa-IR" dirty="0" smtClean="0">
                <a:cs typeface="B Lotus" panose="00000400000000000000" pitchFamily="2" charset="-78"/>
              </a:rPr>
              <a:t>مشکلات یادگیری دانش‌آموزان و </a:t>
            </a:r>
            <a:r>
              <a:rPr lang="fa-IR" dirty="0" smtClean="0">
                <a:solidFill>
                  <a:srgbClr val="FF0000"/>
                </a:solidFill>
                <a:cs typeface="B Lotus" panose="00000400000000000000" pitchFamily="2" charset="-78"/>
              </a:rPr>
              <a:t>ارائۀ طریق برای معلّم </a:t>
            </a:r>
            <a:r>
              <a:rPr lang="fa-IR" dirty="0" smtClean="0">
                <a:cs typeface="B Lotus" panose="00000400000000000000" pitchFamily="2" charset="-78"/>
              </a:rPr>
              <a:t>باشد، ارزشیابی تشخیصی نام خواهد گرفت.   </a:t>
            </a:r>
          </a:p>
          <a:p>
            <a:pPr marL="0" indent="0" algn="just">
              <a:buNone/>
            </a:pPr>
            <a:r>
              <a:rPr lang="fa-IR" b="1" dirty="0" smtClean="0">
                <a:solidFill>
                  <a:srgbClr val="FF0000"/>
                </a:solidFill>
                <a:cs typeface="B Lotus" panose="00000400000000000000" pitchFamily="2" charset="-78"/>
              </a:rPr>
              <a:t>ارزشیابی تراکمی یا پایانی </a:t>
            </a:r>
            <a:r>
              <a:rPr lang="fa-IR" dirty="0" smtClean="0">
                <a:solidFill>
                  <a:srgbClr val="FF0000"/>
                </a:solidFill>
                <a:cs typeface="B Lotus" panose="00000400000000000000" pitchFamily="2" charset="-78"/>
              </a:rPr>
              <a:t>: </a:t>
            </a:r>
          </a:p>
          <a:p>
            <a:pPr marL="0" indent="0" algn="just">
              <a:buNone/>
            </a:pPr>
            <a:r>
              <a:rPr lang="fa-IR" dirty="0" smtClean="0">
                <a:cs typeface="B Lotus" panose="00000400000000000000" pitchFamily="2" charset="-78"/>
              </a:rPr>
              <a:t>این نوع ارزشیابی معمولاً در پایان دوره‌ی آموزشی به هدف تعیین ارتقاء دانش‌آموز از کلّ مطالب و محتوای آموزش داده شده است. </a:t>
            </a:r>
          </a:p>
          <a:p>
            <a:pPr marL="0" indent="0" algn="just">
              <a:buNone/>
            </a:pPr>
            <a:r>
              <a:rPr lang="fa-IR" dirty="0" smtClean="0">
                <a:cs typeface="B Lotus" panose="00000400000000000000" pitchFamily="2" charset="-78"/>
              </a:rPr>
              <a:t>لازم به یادآوری است، نوع سوالات انواع ارزشیابی‌ها (تکوینی، تشخیصی و پایانی) تقریباً همانند یکدیگر است، این </a:t>
            </a:r>
            <a:r>
              <a:rPr lang="fa-IR" b="1" dirty="0" smtClean="0">
                <a:solidFill>
                  <a:srgbClr val="FF0000"/>
                </a:solidFill>
                <a:cs typeface="B Lotus" panose="00000400000000000000" pitchFamily="2" charset="-78"/>
              </a:rPr>
              <a:t>هدف ارزشیابی </a:t>
            </a:r>
            <a:r>
              <a:rPr lang="fa-IR" dirty="0" smtClean="0">
                <a:cs typeface="B Lotus" panose="00000400000000000000" pitchFamily="2" charset="-78"/>
              </a:rPr>
              <a:t>است که انواع ارزشیابی‌ها را ایجاد کرده است. </a:t>
            </a:r>
            <a:endParaRPr lang="fa-IR" dirty="0">
              <a:cs typeface="B Lotus" panose="00000400000000000000" pitchFamily="2" charset="-78"/>
            </a:endParaRPr>
          </a:p>
        </p:txBody>
      </p:sp>
    </p:spTree>
    <p:extLst>
      <p:ext uri="{BB962C8B-B14F-4D97-AF65-F5344CB8AC3E}">
        <p14:creationId xmlns:p14="http://schemas.microsoft.com/office/powerpoint/2010/main" val="2808250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1234480" cy="418058"/>
          </a:xfrm>
        </p:spPr>
        <p:txBody>
          <a:bodyPr>
            <a:normAutofit/>
          </a:bodyPr>
          <a:lstStyle/>
          <a:p>
            <a:r>
              <a:rPr lang="fa-IR" sz="1000" dirty="0" smtClean="0">
                <a:cs typeface="2  Lotus" panose="00000400000000000000" pitchFamily="2" charset="-78"/>
              </a:rPr>
              <a:t>سنجش و اندزاه‌گیری </a:t>
            </a:r>
            <a:endParaRPr lang="fa-IR" sz="1000" dirty="0">
              <a:cs typeface="2  Lotus" panose="00000400000000000000" pitchFamily="2" charset="-78"/>
            </a:endParaRPr>
          </a:p>
        </p:txBody>
      </p:sp>
      <p:sp>
        <p:nvSpPr>
          <p:cNvPr id="3" name="Content Placeholder 2"/>
          <p:cNvSpPr>
            <a:spLocks noGrp="1"/>
          </p:cNvSpPr>
          <p:nvPr>
            <p:ph idx="1"/>
          </p:nvPr>
        </p:nvSpPr>
        <p:spPr>
          <a:xfrm>
            <a:off x="179512" y="188640"/>
            <a:ext cx="8712968" cy="6408712"/>
          </a:xfrm>
        </p:spPr>
        <p:txBody>
          <a:bodyPr>
            <a:normAutofit/>
          </a:bodyPr>
          <a:lstStyle/>
          <a:p>
            <a:pPr marL="0" indent="0" algn="just">
              <a:buNone/>
            </a:pPr>
            <a:r>
              <a:rPr lang="fa-IR" dirty="0" smtClean="0">
                <a:solidFill>
                  <a:srgbClr val="FF0000"/>
                </a:solidFill>
                <a:cs typeface="B Lotus" panose="00000400000000000000" pitchFamily="2" charset="-78"/>
              </a:rPr>
              <a:t>هدف‌های آموزشی رفتاری : </a:t>
            </a:r>
          </a:p>
          <a:p>
            <a:pPr marL="0" indent="0" algn="just">
              <a:buNone/>
            </a:pPr>
            <a:r>
              <a:rPr lang="fa-IR" dirty="0">
                <a:cs typeface="B Lotus" panose="00000400000000000000" pitchFamily="2" charset="-78"/>
              </a:rPr>
              <a:t>هدف‌های آموزشی </a:t>
            </a:r>
            <a:r>
              <a:rPr lang="fa-IR" dirty="0" smtClean="0">
                <a:cs typeface="B Lotus" panose="00000400000000000000" pitchFamily="2" charset="-78"/>
              </a:rPr>
              <a:t>رفتاری، هدف‌هایی هستند که مقاصد آموزشی معلّم را بر حسب رفتار قابل اندازه‌گیری یا اصطلاحاً عملکرد یادگیرنده، بیان می‌دارند. </a:t>
            </a:r>
          </a:p>
          <a:p>
            <a:pPr marL="0" indent="0" algn="just">
              <a:buNone/>
            </a:pPr>
            <a:r>
              <a:rPr lang="fa-IR" dirty="0" smtClean="0">
                <a:cs typeface="B Lotus" panose="00000400000000000000" pitchFamily="2" charset="-78"/>
              </a:rPr>
              <a:t>هدف‌های آموزشی را بنجامین بلوم و همکارانش (1956م.) با زیر مجموعه‌های مرتبط، در سه حوزه‌ی </a:t>
            </a:r>
            <a:r>
              <a:rPr lang="fa-IR" dirty="0" smtClean="0">
                <a:solidFill>
                  <a:srgbClr val="FF0000"/>
                </a:solidFill>
                <a:cs typeface="B Lotus" panose="00000400000000000000" pitchFamily="2" charset="-78"/>
              </a:rPr>
              <a:t>شناختی</a:t>
            </a:r>
            <a:r>
              <a:rPr lang="fa-IR" dirty="0" smtClean="0">
                <a:cs typeface="B Lotus" panose="00000400000000000000" pitchFamily="2" charset="-78"/>
              </a:rPr>
              <a:t>، </a:t>
            </a:r>
            <a:r>
              <a:rPr lang="fa-IR" dirty="0" smtClean="0">
                <a:solidFill>
                  <a:srgbClr val="FF0000"/>
                </a:solidFill>
                <a:cs typeface="B Lotus" panose="00000400000000000000" pitchFamily="2" charset="-78"/>
              </a:rPr>
              <a:t>عاطفی</a:t>
            </a:r>
            <a:r>
              <a:rPr lang="fa-IR" dirty="0" smtClean="0">
                <a:cs typeface="B Lotus" panose="00000400000000000000" pitchFamily="2" charset="-78"/>
              </a:rPr>
              <a:t> و </a:t>
            </a:r>
            <a:r>
              <a:rPr lang="fa-IR" dirty="0" smtClean="0">
                <a:solidFill>
                  <a:srgbClr val="FF0000"/>
                </a:solidFill>
                <a:cs typeface="B Lotus" panose="00000400000000000000" pitchFamily="2" charset="-78"/>
              </a:rPr>
              <a:t>روانی‌ـ‌حرکتی </a:t>
            </a:r>
            <a:r>
              <a:rPr lang="fa-IR" dirty="0" smtClean="0">
                <a:cs typeface="B Lotus" panose="00000400000000000000" pitchFamily="2" charset="-78"/>
              </a:rPr>
              <a:t>معرفی کرده‌اند.  </a:t>
            </a:r>
          </a:p>
          <a:p>
            <a:pPr marL="0" indent="0" algn="just">
              <a:buNone/>
            </a:pPr>
            <a:r>
              <a:rPr lang="fa-IR" dirty="0" smtClean="0">
                <a:solidFill>
                  <a:srgbClr val="FF0000"/>
                </a:solidFill>
                <a:cs typeface="B Lotus" panose="00000400000000000000" pitchFamily="2" charset="-78"/>
              </a:rPr>
              <a:t>حوزۀ شناختی : </a:t>
            </a:r>
          </a:p>
          <a:p>
            <a:pPr marL="0" indent="0" algn="just">
              <a:buNone/>
            </a:pPr>
            <a:r>
              <a:rPr lang="fa-IR" dirty="0" smtClean="0">
                <a:cs typeface="B Lotus" panose="00000400000000000000" pitchFamily="2" charset="-78"/>
              </a:rPr>
              <a:t>هدف‌های حوزۀ شناختی به جریان‌هایی که با </a:t>
            </a:r>
            <a:r>
              <a:rPr lang="fa-IR" b="1" dirty="0" smtClean="0">
                <a:cs typeface="B Lotus" panose="00000400000000000000" pitchFamily="2" charset="-78"/>
              </a:rPr>
              <a:t>فعالیّت ذهنی </a:t>
            </a:r>
            <a:r>
              <a:rPr lang="fa-IR" dirty="0" smtClean="0">
                <a:cs typeface="B Lotus" panose="00000400000000000000" pitchFamily="2" charset="-78"/>
              </a:rPr>
              <a:t>و </a:t>
            </a:r>
            <a:r>
              <a:rPr lang="fa-IR" b="1" dirty="0" smtClean="0">
                <a:cs typeface="B Lotus" panose="00000400000000000000" pitchFamily="2" charset="-78"/>
              </a:rPr>
              <a:t>اندیشۀ آدمی‌زاد</a:t>
            </a:r>
            <a:r>
              <a:rPr lang="fa-IR" dirty="0" smtClean="0">
                <a:cs typeface="B Lotus" panose="00000400000000000000" pitchFamily="2" charset="-78"/>
              </a:rPr>
              <a:t> سر و کار دارند و معمولاً به شکل </a:t>
            </a:r>
            <a:r>
              <a:rPr lang="fa-IR" b="1" dirty="0" smtClean="0">
                <a:cs typeface="B Lotus" panose="00000400000000000000" pitchFamily="2" charset="-78"/>
              </a:rPr>
              <a:t>کتبی</a:t>
            </a:r>
            <a:r>
              <a:rPr lang="fa-IR" dirty="0" smtClean="0">
                <a:cs typeface="B Lotus" panose="00000400000000000000" pitchFamily="2" charset="-78"/>
              </a:rPr>
              <a:t> اجرا می‌شوند، ارتباط دارد.   </a:t>
            </a:r>
            <a:endParaRPr lang="fa-IR" dirty="0">
              <a:cs typeface="B Lotus" panose="00000400000000000000" pitchFamily="2" charset="-78"/>
            </a:endParaRPr>
          </a:p>
        </p:txBody>
      </p:sp>
    </p:spTree>
    <p:extLst>
      <p:ext uri="{BB962C8B-B14F-4D97-AF65-F5344CB8AC3E}">
        <p14:creationId xmlns:p14="http://schemas.microsoft.com/office/powerpoint/2010/main" val="35731216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1738536" cy="418058"/>
          </a:xfrm>
        </p:spPr>
        <p:txBody>
          <a:bodyPr>
            <a:normAutofit/>
          </a:bodyPr>
          <a:lstStyle/>
          <a:p>
            <a:r>
              <a:rPr lang="fa-IR" sz="1000" dirty="0" smtClean="0">
                <a:cs typeface="2  Lotus" panose="00000400000000000000" pitchFamily="2" charset="-78"/>
              </a:rPr>
              <a:t>سنجش و اندازه‌گیری </a:t>
            </a:r>
            <a:endParaRPr lang="fa-IR" sz="1000" dirty="0">
              <a:cs typeface="2  Lotus" panose="00000400000000000000" pitchFamily="2" charset="-78"/>
            </a:endParaRPr>
          </a:p>
        </p:txBody>
      </p:sp>
      <p:sp>
        <p:nvSpPr>
          <p:cNvPr id="3" name="Content Placeholder 2"/>
          <p:cNvSpPr>
            <a:spLocks noGrp="1"/>
          </p:cNvSpPr>
          <p:nvPr>
            <p:ph idx="1"/>
          </p:nvPr>
        </p:nvSpPr>
        <p:spPr>
          <a:xfrm>
            <a:off x="251520" y="332656"/>
            <a:ext cx="8568952" cy="6192688"/>
          </a:xfrm>
        </p:spPr>
        <p:txBody>
          <a:bodyPr>
            <a:normAutofit/>
          </a:bodyPr>
          <a:lstStyle/>
          <a:p>
            <a:pPr marL="0" indent="0">
              <a:buNone/>
            </a:pPr>
            <a:endParaRPr lang="fa-IR" dirty="0" smtClean="0">
              <a:cs typeface="B Lotus" panose="00000400000000000000" pitchFamily="2" charset="-78"/>
            </a:endParaRPr>
          </a:p>
          <a:p>
            <a:pPr marL="0" indent="0">
              <a:buNone/>
            </a:pPr>
            <a:r>
              <a:rPr lang="fa-IR" dirty="0" smtClean="0">
                <a:cs typeface="B Lotus" panose="00000400000000000000" pitchFamily="2" charset="-78"/>
              </a:rPr>
              <a:t>حوزۀ شناختی در شش طبقۀ «</a:t>
            </a:r>
            <a:r>
              <a:rPr lang="fa-IR" dirty="0" smtClean="0">
                <a:solidFill>
                  <a:srgbClr val="FF0000"/>
                </a:solidFill>
                <a:cs typeface="B Lotus" panose="00000400000000000000" pitchFamily="2" charset="-78"/>
              </a:rPr>
              <a:t>دانش</a:t>
            </a:r>
            <a:r>
              <a:rPr lang="fa-IR" dirty="0" smtClean="0">
                <a:cs typeface="B Lotus" panose="00000400000000000000" pitchFamily="2" charset="-78"/>
              </a:rPr>
              <a:t>، </a:t>
            </a:r>
            <a:r>
              <a:rPr lang="fa-IR" dirty="0" smtClean="0">
                <a:solidFill>
                  <a:srgbClr val="FF0000"/>
                </a:solidFill>
                <a:cs typeface="B Lotus" panose="00000400000000000000" pitchFamily="2" charset="-78"/>
              </a:rPr>
              <a:t>درک و فهم</a:t>
            </a:r>
            <a:r>
              <a:rPr lang="fa-IR" dirty="0" smtClean="0">
                <a:cs typeface="B Lotus" panose="00000400000000000000" pitchFamily="2" charset="-78"/>
              </a:rPr>
              <a:t>، </a:t>
            </a:r>
            <a:r>
              <a:rPr lang="fa-IR" dirty="0" smtClean="0">
                <a:solidFill>
                  <a:srgbClr val="FF0000"/>
                </a:solidFill>
                <a:cs typeface="B Lotus" panose="00000400000000000000" pitchFamily="2" charset="-78"/>
              </a:rPr>
              <a:t>کاربرد</a:t>
            </a:r>
            <a:r>
              <a:rPr lang="fa-IR" dirty="0" smtClean="0">
                <a:cs typeface="B Lotus" panose="00000400000000000000" pitchFamily="2" charset="-78"/>
              </a:rPr>
              <a:t>، </a:t>
            </a:r>
            <a:r>
              <a:rPr lang="fa-IR" dirty="0" smtClean="0">
                <a:solidFill>
                  <a:srgbClr val="FF0000"/>
                </a:solidFill>
                <a:cs typeface="B Lotus" panose="00000400000000000000" pitchFamily="2" charset="-78"/>
              </a:rPr>
              <a:t>تجزیه و تحلیل</a:t>
            </a:r>
            <a:r>
              <a:rPr lang="fa-IR" dirty="0" smtClean="0">
                <a:cs typeface="B Lotus" panose="00000400000000000000" pitchFamily="2" charset="-78"/>
              </a:rPr>
              <a:t>، </a:t>
            </a:r>
            <a:r>
              <a:rPr lang="fa-IR" dirty="0" smtClean="0">
                <a:solidFill>
                  <a:srgbClr val="FF0000"/>
                </a:solidFill>
                <a:cs typeface="B Lotus" panose="00000400000000000000" pitchFamily="2" charset="-78"/>
              </a:rPr>
              <a:t>ترکیب</a:t>
            </a:r>
            <a:r>
              <a:rPr lang="fa-IR" dirty="0" smtClean="0">
                <a:cs typeface="B Lotus" panose="00000400000000000000" pitchFamily="2" charset="-78"/>
              </a:rPr>
              <a:t> و </a:t>
            </a:r>
            <a:r>
              <a:rPr lang="fa-IR" dirty="0" smtClean="0">
                <a:solidFill>
                  <a:srgbClr val="FF0000"/>
                </a:solidFill>
                <a:cs typeface="B Lotus" panose="00000400000000000000" pitchFamily="2" charset="-78"/>
              </a:rPr>
              <a:t>ارزشیابی</a:t>
            </a:r>
            <a:r>
              <a:rPr lang="fa-IR" dirty="0" smtClean="0">
                <a:cs typeface="B Lotus" panose="00000400000000000000" pitchFamily="2" charset="-78"/>
              </a:rPr>
              <a:t>» بررسی می‌شود. </a:t>
            </a:r>
          </a:p>
          <a:p>
            <a:pPr marL="0" indent="0">
              <a:buNone/>
            </a:pPr>
            <a:r>
              <a:rPr lang="fa-IR" dirty="0" smtClean="0">
                <a:cs typeface="B Lotus" panose="00000400000000000000" pitchFamily="2" charset="-78"/>
              </a:rPr>
              <a:t>طبقۀ دانش در سه گروه : (</a:t>
            </a:r>
            <a:r>
              <a:rPr lang="fa-IR" sz="2800" dirty="0" smtClean="0">
                <a:solidFill>
                  <a:srgbClr val="FF0000"/>
                </a:solidFill>
                <a:cs typeface="B Lotus" panose="00000400000000000000" pitchFamily="2" charset="-78"/>
              </a:rPr>
              <a:t>یادآوری و بازخوانی امور یاد گرفتۀ قبلی</a:t>
            </a:r>
            <a:r>
              <a:rPr lang="fa-IR" dirty="0" smtClean="0">
                <a:cs typeface="B Lotus" panose="00000400000000000000" pitchFamily="2" charset="-78"/>
              </a:rPr>
              <a:t>)</a:t>
            </a:r>
          </a:p>
          <a:p>
            <a:pPr marL="0" indent="0">
              <a:buNone/>
            </a:pPr>
            <a:r>
              <a:rPr lang="fa-IR" dirty="0" smtClean="0">
                <a:cs typeface="B Lotus" panose="00000400000000000000" pitchFamily="2" charset="-78"/>
              </a:rPr>
              <a:t>1- دانش امور جزئی </a:t>
            </a:r>
          </a:p>
          <a:p>
            <a:pPr marL="0" indent="0">
              <a:buNone/>
            </a:pPr>
            <a:r>
              <a:rPr lang="fa-IR" dirty="0" smtClean="0">
                <a:cs typeface="B Lotus" panose="00000400000000000000" pitchFamily="2" charset="-78"/>
              </a:rPr>
              <a:t>2- دانش راه‌ها و وسایل برخورداری با امور جزئی </a:t>
            </a:r>
          </a:p>
          <a:p>
            <a:pPr marL="0" indent="0">
              <a:buNone/>
            </a:pPr>
            <a:r>
              <a:rPr lang="fa-IR" dirty="0" smtClean="0">
                <a:cs typeface="B Lotus" panose="00000400000000000000" pitchFamily="2" charset="-78"/>
              </a:rPr>
              <a:t>3- دانش امور کلّی و مسائل انتزاعی یک رشته</a:t>
            </a:r>
          </a:p>
          <a:p>
            <a:pPr marL="0" indent="0">
              <a:buNone/>
            </a:pPr>
            <a:r>
              <a:rPr lang="fa-IR" dirty="0" smtClean="0">
                <a:solidFill>
                  <a:srgbClr val="FF0000"/>
                </a:solidFill>
                <a:cs typeface="B Lotus" panose="00000400000000000000" pitchFamily="2" charset="-78"/>
              </a:rPr>
              <a:t>1- دانش امور جزئی </a:t>
            </a:r>
          </a:p>
          <a:p>
            <a:pPr marL="0" indent="0">
              <a:buNone/>
            </a:pPr>
            <a:r>
              <a:rPr lang="fa-IR" dirty="0" smtClean="0">
                <a:cs typeface="B Lotus" panose="00000400000000000000" pitchFamily="2" charset="-78"/>
              </a:rPr>
              <a:t>1-1. دانش اصطلاحات (</a:t>
            </a:r>
            <a:r>
              <a:rPr lang="fa-IR" sz="2800" dirty="0" smtClean="0">
                <a:cs typeface="B Lotus" panose="00000400000000000000" pitchFamily="2" charset="-78"/>
              </a:rPr>
              <a:t>تعریف اصطلاحات علمی و بیان معانی لغات</a:t>
            </a:r>
            <a:r>
              <a:rPr lang="fa-IR" dirty="0" smtClean="0">
                <a:cs typeface="B Lotus" panose="00000400000000000000" pitchFamily="2" charset="-78"/>
              </a:rPr>
              <a:t>)</a:t>
            </a:r>
          </a:p>
          <a:p>
            <a:pPr marL="0" indent="0">
              <a:buNone/>
            </a:pPr>
            <a:r>
              <a:rPr lang="fa-IR" dirty="0" smtClean="0">
                <a:cs typeface="B Lotus" panose="00000400000000000000" pitchFamily="2" charset="-78"/>
              </a:rPr>
              <a:t>2-1. دانش واقعیّت‌های مشخّص</a:t>
            </a:r>
            <a:endParaRPr lang="fa-IR" dirty="0">
              <a:cs typeface="B Lotus" panose="00000400000000000000" pitchFamily="2" charset="-78"/>
            </a:endParaRPr>
          </a:p>
        </p:txBody>
      </p:sp>
    </p:spTree>
    <p:extLst>
      <p:ext uri="{BB962C8B-B14F-4D97-AF65-F5344CB8AC3E}">
        <p14:creationId xmlns:p14="http://schemas.microsoft.com/office/powerpoint/2010/main" val="3023069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1450504" cy="346050"/>
          </a:xfrm>
        </p:spPr>
        <p:txBody>
          <a:bodyPr>
            <a:normAutofit fontScale="90000"/>
          </a:bodyPr>
          <a:lstStyle/>
          <a:p>
            <a:r>
              <a:rPr lang="fa-IR" sz="1000" dirty="0" smtClean="0">
                <a:cs typeface="2  Lotus" panose="00000400000000000000" pitchFamily="2" charset="-78"/>
              </a:rPr>
              <a:t>سنجش و اندازه‌گیری </a:t>
            </a:r>
            <a:endParaRPr lang="fa-IR" sz="1000" dirty="0">
              <a:cs typeface="2  Lotus" panose="00000400000000000000" pitchFamily="2" charset="-78"/>
            </a:endParaRPr>
          </a:p>
        </p:txBody>
      </p:sp>
      <p:sp>
        <p:nvSpPr>
          <p:cNvPr id="3" name="Content Placeholder 2"/>
          <p:cNvSpPr>
            <a:spLocks noGrp="1"/>
          </p:cNvSpPr>
          <p:nvPr>
            <p:ph idx="1"/>
          </p:nvPr>
        </p:nvSpPr>
        <p:spPr>
          <a:xfrm>
            <a:off x="179512" y="188640"/>
            <a:ext cx="8784976" cy="6480720"/>
          </a:xfrm>
        </p:spPr>
        <p:txBody>
          <a:bodyPr>
            <a:normAutofit/>
          </a:bodyPr>
          <a:lstStyle/>
          <a:p>
            <a:pPr marL="0" indent="0">
              <a:buNone/>
            </a:pPr>
            <a:r>
              <a:rPr lang="fa-IR" dirty="0">
                <a:solidFill>
                  <a:srgbClr val="FF0000"/>
                </a:solidFill>
                <a:cs typeface="B Lotus" panose="00000400000000000000" pitchFamily="2" charset="-78"/>
              </a:rPr>
              <a:t>2- دانش راه‌ها و وسایل برخورداری با امور جزئی </a:t>
            </a:r>
            <a:endParaRPr lang="fa-IR" dirty="0" smtClean="0">
              <a:solidFill>
                <a:srgbClr val="FF0000"/>
              </a:solidFill>
              <a:cs typeface="B Lotus" panose="00000400000000000000" pitchFamily="2" charset="-78"/>
            </a:endParaRPr>
          </a:p>
          <a:p>
            <a:pPr marL="0" indent="0">
              <a:buNone/>
            </a:pPr>
            <a:r>
              <a:rPr lang="fa-IR" dirty="0" smtClean="0">
                <a:cs typeface="B Lotus" panose="00000400000000000000" pitchFamily="2" charset="-78"/>
              </a:rPr>
              <a:t>1-2. دانش امور قراردادی (</a:t>
            </a:r>
            <a:r>
              <a:rPr lang="fa-IR" sz="2800" dirty="0" smtClean="0">
                <a:cs typeface="B Lotus" panose="00000400000000000000" pitchFamily="2" charset="-78"/>
              </a:rPr>
              <a:t>بیان آداب معاشرت، کاربرد افعال و ضمایر</a:t>
            </a:r>
            <a:r>
              <a:rPr lang="fa-IR" dirty="0" smtClean="0">
                <a:cs typeface="B Lotus" panose="00000400000000000000" pitchFamily="2" charset="-78"/>
              </a:rPr>
              <a:t>)</a:t>
            </a:r>
          </a:p>
          <a:p>
            <a:pPr marL="0" indent="0">
              <a:buNone/>
            </a:pPr>
            <a:r>
              <a:rPr lang="fa-IR" dirty="0" smtClean="0">
                <a:cs typeface="B Lotus" panose="00000400000000000000" pitchFamily="2" charset="-78"/>
              </a:rPr>
              <a:t>2-2. دانش روال‌ها و توالی‌ها (</a:t>
            </a:r>
            <a:r>
              <a:rPr lang="fa-IR" sz="2800" dirty="0" smtClean="0">
                <a:cs typeface="B Lotus" panose="00000400000000000000" pitchFamily="2" charset="-78"/>
              </a:rPr>
              <a:t>توضیح سیکل حیات انسانی</a:t>
            </a:r>
            <a:r>
              <a:rPr lang="fa-IR" dirty="0" smtClean="0">
                <a:cs typeface="B Lotus" panose="00000400000000000000" pitchFamily="2" charset="-78"/>
              </a:rPr>
              <a:t>)  </a:t>
            </a:r>
          </a:p>
          <a:p>
            <a:pPr marL="0" indent="0">
              <a:buNone/>
            </a:pPr>
            <a:r>
              <a:rPr lang="fa-IR" dirty="0" smtClean="0">
                <a:cs typeface="B Lotus" panose="00000400000000000000" pitchFamily="2" charset="-78"/>
              </a:rPr>
              <a:t>3-2. دانش طبقه‌بندی‌ها و </a:t>
            </a:r>
            <a:r>
              <a:rPr lang="fa-IR" dirty="0">
                <a:cs typeface="B Lotus" panose="00000400000000000000" pitchFamily="2" charset="-78"/>
              </a:rPr>
              <a:t>طبقات (</a:t>
            </a:r>
            <a:r>
              <a:rPr lang="fa-IR" sz="2400" dirty="0">
                <a:cs typeface="B Lotus" panose="00000400000000000000" pitchFamily="2" charset="-78"/>
              </a:rPr>
              <a:t>آزمون‌های </a:t>
            </a:r>
            <a:r>
              <a:rPr lang="fa-IR" sz="2400" dirty="0" smtClean="0">
                <a:cs typeface="B Lotus" panose="00000400000000000000" pitchFamily="2" charset="-78"/>
              </a:rPr>
              <a:t>آماری، بیان رشته‌های علوم‌تربیتی</a:t>
            </a:r>
            <a:r>
              <a:rPr lang="fa-IR" dirty="0" smtClean="0">
                <a:cs typeface="B Lotus" panose="00000400000000000000" pitchFamily="2" charset="-78"/>
              </a:rPr>
              <a:t>) </a:t>
            </a:r>
          </a:p>
          <a:p>
            <a:pPr marL="0" indent="0">
              <a:buNone/>
            </a:pPr>
            <a:r>
              <a:rPr lang="fa-IR" dirty="0" smtClean="0">
                <a:cs typeface="B Lotus" panose="00000400000000000000" pitchFamily="2" charset="-78"/>
              </a:rPr>
              <a:t>4-2. دانش ملاک‌ها (</a:t>
            </a:r>
            <a:r>
              <a:rPr lang="fa-IR" sz="2800" dirty="0" smtClean="0">
                <a:cs typeface="B Lotus" panose="00000400000000000000" pitchFamily="2" charset="-78"/>
              </a:rPr>
              <a:t>بیان ملاک تعیین برنامۀ غذایی افراد</a:t>
            </a:r>
            <a:r>
              <a:rPr lang="fa-IR" dirty="0" smtClean="0">
                <a:cs typeface="B Lotus" panose="00000400000000000000" pitchFamily="2" charset="-78"/>
              </a:rPr>
              <a:t>)</a:t>
            </a:r>
          </a:p>
          <a:p>
            <a:pPr marL="0" indent="0">
              <a:buNone/>
            </a:pPr>
            <a:r>
              <a:rPr lang="fa-IR" dirty="0" smtClean="0">
                <a:cs typeface="B Lotus" panose="00000400000000000000" pitchFamily="2" charset="-78"/>
              </a:rPr>
              <a:t>5-2. دانش‌روش‌ها یا </a:t>
            </a:r>
            <a:r>
              <a:rPr lang="fa-IR" dirty="0">
                <a:cs typeface="B Lotus" panose="00000400000000000000" pitchFamily="2" charset="-78"/>
              </a:rPr>
              <a:t>روش‌شناسی (</a:t>
            </a:r>
            <a:r>
              <a:rPr lang="fa-IR" sz="2000" dirty="0">
                <a:cs typeface="B Lotus" panose="00000400000000000000" pitchFamily="2" charset="-78"/>
              </a:rPr>
              <a:t>بیان انواع روش‌های تحقیق</a:t>
            </a:r>
            <a:r>
              <a:rPr lang="fa-IR" sz="2000" dirty="0" smtClean="0">
                <a:cs typeface="B Lotus" panose="00000400000000000000" pitchFamily="2" charset="-78"/>
              </a:rPr>
              <a:t>، روش‌های مطالعۀ مفید</a:t>
            </a:r>
            <a:r>
              <a:rPr lang="fa-IR" dirty="0" smtClean="0">
                <a:cs typeface="B Lotus" panose="00000400000000000000" pitchFamily="2" charset="-78"/>
              </a:rPr>
              <a:t>)</a:t>
            </a:r>
          </a:p>
          <a:p>
            <a:pPr marL="0" indent="0">
              <a:buNone/>
            </a:pPr>
            <a:endParaRPr lang="fa-IR" dirty="0" smtClean="0">
              <a:cs typeface="B Lotus" panose="00000400000000000000" pitchFamily="2" charset="-78"/>
            </a:endParaRPr>
          </a:p>
          <a:p>
            <a:pPr marL="0" indent="0">
              <a:buNone/>
            </a:pPr>
            <a:r>
              <a:rPr lang="fa-IR" dirty="0" smtClean="0">
                <a:solidFill>
                  <a:srgbClr val="FF0000"/>
                </a:solidFill>
                <a:cs typeface="B Lotus" panose="00000400000000000000" pitchFamily="2" charset="-78"/>
              </a:rPr>
              <a:t>فهمیدن :</a:t>
            </a:r>
          </a:p>
          <a:p>
            <a:pPr marL="0" indent="0">
              <a:buNone/>
            </a:pPr>
            <a:r>
              <a:rPr lang="fa-IR" dirty="0" smtClean="0">
                <a:cs typeface="B Lotus" panose="00000400000000000000" pitchFamily="2" charset="-78"/>
              </a:rPr>
              <a:t>1- ترجمه یا برگردان (</a:t>
            </a:r>
            <a:r>
              <a:rPr lang="fa-IR" sz="2000" dirty="0" smtClean="0">
                <a:cs typeface="B Lotus" panose="00000400000000000000" pitchFamily="2" charset="-78"/>
              </a:rPr>
              <a:t>ترجمه‌ از زبانی، نمادی و یا یک سطح انتزاعی به زبان و یا سطح ساده‎تر</a:t>
            </a:r>
            <a:r>
              <a:rPr lang="fa-IR" dirty="0" smtClean="0">
                <a:cs typeface="B Lotus" panose="00000400000000000000" pitchFamily="2" charset="-78"/>
              </a:rPr>
              <a:t>)</a:t>
            </a:r>
          </a:p>
          <a:p>
            <a:pPr marL="0" indent="0">
              <a:buNone/>
            </a:pPr>
            <a:r>
              <a:rPr lang="fa-IR" dirty="0" smtClean="0">
                <a:cs typeface="B Lotus" panose="00000400000000000000" pitchFamily="2" charset="-78"/>
              </a:rPr>
              <a:t>2- تفسیر (</a:t>
            </a:r>
            <a:r>
              <a:rPr lang="fa-IR" sz="2800" dirty="0" smtClean="0">
                <a:cs typeface="B Lotus" panose="00000400000000000000" pitchFamily="2" charset="-78"/>
              </a:rPr>
              <a:t>توانایی بیان درک مفاهیم یادگرفته شده به شکل ساده و خلاصه</a:t>
            </a:r>
            <a:r>
              <a:rPr lang="fa-IR" dirty="0" smtClean="0">
                <a:cs typeface="B Lotus" panose="00000400000000000000" pitchFamily="2" charset="-78"/>
              </a:rPr>
              <a:t>) </a:t>
            </a:r>
          </a:p>
          <a:p>
            <a:pPr marL="0" indent="0">
              <a:buNone/>
            </a:pPr>
            <a:r>
              <a:rPr lang="fa-IR" dirty="0" smtClean="0">
                <a:cs typeface="B Lotus" panose="00000400000000000000" pitchFamily="2" charset="-78"/>
              </a:rPr>
              <a:t>3- برون یابی (</a:t>
            </a:r>
            <a:r>
              <a:rPr lang="fa-IR" sz="2800" dirty="0" smtClean="0">
                <a:cs typeface="B Lotus" panose="00000400000000000000" pitchFamily="2" charset="-78"/>
              </a:rPr>
              <a:t>تعمیم دادن مطالب آموخته شده</a:t>
            </a:r>
            <a:r>
              <a:rPr lang="fa-IR" dirty="0" smtClean="0">
                <a:cs typeface="B Lotus" panose="00000400000000000000" pitchFamily="2" charset="-78"/>
              </a:rPr>
              <a:t>) </a:t>
            </a:r>
            <a:endParaRPr lang="fa-IR" dirty="0">
              <a:cs typeface="B Lotus" panose="00000400000000000000" pitchFamily="2" charset="-78"/>
            </a:endParaRPr>
          </a:p>
        </p:txBody>
      </p:sp>
    </p:spTree>
    <p:extLst>
      <p:ext uri="{BB962C8B-B14F-4D97-AF65-F5344CB8AC3E}">
        <p14:creationId xmlns:p14="http://schemas.microsoft.com/office/powerpoint/2010/main" val="38828370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9" end="9"/>
                                            </p:txEl>
                                          </p:spTgt>
                                        </p:tgtEl>
                                        <p:attrNameLst>
                                          <p:attrName>style.visibility</p:attrName>
                                        </p:attrNameLst>
                                      </p:cBhvr>
                                      <p:to>
                                        <p:strVal val="visible"/>
                                      </p:to>
                                    </p:set>
                                    <p:anim calcmode="lin" valueType="num">
                                      <p:cBhvr additive="base">
                                        <p:cTn id="5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10" end="10"/>
                                            </p:txEl>
                                          </p:spTgt>
                                        </p:tgtEl>
                                        <p:attrNameLst>
                                          <p:attrName>style.visibility</p:attrName>
                                        </p:attrNameLst>
                                      </p:cBhvr>
                                      <p:to>
                                        <p:strVal val="visible"/>
                                      </p:to>
                                    </p:set>
                                    <p:anim calcmode="lin" valueType="num">
                                      <p:cBhvr additive="base">
                                        <p:cTn id="61"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1234480" cy="346050"/>
          </a:xfrm>
        </p:spPr>
        <p:txBody>
          <a:bodyPr>
            <a:normAutofit fontScale="90000"/>
          </a:bodyPr>
          <a:lstStyle/>
          <a:p>
            <a:pPr algn="l"/>
            <a:r>
              <a:rPr lang="fa-IR" sz="1000" dirty="0" smtClean="0">
                <a:cs typeface="2  Lotus" panose="00000400000000000000" pitchFamily="2" charset="-78"/>
              </a:rPr>
              <a:t>سنجش و اندزاه‌گیری </a:t>
            </a:r>
            <a:endParaRPr lang="fa-IR" sz="1000" dirty="0">
              <a:cs typeface="2  Lotus" panose="00000400000000000000" pitchFamily="2" charset="-78"/>
            </a:endParaRPr>
          </a:p>
        </p:txBody>
      </p:sp>
      <p:sp>
        <p:nvSpPr>
          <p:cNvPr id="3" name="Content Placeholder 2"/>
          <p:cNvSpPr>
            <a:spLocks noGrp="1"/>
          </p:cNvSpPr>
          <p:nvPr>
            <p:ph idx="1"/>
          </p:nvPr>
        </p:nvSpPr>
        <p:spPr>
          <a:xfrm>
            <a:off x="323528" y="260648"/>
            <a:ext cx="8640960" cy="6336704"/>
          </a:xfrm>
        </p:spPr>
        <p:txBody>
          <a:bodyPr>
            <a:normAutofit fontScale="92500" lnSpcReduction="20000"/>
          </a:bodyPr>
          <a:lstStyle/>
          <a:p>
            <a:pPr marL="0" indent="0">
              <a:buNone/>
            </a:pPr>
            <a:r>
              <a:rPr lang="fa-IR" dirty="0" smtClean="0">
                <a:solidFill>
                  <a:srgbClr val="FF0000"/>
                </a:solidFill>
                <a:cs typeface="B Lotus" panose="00000400000000000000" pitchFamily="2" charset="-78"/>
              </a:rPr>
              <a:t>کاربرد :</a:t>
            </a:r>
          </a:p>
          <a:p>
            <a:pPr marL="0" indent="0">
              <a:buNone/>
            </a:pPr>
            <a:r>
              <a:rPr lang="fa-IR" dirty="0" smtClean="0">
                <a:cs typeface="B Lotus" panose="00000400000000000000" pitchFamily="2" charset="-78"/>
              </a:rPr>
              <a:t>استفاده از آموخته‌های انتزاعی در موقعیّت‌های عینی و عملی  </a:t>
            </a:r>
          </a:p>
          <a:p>
            <a:pPr marL="0" indent="0">
              <a:buNone/>
            </a:pPr>
            <a:r>
              <a:rPr lang="fa-IR" dirty="0" smtClean="0">
                <a:solidFill>
                  <a:srgbClr val="FF0000"/>
                </a:solidFill>
                <a:cs typeface="B Lotus" panose="00000400000000000000" pitchFamily="2" charset="-78"/>
              </a:rPr>
              <a:t>تجزیه و تحلیل : </a:t>
            </a:r>
          </a:p>
          <a:p>
            <a:pPr marL="0" indent="0">
              <a:buNone/>
            </a:pPr>
            <a:r>
              <a:rPr lang="fa-IR" dirty="0" smtClean="0">
                <a:cs typeface="B Lotus" panose="00000400000000000000" pitchFamily="2" charset="-78"/>
              </a:rPr>
              <a:t>1- تحلیل عناصر (</a:t>
            </a:r>
            <a:r>
              <a:rPr lang="fa-IR" sz="2800" dirty="0" smtClean="0">
                <a:cs typeface="B Lotus" panose="00000400000000000000" pitchFamily="2" charset="-78"/>
              </a:rPr>
              <a:t>توانایی تشخیص واقعیّت‌ها از فرضیّه‌ها</a:t>
            </a:r>
            <a:r>
              <a:rPr lang="fa-IR" dirty="0" smtClean="0">
                <a:cs typeface="B Lotus" panose="00000400000000000000" pitchFamily="2" charset="-78"/>
              </a:rPr>
              <a:t>)</a:t>
            </a:r>
          </a:p>
          <a:p>
            <a:pPr marL="0" indent="0">
              <a:buNone/>
            </a:pPr>
            <a:r>
              <a:rPr lang="fa-IR" dirty="0" smtClean="0">
                <a:cs typeface="B Lotus" panose="00000400000000000000" pitchFamily="2" charset="-78"/>
              </a:rPr>
              <a:t>2- تحلیل روابط (</a:t>
            </a:r>
            <a:r>
              <a:rPr lang="fa-IR" sz="2800" dirty="0" smtClean="0">
                <a:cs typeface="B Lotus" panose="00000400000000000000" pitchFamily="2" charset="-78"/>
              </a:rPr>
              <a:t>تشخیص روابط علّت و معلولی</a:t>
            </a:r>
            <a:r>
              <a:rPr lang="fa-IR" dirty="0" smtClean="0">
                <a:cs typeface="B Lotus" panose="00000400000000000000" pitchFamily="2" charset="-78"/>
              </a:rPr>
              <a:t>)</a:t>
            </a:r>
          </a:p>
          <a:p>
            <a:pPr marL="0" indent="0">
              <a:buNone/>
            </a:pPr>
            <a:r>
              <a:rPr lang="fa-IR" dirty="0" smtClean="0">
                <a:cs typeface="B Lotus" panose="00000400000000000000" pitchFamily="2" charset="-78"/>
              </a:rPr>
              <a:t>3- تحلیل روابط سازمانی (</a:t>
            </a:r>
            <a:r>
              <a:rPr lang="fa-IR" sz="2800" dirty="0" smtClean="0">
                <a:cs typeface="B Lotus" panose="00000400000000000000" pitchFamily="2" charset="-78"/>
              </a:rPr>
              <a:t>تشخیص نقطه‌ نظرها در بیان واقعۀ تاریخی، توانایی تشخیص فنون مورد استفاده در مطالعات ترغیبی مانند تبلیغات سیاسی، تجاری و ...</a:t>
            </a:r>
            <a:r>
              <a:rPr lang="fa-IR" dirty="0" smtClean="0">
                <a:cs typeface="B Lotus" panose="00000400000000000000" pitchFamily="2" charset="-78"/>
              </a:rPr>
              <a:t>)</a:t>
            </a:r>
          </a:p>
          <a:p>
            <a:pPr marL="0" indent="0">
              <a:buNone/>
            </a:pPr>
            <a:r>
              <a:rPr lang="fa-IR" dirty="0" smtClean="0">
                <a:solidFill>
                  <a:srgbClr val="FF0000"/>
                </a:solidFill>
                <a:cs typeface="B Lotus" panose="00000400000000000000" pitchFamily="2" charset="-78"/>
              </a:rPr>
              <a:t>ترکیب : </a:t>
            </a:r>
          </a:p>
          <a:p>
            <a:pPr marL="0" indent="0">
              <a:buNone/>
            </a:pPr>
            <a:r>
              <a:rPr lang="fa-IR" dirty="0" smtClean="0">
                <a:cs typeface="B Lotus" panose="00000400000000000000" pitchFamily="2" charset="-78"/>
              </a:rPr>
              <a:t>پهلوی هم قرار دادن اجزای مختلف و تولید یک محتوای جدید</a:t>
            </a:r>
          </a:p>
          <a:p>
            <a:pPr marL="0" indent="0">
              <a:buNone/>
            </a:pPr>
            <a:r>
              <a:rPr lang="fa-IR" dirty="0" smtClean="0">
                <a:cs typeface="B Lotus" panose="00000400000000000000" pitchFamily="2" charset="-78"/>
              </a:rPr>
              <a:t>1- تولید یک اثر بی‌همتا یا منحصر به فرد (</a:t>
            </a:r>
            <a:r>
              <a:rPr lang="fa-IR" sz="3000" dirty="0" smtClean="0">
                <a:cs typeface="B Lotus" panose="00000400000000000000" pitchFamily="2" charset="-78"/>
              </a:rPr>
              <a:t>مقاله، انشا</a:t>
            </a:r>
            <a:r>
              <a:rPr lang="fa-IR" dirty="0" smtClean="0">
                <a:cs typeface="B Lotus" panose="00000400000000000000" pitchFamily="2" charset="-78"/>
              </a:rPr>
              <a:t>)</a:t>
            </a:r>
          </a:p>
          <a:p>
            <a:pPr marL="0" indent="0">
              <a:buNone/>
            </a:pPr>
            <a:r>
              <a:rPr lang="fa-IR" dirty="0" smtClean="0">
                <a:cs typeface="B Lotus" panose="00000400000000000000" pitchFamily="2" charset="-78"/>
              </a:rPr>
              <a:t>2- تولید یک نقشه یا یک مجموعه اقدامات پیشنهادی (</a:t>
            </a:r>
            <a:r>
              <a:rPr lang="fa-IR" sz="3000" dirty="0" smtClean="0">
                <a:cs typeface="B Lotus" panose="00000400000000000000" pitchFamily="2" charset="-78"/>
              </a:rPr>
              <a:t>توانایی طرح‌ریزی  یک طرح آموزشی در یک موقعیّت ویژه</a:t>
            </a:r>
            <a:r>
              <a:rPr lang="fa-IR" dirty="0" smtClean="0">
                <a:cs typeface="B Lotus" panose="00000400000000000000" pitchFamily="2" charset="-78"/>
              </a:rPr>
              <a:t>)</a:t>
            </a:r>
          </a:p>
          <a:p>
            <a:pPr marL="0" indent="0">
              <a:buNone/>
            </a:pPr>
            <a:r>
              <a:rPr lang="fa-IR" dirty="0" smtClean="0">
                <a:cs typeface="B Lotus" panose="00000400000000000000" pitchFamily="2" charset="-78"/>
              </a:rPr>
              <a:t>3- استنتاج مجموعه‌ای از روابط انتزاعی (</a:t>
            </a:r>
            <a:r>
              <a:rPr lang="fa-IR" sz="2800" dirty="0" smtClean="0">
                <a:cs typeface="B Lotus" panose="00000400000000000000" pitchFamily="2" charset="-78"/>
              </a:rPr>
              <a:t>تدوین یک نظریۀ یادگیری قابل استفاده در آموزش کلاسی)</a:t>
            </a:r>
            <a:endParaRPr lang="fa-IR" dirty="0">
              <a:cs typeface="B Lotus" panose="00000400000000000000" pitchFamily="2" charset="-78"/>
            </a:endParaRPr>
          </a:p>
        </p:txBody>
      </p:sp>
    </p:spTree>
    <p:extLst>
      <p:ext uri="{BB962C8B-B14F-4D97-AF65-F5344CB8AC3E}">
        <p14:creationId xmlns:p14="http://schemas.microsoft.com/office/powerpoint/2010/main" val="2467650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 calcmode="lin" valueType="num">
                                      <p:cBhvr additive="base">
                                        <p:cTn id="6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1666528" cy="418058"/>
          </a:xfrm>
        </p:spPr>
        <p:txBody>
          <a:bodyPr>
            <a:normAutofit/>
          </a:bodyPr>
          <a:lstStyle/>
          <a:p>
            <a:pPr algn="l"/>
            <a:r>
              <a:rPr lang="fa-IR" sz="1000" dirty="0" smtClean="0">
                <a:cs typeface="2  Lotus" panose="00000400000000000000" pitchFamily="2" charset="-78"/>
              </a:rPr>
              <a:t>سنجش و اندازه‌گیری </a:t>
            </a:r>
            <a:endParaRPr lang="fa-IR" sz="1000" dirty="0">
              <a:cs typeface="2  Lotus" panose="00000400000000000000" pitchFamily="2" charset="-78"/>
            </a:endParaRPr>
          </a:p>
        </p:txBody>
      </p:sp>
      <p:sp>
        <p:nvSpPr>
          <p:cNvPr id="3" name="Content Placeholder 2"/>
          <p:cNvSpPr>
            <a:spLocks noGrp="1"/>
          </p:cNvSpPr>
          <p:nvPr>
            <p:ph idx="1"/>
          </p:nvPr>
        </p:nvSpPr>
        <p:spPr>
          <a:xfrm>
            <a:off x="179512" y="260648"/>
            <a:ext cx="8784976" cy="6192688"/>
          </a:xfrm>
        </p:spPr>
        <p:txBody>
          <a:bodyPr/>
          <a:lstStyle/>
          <a:p>
            <a:pPr marL="0" indent="0">
              <a:buNone/>
            </a:pPr>
            <a:r>
              <a:rPr lang="fa-IR" dirty="0" smtClean="0">
                <a:solidFill>
                  <a:srgbClr val="FF0000"/>
                </a:solidFill>
                <a:cs typeface="B Lotus" panose="00000400000000000000" pitchFamily="2" charset="-78"/>
              </a:rPr>
              <a:t>ارزشیابی : </a:t>
            </a:r>
          </a:p>
          <a:p>
            <a:pPr marL="0" indent="0">
              <a:buNone/>
            </a:pPr>
            <a:r>
              <a:rPr lang="fa-IR" dirty="0" smtClean="0">
                <a:cs typeface="B Lotus" panose="00000400000000000000" pitchFamily="2" charset="-78"/>
              </a:rPr>
              <a:t>داوری دربارۀ یک نظریۀ یادگیری قابل استفاده در آموزش کلاسی </a:t>
            </a:r>
          </a:p>
          <a:p>
            <a:pPr marL="0" indent="0">
              <a:buNone/>
            </a:pPr>
            <a:endParaRPr lang="fa-IR" dirty="0" smtClean="0">
              <a:cs typeface="B Lotus" panose="00000400000000000000" pitchFamily="2" charset="-78"/>
            </a:endParaRPr>
          </a:p>
          <a:p>
            <a:pPr marL="0" indent="0">
              <a:buNone/>
            </a:pPr>
            <a:r>
              <a:rPr lang="fa-IR" dirty="0" smtClean="0">
                <a:cs typeface="B Lotus" panose="00000400000000000000" pitchFamily="2" charset="-78"/>
              </a:rPr>
              <a:t>1- داوری بر اساس شواهد درونی (</a:t>
            </a:r>
            <a:r>
              <a:rPr lang="fa-IR" sz="2000" dirty="0" smtClean="0">
                <a:cs typeface="B Lotus" panose="00000400000000000000" pitchFamily="2" charset="-78"/>
              </a:rPr>
              <a:t>قضاوت دربارۀ یک اثر بر حسب معیارهای درونی</a:t>
            </a:r>
            <a:r>
              <a:rPr lang="fa-IR" dirty="0" smtClean="0">
                <a:cs typeface="B Lotus" panose="00000400000000000000" pitchFamily="2" charset="-78"/>
              </a:rPr>
              <a:t>)</a:t>
            </a:r>
          </a:p>
          <a:p>
            <a:pPr marL="0" indent="0">
              <a:buNone/>
            </a:pPr>
            <a:endParaRPr lang="fa-IR" dirty="0" smtClean="0">
              <a:cs typeface="B Lotus" panose="00000400000000000000" pitchFamily="2" charset="-78"/>
            </a:endParaRPr>
          </a:p>
          <a:p>
            <a:pPr marL="0" indent="0">
              <a:buNone/>
            </a:pPr>
            <a:r>
              <a:rPr lang="fa-IR" dirty="0" smtClean="0">
                <a:cs typeface="B Lotus" panose="00000400000000000000" pitchFamily="2" charset="-78"/>
              </a:rPr>
              <a:t>2- داوری بر اساس ملاک‌های بیرونی (</a:t>
            </a:r>
            <a:r>
              <a:rPr lang="fa-IR" sz="2000" dirty="0" smtClean="0">
                <a:cs typeface="B Lotus" panose="00000400000000000000" pitchFamily="2" charset="-78"/>
              </a:rPr>
              <a:t>مقایسه و ارزیابی واقعیّت‌های مختلف بیرونی</a:t>
            </a:r>
            <a:r>
              <a:rPr lang="fa-IR" dirty="0" smtClean="0">
                <a:cs typeface="B Lotus" panose="00000400000000000000" pitchFamily="2" charset="-78"/>
              </a:rPr>
              <a:t>)</a:t>
            </a:r>
            <a:endParaRPr lang="fa-IR" dirty="0">
              <a:cs typeface="B Lotus" panose="00000400000000000000" pitchFamily="2" charset="-78"/>
            </a:endParaRPr>
          </a:p>
        </p:txBody>
      </p:sp>
    </p:spTree>
    <p:extLst>
      <p:ext uri="{BB962C8B-B14F-4D97-AF65-F5344CB8AC3E}">
        <p14:creationId xmlns:p14="http://schemas.microsoft.com/office/powerpoint/2010/main" val="42633874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1378496" cy="490066"/>
          </a:xfrm>
        </p:spPr>
        <p:txBody>
          <a:bodyPr>
            <a:normAutofit/>
          </a:bodyPr>
          <a:lstStyle/>
          <a:p>
            <a:r>
              <a:rPr lang="fa-IR" sz="1000" dirty="0" smtClean="0"/>
              <a:t>سنجش و اندازه‌گیری</a:t>
            </a:r>
            <a:endParaRPr lang="fa-IR" sz="1000" dirty="0"/>
          </a:p>
        </p:txBody>
      </p:sp>
      <p:sp>
        <p:nvSpPr>
          <p:cNvPr id="3" name="Content Placeholder 2"/>
          <p:cNvSpPr>
            <a:spLocks noGrp="1"/>
          </p:cNvSpPr>
          <p:nvPr>
            <p:ph idx="1"/>
          </p:nvPr>
        </p:nvSpPr>
        <p:spPr>
          <a:xfrm>
            <a:off x="251520" y="188640"/>
            <a:ext cx="8568952" cy="6480720"/>
          </a:xfrm>
        </p:spPr>
        <p:txBody>
          <a:bodyPr>
            <a:normAutofit lnSpcReduction="10000"/>
          </a:bodyPr>
          <a:lstStyle/>
          <a:p>
            <a:pPr marL="0" indent="0" algn="just">
              <a:buNone/>
            </a:pPr>
            <a:r>
              <a:rPr lang="fa-IR" dirty="0" smtClean="0">
                <a:solidFill>
                  <a:srgbClr val="FF0000"/>
                </a:solidFill>
                <a:cs typeface="B Lotus" panose="00000400000000000000" pitchFamily="2" charset="-78"/>
              </a:rPr>
              <a:t>آزمودن :</a:t>
            </a:r>
          </a:p>
          <a:p>
            <a:pPr marL="0" indent="0" algn="just">
              <a:buNone/>
            </a:pPr>
            <a:r>
              <a:rPr lang="fa-IR" dirty="0" smtClean="0">
                <a:cs typeface="B Lotus" panose="00000400000000000000" pitchFamily="2" charset="-78"/>
              </a:rPr>
              <a:t>برای اندازه‌گیری یکی از ویژگی‌های روانی یا تربیتی یک فرد یا گروه، از آزمون استفاده می‌شود که به این فعالیّت </a:t>
            </a:r>
            <a:r>
              <a:rPr lang="fa-IR" dirty="0" smtClean="0">
                <a:solidFill>
                  <a:srgbClr val="FF0000"/>
                </a:solidFill>
                <a:cs typeface="B Lotus" panose="00000400000000000000" pitchFamily="2" charset="-78"/>
              </a:rPr>
              <a:t>آزمودن</a:t>
            </a:r>
            <a:r>
              <a:rPr lang="fa-IR" dirty="0" smtClean="0">
                <a:cs typeface="B Lotus" panose="00000400000000000000" pitchFamily="2" charset="-78"/>
              </a:rPr>
              <a:t> می‌گویند.</a:t>
            </a:r>
          </a:p>
          <a:p>
            <a:pPr marL="0" indent="0" algn="just">
              <a:buNone/>
            </a:pPr>
            <a:endParaRPr lang="fa-IR" dirty="0" smtClean="0">
              <a:cs typeface="B Lotus" panose="00000400000000000000" pitchFamily="2" charset="-78"/>
            </a:endParaRPr>
          </a:p>
          <a:p>
            <a:pPr marL="0" indent="0" algn="just">
              <a:buNone/>
            </a:pPr>
            <a:r>
              <a:rPr lang="fa-IR" dirty="0" smtClean="0">
                <a:solidFill>
                  <a:srgbClr val="FF0000"/>
                </a:solidFill>
                <a:cs typeface="B Lotus" panose="00000400000000000000" pitchFamily="2" charset="-78"/>
              </a:rPr>
              <a:t>آزمودن روانی یا روان‌آزمایی : </a:t>
            </a:r>
            <a:r>
              <a:rPr lang="fa-IR" dirty="0" smtClean="0">
                <a:cs typeface="B Lotus" panose="00000400000000000000" pitchFamily="2" charset="-78"/>
              </a:rPr>
              <a:t>اندازه‌گیری متغیّرهای روان‌شناختی به وسیله‌ی روش‌هایی که به منظور کسب نمونه‌هایی از رفتار طرّاحی شده‌اند، می‌گویند.</a:t>
            </a:r>
          </a:p>
          <a:p>
            <a:pPr marL="0" indent="0" algn="just">
              <a:buNone/>
            </a:pPr>
            <a:endParaRPr lang="fa-IR" dirty="0" smtClean="0">
              <a:cs typeface="B Lotus" panose="00000400000000000000" pitchFamily="2" charset="-78"/>
            </a:endParaRPr>
          </a:p>
          <a:p>
            <a:pPr marL="0" indent="0" algn="just">
              <a:buNone/>
            </a:pPr>
            <a:r>
              <a:rPr lang="fa-IR" dirty="0" smtClean="0">
                <a:cs typeface="B Lotus" panose="00000400000000000000" pitchFamily="2" charset="-78"/>
              </a:rPr>
              <a:t>آزمودن به‌ کاربست آزمون و به استفاده از پرسشنامه گفته می‌شود.</a:t>
            </a:r>
          </a:p>
          <a:p>
            <a:pPr marL="0" indent="0" algn="just">
              <a:buNone/>
            </a:pPr>
            <a:endParaRPr lang="fa-IR" dirty="0" smtClean="0">
              <a:cs typeface="B Lotus" panose="00000400000000000000" pitchFamily="2" charset="-78"/>
            </a:endParaRPr>
          </a:p>
          <a:p>
            <a:pPr marL="0" indent="0" algn="just">
              <a:buNone/>
            </a:pPr>
            <a:r>
              <a:rPr lang="fa-IR" dirty="0" smtClean="0">
                <a:cs typeface="B Lotus" panose="00000400000000000000" pitchFamily="2" charset="-78"/>
              </a:rPr>
              <a:t>آزمودن نوع خاص اندازه‌گیری است و به همین دلیل اندازه‌گیری مفهوم گسترده‌تری دارد و هر اندازه‌گیری الزاماً آزمودنی نیست.</a:t>
            </a:r>
          </a:p>
          <a:p>
            <a:pPr marL="0" indent="0" algn="just">
              <a:buNone/>
            </a:pPr>
            <a:endParaRPr lang="fa-IR" dirty="0" smtClean="0">
              <a:cs typeface="B Lotus" panose="00000400000000000000" pitchFamily="2" charset="-78"/>
            </a:endParaRPr>
          </a:p>
          <a:p>
            <a:pPr marL="0" indent="0" algn="just">
              <a:buNone/>
            </a:pPr>
            <a:endParaRPr lang="fa-IR" dirty="0">
              <a:cs typeface="B Lotus" panose="00000400000000000000" pitchFamily="2" charset="-78"/>
            </a:endParaRPr>
          </a:p>
        </p:txBody>
      </p:sp>
    </p:spTree>
    <p:extLst>
      <p:ext uri="{BB962C8B-B14F-4D97-AF65-F5344CB8AC3E}">
        <p14:creationId xmlns:p14="http://schemas.microsoft.com/office/powerpoint/2010/main" val="2475712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1000"/>
                                        <p:tgtEl>
                                          <p:spTgt spid="3">
                                            <p:txEl>
                                              <p:pRg st="5" end="5"/>
                                            </p:txEl>
                                          </p:spTgt>
                                        </p:tgtEl>
                                      </p:cBhvr>
                                    </p:animEffect>
                                    <p:anim calcmode="lin" valueType="num">
                                      <p:cBhvr>
                                        <p:cTn id="2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fade">
                                      <p:cBhvr>
                                        <p:cTn id="35" dur="1000"/>
                                        <p:tgtEl>
                                          <p:spTgt spid="3">
                                            <p:txEl>
                                              <p:pRg st="7" end="7"/>
                                            </p:txEl>
                                          </p:spTgt>
                                        </p:tgtEl>
                                      </p:cBhvr>
                                    </p:animEffect>
                                    <p:anim calcmode="lin" valueType="num">
                                      <p:cBhvr>
                                        <p:cTn id="36"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188640"/>
            <a:ext cx="8856984" cy="6480720"/>
          </a:xfrm>
        </p:spPr>
        <p:txBody>
          <a:bodyPr>
            <a:normAutofit fontScale="85000" lnSpcReduction="10000"/>
          </a:bodyPr>
          <a:lstStyle/>
          <a:p>
            <a:pPr marL="0" indent="0" algn="ctr">
              <a:buNone/>
            </a:pPr>
            <a:r>
              <a:rPr lang="fa-IR" dirty="0">
                <a:solidFill>
                  <a:srgbClr val="FF0000"/>
                </a:solidFill>
                <a:cs typeface="B Lotus" panose="00000400000000000000" pitchFamily="2" charset="-78"/>
              </a:rPr>
              <a:t>مصدرهای فعلی رفتاری در </a:t>
            </a:r>
            <a:r>
              <a:rPr lang="fa-IR" dirty="0" smtClean="0">
                <a:solidFill>
                  <a:srgbClr val="FF0000"/>
                </a:solidFill>
                <a:cs typeface="B Lotus" panose="00000400000000000000" pitchFamily="2" charset="-78"/>
              </a:rPr>
              <a:t>حیطۀ </a:t>
            </a:r>
            <a:r>
              <a:rPr lang="fa-IR" dirty="0">
                <a:solidFill>
                  <a:srgbClr val="FF0000"/>
                </a:solidFill>
                <a:cs typeface="B Lotus" panose="00000400000000000000" pitchFamily="2" charset="-78"/>
              </a:rPr>
              <a:t>شناختی</a:t>
            </a:r>
          </a:p>
          <a:p>
            <a:pPr marL="0" indent="0" algn="just">
              <a:buNone/>
            </a:pPr>
            <a:r>
              <a:rPr lang="fa-IR" dirty="0">
                <a:solidFill>
                  <a:srgbClr val="FF0000"/>
                </a:solidFill>
                <a:cs typeface="B Lotus" panose="00000400000000000000" pitchFamily="2" charset="-78"/>
              </a:rPr>
              <a:t>سطح دانش </a:t>
            </a:r>
            <a:r>
              <a:rPr lang="fa-IR" dirty="0">
                <a:cs typeface="B Lotus" panose="00000400000000000000" pitchFamily="2" charset="-78"/>
              </a:rPr>
              <a:t>: تعریف کردن، حفظ کردن، یادداشت کردن، فهرست کردن، به یاد آوردن، جمع‌آوری کردن، بر چسب زدن، نسخه‌برداری کردن، رسم کردن، نام بردن، تکرار کردن </a:t>
            </a:r>
            <a:r>
              <a:rPr lang="fa-IR" dirty="0" smtClean="0">
                <a:cs typeface="B Lotus" panose="00000400000000000000" pitchFamily="2" charset="-78"/>
              </a:rPr>
              <a:t>عملیّات</a:t>
            </a:r>
            <a:r>
              <a:rPr lang="fa-IR" dirty="0">
                <a:cs typeface="B Lotus" panose="00000400000000000000" pitchFamily="2" charset="-78"/>
              </a:rPr>
              <a:t>، گفتن، مطالعه کردن، نشان دادن، شناختن، شمردن و خواندن</a:t>
            </a:r>
          </a:p>
          <a:p>
            <a:pPr marL="0" indent="0" algn="just">
              <a:buNone/>
            </a:pPr>
            <a:r>
              <a:rPr lang="fa-IR" dirty="0">
                <a:solidFill>
                  <a:srgbClr val="FF0000"/>
                </a:solidFill>
                <a:cs typeface="B Lotus" panose="00000400000000000000" pitchFamily="2" charset="-78"/>
              </a:rPr>
              <a:t>سطح درک و فهم </a:t>
            </a:r>
            <a:r>
              <a:rPr lang="fa-IR" dirty="0">
                <a:cs typeface="B Lotus" panose="00000400000000000000" pitchFamily="2" charset="-78"/>
              </a:rPr>
              <a:t>: توضیح دادن، بحث کردن، مرور کردن، قرار دادن، </a:t>
            </a:r>
            <a:r>
              <a:rPr lang="fa-IR" dirty="0" smtClean="0">
                <a:cs typeface="B Lotus" panose="00000400000000000000" pitchFamily="2" charset="-78"/>
              </a:rPr>
              <a:t>گروه‌بندی </a:t>
            </a:r>
            <a:r>
              <a:rPr lang="fa-IR" dirty="0">
                <a:cs typeface="B Lotus" panose="00000400000000000000" pitchFamily="2" charset="-78"/>
              </a:rPr>
              <a:t>کردن، مثال زدن، مثال آوردن، با تصویر نشان دادن، نمایش دادن، ترجمه کردن، بازی کردن، نواختن، بازگویی کردن، خلاصه کردن، توصیف کردن، تفسیر کردن، پیش‌بینی کردن، ربط دادن، تشخیص دادن، تخمین زدن، از هم متمایز کردن، بسط دادن، بیان کردن، (ویژگی‌های چیزی را) </a:t>
            </a:r>
            <a:r>
              <a:rPr lang="fa-IR" dirty="0" smtClean="0">
                <a:cs typeface="B Lotus" panose="00000400000000000000" pitchFamily="2" charset="-78"/>
              </a:rPr>
              <a:t>مشخّص </a:t>
            </a:r>
            <a:r>
              <a:rPr lang="fa-IR" dirty="0">
                <a:cs typeface="B Lotus" panose="00000400000000000000" pitchFamily="2" charset="-78"/>
              </a:rPr>
              <a:t>کردن، نشان دادن، ذکر کردن، تبدیل کردن، تغییر دادن، برداشت کردن، بیان کردن منظور نویسنده یا گوینده، </a:t>
            </a:r>
            <a:r>
              <a:rPr lang="fa-IR" dirty="0" smtClean="0">
                <a:cs typeface="B Lotus" panose="00000400000000000000" pitchFamily="2" charset="-78"/>
              </a:rPr>
              <a:t>برداشت </a:t>
            </a:r>
            <a:r>
              <a:rPr lang="fa-IR" dirty="0">
                <a:cs typeface="B Lotus" panose="00000400000000000000" pitchFamily="2" charset="-78"/>
              </a:rPr>
              <a:t>خود </a:t>
            </a:r>
            <a:r>
              <a:rPr lang="fa-IR" dirty="0" smtClean="0">
                <a:cs typeface="B Lotus" panose="00000400000000000000" pitchFamily="2" charset="-78"/>
              </a:rPr>
              <a:t>را بیان </a:t>
            </a:r>
            <a:r>
              <a:rPr lang="fa-IR" dirty="0">
                <a:cs typeface="B Lotus" panose="00000400000000000000" pitchFamily="2" charset="-78"/>
              </a:rPr>
              <a:t>کردن، دنبال کردن، فهمیدن</a:t>
            </a:r>
          </a:p>
          <a:p>
            <a:pPr marL="0" indent="0" algn="just">
              <a:buNone/>
            </a:pPr>
            <a:r>
              <a:rPr lang="fa-IR" dirty="0">
                <a:solidFill>
                  <a:srgbClr val="FF0000"/>
                </a:solidFill>
                <a:cs typeface="B Lotus" panose="00000400000000000000" pitchFamily="2" charset="-78"/>
              </a:rPr>
              <a:t>سطح کاربرد </a:t>
            </a:r>
            <a:r>
              <a:rPr lang="fa-IR" dirty="0">
                <a:cs typeface="B Lotus" panose="00000400000000000000" pitchFamily="2" charset="-78"/>
              </a:rPr>
              <a:t>: مصاحبه کردن، به صورت نمایش در آوردن، منتشر کردن، امتحان کردن، حل کردن، محاسبه کردن، طرز کار چیزی را نشان دادن، آزمایش کردن، ثابت کردن، تمرین کردن، تدریس کردن، اجرا کردن، به کار بردن، شبیه سازی کردن، به جریان انداختن، برنامه‌ریزی کردن، کامل کردن، نوشتن، نمودار کشیدن، کنترل کردن، گزارش دادن، استفاده کردن و به کار بردن </a:t>
            </a:r>
          </a:p>
          <a:p>
            <a:pPr marL="0" indent="0">
              <a:buNone/>
            </a:pPr>
            <a:endParaRPr lang="fa-IR" dirty="0">
              <a:cs typeface="B Lotus" panose="00000400000000000000" pitchFamily="2" charset="-78"/>
            </a:endParaRPr>
          </a:p>
        </p:txBody>
      </p:sp>
    </p:spTree>
    <p:extLst>
      <p:ext uri="{BB962C8B-B14F-4D97-AF65-F5344CB8AC3E}">
        <p14:creationId xmlns:p14="http://schemas.microsoft.com/office/powerpoint/2010/main" val="3035513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260648"/>
            <a:ext cx="8856984" cy="6369571"/>
          </a:xfrm>
        </p:spPr>
        <p:txBody>
          <a:bodyPr>
            <a:normAutofit fontScale="92500" lnSpcReduction="20000"/>
          </a:bodyPr>
          <a:lstStyle/>
          <a:p>
            <a:pPr marL="0" indent="0" algn="just">
              <a:buNone/>
            </a:pPr>
            <a:r>
              <a:rPr lang="fa-IR" dirty="0">
                <a:solidFill>
                  <a:srgbClr val="FF0000"/>
                </a:solidFill>
                <a:cs typeface="B Lotus" panose="00000400000000000000" pitchFamily="2" charset="-78"/>
              </a:rPr>
              <a:t>تجزیه و تحلیل </a:t>
            </a:r>
            <a:r>
              <a:rPr lang="fa-IR" dirty="0">
                <a:cs typeface="B Lotus" panose="00000400000000000000" pitchFamily="2" charset="-78"/>
              </a:rPr>
              <a:t>: تحلیل کردن، جدا کردن، منظم کردن، ارتباط دادن، تقسیم کردن، </a:t>
            </a:r>
            <a:r>
              <a:rPr lang="fa-IR" dirty="0" smtClean="0">
                <a:cs typeface="B Lotus" panose="00000400000000000000" pitchFamily="2" charset="-78"/>
              </a:rPr>
              <a:t>گروه‌بندی </a:t>
            </a:r>
            <a:r>
              <a:rPr lang="fa-IR" dirty="0">
                <a:cs typeface="B Lotus" panose="00000400000000000000" pitchFamily="2" charset="-78"/>
              </a:rPr>
              <a:t>کردن، دسته بندی کردن، طبقه‌بندی کردن، تفکیک کردن، تجزیه کردن، به طبقات فرعی تقسیم کردن، شکافتن</a:t>
            </a:r>
          </a:p>
          <a:p>
            <a:pPr marL="0" indent="0" algn="just">
              <a:buNone/>
            </a:pPr>
            <a:r>
              <a:rPr lang="fa-IR" dirty="0">
                <a:solidFill>
                  <a:srgbClr val="FF0000"/>
                </a:solidFill>
                <a:cs typeface="B Lotus" panose="00000400000000000000" pitchFamily="2" charset="-78"/>
              </a:rPr>
              <a:t>ترکیب</a:t>
            </a:r>
            <a:r>
              <a:rPr lang="fa-IR" dirty="0">
                <a:cs typeface="B Lotus" panose="00000400000000000000" pitchFamily="2" charset="-78"/>
              </a:rPr>
              <a:t> : ترکیب کردن، تشکیل دادن، تالیف کردن، انشا نوشتن، شعر سرودن، آهنگ ساختن، خلق کردن، ابداع کردن، اختراع کردن، به صورت فرمول درآوردن، فرضیه‌سازی کردن، در هم آمیختن، ساختن، تولید کردن، سر هم کردن، تلفیق کردن، مخلوط کردن، خلاصه کردن، تغییر شکل دادن، جایگزین کردن، طراحی کردن، تعمیم دادن، بازنویسی کردن، اداره کردن، سازماندهی کردن</a:t>
            </a:r>
          </a:p>
          <a:p>
            <a:pPr marL="0" indent="0" algn="just">
              <a:buNone/>
            </a:pPr>
            <a:r>
              <a:rPr lang="fa-IR" dirty="0">
                <a:solidFill>
                  <a:srgbClr val="FF0000"/>
                </a:solidFill>
                <a:cs typeface="B Lotus" panose="00000400000000000000" pitchFamily="2" charset="-78"/>
              </a:rPr>
              <a:t>ارزشیابی </a:t>
            </a:r>
            <a:r>
              <a:rPr lang="fa-IR" dirty="0">
                <a:cs typeface="B Lotus" panose="00000400000000000000" pitchFamily="2" charset="-78"/>
              </a:rPr>
              <a:t>: ارزشیابی کردن، تجدید نظر کردن، اصلاح کردن، تصحیح کردن، ویرایش کردن، انتخاب کردن، برگزیدن، سنجیدن، نمره دادن، قضاوت کردن، داوری کردن، انتقاد کردن، تایید کردن، تصمیم گرفتن، رتبه‌بندی کردن، امتحان گرفتن، توصیه کردن، متقاعد کردن، حمایت کردن، نتیجه‌گیری کردن، مقایسه کردن، مقابله کردن، خلاصه کردن، قیمت‌گذاری کردن، دفاع کردن</a:t>
            </a:r>
          </a:p>
          <a:p>
            <a:pPr marL="0" indent="0">
              <a:buNone/>
            </a:pPr>
            <a:endParaRPr lang="fa-IR" dirty="0">
              <a:cs typeface="B Lotus" panose="00000400000000000000" pitchFamily="2" charset="-78"/>
            </a:endParaRPr>
          </a:p>
        </p:txBody>
      </p:sp>
    </p:spTree>
    <p:extLst>
      <p:ext uri="{BB962C8B-B14F-4D97-AF65-F5344CB8AC3E}">
        <p14:creationId xmlns:p14="http://schemas.microsoft.com/office/powerpoint/2010/main" val="924243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260648"/>
            <a:ext cx="8784976" cy="6408712"/>
          </a:xfrm>
        </p:spPr>
        <p:txBody>
          <a:bodyPr>
            <a:normAutofit fontScale="62500" lnSpcReduction="20000"/>
          </a:bodyPr>
          <a:lstStyle/>
          <a:p>
            <a:pPr marL="0" indent="0" algn="just">
              <a:buNone/>
            </a:pPr>
            <a:r>
              <a:rPr lang="fa-IR" b="1" dirty="0">
                <a:solidFill>
                  <a:srgbClr val="FF0000"/>
                </a:solidFill>
                <a:cs typeface="B Lotus" panose="00000400000000000000" pitchFamily="2" charset="-78"/>
              </a:rPr>
              <a:t>نمونه </a:t>
            </a:r>
            <a:r>
              <a:rPr lang="fa-IR" b="1" dirty="0" smtClean="0">
                <a:solidFill>
                  <a:srgbClr val="FF0000"/>
                </a:solidFill>
                <a:cs typeface="B Lotus" panose="00000400000000000000" pitchFamily="2" charset="-78"/>
              </a:rPr>
              <a:t>سؤالات </a:t>
            </a:r>
            <a:r>
              <a:rPr lang="fa-IR" b="1" dirty="0">
                <a:solidFill>
                  <a:srgbClr val="FF0000"/>
                </a:solidFill>
                <a:cs typeface="B Lotus" panose="00000400000000000000" pitchFamily="2" charset="-78"/>
              </a:rPr>
              <a:t>امتحانی</a:t>
            </a:r>
            <a:r>
              <a:rPr lang="fa-IR" dirty="0">
                <a:solidFill>
                  <a:srgbClr val="FF0000"/>
                </a:solidFill>
                <a:cs typeface="B Lotus" panose="00000400000000000000" pitchFamily="2" charset="-78"/>
              </a:rPr>
              <a:t> </a:t>
            </a:r>
          </a:p>
          <a:p>
            <a:pPr marL="0" indent="0" algn="just">
              <a:buNone/>
            </a:pPr>
            <a:r>
              <a:rPr lang="fa-IR" dirty="0">
                <a:solidFill>
                  <a:srgbClr val="FF0000"/>
                </a:solidFill>
                <a:cs typeface="B Lotus" panose="00000400000000000000" pitchFamily="2" charset="-78"/>
              </a:rPr>
              <a:t>دانش اصطلاحات : </a:t>
            </a:r>
          </a:p>
          <a:p>
            <a:pPr marL="0" indent="0" algn="just">
              <a:buNone/>
            </a:pPr>
            <a:r>
              <a:rPr lang="fa-IR" dirty="0">
                <a:cs typeface="B Lotus" panose="00000400000000000000" pitchFamily="2" charset="-78"/>
              </a:rPr>
              <a:t>«سیناپس» چیست؟ تعریف کنید. </a:t>
            </a:r>
          </a:p>
          <a:p>
            <a:pPr marL="0" indent="0" algn="just">
              <a:buNone/>
            </a:pPr>
            <a:r>
              <a:rPr lang="fa-IR" dirty="0">
                <a:solidFill>
                  <a:srgbClr val="FF0000"/>
                </a:solidFill>
                <a:cs typeface="B Lotus" panose="00000400000000000000" pitchFamily="2" charset="-78"/>
              </a:rPr>
              <a:t>دانش </a:t>
            </a:r>
            <a:r>
              <a:rPr lang="fa-IR" dirty="0" smtClean="0">
                <a:solidFill>
                  <a:srgbClr val="FF0000"/>
                </a:solidFill>
                <a:cs typeface="B Lotus" panose="00000400000000000000" pitchFamily="2" charset="-78"/>
              </a:rPr>
              <a:t>واقعیّت‌ها </a:t>
            </a:r>
            <a:r>
              <a:rPr lang="fa-IR" dirty="0">
                <a:solidFill>
                  <a:srgbClr val="FF0000"/>
                </a:solidFill>
                <a:cs typeface="B Lotus" panose="00000400000000000000" pitchFamily="2" charset="-78"/>
              </a:rPr>
              <a:t>:</a:t>
            </a:r>
          </a:p>
          <a:p>
            <a:pPr marL="0" indent="0" algn="just">
              <a:buNone/>
            </a:pPr>
            <a:r>
              <a:rPr lang="fa-IR" dirty="0">
                <a:cs typeface="B Lotus" panose="00000400000000000000" pitchFamily="2" charset="-78"/>
              </a:rPr>
              <a:t>هجرت رسول اکرم (ص) در چه سالی افتاد؟</a:t>
            </a:r>
          </a:p>
          <a:p>
            <a:pPr marL="0" indent="0" algn="just">
              <a:buNone/>
            </a:pPr>
            <a:r>
              <a:rPr lang="fa-IR" dirty="0">
                <a:solidFill>
                  <a:srgbClr val="FF0000"/>
                </a:solidFill>
                <a:cs typeface="B Lotus" panose="00000400000000000000" pitchFamily="2" charset="-78"/>
              </a:rPr>
              <a:t>دانش امور قراردادی : </a:t>
            </a:r>
          </a:p>
          <a:p>
            <a:pPr marL="0" indent="0" algn="just">
              <a:buNone/>
            </a:pPr>
            <a:r>
              <a:rPr lang="fa-IR" dirty="0">
                <a:cs typeface="B Lotus" panose="00000400000000000000" pitchFamily="2" charset="-78"/>
              </a:rPr>
              <a:t>قطب‌های </a:t>
            </a:r>
            <a:r>
              <a:rPr lang="fa-IR" dirty="0" smtClean="0">
                <a:cs typeface="B Lotus" panose="00000400000000000000" pitchFamily="2" charset="-78"/>
              </a:rPr>
              <a:t>آهنربا، </a:t>
            </a:r>
            <a:r>
              <a:rPr lang="fa-IR" dirty="0">
                <a:cs typeface="B Lotus" panose="00000400000000000000" pitchFamily="2" charset="-78"/>
              </a:rPr>
              <a:t>چگونه نام‌گذاری می‌شوند؟</a:t>
            </a:r>
          </a:p>
          <a:p>
            <a:pPr marL="0" indent="0" algn="just">
              <a:buNone/>
            </a:pPr>
            <a:r>
              <a:rPr lang="fa-IR" dirty="0">
                <a:solidFill>
                  <a:srgbClr val="FF0000"/>
                </a:solidFill>
                <a:cs typeface="B Lotus" panose="00000400000000000000" pitchFamily="2" charset="-78"/>
              </a:rPr>
              <a:t>دانش روال‌ها و توالی‌ها :</a:t>
            </a:r>
          </a:p>
          <a:p>
            <a:pPr marL="0" indent="0" algn="just">
              <a:buNone/>
            </a:pPr>
            <a:r>
              <a:rPr lang="fa-IR" dirty="0">
                <a:cs typeface="B Lotus" panose="00000400000000000000" pitchFamily="2" charset="-78"/>
              </a:rPr>
              <a:t>مراحل زندگی مگس خانگی را به ترتیب بنویسید.</a:t>
            </a:r>
          </a:p>
          <a:p>
            <a:pPr marL="0" indent="0" algn="just">
              <a:buNone/>
            </a:pPr>
            <a:r>
              <a:rPr lang="fa-IR" dirty="0">
                <a:solidFill>
                  <a:srgbClr val="FF0000"/>
                </a:solidFill>
                <a:cs typeface="B Lotus" panose="00000400000000000000" pitchFamily="2" charset="-78"/>
              </a:rPr>
              <a:t>دانش طبقه‌بندی‌ها :</a:t>
            </a:r>
          </a:p>
          <a:p>
            <a:pPr marL="0" indent="0" algn="just">
              <a:buNone/>
            </a:pPr>
            <a:r>
              <a:rPr lang="fa-IR" dirty="0">
                <a:cs typeface="B Lotus" panose="00000400000000000000" pitchFamily="2" charset="-78"/>
              </a:rPr>
              <a:t>شاخه‌ای از زیست شناسی که با علم «ساخت موجودات زنده» سر و کار دارد، چه نام دارد</a:t>
            </a:r>
            <a:r>
              <a:rPr lang="fa-IR" dirty="0" smtClean="0">
                <a:cs typeface="B Lotus" panose="00000400000000000000" pitchFamily="2" charset="-78"/>
              </a:rPr>
              <a:t>؟</a:t>
            </a:r>
          </a:p>
          <a:p>
            <a:pPr marL="0" indent="0" algn="just">
              <a:buNone/>
            </a:pPr>
            <a:r>
              <a:rPr lang="fa-IR" dirty="0">
                <a:solidFill>
                  <a:srgbClr val="FF0000"/>
                </a:solidFill>
                <a:cs typeface="B Lotus" panose="00000400000000000000" pitchFamily="2" charset="-78"/>
              </a:rPr>
              <a:t>دانش ملاک‌ها :</a:t>
            </a:r>
          </a:p>
          <a:p>
            <a:pPr marL="0" indent="0" algn="just">
              <a:buNone/>
            </a:pPr>
            <a:r>
              <a:rPr lang="fa-IR" dirty="0">
                <a:cs typeface="B Lotus" panose="00000400000000000000" pitchFamily="2" charset="-78"/>
              </a:rPr>
              <a:t> ملاکی را که داروین برای متمایز ساختن انواع گونه‌ها به کار </a:t>
            </a:r>
            <a:r>
              <a:rPr lang="fa-IR" dirty="0" smtClean="0">
                <a:cs typeface="B Lotus" panose="00000400000000000000" pitchFamily="2" charset="-78"/>
              </a:rPr>
              <a:t>می‌برد </a:t>
            </a:r>
            <a:r>
              <a:rPr lang="fa-IR" dirty="0">
                <a:cs typeface="B Lotus" panose="00000400000000000000" pitchFamily="2" charset="-78"/>
              </a:rPr>
              <a:t>چیست؟</a:t>
            </a:r>
          </a:p>
          <a:p>
            <a:pPr marL="0" indent="0" algn="just">
              <a:buNone/>
            </a:pPr>
            <a:r>
              <a:rPr lang="fa-IR" dirty="0">
                <a:solidFill>
                  <a:srgbClr val="FF0000"/>
                </a:solidFill>
                <a:cs typeface="B Lotus" panose="00000400000000000000" pitchFamily="2" charset="-78"/>
              </a:rPr>
              <a:t>دانش روش‌ها یا روش شناسی :</a:t>
            </a:r>
          </a:p>
          <a:p>
            <a:pPr marL="0" indent="0" algn="just">
              <a:buNone/>
            </a:pPr>
            <a:r>
              <a:rPr lang="fa-IR" dirty="0">
                <a:cs typeface="B Lotus" panose="00000400000000000000" pitchFamily="2" charset="-78"/>
              </a:rPr>
              <a:t>وقتی دانشمندی با مسئله‌ای برای اولین با روبرو می‌شود، </a:t>
            </a:r>
            <a:r>
              <a:rPr lang="fa-IR" dirty="0" smtClean="0">
                <a:cs typeface="B Lotus" panose="00000400000000000000" pitchFamily="2" charset="-78"/>
              </a:rPr>
              <a:t>اوّلین </a:t>
            </a:r>
            <a:r>
              <a:rPr lang="fa-IR" dirty="0">
                <a:cs typeface="B Lotus" panose="00000400000000000000" pitchFamily="2" charset="-78"/>
              </a:rPr>
              <a:t>اقدام او برای حل مسئله چیست؟</a:t>
            </a:r>
          </a:p>
          <a:p>
            <a:pPr marL="0" indent="0" algn="just">
              <a:buNone/>
            </a:pPr>
            <a:r>
              <a:rPr lang="fa-IR" dirty="0">
                <a:solidFill>
                  <a:srgbClr val="FF0000"/>
                </a:solidFill>
                <a:cs typeface="B Lotus" panose="00000400000000000000" pitchFamily="2" charset="-78"/>
              </a:rPr>
              <a:t>مصدرهای فعلی رفتاری حیطه عاطفی </a:t>
            </a:r>
          </a:p>
          <a:p>
            <a:pPr marL="0" indent="0" algn="just">
              <a:buNone/>
            </a:pPr>
            <a:r>
              <a:rPr lang="fa-IR" dirty="0">
                <a:solidFill>
                  <a:srgbClr val="FF0000"/>
                </a:solidFill>
                <a:cs typeface="B Lotus" panose="00000400000000000000" pitchFamily="2" charset="-78"/>
              </a:rPr>
              <a:t>پذیرش ذهنی (</a:t>
            </a:r>
            <a:r>
              <a:rPr lang="fa-IR" dirty="0" smtClean="0">
                <a:solidFill>
                  <a:srgbClr val="FF0000"/>
                </a:solidFill>
                <a:cs typeface="B Lotus" panose="00000400000000000000" pitchFamily="2" charset="-78"/>
              </a:rPr>
              <a:t>توجّه</a:t>
            </a:r>
            <a:r>
              <a:rPr lang="fa-IR" dirty="0">
                <a:solidFill>
                  <a:srgbClr val="FF0000"/>
                </a:solidFill>
                <a:cs typeface="B Lotus" panose="00000400000000000000" pitchFamily="2" charset="-78"/>
              </a:rPr>
              <a:t>) : </a:t>
            </a:r>
            <a:r>
              <a:rPr lang="fa-IR" dirty="0">
                <a:cs typeface="B Lotus" panose="00000400000000000000" pitchFamily="2" charset="-78"/>
              </a:rPr>
              <a:t>آگاه بودن، </a:t>
            </a:r>
            <a:r>
              <a:rPr lang="fa-IR" dirty="0" smtClean="0">
                <a:cs typeface="B Lotus" panose="00000400000000000000" pitchFamily="2" charset="-78"/>
              </a:rPr>
              <a:t>تحمّل </a:t>
            </a:r>
            <a:r>
              <a:rPr lang="fa-IR" dirty="0">
                <a:cs typeface="B Lotus" panose="00000400000000000000" pitchFamily="2" charset="-78"/>
              </a:rPr>
              <a:t>کردن، پذیرفتن، </a:t>
            </a:r>
            <a:r>
              <a:rPr lang="fa-IR" dirty="0" smtClean="0">
                <a:cs typeface="B Lotus" panose="00000400000000000000" pitchFamily="2" charset="-78"/>
              </a:rPr>
              <a:t>توجّه </a:t>
            </a:r>
            <a:r>
              <a:rPr lang="fa-IR" dirty="0">
                <a:cs typeface="B Lotus" panose="00000400000000000000" pitchFamily="2" charset="-78"/>
              </a:rPr>
              <a:t>کردن، گوش دادن، مطالعه کردن، پرسیدن، انتخاب کردن، دنبال کردن، نام بردن، توصیف کردن، </a:t>
            </a:r>
            <a:r>
              <a:rPr lang="fa-IR" dirty="0" smtClean="0">
                <a:cs typeface="B Lotus" panose="00000400000000000000" pitchFamily="2" charset="-78"/>
              </a:rPr>
              <a:t>مشخّص </a:t>
            </a:r>
            <a:r>
              <a:rPr lang="fa-IR" dirty="0">
                <a:cs typeface="B Lotus" panose="00000400000000000000" pitchFamily="2" charset="-78"/>
              </a:rPr>
              <a:t>کردن، </a:t>
            </a:r>
            <a:r>
              <a:rPr lang="fa-IR" dirty="0" smtClean="0">
                <a:cs typeface="B Lotus" panose="00000400000000000000" pitchFamily="2" charset="-78"/>
              </a:rPr>
              <a:t>سؤال </a:t>
            </a:r>
            <a:r>
              <a:rPr lang="fa-IR" dirty="0">
                <a:cs typeface="B Lotus" panose="00000400000000000000" pitchFamily="2" charset="-78"/>
              </a:rPr>
              <a:t>کردن، ارائه دادن</a:t>
            </a:r>
          </a:p>
          <a:p>
            <a:pPr marL="0" indent="0" algn="just">
              <a:buNone/>
            </a:pPr>
            <a:r>
              <a:rPr lang="fa-IR" dirty="0">
                <a:solidFill>
                  <a:srgbClr val="FF0000"/>
                </a:solidFill>
                <a:cs typeface="B Lotus" panose="00000400000000000000" pitchFamily="2" charset="-78"/>
              </a:rPr>
              <a:t>واکنش : </a:t>
            </a:r>
            <a:r>
              <a:rPr lang="fa-IR" dirty="0">
                <a:cs typeface="B Lotus" panose="00000400000000000000" pitchFamily="2" charset="-78"/>
              </a:rPr>
              <a:t>مشارکت کردن، رعایت کردن، بازدید کردن، پیروی کردن، داوطلب شدن، عمل کردن، پذیرفتن مسئولیت، همکاری کردن، شرکت کردن، کمک کردن، </a:t>
            </a:r>
            <a:r>
              <a:rPr lang="fa-IR" dirty="0" smtClean="0">
                <a:cs typeface="B Lotus" panose="00000400000000000000" pitchFamily="2" charset="-78"/>
              </a:rPr>
              <a:t>لذّت </a:t>
            </a:r>
            <a:r>
              <a:rPr lang="fa-IR" dirty="0">
                <a:cs typeface="B Lotus" panose="00000400000000000000" pitchFamily="2" charset="-78"/>
              </a:rPr>
              <a:t>بردن، جستجو کردن، پاسخ دادن، موافقت کردن، اجابت کردن، بحث کردن، تبریک گفتن، تمرین کردن، خواندن، گزارش دادن</a:t>
            </a:r>
            <a:endParaRPr lang="fa-IR" dirty="0" smtClean="0">
              <a:cs typeface="B Lotus" panose="00000400000000000000" pitchFamily="2" charset="-78"/>
            </a:endParaRPr>
          </a:p>
          <a:p>
            <a:pPr marL="0" indent="0" algn="just">
              <a:buNone/>
            </a:pPr>
            <a:endParaRPr lang="fa-IR" dirty="0">
              <a:cs typeface="B Lotus" panose="00000400000000000000" pitchFamily="2" charset="-78"/>
            </a:endParaRPr>
          </a:p>
          <a:p>
            <a:pPr marL="0" indent="0" algn="just">
              <a:buNone/>
            </a:pPr>
            <a:endParaRPr lang="fa-IR" dirty="0">
              <a:cs typeface="B Lotus" panose="00000400000000000000" pitchFamily="2" charset="-78"/>
            </a:endParaRPr>
          </a:p>
        </p:txBody>
      </p:sp>
    </p:spTree>
    <p:extLst>
      <p:ext uri="{BB962C8B-B14F-4D97-AF65-F5344CB8AC3E}">
        <p14:creationId xmlns:p14="http://schemas.microsoft.com/office/powerpoint/2010/main" val="19660346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 calcmode="lin" valueType="num">
                                      <p:cBhvr additive="base">
                                        <p:cTn id="6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1" end="11"/>
                                            </p:txEl>
                                          </p:spTgt>
                                        </p:tgtEl>
                                        <p:attrNameLst>
                                          <p:attrName>style.visibility</p:attrName>
                                        </p:attrNameLst>
                                      </p:cBhvr>
                                      <p:to>
                                        <p:strVal val="visible"/>
                                      </p:to>
                                    </p:set>
                                    <p:anim calcmode="lin" valueType="num">
                                      <p:cBhvr additive="base">
                                        <p:cTn id="73"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12" end="12"/>
                                            </p:txEl>
                                          </p:spTgt>
                                        </p:tgtEl>
                                        <p:attrNameLst>
                                          <p:attrName>style.visibility</p:attrName>
                                        </p:attrNameLst>
                                      </p:cBhvr>
                                      <p:to>
                                        <p:strVal val="visible"/>
                                      </p:to>
                                    </p:set>
                                    <p:anim calcmode="lin" valueType="num">
                                      <p:cBhvr additive="base">
                                        <p:cTn id="79"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3">
                                            <p:txEl>
                                              <p:pRg st="13" end="13"/>
                                            </p:txEl>
                                          </p:spTgt>
                                        </p:tgtEl>
                                        <p:attrNameLst>
                                          <p:attrName>style.visibility</p:attrName>
                                        </p:attrNameLst>
                                      </p:cBhvr>
                                      <p:to>
                                        <p:strVal val="visible"/>
                                      </p:to>
                                    </p:set>
                                    <p:anim calcmode="lin" valueType="num">
                                      <p:cBhvr additive="base">
                                        <p:cTn id="85"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3">
                                            <p:txEl>
                                              <p:pRg st="14" end="14"/>
                                            </p:txEl>
                                          </p:spTgt>
                                        </p:tgtEl>
                                        <p:attrNameLst>
                                          <p:attrName>style.visibility</p:attrName>
                                        </p:attrNameLst>
                                      </p:cBhvr>
                                      <p:to>
                                        <p:strVal val="visible"/>
                                      </p:to>
                                    </p:set>
                                    <p:anim calcmode="lin" valueType="num">
                                      <p:cBhvr additive="base">
                                        <p:cTn id="91" dur="500" fill="hold"/>
                                        <p:tgtEl>
                                          <p:spTgt spid="3">
                                            <p:txEl>
                                              <p:pRg st="14" end="14"/>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3">
                                            <p:txEl>
                                              <p:pRg st="14" end="14"/>
                                            </p:txEl>
                                          </p:spTgt>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3">
                                            <p:txEl>
                                              <p:pRg st="15" end="15"/>
                                            </p:txEl>
                                          </p:spTgt>
                                        </p:tgtEl>
                                        <p:attrNameLst>
                                          <p:attrName>style.visibility</p:attrName>
                                        </p:attrNameLst>
                                      </p:cBhvr>
                                      <p:to>
                                        <p:strVal val="visible"/>
                                      </p:to>
                                    </p:set>
                                    <p:anim calcmode="lin" valueType="num">
                                      <p:cBhvr additive="base">
                                        <p:cTn id="97" dur="500" fill="hold"/>
                                        <p:tgtEl>
                                          <p:spTgt spid="3">
                                            <p:txEl>
                                              <p:pRg st="15" end="15"/>
                                            </p:txEl>
                                          </p:spTgt>
                                        </p:tgtEl>
                                        <p:attrNameLst>
                                          <p:attrName>ppt_x</p:attrName>
                                        </p:attrNameLst>
                                      </p:cBhvr>
                                      <p:tavLst>
                                        <p:tav tm="0">
                                          <p:val>
                                            <p:strVal val="#ppt_x"/>
                                          </p:val>
                                        </p:tav>
                                        <p:tav tm="100000">
                                          <p:val>
                                            <p:strVal val="#ppt_x"/>
                                          </p:val>
                                        </p:tav>
                                      </p:tavLst>
                                    </p:anim>
                                    <p:anim calcmode="lin" valueType="num">
                                      <p:cBhvr additive="base">
                                        <p:cTn id="98" dur="500" fill="hold"/>
                                        <p:tgtEl>
                                          <p:spTgt spid="3">
                                            <p:txEl>
                                              <p:pRg st="15" end="15"/>
                                            </p:txEl>
                                          </p:spTgt>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grpId="0" nodeType="clickEffect">
                                  <p:stCondLst>
                                    <p:cond delay="0"/>
                                  </p:stCondLst>
                                  <p:childTnLst>
                                    <p:set>
                                      <p:cBhvr>
                                        <p:cTn id="102" dur="1" fill="hold">
                                          <p:stCondLst>
                                            <p:cond delay="0"/>
                                          </p:stCondLst>
                                        </p:cTn>
                                        <p:tgtEl>
                                          <p:spTgt spid="3">
                                            <p:txEl>
                                              <p:pRg st="16" end="16"/>
                                            </p:txEl>
                                          </p:spTgt>
                                        </p:tgtEl>
                                        <p:attrNameLst>
                                          <p:attrName>style.visibility</p:attrName>
                                        </p:attrNameLst>
                                      </p:cBhvr>
                                      <p:to>
                                        <p:strVal val="visible"/>
                                      </p:to>
                                    </p:set>
                                    <p:anim calcmode="lin" valueType="num">
                                      <p:cBhvr additive="base">
                                        <p:cTn id="103" dur="500" fill="hold"/>
                                        <p:tgtEl>
                                          <p:spTgt spid="3">
                                            <p:txEl>
                                              <p:pRg st="16" end="16"/>
                                            </p:txEl>
                                          </p:spTgt>
                                        </p:tgtEl>
                                        <p:attrNameLst>
                                          <p:attrName>ppt_x</p:attrName>
                                        </p:attrNameLst>
                                      </p:cBhvr>
                                      <p:tavLst>
                                        <p:tav tm="0">
                                          <p:val>
                                            <p:strVal val="#ppt_x"/>
                                          </p:val>
                                        </p:tav>
                                        <p:tav tm="100000">
                                          <p:val>
                                            <p:strVal val="#ppt_x"/>
                                          </p:val>
                                        </p:tav>
                                      </p:tavLst>
                                    </p:anim>
                                    <p:anim calcmode="lin" valueType="num">
                                      <p:cBhvr additive="base">
                                        <p:cTn id="104" dur="500" fill="hold"/>
                                        <p:tgtEl>
                                          <p:spTgt spid="3">
                                            <p:txEl>
                                              <p:pRg st="16" end="16"/>
                                            </p:txEl>
                                          </p:spTgt>
                                        </p:tgtEl>
                                        <p:attrNameLst>
                                          <p:attrName>ppt_y</p:attrName>
                                        </p:attrNameLst>
                                      </p:cBhvr>
                                      <p:tavLst>
                                        <p:tav tm="0">
                                          <p:val>
                                            <p:strVal val="1+#ppt_h/2"/>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4" fill="hold" grpId="0" nodeType="clickEffect">
                                  <p:stCondLst>
                                    <p:cond delay="0"/>
                                  </p:stCondLst>
                                  <p:childTnLst>
                                    <p:set>
                                      <p:cBhvr>
                                        <p:cTn id="108" dur="1" fill="hold">
                                          <p:stCondLst>
                                            <p:cond delay="0"/>
                                          </p:stCondLst>
                                        </p:cTn>
                                        <p:tgtEl>
                                          <p:spTgt spid="3">
                                            <p:txEl>
                                              <p:pRg st="17" end="17"/>
                                            </p:txEl>
                                          </p:spTgt>
                                        </p:tgtEl>
                                        <p:attrNameLst>
                                          <p:attrName>style.visibility</p:attrName>
                                        </p:attrNameLst>
                                      </p:cBhvr>
                                      <p:to>
                                        <p:strVal val="visible"/>
                                      </p:to>
                                    </p:set>
                                    <p:anim calcmode="lin" valueType="num">
                                      <p:cBhvr additive="base">
                                        <p:cTn id="109" dur="500" fill="hold"/>
                                        <p:tgtEl>
                                          <p:spTgt spid="3">
                                            <p:txEl>
                                              <p:pRg st="17" end="17"/>
                                            </p:txEl>
                                          </p:spTgt>
                                        </p:tgtEl>
                                        <p:attrNameLst>
                                          <p:attrName>ppt_x</p:attrName>
                                        </p:attrNameLst>
                                      </p:cBhvr>
                                      <p:tavLst>
                                        <p:tav tm="0">
                                          <p:val>
                                            <p:strVal val="#ppt_x"/>
                                          </p:val>
                                        </p:tav>
                                        <p:tav tm="100000">
                                          <p:val>
                                            <p:strVal val="#ppt_x"/>
                                          </p:val>
                                        </p:tav>
                                      </p:tavLst>
                                    </p:anim>
                                    <p:anim calcmode="lin" valueType="num">
                                      <p:cBhvr additive="base">
                                        <p:cTn id="110" dur="500" fill="hold"/>
                                        <p:tgtEl>
                                          <p:spTgt spid="3">
                                            <p:txEl>
                                              <p:pRg st="17" end="1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188640"/>
            <a:ext cx="8784976" cy="6480720"/>
          </a:xfrm>
        </p:spPr>
        <p:txBody>
          <a:bodyPr>
            <a:normAutofit fontScale="70000" lnSpcReduction="20000"/>
          </a:bodyPr>
          <a:lstStyle/>
          <a:p>
            <a:pPr marL="0" indent="0" algn="just">
              <a:buNone/>
            </a:pPr>
            <a:r>
              <a:rPr lang="fa-IR" dirty="0">
                <a:solidFill>
                  <a:srgbClr val="FF0000"/>
                </a:solidFill>
                <a:cs typeface="B Lotus" panose="00000400000000000000" pitchFamily="2" charset="-78"/>
              </a:rPr>
              <a:t>ارزش‌گذاری : </a:t>
            </a:r>
            <a:r>
              <a:rPr lang="fa-IR" dirty="0">
                <a:cs typeface="B Lotus" panose="00000400000000000000" pitchFamily="2" charset="-78"/>
              </a:rPr>
              <a:t>کامل کردن، پیش قدم شدن، دعوت کردن، ملحق شدن، پیشنهاد کردن، سهیم شدن، مداومت (</a:t>
            </a:r>
            <a:r>
              <a:rPr lang="fa-IR" dirty="0" smtClean="0">
                <a:cs typeface="B Lotus" panose="00000400000000000000" pitchFamily="2" charset="-78"/>
              </a:rPr>
              <a:t>توأم </a:t>
            </a:r>
            <a:r>
              <a:rPr lang="fa-IR" dirty="0">
                <a:cs typeface="B Lotus" panose="00000400000000000000" pitchFamily="2" charset="-78"/>
              </a:rPr>
              <a:t>با اشتیاق) نشان دادن، نشان دادن احساس </a:t>
            </a:r>
            <a:r>
              <a:rPr lang="fa-IR" dirty="0" smtClean="0">
                <a:cs typeface="B Lotus" panose="00000400000000000000" pitchFamily="2" charset="-78"/>
              </a:rPr>
              <a:t>تعلّق</a:t>
            </a:r>
            <a:r>
              <a:rPr lang="fa-IR" dirty="0">
                <a:cs typeface="B Lotus" panose="00000400000000000000" pitchFamily="2" charset="-78"/>
              </a:rPr>
              <a:t>، نشان </a:t>
            </a:r>
            <a:r>
              <a:rPr lang="fa-IR" dirty="0" smtClean="0">
                <a:cs typeface="B Lotus" panose="00000400000000000000" pitchFamily="2" charset="-78"/>
              </a:rPr>
              <a:t>دادن </a:t>
            </a:r>
            <a:r>
              <a:rPr lang="fa-IR" dirty="0">
                <a:cs typeface="B Lotus" panose="00000400000000000000" pitchFamily="2" charset="-78"/>
              </a:rPr>
              <a:t>احساس دوستی، اعتقاد داشتن، همدلی کردن، تحت </a:t>
            </a:r>
            <a:r>
              <a:rPr lang="fa-IR" dirty="0" smtClean="0">
                <a:cs typeface="B Lotus" panose="00000400000000000000" pitchFamily="2" charset="-78"/>
              </a:rPr>
              <a:t>تأثیر </a:t>
            </a:r>
            <a:r>
              <a:rPr lang="fa-IR" dirty="0">
                <a:cs typeface="B Lotus" panose="00000400000000000000" pitchFamily="2" charset="-78"/>
              </a:rPr>
              <a:t>قرار دادن، اظهار نظر کردن، </a:t>
            </a:r>
            <a:r>
              <a:rPr lang="fa-IR" dirty="0" smtClean="0">
                <a:cs typeface="B Lotus" panose="00000400000000000000" pitchFamily="2" charset="-78"/>
              </a:rPr>
              <a:t>فعّال </a:t>
            </a:r>
            <a:r>
              <a:rPr lang="fa-IR" dirty="0">
                <a:cs typeface="B Lotus" panose="00000400000000000000" pitchFamily="2" charset="-78"/>
              </a:rPr>
              <a:t>بودن، رجحان دادن، وفادار بودن، </a:t>
            </a:r>
            <a:r>
              <a:rPr lang="fa-IR" dirty="0" smtClean="0">
                <a:cs typeface="B Lotus" panose="00000400000000000000" pitchFamily="2" charset="-78"/>
              </a:rPr>
              <a:t>هواخواهی </a:t>
            </a:r>
            <a:r>
              <a:rPr lang="fa-IR" dirty="0">
                <a:cs typeface="B Lotus" panose="00000400000000000000" pitchFamily="2" charset="-78"/>
              </a:rPr>
              <a:t>کردن، کار کردن، </a:t>
            </a:r>
            <a:r>
              <a:rPr lang="fa-IR" dirty="0" smtClean="0">
                <a:cs typeface="B Lotus" panose="00000400000000000000" pitchFamily="2" charset="-78"/>
              </a:rPr>
              <a:t>تشکّر </a:t>
            </a:r>
            <a:r>
              <a:rPr lang="fa-IR" dirty="0">
                <a:cs typeface="B Lotus" panose="00000400000000000000" pitchFamily="2" charset="-78"/>
              </a:rPr>
              <a:t>کردن</a:t>
            </a:r>
          </a:p>
          <a:p>
            <a:pPr marL="0" indent="0" algn="just">
              <a:buNone/>
            </a:pPr>
            <a:r>
              <a:rPr lang="fa-IR" dirty="0">
                <a:solidFill>
                  <a:srgbClr val="FF0000"/>
                </a:solidFill>
                <a:cs typeface="B Lotus" panose="00000400000000000000" pitchFamily="2" charset="-78"/>
              </a:rPr>
              <a:t>سازمان‌بندی (سازماندهی) : </a:t>
            </a:r>
            <a:r>
              <a:rPr lang="fa-IR" dirty="0">
                <a:cs typeface="B Lotus" panose="00000400000000000000" pitchFamily="2" charset="-78"/>
              </a:rPr>
              <a:t>کوشیدن، داوری کردن، دخالت دادن (معیارها)، بها دادن، طرفداری کردن، واقع بینانه پذیرفتن، تغییر دادن، مقایسه کردن، تعمیم دادن، اصلاح </a:t>
            </a:r>
            <a:r>
              <a:rPr lang="fa-IR" dirty="0" smtClean="0">
                <a:cs typeface="B Lotus" panose="00000400000000000000" pitchFamily="2" charset="-78"/>
              </a:rPr>
              <a:t>کردن، اصلاح </a:t>
            </a:r>
            <a:r>
              <a:rPr lang="fa-IR" dirty="0">
                <a:cs typeface="B Lotus" panose="00000400000000000000" pitchFamily="2" charset="-78"/>
              </a:rPr>
              <a:t>کردن، ربط دادن، ترکیب کردن</a:t>
            </a:r>
          </a:p>
          <a:p>
            <a:pPr marL="0" indent="0" algn="just">
              <a:buNone/>
            </a:pPr>
            <a:r>
              <a:rPr lang="fa-IR" dirty="0" smtClean="0">
                <a:solidFill>
                  <a:srgbClr val="FF0000"/>
                </a:solidFill>
                <a:cs typeface="B Lotus" panose="00000400000000000000" pitchFamily="2" charset="-78"/>
              </a:rPr>
              <a:t>شخصیّت </a:t>
            </a:r>
            <a:r>
              <a:rPr lang="fa-IR" dirty="0">
                <a:solidFill>
                  <a:srgbClr val="FF0000"/>
                </a:solidFill>
                <a:cs typeface="B Lotus" panose="00000400000000000000" pitchFamily="2" charset="-78"/>
              </a:rPr>
              <a:t>آفرینی (تبلور </a:t>
            </a:r>
            <a:r>
              <a:rPr lang="fa-IR" dirty="0" smtClean="0">
                <a:solidFill>
                  <a:srgbClr val="FF0000"/>
                </a:solidFill>
                <a:cs typeface="B Lotus" panose="00000400000000000000" pitchFamily="2" charset="-78"/>
              </a:rPr>
              <a:t>شخصیّت</a:t>
            </a:r>
            <a:r>
              <a:rPr lang="fa-IR" dirty="0">
                <a:solidFill>
                  <a:srgbClr val="FF0000"/>
                </a:solidFill>
                <a:cs typeface="B Lotus" panose="00000400000000000000" pitchFamily="2" charset="-78"/>
              </a:rPr>
              <a:t>) : </a:t>
            </a:r>
            <a:r>
              <a:rPr lang="fa-IR" dirty="0">
                <a:cs typeface="B Lotus" panose="00000400000000000000" pitchFamily="2" charset="-78"/>
              </a:rPr>
              <a:t>تحت نفوذ قرار دادن، </a:t>
            </a:r>
            <a:r>
              <a:rPr lang="fa-IR" dirty="0" smtClean="0">
                <a:cs typeface="B Lotus" panose="00000400000000000000" pitchFamily="2" charset="-78"/>
              </a:rPr>
              <a:t>کیفیّت </a:t>
            </a:r>
            <a:r>
              <a:rPr lang="fa-IR" dirty="0">
                <a:cs typeface="B Lotus" panose="00000400000000000000" pitchFamily="2" charset="-78"/>
              </a:rPr>
              <a:t>چیزی را تعیین کردن، تجدید نظر کردن، خدمت کردن، ممیزی کردن، گلچین کردن، داوری کردن، قضاوت کردن، اعتماد کردن، ایجاد کردن، پایه‌ریزی کردن</a:t>
            </a:r>
          </a:p>
          <a:p>
            <a:pPr marL="0" indent="0" algn="just">
              <a:buNone/>
            </a:pPr>
            <a:r>
              <a:rPr lang="fa-IR" b="1" dirty="0">
                <a:solidFill>
                  <a:srgbClr val="FF0000"/>
                </a:solidFill>
                <a:cs typeface="B Lotus" panose="00000400000000000000" pitchFamily="2" charset="-78"/>
              </a:rPr>
              <a:t>مصدرهای فعلی رفتاری حیطه </a:t>
            </a:r>
            <a:r>
              <a:rPr lang="fa-IR" b="1" dirty="0" smtClean="0">
                <a:solidFill>
                  <a:srgbClr val="FF0000"/>
                </a:solidFill>
                <a:cs typeface="B Lotus" panose="00000400000000000000" pitchFamily="2" charset="-78"/>
              </a:rPr>
              <a:t>روانی‌ـ‌حرکتی </a:t>
            </a:r>
            <a:endParaRPr lang="fa-IR" b="1" dirty="0">
              <a:solidFill>
                <a:srgbClr val="FF0000"/>
              </a:solidFill>
              <a:cs typeface="B Lotus" panose="00000400000000000000" pitchFamily="2" charset="-78"/>
            </a:endParaRPr>
          </a:p>
          <a:p>
            <a:pPr marL="0" indent="0" algn="just">
              <a:buNone/>
            </a:pPr>
            <a:r>
              <a:rPr lang="fa-IR" dirty="0">
                <a:solidFill>
                  <a:srgbClr val="FF0000"/>
                </a:solidFill>
                <a:cs typeface="B Lotus" panose="00000400000000000000" pitchFamily="2" charset="-78"/>
              </a:rPr>
              <a:t>تقلید : </a:t>
            </a:r>
            <a:r>
              <a:rPr lang="fa-IR" dirty="0">
                <a:cs typeface="B Lotus" panose="00000400000000000000" pitchFamily="2" charset="-78"/>
              </a:rPr>
              <a:t>تمیز دادن، تمرین کردن، حرارت دادن، گره زدن، میخ کوبیدن، بستن، پیچیدن، چیدن، وزن کردن، مخلوط کردن و ... </a:t>
            </a:r>
          </a:p>
          <a:p>
            <a:pPr marL="0" indent="0" algn="just">
              <a:buNone/>
            </a:pPr>
            <a:r>
              <a:rPr lang="fa-IR" dirty="0">
                <a:solidFill>
                  <a:srgbClr val="FF0000"/>
                </a:solidFill>
                <a:cs typeface="B Lotus" panose="00000400000000000000" pitchFamily="2" charset="-78"/>
              </a:rPr>
              <a:t>اجرای مستقل : </a:t>
            </a:r>
            <a:r>
              <a:rPr lang="fa-IR" dirty="0">
                <a:cs typeface="B Lotus" panose="00000400000000000000" pitchFamily="2" charset="-78"/>
              </a:rPr>
              <a:t>سرهم کردن، اره کردن، آسیاب کردن، خمیر کردن، پختن، دوختن، بافتن، تیز کردن، رنگ کردن، سمپاشی کردن، </a:t>
            </a:r>
            <a:r>
              <a:rPr lang="fa-IR" dirty="0" smtClean="0">
                <a:cs typeface="B Lotus" panose="00000400000000000000" pitchFamily="2" charset="-78"/>
              </a:rPr>
              <a:t>دروع </a:t>
            </a:r>
            <a:r>
              <a:rPr lang="fa-IR" dirty="0">
                <a:cs typeface="B Lotus" panose="00000400000000000000" pitchFamily="2" charset="-78"/>
              </a:rPr>
              <a:t>کردن، مسواک زدن، ناخن گرفتن و ...</a:t>
            </a:r>
          </a:p>
          <a:p>
            <a:pPr marL="0" indent="0" algn="just">
              <a:buNone/>
            </a:pPr>
            <a:r>
              <a:rPr lang="fa-IR" dirty="0" smtClean="0">
                <a:solidFill>
                  <a:srgbClr val="FF0000"/>
                </a:solidFill>
                <a:cs typeface="B Lotus" panose="00000400000000000000" pitchFamily="2" charset="-78"/>
              </a:rPr>
              <a:t>دقّت </a:t>
            </a:r>
            <a:r>
              <a:rPr lang="fa-IR" dirty="0">
                <a:solidFill>
                  <a:srgbClr val="FF0000"/>
                </a:solidFill>
                <a:cs typeface="B Lotus" panose="00000400000000000000" pitchFamily="2" charset="-78"/>
              </a:rPr>
              <a:t>: </a:t>
            </a:r>
            <a:r>
              <a:rPr lang="fa-IR" dirty="0">
                <a:cs typeface="B Lotus" panose="00000400000000000000" pitchFamily="2" charset="-78"/>
              </a:rPr>
              <a:t>با مته سوراخ کردن، فنر ساعت را جا انداختن، لحیم کردن، صحافی کردن، رفو کردن، گچ کاری کردن، کاشی‌کاری کردن، حدیده کردن، سیم‌کشی کردن و ...</a:t>
            </a:r>
          </a:p>
          <a:p>
            <a:pPr marL="0" indent="0" algn="just">
              <a:buNone/>
            </a:pPr>
            <a:r>
              <a:rPr lang="fa-IR" dirty="0">
                <a:solidFill>
                  <a:srgbClr val="FF0000"/>
                </a:solidFill>
                <a:cs typeface="B Lotus" panose="00000400000000000000" pitchFamily="2" charset="-78"/>
              </a:rPr>
              <a:t>هماهنگی حرکات : </a:t>
            </a:r>
            <a:r>
              <a:rPr lang="fa-IR" dirty="0">
                <a:cs typeface="B Lotus" panose="00000400000000000000" pitchFamily="2" charset="-78"/>
              </a:rPr>
              <a:t>با چرخ </a:t>
            </a:r>
            <a:r>
              <a:rPr lang="fa-IR" dirty="0" smtClean="0">
                <a:cs typeface="B Lotus" panose="00000400000000000000" pitchFamily="2" charset="-78"/>
              </a:rPr>
              <a:t>خیّاطی </a:t>
            </a:r>
            <a:r>
              <a:rPr lang="fa-IR" dirty="0">
                <a:cs typeface="B Lotus" panose="00000400000000000000" pitchFamily="2" charset="-78"/>
              </a:rPr>
              <a:t>دوختن، گل زدن، شنا کردن، شیرجه رفتن، اسکی کردن، </a:t>
            </a:r>
            <a:r>
              <a:rPr lang="fa-IR" dirty="0" smtClean="0">
                <a:cs typeface="B Lotus" panose="00000400000000000000" pitchFamily="2" charset="-78"/>
              </a:rPr>
              <a:t>دوچرخه‌ سواری </a:t>
            </a:r>
            <a:r>
              <a:rPr lang="fa-IR" dirty="0">
                <a:cs typeface="B Lotus" panose="00000400000000000000" pitchFamily="2" charset="-78"/>
              </a:rPr>
              <a:t>کردن، تیر اندازی کردن و ...</a:t>
            </a:r>
          </a:p>
          <a:p>
            <a:pPr marL="0" indent="0" algn="just">
              <a:buNone/>
            </a:pPr>
            <a:r>
              <a:rPr lang="fa-IR" dirty="0">
                <a:solidFill>
                  <a:srgbClr val="FF0000"/>
                </a:solidFill>
                <a:cs typeface="B Lotus" panose="00000400000000000000" pitchFamily="2" charset="-78"/>
              </a:rPr>
              <a:t>عادی شدن : </a:t>
            </a:r>
            <a:r>
              <a:rPr lang="fa-IR" dirty="0">
                <a:cs typeface="B Lotus" panose="00000400000000000000" pitchFamily="2" charset="-78"/>
              </a:rPr>
              <a:t>با مهارت راندن، با مهارت </a:t>
            </a:r>
            <a:r>
              <a:rPr lang="fa-IR" dirty="0" smtClean="0">
                <a:cs typeface="B Lotus" panose="00000400000000000000" pitchFamily="2" charset="-78"/>
              </a:rPr>
              <a:t>خیّاطی </a:t>
            </a:r>
            <a:r>
              <a:rPr lang="fa-IR" dirty="0">
                <a:cs typeface="B Lotus" panose="00000400000000000000" pitchFamily="2" charset="-78"/>
              </a:rPr>
              <a:t>کردن، با مهارت ساختن، با مهارت تعمیر کردن و ... </a:t>
            </a:r>
          </a:p>
        </p:txBody>
      </p:sp>
    </p:spTree>
    <p:extLst>
      <p:ext uri="{BB962C8B-B14F-4D97-AF65-F5344CB8AC3E}">
        <p14:creationId xmlns:p14="http://schemas.microsoft.com/office/powerpoint/2010/main" val="2177191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3826768" cy="346050"/>
          </a:xfrm>
        </p:spPr>
        <p:txBody>
          <a:bodyPr>
            <a:normAutofit/>
          </a:bodyPr>
          <a:lstStyle/>
          <a:p>
            <a:pPr algn="l"/>
            <a:r>
              <a:rPr lang="fa-IR" sz="1200" dirty="0" smtClean="0">
                <a:solidFill>
                  <a:srgbClr val="FF0000"/>
                </a:solidFill>
                <a:cs typeface="2  Lotus" panose="00000400000000000000" pitchFamily="2" charset="-78"/>
              </a:rPr>
              <a:t>ارزشیابی یادگیری</a:t>
            </a:r>
            <a:endParaRPr lang="fa-IR" sz="1200" dirty="0">
              <a:solidFill>
                <a:srgbClr val="FF0000"/>
              </a:solidFill>
              <a:cs typeface="2  Lotus" panose="00000400000000000000" pitchFamily="2" charset="-78"/>
            </a:endParaRPr>
          </a:p>
        </p:txBody>
      </p:sp>
      <p:sp>
        <p:nvSpPr>
          <p:cNvPr id="3" name="Content Placeholder 2"/>
          <p:cNvSpPr>
            <a:spLocks noGrp="1"/>
          </p:cNvSpPr>
          <p:nvPr>
            <p:ph idx="1"/>
          </p:nvPr>
        </p:nvSpPr>
        <p:spPr>
          <a:xfrm>
            <a:off x="0" y="0"/>
            <a:ext cx="9144000" cy="6957392"/>
          </a:xfrm>
        </p:spPr>
        <p:txBody>
          <a:bodyPr>
            <a:normAutofit fontScale="92500" lnSpcReduction="20000"/>
          </a:bodyPr>
          <a:lstStyle/>
          <a:p>
            <a:pPr marL="0" indent="0" algn="ctr">
              <a:buNone/>
            </a:pPr>
            <a:r>
              <a:rPr lang="fa-IR" b="1" dirty="0" smtClean="0">
                <a:solidFill>
                  <a:srgbClr val="FF0000"/>
                </a:solidFill>
                <a:cs typeface="B Lotus" panose="00000400000000000000" pitchFamily="2" charset="-78"/>
              </a:rPr>
              <a:t>نمونه سوا‌ل‌های حیطۀ دانش :</a:t>
            </a:r>
          </a:p>
          <a:p>
            <a:pPr marL="0" indent="0" algn="ctr">
              <a:buNone/>
            </a:pPr>
            <a:endParaRPr lang="fa-IR" b="1" dirty="0" smtClean="0">
              <a:solidFill>
                <a:srgbClr val="FF0000"/>
              </a:solidFill>
              <a:cs typeface="B Lotus" panose="00000400000000000000" pitchFamily="2" charset="-78"/>
            </a:endParaRPr>
          </a:p>
          <a:p>
            <a:pPr marL="0" indent="0">
              <a:buNone/>
            </a:pPr>
            <a:r>
              <a:rPr lang="fa-IR" dirty="0" smtClean="0">
                <a:cs typeface="B Lotus" panose="00000400000000000000" pitchFamily="2" charset="-78"/>
              </a:rPr>
              <a:t>پس از .... چه اتّفاقی افتاد؟   </a:t>
            </a:r>
            <a:r>
              <a:rPr lang="fa-IR" dirty="0" smtClean="0">
                <a:solidFill>
                  <a:srgbClr val="FF0000"/>
                </a:solidFill>
                <a:cs typeface="B Lotus" panose="00000400000000000000" pitchFamily="2" charset="-78"/>
              </a:rPr>
              <a:t>بنویسید ـ بگویید</a:t>
            </a:r>
          </a:p>
          <a:p>
            <a:pPr marL="0" indent="0">
              <a:buNone/>
            </a:pPr>
            <a:endParaRPr lang="fa-IR" dirty="0" smtClean="0">
              <a:solidFill>
                <a:srgbClr val="FF0000"/>
              </a:solidFill>
              <a:cs typeface="B Lotus" panose="00000400000000000000" pitchFamily="2" charset="-78"/>
            </a:endParaRPr>
          </a:p>
          <a:p>
            <a:pPr marL="0" indent="0">
              <a:buNone/>
            </a:pPr>
            <a:r>
              <a:rPr lang="fa-IR" dirty="0" smtClean="0">
                <a:cs typeface="B Lotus" panose="00000400000000000000" pitchFamily="2" charset="-78"/>
              </a:rPr>
              <a:t>چند تا ....؟    </a:t>
            </a:r>
            <a:r>
              <a:rPr lang="fa-IR" dirty="0" smtClean="0">
                <a:solidFill>
                  <a:srgbClr val="FF0000"/>
                </a:solidFill>
                <a:cs typeface="B Lotus" panose="00000400000000000000" pitchFamily="2" charset="-78"/>
              </a:rPr>
              <a:t>مشّخص کنید ـ نام </a:t>
            </a:r>
          </a:p>
          <a:p>
            <a:pPr marL="0" indent="0">
              <a:buNone/>
            </a:pPr>
            <a:endParaRPr lang="fa-IR" dirty="0" smtClean="0">
              <a:solidFill>
                <a:srgbClr val="FF0000"/>
              </a:solidFill>
              <a:cs typeface="B Lotus" panose="00000400000000000000" pitchFamily="2" charset="-78"/>
            </a:endParaRPr>
          </a:p>
          <a:p>
            <a:pPr marL="0" indent="0">
              <a:buNone/>
            </a:pPr>
            <a:r>
              <a:rPr lang="fa-IR" dirty="0" smtClean="0">
                <a:cs typeface="B Lotus" panose="00000400000000000000" pitchFamily="2" charset="-78"/>
              </a:rPr>
              <a:t>آیا می‌توانی .... نام ببرید؟   </a:t>
            </a:r>
            <a:r>
              <a:rPr lang="fa-IR" dirty="0" smtClean="0">
                <a:solidFill>
                  <a:srgbClr val="FF0000"/>
                </a:solidFill>
                <a:cs typeface="B Lotus" panose="00000400000000000000" pitchFamily="2" charset="-78"/>
              </a:rPr>
              <a:t>کی ـ کجا</a:t>
            </a:r>
          </a:p>
          <a:p>
            <a:pPr marL="0" indent="0">
              <a:buNone/>
            </a:pPr>
            <a:endParaRPr lang="fa-IR" dirty="0" smtClean="0">
              <a:solidFill>
                <a:srgbClr val="FF0000"/>
              </a:solidFill>
              <a:cs typeface="B Lotus" panose="00000400000000000000" pitchFamily="2" charset="-78"/>
            </a:endParaRPr>
          </a:p>
          <a:p>
            <a:pPr marL="0" indent="0">
              <a:buNone/>
            </a:pPr>
            <a:r>
              <a:rPr lang="fa-IR" dirty="0" smtClean="0">
                <a:cs typeface="B Lotus" panose="00000400000000000000" pitchFamily="2" charset="-78"/>
              </a:rPr>
              <a:t>توضیح دهید در ..... چه اتّفاقی افتاد؟  </a:t>
            </a:r>
            <a:r>
              <a:rPr lang="fa-IR" dirty="0" smtClean="0">
                <a:solidFill>
                  <a:srgbClr val="FF0000"/>
                </a:solidFill>
                <a:cs typeface="B Lotus" panose="00000400000000000000" pitchFamily="2" charset="-78"/>
              </a:rPr>
              <a:t>کی ـ کجا</a:t>
            </a:r>
          </a:p>
          <a:p>
            <a:pPr marL="0" indent="0">
              <a:buNone/>
            </a:pPr>
            <a:endParaRPr lang="fa-IR" dirty="0" smtClean="0">
              <a:solidFill>
                <a:srgbClr val="FF0000"/>
              </a:solidFill>
              <a:cs typeface="B Lotus" panose="00000400000000000000" pitchFamily="2" charset="-78"/>
            </a:endParaRPr>
          </a:p>
          <a:p>
            <a:pPr marL="0" indent="0">
              <a:buNone/>
            </a:pPr>
            <a:r>
              <a:rPr lang="fa-IR" dirty="0" smtClean="0">
                <a:cs typeface="B Lotus" panose="00000400000000000000" pitchFamily="2" charset="-78"/>
              </a:rPr>
              <a:t>چه کسی با .... صحبت کرد؟   </a:t>
            </a:r>
            <a:r>
              <a:rPr lang="fa-IR" dirty="0" smtClean="0">
                <a:solidFill>
                  <a:srgbClr val="FF0000"/>
                </a:solidFill>
                <a:cs typeface="B Lotus" panose="00000400000000000000" pitchFamily="2" charset="-78"/>
              </a:rPr>
              <a:t>تعیین کنید ـ نشان دهید</a:t>
            </a:r>
          </a:p>
          <a:p>
            <a:pPr marL="0" indent="0">
              <a:buNone/>
            </a:pPr>
            <a:endParaRPr lang="fa-IR" dirty="0" smtClean="0">
              <a:solidFill>
                <a:srgbClr val="FF0000"/>
              </a:solidFill>
              <a:cs typeface="B Lotus" panose="00000400000000000000" pitchFamily="2" charset="-78"/>
            </a:endParaRPr>
          </a:p>
          <a:p>
            <a:pPr marL="0" indent="0">
              <a:buNone/>
            </a:pPr>
            <a:r>
              <a:rPr lang="fa-IR" dirty="0" smtClean="0">
                <a:cs typeface="B Lotus" panose="00000400000000000000" pitchFamily="2" charset="-78"/>
              </a:rPr>
              <a:t>معنی را .... پیدا کنید.   </a:t>
            </a:r>
            <a:r>
              <a:rPr lang="fa-IR" dirty="0" smtClean="0">
                <a:solidFill>
                  <a:srgbClr val="FF0000"/>
                </a:solidFill>
                <a:cs typeface="B Lotus" panose="00000400000000000000" pitchFamily="2" charset="-78"/>
              </a:rPr>
              <a:t>موقعیّت ـ تعییین محل</a:t>
            </a:r>
          </a:p>
          <a:p>
            <a:pPr marL="0" indent="0">
              <a:buNone/>
            </a:pPr>
            <a:endParaRPr lang="fa-IR" dirty="0" smtClean="0">
              <a:solidFill>
                <a:srgbClr val="FF0000"/>
              </a:solidFill>
              <a:cs typeface="B Lotus" panose="00000400000000000000" pitchFamily="2" charset="-78"/>
            </a:endParaRPr>
          </a:p>
          <a:p>
            <a:pPr marL="0" indent="0">
              <a:buNone/>
            </a:pPr>
            <a:r>
              <a:rPr lang="fa-IR" dirty="0" smtClean="0">
                <a:cs typeface="B Lotus" panose="00000400000000000000" pitchFamily="2" charset="-78"/>
              </a:rPr>
              <a:t>کدام درست یا غلط است؟   </a:t>
            </a:r>
            <a:r>
              <a:rPr lang="fa-IR" dirty="0" smtClean="0">
                <a:solidFill>
                  <a:srgbClr val="FF0000"/>
                </a:solidFill>
                <a:cs typeface="B Lotus" panose="00000400000000000000" pitchFamily="2" charset="-78"/>
              </a:rPr>
              <a:t>ارتباط دهید ـ چه کسی</a:t>
            </a:r>
          </a:p>
          <a:p>
            <a:pPr marL="0" indent="0">
              <a:buNone/>
            </a:pPr>
            <a:endParaRPr lang="fa-IR" dirty="0">
              <a:cs typeface="B Lotus" panose="00000400000000000000" pitchFamily="2" charset="-78"/>
            </a:endParaRPr>
          </a:p>
        </p:txBody>
      </p:sp>
    </p:spTree>
    <p:extLst>
      <p:ext uri="{BB962C8B-B14F-4D97-AF65-F5344CB8AC3E}">
        <p14:creationId xmlns:p14="http://schemas.microsoft.com/office/powerpoint/2010/main" val="20994667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anim calcmode="lin" valueType="num">
                                      <p:cBhvr additive="base">
                                        <p:cTn id="3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12" end="12"/>
                                            </p:txEl>
                                          </p:spTgt>
                                        </p:tgtEl>
                                        <p:attrNameLst>
                                          <p:attrName>style.visibility</p:attrName>
                                        </p:attrNameLst>
                                      </p:cBhvr>
                                      <p:to>
                                        <p:strVal val="visible"/>
                                      </p:to>
                                    </p:set>
                                    <p:anim calcmode="lin" valueType="num">
                                      <p:cBhvr additive="base">
                                        <p:cTn id="43"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14" end="14"/>
                                            </p:txEl>
                                          </p:spTgt>
                                        </p:tgtEl>
                                        <p:attrNameLst>
                                          <p:attrName>style.visibility</p:attrName>
                                        </p:attrNameLst>
                                      </p:cBhvr>
                                      <p:to>
                                        <p:strVal val="visible"/>
                                      </p:to>
                                    </p:set>
                                    <p:anim calcmode="lin" valueType="num">
                                      <p:cBhvr additive="base">
                                        <p:cTn id="49" dur="500" fill="hold"/>
                                        <p:tgtEl>
                                          <p:spTgt spid="3">
                                            <p:txEl>
                                              <p:pRg st="14" end="14"/>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14" end="1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1666528" cy="346050"/>
          </a:xfrm>
        </p:spPr>
        <p:txBody>
          <a:bodyPr>
            <a:normAutofit/>
          </a:bodyPr>
          <a:lstStyle/>
          <a:p>
            <a:pPr algn="l"/>
            <a:r>
              <a:rPr lang="fa-IR" sz="1200" dirty="0" smtClean="0">
                <a:solidFill>
                  <a:srgbClr val="FF0000"/>
                </a:solidFill>
                <a:cs typeface="2  Lotus" panose="00000400000000000000" pitchFamily="2" charset="-78"/>
              </a:rPr>
              <a:t>ارزشیابی یادگیری </a:t>
            </a:r>
            <a:endParaRPr lang="fa-IR" sz="1200" dirty="0">
              <a:solidFill>
                <a:srgbClr val="FF0000"/>
              </a:solidFill>
              <a:cs typeface="2  Lotus" panose="00000400000000000000" pitchFamily="2" charset="-78"/>
            </a:endParaRPr>
          </a:p>
        </p:txBody>
      </p:sp>
      <p:sp>
        <p:nvSpPr>
          <p:cNvPr id="3" name="Content Placeholder 2"/>
          <p:cNvSpPr>
            <a:spLocks noGrp="1"/>
          </p:cNvSpPr>
          <p:nvPr>
            <p:ph idx="1"/>
          </p:nvPr>
        </p:nvSpPr>
        <p:spPr>
          <a:xfrm>
            <a:off x="0" y="0"/>
            <a:ext cx="9144000" cy="6858000"/>
          </a:xfrm>
        </p:spPr>
        <p:txBody>
          <a:bodyPr>
            <a:normAutofit/>
          </a:bodyPr>
          <a:lstStyle/>
          <a:p>
            <a:pPr marL="0" indent="0" algn="ctr">
              <a:buNone/>
            </a:pPr>
            <a:r>
              <a:rPr lang="fa-IR" b="1" dirty="0" smtClean="0">
                <a:solidFill>
                  <a:srgbClr val="FF0000"/>
                </a:solidFill>
                <a:cs typeface="B Lotus" panose="00000400000000000000" pitchFamily="2" charset="-78"/>
              </a:rPr>
              <a:t>حیطۀ درک و فهم : </a:t>
            </a:r>
          </a:p>
          <a:p>
            <a:pPr marL="0" indent="0" algn="just">
              <a:buNone/>
            </a:pPr>
            <a:endParaRPr lang="fa-IR" dirty="0">
              <a:solidFill>
                <a:srgbClr val="FF0000"/>
              </a:solidFill>
              <a:cs typeface="B Lotus" panose="00000400000000000000" pitchFamily="2" charset="-78"/>
            </a:endParaRPr>
          </a:p>
          <a:p>
            <a:pPr marL="0" indent="0" algn="just">
              <a:buNone/>
            </a:pPr>
            <a:r>
              <a:rPr lang="fa-IR" dirty="0">
                <a:cs typeface="B Lotus" panose="00000400000000000000" pitchFamily="2" charset="-78"/>
              </a:rPr>
              <a:t>آ</a:t>
            </a:r>
            <a:r>
              <a:rPr lang="fa-IR" dirty="0" smtClean="0">
                <a:cs typeface="B Lotus" panose="00000400000000000000" pitchFamily="2" charset="-78"/>
              </a:rPr>
              <a:t>یا می‌توانید به زبان خود ...... بنویسید؟      </a:t>
            </a:r>
            <a:r>
              <a:rPr lang="fa-IR" dirty="0" smtClean="0">
                <a:solidFill>
                  <a:srgbClr val="FF0000"/>
                </a:solidFill>
                <a:cs typeface="B Lotus" panose="00000400000000000000" pitchFamily="2" charset="-78"/>
              </a:rPr>
              <a:t>دوباره ـ خلاصه کنید</a:t>
            </a:r>
          </a:p>
          <a:p>
            <a:pPr marL="0" indent="0" algn="just">
              <a:buNone/>
            </a:pPr>
            <a:r>
              <a:rPr lang="fa-IR" dirty="0" smtClean="0">
                <a:cs typeface="B Lotus" panose="00000400000000000000" pitchFamily="2" charset="-78"/>
              </a:rPr>
              <a:t>آیا می‌توانید یک طرح خلاصه شده .... بنویسید؟   </a:t>
            </a:r>
            <a:r>
              <a:rPr lang="fa-IR" dirty="0" smtClean="0">
                <a:solidFill>
                  <a:srgbClr val="FF0000"/>
                </a:solidFill>
                <a:cs typeface="B Lotus" panose="00000400000000000000" pitchFamily="2" charset="-78"/>
              </a:rPr>
              <a:t>دوباره ـ توضیح دهید</a:t>
            </a:r>
          </a:p>
          <a:p>
            <a:pPr marL="0" indent="0" algn="just">
              <a:buNone/>
            </a:pPr>
            <a:endParaRPr lang="fa-IR" dirty="0">
              <a:cs typeface="B Lotus" panose="00000400000000000000" pitchFamily="2" charset="-78"/>
            </a:endParaRPr>
          </a:p>
          <a:p>
            <a:pPr marL="0" indent="0" algn="just">
              <a:buNone/>
            </a:pPr>
            <a:r>
              <a:rPr lang="fa-IR" dirty="0" smtClean="0">
                <a:cs typeface="B Lotus" panose="00000400000000000000" pitchFamily="2" charset="-78"/>
              </a:rPr>
              <a:t>فکر می‌کنید بعداً چه اتّفاقی ممکن است بیفتد .... ؟ </a:t>
            </a:r>
            <a:r>
              <a:rPr lang="fa-IR" dirty="0" smtClean="0">
                <a:solidFill>
                  <a:srgbClr val="FF0000"/>
                </a:solidFill>
                <a:cs typeface="B Lotus" panose="00000400000000000000" pitchFamily="2" charset="-78"/>
              </a:rPr>
              <a:t>توضیح دهید ـ توصیف کنید</a:t>
            </a:r>
          </a:p>
          <a:p>
            <a:pPr marL="0" indent="0" algn="just">
              <a:buNone/>
            </a:pPr>
            <a:r>
              <a:rPr lang="fa-IR" dirty="0" smtClean="0">
                <a:cs typeface="B Lotus" panose="00000400000000000000" pitchFamily="2" charset="-78"/>
              </a:rPr>
              <a:t>ایدۀ اصلی ...... چه بود؟    </a:t>
            </a:r>
            <a:r>
              <a:rPr lang="fa-IR" dirty="0" smtClean="0">
                <a:solidFill>
                  <a:srgbClr val="FF0000"/>
                </a:solidFill>
                <a:cs typeface="B Lotus" panose="00000400000000000000" pitchFamily="2" charset="-78"/>
              </a:rPr>
              <a:t>بحث کنید ـ تفسیر کنید </a:t>
            </a:r>
          </a:p>
          <a:p>
            <a:pPr marL="0" indent="0" algn="just">
              <a:buNone/>
            </a:pPr>
            <a:r>
              <a:rPr lang="fa-IR" dirty="0" smtClean="0">
                <a:cs typeface="B Lotus" panose="00000400000000000000" pitchFamily="2" charset="-78"/>
              </a:rPr>
              <a:t>شخصیّت کلیدی ..... چه کسی بود؟ </a:t>
            </a:r>
            <a:r>
              <a:rPr lang="fa-IR" dirty="0" smtClean="0">
                <a:solidFill>
                  <a:srgbClr val="FF0000"/>
                </a:solidFill>
                <a:cs typeface="B Lotus" panose="00000400000000000000" pitchFamily="2" charset="-78"/>
              </a:rPr>
              <a:t>طرّاحی کنید ـ پیشگویی کنید</a:t>
            </a:r>
            <a:endParaRPr lang="fa-IR" dirty="0">
              <a:solidFill>
                <a:srgbClr val="FF0000"/>
              </a:solidFill>
              <a:cs typeface="B Lotus" panose="00000400000000000000" pitchFamily="2" charset="-78"/>
            </a:endParaRPr>
          </a:p>
          <a:p>
            <a:pPr marL="0" indent="0" algn="just">
              <a:buNone/>
            </a:pPr>
            <a:r>
              <a:rPr lang="fa-IR" dirty="0" smtClean="0">
                <a:cs typeface="B Lotus" panose="00000400000000000000" pitchFamily="2" charset="-78"/>
              </a:rPr>
              <a:t>بین .... چه تفاوت‌هایی وجود دارد؟ </a:t>
            </a:r>
            <a:r>
              <a:rPr lang="fa-IR" dirty="0" smtClean="0">
                <a:solidFill>
                  <a:srgbClr val="FF0000"/>
                </a:solidFill>
                <a:cs typeface="B Lotus" panose="00000400000000000000" pitchFamily="2" charset="-78"/>
              </a:rPr>
              <a:t>دوباره بیان کنید ـ مقایسه کنید</a:t>
            </a:r>
          </a:p>
          <a:p>
            <a:pPr marL="0" indent="0" algn="just">
              <a:buNone/>
            </a:pPr>
            <a:r>
              <a:rPr lang="fa-IR" dirty="0" smtClean="0">
                <a:cs typeface="B Lotus" panose="00000400000000000000" pitchFamily="2" charset="-78"/>
              </a:rPr>
              <a:t>آیا می‌توانید از .............. تعریفی ارائه دهید؟  </a:t>
            </a:r>
            <a:r>
              <a:rPr lang="fa-IR" dirty="0" smtClean="0">
                <a:solidFill>
                  <a:srgbClr val="FF0000"/>
                </a:solidFill>
                <a:cs typeface="B Lotus" panose="00000400000000000000" pitchFamily="2" charset="-78"/>
              </a:rPr>
              <a:t>حدس بزنید ـ بسنجید </a:t>
            </a:r>
            <a:endParaRPr lang="fa-IR" dirty="0">
              <a:solidFill>
                <a:srgbClr val="FF0000"/>
              </a:solidFill>
              <a:cs typeface="B Lotus" panose="00000400000000000000" pitchFamily="2" charset="-78"/>
            </a:endParaRPr>
          </a:p>
        </p:txBody>
      </p:sp>
    </p:spTree>
    <p:extLst>
      <p:ext uri="{BB962C8B-B14F-4D97-AF65-F5344CB8AC3E}">
        <p14:creationId xmlns:p14="http://schemas.microsoft.com/office/powerpoint/2010/main" val="17746684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 calcmode="lin" valueType="num">
                                      <p:cBhvr additive="base">
                                        <p:cTn id="4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9" end="9"/>
                                            </p:txEl>
                                          </p:spTgt>
                                        </p:tgtEl>
                                        <p:attrNameLst>
                                          <p:attrName>style.visibility</p:attrName>
                                        </p:attrNameLst>
                                      </p:cBhvr>
                                      <p:to>
                                        <p:strVal val="visible"/>
                                      </p:to>
                                    </p:set>
                                    <p:anim calcmode="lin" valueType="num">
                                      <p:cBhvr additive="base">
                                        <p:cTn id="49"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3250704" cy="418058"/>
          </a:xfrm>
        </p:spPr>
        <p:txBody>
          <a:bodyPr>
            <a:normAutofit/>
          </a:bodyPr>
          <a:lstStyle/>
          <a:p>
            <a:pPr algn="l"/>
            <a:r>
              <a:rPr lang="fa-IR" sz="1200" dirty="0" smtClean="0">
                <a:solidFill>
                  <a:srgbClr val="FF0000"/>
                </a:solidFill>
                <a:cs typeface="2  Lotus" panose="00000400000000000000" pitchFamily="2" charset="-78"/>
              </a:rPr>
              <a:t>ارزشیابی یادگیری </a:t>
            </a:r>
            <a:endParaRPr lang="fa-IR" sz="1200" dirty="0">
              <a:solidFill>
                <a:srgbClr val="FF0000"/>
              </a:solidFill>
              <a:cs typeface="2  Lotus" panose="00000400000000000000" pitchFamily="2" charset="-78"/>
            </a:endParaRPr>
          </a:p>
        </p:txBody>
      </p:sp>
      <p:sp>
        <p:nvSpPr>
          <p:cNvPr id="3" name="Content Placeholder 2"/>
          <p:cNvSpPr>
            <a:spLocks noGrp="1"/>
          </p:cNvSpPr>
          <p:nvPr>
            <p:ph idx="1"/>
          </p:nvPr>
        </p:nvSpPr>
        <p:spPr>
          <a:xfrm>
            <a:off x="0" y="0"/>
            <a:ext cx="9144000" cy="6858000"/>
          </a:xfrm>
        </p:spPr>
        <p:txBody>
          <a:bodyPr>
            <a:normAutofit/>
          </a:bodyPr>
          <a:lstStyle/>
          <a:p>
            <a:pPr marL="0" indent="0" algn="ctr">
              <a:buNone/>
            </a:pPr>
            <a:r>
              <a:rPr lang="fa-IR" b="1" dirty="0" smtClean="0">
                <a:solidFill>
                  <a:srgbClr val="FF0000"/>
                </a:solidFill>
                <a:cs typeface="B Lotus" panose="00000400000000000000" pitchFamily="2" charset="-78"/>
              </a:rPr>
              <a:t>حیطۀ کاربرد :</a:t>
            </a:r>
          </a:p>
          <a:p>
            <a:pPr marL="0" indent="0" algn="just">
              <a:buNone/>
            </a:pPr>
            <a:r>
              <a:rPr lang="fa-IR" dirty="0" smtClean="0">
                <a:cs typeface="B Lotus" panose="00000400000000000000" pitchFamily="2" charset="-78"/>
              </a:rPr>
              <a:t>آیا نمونۀ دیگری سراغ دارید که ..... ؟ </a:t>
            </a:r>
            <a:r>
              <a:rPr lang="fa-IR" dirty="0" smtClean="0">
                <a:solidFill>
                  <a:srgbClr val="FF0000"/>
                </a:solidFill>
                <a:cs typeface="B Lotus" panose="00000400000000000000" pitchFamily="2" charset="-78"/>
              </a:rPr>
              <a:t>نشان دهید ـ حل کنید</a:t>
            </a:r>
          </a:p>
          <a:p>
            <a:pPr marL="0" indent="0" algn="just">
              <a:buNone/>
            </a:pPr>
            <a:r>
              <a:rPr lang="fa-IR" dirty="0" smtClean="0">
                <a:cs typeface="B Lotus" panose="00000400000000000000" pitchFamily="2" charset="-78"/>
              </a:rPr>
              <a:t>آیا می‌توانست در .... اتّفاق بیفتد؟   </a:t>
            </a:r>
            <a:r>
              <a:rPr lang="fa-IR" dirty="0" smtClean="0">
                <a:solidFill>
                  <a:srgbClr val="FF0000"/>
                </a:solidFill>
                <a:cs typeface="B Lotus" panose="00000400000000000000" pitchFamily="2" charset="-78"/>
              </a:rPr>
              <a:t>استفاده کنید ـ توضیح دهید</a:t>
            </a:r>
          </a:p>
          <a:p>
            <a:pPr marL="0" indent="0" algn="just">
              <a:buNone/>
            </a:pPr>
            <a:r>
              <a:rPr lang="fa-IR" dirty="0">
                <a:cs typeface="B Lotus" panose="00000400000000000000" pitchFamily="2" charset="-78"/>
              </a:rPr>
              <a:t> </a:t>
            </a:r>
            <a:r>
              <a:rPr lang="fa-IR" dirty="0" smtClean="0">
                <a:cs typeface="B Lotus" panose="00000400000000000000" pitchFamily="2" charset="-78"/>
              </a:rPr>
              <a:t>آیا می‌توانید به وسیلۀ ویژگی‌هایی چون ...... گروه‌بندی کنید؟ </a:t>
            </a:r>
            <a:r>
              <a:rPr lang="fa-IR" dirty="0" smtClean="0">
                <a:solidFill>
                  <a:srgbClr val="FF0000"/>
                </a:solidFill>
                <a:cs typeface="B Lotus" panose="00000400000000000000" pitchFamily="2" charset="-78"/>
              </a:rPr>
              <a:t>بسازیدـ تکمیل کنید</a:t>
            </a:r>
          </a:p>
          <a:p>
            <a:pPr marL="0" indent="0" algn="just">
              <a:buNone/>
            </a:pPr>
            <a:r>
              <a:rPr lang="fa-IR" dirty="0" smtClean="0">
                <a:cs typeface="B Lotus" panose="00000400000000000000" pitchFamily="2" charset="-78"/>
              </a:rPr>
              <a:t>آیا می‌توانید از روش به کار رفته در ..... برخی از تجربه‌های خود را استفاده کنید؟  (</a:t>
            </a:r>
            <a:r>
              <a:rPr lang="fa-IR" dirty="0" smtClean="0">
                <a:solidFill>
                  <a:srgbClr val="FF0000"/>
                </a:solidFill>
                <a:cs typeface="B Lotus" panose="00000400000000000000" pitchFamily="2" charset="-78"/>
              </a:rPr>
              <a:t>امتحان کنید ـ طبقه‌بندی کنید</a:t>
            </a:r>
            <a:r>
              <a:rPr lang="fa-IR" dirty="0" smtClean="0">
                <a:cs typeface="B Lotus" panose="00000400000000000000" pitchFamily="2" charset="-78"/>
              </a:rPr>
              <a:t>)</a:t>
            </a:r>
          </a:p>
          <a:p>
            <a:pPr marL="0" indent="0" algn="just">
              <a:buNone/>
            </a:pPr>
            <a:endParaRPr lang="fa-IR" dirty="0">
              <a:cs typeface="B Lotus" panose="00000400000000000000" pitchFamily="2" charset="-78"/>
            </a:endParaRPr>
          </a:p>
          <a:p>
            <a:pPr marL="0" indent="0" algn="just">
              <a:buNone/>
            </a:pPr>
            <a:r>
              <a:rPr lang="fa-IR" dirty="0" smtClean="0">
                <a:cs typeface="B Lotus" panose="00000400000000000000" pitchFamily="2" charset="-78"/>
              </a:rPr>
              <a:t>آیا می‌توانید از اطّلاعات داده شده، دستورالعمل‌هایی دربارۀ .... تهیّه کنید؟ </a:t>
            </a:r>
            <a:r>
              <a:rPr lang="fa-IR" dirty="0" smtClean="0">
                <a:solidFill>
                  <a:srgbClr val="FF0000"/>
                </a:solidFill>
                <a:cs typeface="B Lotus" panose="00000400000000000000" pitchFamily="2" charset="-78"/>
              </a:rPr>
              <a:t>به‌کار ببندید ـ نشان دهید</a:t>
            </a:r>
          </a:p>
          <a:p>
            <a:pPr marL="0" indent="0" algn="just">
              <a:buNone/>
            </a:pPr>
            <a:r>
              <a:rPr lang="fa-IR" dirty="0" smtClean="0">
                <a:cs typeface="B Lotus" panose="00000400000000000000" pitchFamily="2" charset="-78"/>
              </a:rPr>
              <a:t>اگر شما یک .... داشتید، ایا این اطّلاعات برایتان سودمند بود؟  </a:t>
            </a:r>
            <a:r>
              <a:rPr lang="fa-IR" dirty="0" smtClean="0">
                <a:solidFill>
                  <a:srgbClr val="FF0000"/>
                </a:solidFill>
                <a:cs typeface="B Lotus" panose="00000400000000000000" pitchFamily="2" charset="-78"/>
              </a:rPr>
              <a:t>محاسبه کنید ـ اصلاح کنید  </a:t>
            </a:r>
            <a:endParaRPr lang="fa-IR" dirty="0">
              <a:solidFill>
                <a:srgbClr val="FF0000"/>
              </a:solidFill>
              <a:cs typeface="B Lotus" panose="00000400000000000000" pitchFamily="2" charset="-78"/>
            </a:endParaRPr>
          </a:p>
        </p:txBody>
      </p:sp>
    </p:spTree>
    <p:extLst>
      <p:ext uri="{BB962C8B-B14F-4D97-AF65-F5344CB8AC3E}">
        <p14:creationId xmlns:p14="http://schemas.microsoft.com/office/powerpoint/2010/main" val="3041122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075240" cy="418058"/>
          </a:xfrm>
        </p:spPr>
        <p:txBody>
          <a:bodyPr>
            <a:normAutofit/>
          </a:bodyPr>
          <a:lstStyle/>
          <a:p>
            <a:pPr algn="l"/>
            <a:r>
              <a:rPr lang="fa-IR" sz="1200" dirty="0" smtClean="0">
                <a:solidFill>
                  <a:srgbClr val="FF0000"/>
                </a:solidFill>
                <a:cs typeface="2  Lotus" panose="00000400000000000000" pitchFamily="2" charset="-78"/>
              </a:rPr>
              <a:t>ارزشیابی یادگیری </a:t>
            </a:r>
            <a:endParaRPr lang="fa-IR" sz="1200" dirty="0">
              <a:solidFill>
                <a:srgbClr val="FF0000"/>
              </a:solidFill>
              <a:cs typeface="2  Lotus" panose="00000400000000000000" pitchFamily="2" charset="-78"/>
            </a:endParaRPr>
          </a:p>
        </p:txBody>
      </p:sp>
      <p:sp>
        <p:nvSpPr>
          <p:cNvPr id="3" name="Content Placeholder 2"/>
          <p:cNvSpPr>
            <a:spLocks noGrp="1"/>
          </p:cNvSpPr>
          <p:nvPr>
            <p:ph idx="1"/>
          </p:nvPr>
        </p:nvSpPr>
        <p:spPr>
          <a:xfrm>
            <a:off x="0" y="1"/>
            <a:ext cx="9144000" cy="6858000"/>
          </a:xfrm>
        </p:spPr>
        <p:txBody>
          <a:bodyPr>
            <a:normAutofit/>
          </a:bodyPr>
          <a:lstStyle/>
          <a:p>
            <a:pPr marL="0" indent="0" algn="ctr">
              <a:buNone/>
            </a:pPr>
            <a:r>
              <a:rPr lang="fa-IR" b="1" dirty="0" smtClean="0">
                <a:solidFill>
                  <a:srgbClr val="FF0000"/>
                </a:solidFill>
                <a:cs typeface="B Lotus" panose="00000400000000000000" pitchFamily="2" charset="-78"/>
              </a:rPr>
              <a:t>حیطۀ تجزیه و تحلیل :</a:t>
            </a:r>
          </a:p>
          <a:p>
            <a:pPr marL="0" indent="0" algn="just">
              <a:buNone/>
            </a:pPr>
            <a:r>
              <a:rPr lang="fa-IR" dirty="0" smtClean="0">
                <a:cs typeface="B Lotus" panose="00000400000000000000" pitchFamily="2" charset="-78"/>
              </a:rPr>
              <a:t>چه اتّفاقی ممکن است بیفتد .....؟ </a:t>
            </a:r>
            <a:r>
              <a:rPr lang="fa-IR" dirty="0" smtClean="0">
                <a:solidFill>
                  <a:srgbClr val="FF0000"/>
                </a:solidFill>
                <a:cs typeface="B Lotus" panose="00000400000000000000" pitchFamily="2" charset="-78"/>
              </a:rPr>
              <a:t>تجزیه و تحلیل کنید ـ تشخیص دهید</a:t>
            </a:r>
          </a:p>
          <a:p>
            <a:pPr marL="0" indent="0" algn="just">
              <a:buNone/>
            </a:pPr>
            <a:r>
              <a:rPr lang="fa-IR" dirty="0" smtClean="0">
                <a:cs typeface="B Lotus" panose="00000400000000000000" pitchFamily="2" charset="-78"/>
              </a:rPr>
              <a:t>اگر آن اتّفاق می‌افتاد، پایان آن چه می‌توانست باشد</a:t>
            </a:r>
            <a:r>
              <a:rPr lang="fa-IR" dirty="0">
                <a:cs typeface="B Lotus" panose="00000400000000000000" pitchFamily="2" charset="-78"/>
              </a:rPr>
              <a:t>؟ </a:t>
            </a:r>
            <a:r>
              <a:rPr lang="fa-IR" dirty="0">
                <a:solidFill>
                  <a:srgbClr val="FF0000"/>
                </a:solidFill>
                <a:cs typeface="B Lotus" panose="00000400000000000000" pitchFamily="2" charset="-78"/>
              </a:rPr>
              <a:t>تجزیه و تحلیل کنید ـ تشخیص دهید</a:t>
            </a:r>
            <a:endParaRPr lang="fa-IR" dirty="0" smtClean="0">
              <a:solidFill>
                <a:srgbClr val="FF0000"/>
              </a:solidFill>
              <a:cs typeface="B Lotus" panose="00000400000000000000" pitchFamily="2" charset="-78"/>
            </a:endParaRPr>
          </a:p>
          <a:p>
            <a:pPr marL="0" indent="0" algn="just">
              <a:buNone/>
            </a:pPr>
            <a:r>
              <a:rPr lang="fa-IR" dirty="0" smtClean="0">
                <a:solidFill>
                  <a:srgbClr val="FF0000"/>
                </a:solidFill>
                <a:cs typeface="B Lotus" panose="00000400000000000000" pitchFamily="2" charset="-78"/>
              </a:rPr>
              <a:t>این با .... چگونه مشابه است</a:t>
            </a:r>
            <a:r>
              <a:rPr lang="fa-IR" dirty="0">
                <a:solidFill>
                  <a:srgbClr val="FF0000"/>
                </a:solidFill>
                <a:cs typeface="B Lotus" panose="00000400000000000000" pitchFamily="2" charset="-78"/>
              </a:rPr>
              <a:t>؟ </a:t>
            </a:r>
            <a:r>
              <a:rPr lang="fa-IR" dirty="0">
                <a:cs typeface="B Lotus" panose="00000400000000000000" pitchFamily="2" charset="-78"/>
              </a:rPr>
              <a:t>بررسی کنید ـ مقوله بندی کنید</a:t>
            </a:r>
          </a:p>
          <a:p>
            <a:pPr marL="0" indent="0" algn="just">
              <a:buNone/>
            </a:pPr>
            <a:r>
              <a:rPr lang="fa-IR" dirty="0" smtClean="0">
                <a:solidFill>
                  <a:srgbClr val="FF0000"/>
                </a:solidFill>
                <a:cs typeface="B Lotus" panose="00000400000000000000" pitchFamily="2" charset="-78"/>
              </a:rPr>
              <a:t>سایر نتایج احتمالی چه می‌توانست باشد ..... ؟  </a:t>
            </a:r>
            <a:r>
              <a:rPr lang="fa-IR" dirty="0" smtClean="0">
                <a:cs typeface="B Lotus" panose="00000400000000000000" pitchFamily="2" charset="-78"/>
              </a:rPr>
              <a:t>بررسی کنید ـ مقوله بندی کنید</a:t>
            </a:r>
          </a:p>
          <a:p>
            <a:pPr marL="0" indent="0" algn="just">
              <a:buNone/>
            </a:pPr>
            <a:r>
              <a:rPr lang="fa-IR" dirty="0" smtClean="0">
                <a:solidFill>
                  <a:srgbClr val="FF0000"/>
                </a:solidFill>
                <a:cs typeface="B Lotus" panose="00000400000000000000" pitchFamily="2" charset="-78"/>
              </a:rPr>
              <a:t>چگونه ..... مشابه ..... است؟ </a:t>
            </a:r>
            <a:r>
              <a:rPr lang="fa-IR" dirty="0" smtClean="0">
                <a:cs typeface="B Lotus" panose="00000400000000000000" pitchFamily="2" charset="-78"/>
              </a:rPr>
              <a:t>مرتّب کنید ـ توضیح دهید</a:t>
            </a:r>
          </a:p>
          <a:p>
            <a:pPr marL="0" indent="0" algn="just">
              <a:buNone/>
            </a:pPr>
            <a:r>
              <a:rPr lang="fa-IR" dirty="0" smtClean="0">
                <a:solidFill>
                  <a:srgbClr val="FF0000"/>
                </a:solidFill>
                <a:cs typeface="B Lotus" panose="00000400000000000000" pitchFamily="2" charset="-78"/>
              </a:rPr>
              <a:t>مشکل ........... چه بود؟   </a:t>
            </a:r>
            <a:r>
              <a:rPr lang="fa-IR" dirty="0" smtClean="0">
                <a:cs typeface="B Lotus" panose="00000400000000000000" pitchFamily="2" charset="-78"/>
              </a:rPr>
              <a:t>تعیین کنید ـ جدا کنید</a:t>
            </a:r>
          </a:p>
          <a:p>
            <a:pPr marL="0" indent="0" algn="just">
              <a:buNone/>
            </a:pPr>
            <a:r>
              <a:rPr lang="fa-IR" dirty="0" smtClean="0">
                <a:solidFill>
                  <a:srgbClr val="FF0000"/>
                </a:solidFill>
                <a:cs typeface="B Lotus" panose="00000400000000000000" pitchFamily="2" charset="-78"/>
              </a:rPr>
              <a:t>چه شاهدی می‌توانید برای ....... بیاورید؟ </a:t>
            </a:r>
            <a:r>
              <a:rPr lang="fa-IR" dirty="0" smtClean="0">
                <a:cs typeface="B Lotus" panose="00000400000000000000" pitchFamily="2" charset="-78"/>
              </a:rPr>
              <a:t>ارتباط برقرار کنید ـ استنباط کنید </a:t>
            </a:r>
          </a:p>
          <a:p>
            <a:pPr marL="0" indent="0">
              <a:buNone/>
            </a:pPr>
            <a:endParaRPr lang="fa-IR" dirty="0">
              <a:cs typeface="B Lotus" panose="00000400000000000000" pitchFamily="2" charset="-78"/>
            </a:endParaRPr>
          </a:p>
        </p:txBody>
      </p:sp>
    </p:spTree>
    <p:extLst>
      <p:ext uri="{BB962C8B-B14F-4D97-AF65-F5344CB8AC3E}">
        <p14:creationId xmlns:p14="http://schemas.microsoft.com/office/powerpoint/2010/main" val="2073528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2602632" cy="346050"/>
          </a:xfrm>
        </p:spPr>
        <p:txBody>
          <a:bodyPr>
            <a:normAutofit/>
          </a:bodyPr>
          <a:lstStyle/>
          <a:p>
            <a:pPr algn="l"/>
            <a:r>
              <a:rPr lang="fa-IR" sz="1200" dirty="0" smtClean="0">
                <a:solidFill>
                  <a:srgbClr val="FF0000"/>
                </a:solidFill>
                <a:cs typeface="2  Lotus" panose="00000400000000000000" pitchFamily="2" charset="-78"/>
              </a:rPr>
              <a:t>ارزشیابی یادگیری</a:t>
            </a:r>
            <a:endParaRPr lang="fa-IR" sz="1200" dirty="0">
              <a:solidFill>
                <a:srgbClr val="FF0000"/>
              </a:solidFill>
              <a:cs typeface="2  Lotus" panose="00000400000000000000" pitchFamily="2" charset="-78"/>
            </a:endParaRPr>
          </a:p>
        </p:txBody>
      </p:sp>
      <p:sp>
        <p:nvSpPr>
          <p:cNvPr id="3" name="Content Placeholder 2"/>
          <p:cNvSpPr>
            <a:spLocks noGrp="1"/>
          </p:cNvSpPr>
          <p:nvPr>
            <p:ph idx="1"/>
          </p:nvPr>
        </p:nvSpPr>
        <p:spPr>
          <a:xfrm>
            <a:off x="0" y="0"/>
            <a:ext cx="9144000" cy="6858000"/>
          </a:xfrm>
        </p:spPr>
        <p:txBody>
          <a:bodyPr>
            <a:normAutofit fontScale="92500" lnSpcReduction="10000"/>
          </a:bodyPr>
          <a:lstStyle/>
          <a:p>
            <a:pPr marL="0" indent="0" algn="ctr">
              <a:buNone/>
            </a:pPr>
            <a:r>
              <a:rPr lang="fa-IR" b="1" dirty="0" smtClean="0">
                <a:solidFill>
                  <a:srgbClr val="FF0000"/>
                </a:solidFill>
                <a:cs typeface="B Lotus" panose="00000400000000000000" pitchFamily="2" charset="-78"/>
              </a:rPr>
              <a:t>حیطۀ ترکیب :</a:t>
            </a:r>
          </a:p>
          <a:p>
            <a:pPr marL="0" indent="0" algn="just">
              <a:buNone/>
            </a:pPr>
            <a:r>
              <a:rPr lang="fa-IR" dirty="0" smtClean="0">
                <a:cs typeface="B Lotus" panose="00000400000000000000" pitchFamily="2" charset="-78"/>
              </a:rPr>
              <a:t>آیا می‌توانید یک .... را به .... طرّاحی کنید؟  </a:t>
            </a:r>
            <a:r>
              <a:rPr lang="fa-IR" dirty="0" smtClean="0">
                <a:solidFill>
                  <a:srgbClr val="FF0000"/>
                </a:solidFill>
                <a:cs typeface="B Lotus" panose="00000400000000000000" pitchFamily="2" charset="-78"/>
              </a:rPr>
              <a:t>خلق کنید ـ ابداع کنید</a:t>
            </a:r>
          </a:p>
          <a:p>
            <a:pPr marL="0" indent="0" algn="just">
              <a:buNone/>
            </a:pPr>
            <a:endParaRPr lang="fa-IR" dirty="0" smtClean="0">
              <a:solidFill>
                <a:srgbClr val="FF0000"/>
              </a:solidFill>
              <a:cs typeface="B Lotus" panose="00000400000000000000" pitchFamily="2" charset="-78"/>
            </a:endParaRPr>
          </a:p>
          <a:p>
            <a:pPr marL="0" indent="0" algn="just">
              <a:buNone/>
            </a:pPr>
            <a:r>
              <a:rPr lang="fa-IR" dirty="0" smtClean="0">
                <a:cs typeface="B Lotus" panose="00000400000000000000" pitchFamily="2" charset="-78"/>
              </a:rPr>
              <a:t>چرا آهنگ دربارۀ ....... درست نمی‌کنید؟ </a:t>
            </a:r>
            <a:r>
              <a:rPr lang="fa-IR" dirty="0" smtClean="0">
                <a:solidFill>
                  <a:srgbClr val="FF0000"/>
                </a:solidFill>
                <a:cs typeface="B Lotus" panose="00000400000000000000" pitchFamily="2" charset="-78"/>
              </a:rPr>
              <a:t>پیش‌بینی کنید </a:t>
            </a:r>
          </a:p>
          <a:p>
            <a:pPr marL="0" indent="0" algn="just">
              <a:buNone/>
            </a:pPr>
            <a:endParaRPr lang="fa-IR" dirty="0" smtClean="0">
              <a:solidFill>
                <a:srgbClr val="FF0000"/>
              </a:solidFill>
              <a:cs typeface="B Lotus" panose="00000400000000000000" pitchFamily="2" charset="-78"/>
            </a:endParaRPr>
          </a:p>
          <a:p>
            <a:pPr marL="0" indent="0" algn="just">
              <a:buNone/>
            </a:pPr>
            <a:r>
              <a:rPr lang="fa-IR" dirty="0" smtClean="0">
                <a:cs typeface="B Lotus" panose="00000400000000000000" pitchFamily="2" charset="-78"/>
              </a:rPr>
              <a:t>آیا می‌توانید یک راه حل احتمالی برای ......... بنویسید؟ </a:t>
            </a:r>
            <a:r>
              <a:rPr lang="fa-IR" dirty="0" smtClean="0">
                <a:solidFill>
                  <a:srgbClr val="FF0000"/>
                </a:solidFill>
                <a:cs typeface="B Lotus" panose="00000400000000000000" pitchFamily="2" charset="-78"/>
              </a:rPr>
              <a:t>برنامه‌ریزی کنید</a:t>
            </a:r>
          </a:p>
          <a:p>
            <a:pPr marL="0" indent="0" algn="just">
              <a:buNone/>
            </a:pPr>
            <a:endParaRPr lang="fa-IR" dirty="0" smtClean="0">
              <a:solidFill>
                <a:srgbClr val="FF0000"/>
              </a:solidFill>
              <a:cs typeface="B Lotus" panose="00000400000000000000" pitchFamily="2" charset="-78"/>
            </a:endParaRPr>
          </a:p>
          <a:p>
            <a:pPr marL="0" indent="0" algn="just">
              <a:buNone/>
            </a:pPr>
            <a:r>
              <a:rPr lang="fa-IR" dirty="0" smtClean="0">
                <a:cs typeface="B Lotus" panose="00000400000000000000" pitchFamily="2" charset="-78"/>
              </a:rPr>
              <a:t>چه اتّفاقی خواهد افتاد اگر ............. ؟ </a:t>
            </a:r>
            <a:r>
              <a:rPr lang="fa-IR" dirty="0" smtClean="0">
                <a:solidFill>
                  <a:srgbClr val="FF0000"/>
                </a:solidFill>
                <a:cs typeface="B Lotus" panose="00000400000000000000" pitchFamily="2" charset="-78"/>
              </a:rPr>
              <a:t>طرّاحی کنید ـ تصوّر کنید</a:t>
            </a:r>
          </a:p>
          <a:p>
            <a:pPr marL="0" indent="0" algn="just">
              <a:buNone/>
            </a:pPr>
            <a:endParaRPr lang="fa-IR" dirty="0" smtClean="0">
              <a:solidFill>
                <a:srgbClr val="FF0000"/>
              </a:solidFill>
              <a:cs typeface="B Lotus" panose="00000400000000000000" pitchFamily="2" charset="-78"/>
            </a:endParaRPr>
          </a:p>
          <a:p>
            <a:pPr marL="0" indent="0" algn="just">
              <a:buNone/>
            </a:pPr>
            <a:r>
              <a:rPr lang="fa-IR" dirty="0" smtClean="0">
                <a:cs typeface="B Lotus" panose="00000400000000000000" pitchFamily="2" charset="-78"/>
              </a:rPr>
              <a:t>آیا می‌توانید موارد استفادۀ جدید و غیر معمول برای ........ خلق کنید؟   </a:t>
            </a:r>
            <a:r>
              <a:rPr lang="fa-IR" dirty="0" smtClean="0">
                <a:solidFill>
                  <a:srgbClr val="FF0000"/>
                </a:solidFill>
                <a:cs typeface="B Lotus" panose="00000400000000000000" pitchFamily="2" charset="-78"/>
              </a:rPr>
              <a:t>پیشنهاد دهید</a:t>
            </a:r>
          </a:p>
          <a:p>
            <a:pPr marL="0" indent="0" algn="just">
              <a:buNone/>
            </a:pPr>
            <a:endParaRPr lang="fa-IR" dirty="0" smtClean="0">
              <a:solidFill>
                <a:srgbClr val="FF0000"/>
              </a:solidFill>
              <a:cs typeface="B Lotus" panose="00000400000000000000" pitchFamily="2" charset="-78"/>
            </a:endParaRPr>
          </a:p>
          <a:p>
            <a:pPr marL="0" indent="0" algn="just">
              <a:buNone/>
            </a:pPr>
            <a:r>
              <a:rPr lang="fa-IR" dirty="0" smtClean="0">
                <a:cs typeface="B Lotus" panose="00000400000000000000" pitchFamily="2" charset="-78"/>
              </a:rPr>
              <a:t>آیا می‌توانید طرحی تدوین کنید که ............ ؟ </a:t>
            </a:r>
            <a:r>
              <a:rPr lang="fa-IR" dirty="0" smtClean="0">
                <a:solidFill>
                  <a:srgbClr val="FF0000"/>
                </a:solidFill>
                <a:cs typeface="B Lotus" panose="00000400000000000000" pitchFamily="2" charset="-78"/>
              </a:rPr>
              <a:t>فرمول بندی ـ ترکیب </a:t>
            </a:r>
            <a:endParaRPr lang="fa-IR" dirty="0">
              <a:solidFill>
                <a:srgbClr val="FF0000"/>
              </a:solidFill>
              <a:cs typeface="B Lotus" panose="00000400000000000000" pitchFamily="2" charset="-78"/>
            </a:endParaRPr>
          </a:p>
        </p:txBody>
      </p:sp>
    </p:spTree>
    <p:extLst>
      <p:ext uri="{BB962C8B-B14F-4D97-AF65-F5344CB8AC3E}">
        <p14:creationId xmlns:p14="http://schemas.microsoft.com/office/powerpoint/2010/main" val="1238872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anim calcmode="lin" valueType="num">
                                      <p:cBhvr additive="base">
                                        <p:cTn id="3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11" end="11"/>
                                            </p:txEl>
                                          </p:spTgt>
                                        </p:tgtEl>
                                        <p:attrNameLst>
                                          <p:attrName>style.visibility</p:attrName>
                                        </p:attrNameLst>
                                      </p:cBhvr>
                                      <p:to>
                                        <p:strVal val="visible"/>
                                      </p:to>
                                    </p:set>
                                    <p:anim calcmode="lin" valueType="num">
                                      <p:cBhvr additive="base">
                                        <p:cTn id="43"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1162472" cy="274042"/>
          </a:xfrm>
        </p:spPr>
        <p:txBody>
          <a:bodyPr>
            <a:noAutofit/>
          </a:bodyPr>
          <a:lstStyle/>
          <a:p>
            <a:r>
              <a:rPr lang="fa-IR" sz="1200" dirty="0" smtClean="0">
                <a:solidFill>
                  <a:srgbClr val="FF0000"/>
                </a:solidFill>
                <a:cs typeface="2  Lotus" panose="00000400000000000000" pitchFamily="2" charset="-78"/>
              </a:rPr>
              <a:t>ارزشیابی یادگیری </a:t>
            </a:r>
            <a:endParaRPr lang="fa-IR" sz="1200" dirty="0">
              <a:solidFill>
                <a:srgbClr val="FF0000"/>
              </a:solidFill>
              <a:cs typeface="2  Lotus" panose="00000400000000000000" pitchFamily="2" charset="-78"/>
            </a:endParaRPr>
          </a:p>
        </p:txBody>
      </p:sp>
      <p:sp>
        <p:nvSpPr>
          <p:cNvPr id="3" name="Content Placeholder 2"/>
          <p:cNvSpPr>
            <a:spLocks noGrp="1"/>
          </p:cNvSpPr>
          <p:nvPr>
            <p:ph idx="1"/>
          </p:nvPr>
        </p:nvSpPr>
        <p:spPr>
          <a:xfrm>
            <a:off x="0" y="0"/>
            <a:ext cx="9144000" cy="6858000"/>
          </a:xfrm>
        </p:spPr>
        <p:txBody>
          <a:bodyPr>
            <a:normAutofit lnSpcReduction="10000"/>
          </a:bodyPr>
          <a:lstStyle/>
          <a:p>
            <a:pPr marL="0" indent="0" algn="ctr">
              <a:buNone/>
            </a:pPr>
            <a:r>
              <a:rPr lang="fa-IR" b="1" dirty="0" smtClean="0">
                <a:solidFill>
                  <a:srgbClr val="FF0000"/>
                </a:solidFill>
                <a:cs typeface="B Lotus" panose="00000400000000000000" pitchFamily="2" charset="-78"/>
              </a:rPr>
              <a:t> حیطۀ ارزیابی :</a:t>
            </a:r>
          </a:p>
          <a:p>
            <a:pPr marL="0" indent="0" algn="just">
              <a:buNone/>
            </a:pPr>
            <a:r>
              <a:rPr lang="fa-IR" dirty="0" smtClean="0">
                <a:cs typeface="B Lotus" panose="00000400000000000000" pitchFamily="2" charset="-78"/>
              </a:rPr>
              <a:t>آیا برای ........ راه حلّ بهتری وجود دارد؟   </a:t>
            </a:r>
            <a:r>
              <a:rPr lang="fa-IR" dirty="0" smtClean="0">
                <a:solidFill>
                  <a:srgbClr val="FF0000"/>
                </a:solidFill>
                <a:cs typeface="B Lotus" panose="00000400000000000000" pitchFamily="2" charset="-78"/>
              </a:rPr>
              <a:t>قضاوت کنید ـ انتخاب کنید</a:t>
            </a:r>
          </a:p>
          <a:p>
            <a:pPr marL="0" indent="0" algn="just">
              <a:buNone/>
            </a:pPr>
            <a:endParaRPr lang="fa-IR" dirty="0">
              <a:cs typeface="B Lotus" panose="00000400000000000000" pitchFamily="2" charset="-78"/>
            </a:endParaRPr>
          </a:p>
          <a:p>
            <a:pPr marL="0" indent="0" algn="just">
              <a:buNone/>
            </a:pPr>
            <a:r>
              <a:rPr lang="fa-IR" dirty="0" smtClean="0">
                <a:cs typeface="B Lotus" panose="00000400000000000000" pitchFamily="2" charset="-78"/>
              </a:rPr>
              <a:t>آیا می‌توانید از موقعیّت خود دربارۀ ........... دفاع کنید؟ </a:t>
            </a:r>
            <a:r>
              <a:rPr lang="fa-IR" dirty="0" smtClean="0">
                <a:solidFill>
                  <a:srgbClr val="FF0000"/>
                </a:solidFill>
                <a:cs typeface="B Lotus" panose="00000400000000000000" pitchFamily="2" charset="-78"/>
              </a:rPr>
              <a:t>انتخاب کنید ـ تصمیم بگیرید</a:t>
            </a:r>
          </a:p>
          <a:p>
            <a:pPr marL="0" indent="0" algn="just">
              <a:buNone/>
            </a:pPr>
            <a:r>
              <a:rPr lang="fa-IR" dirty="0" smtClean="0">
                <a:cs typeface="B Lotus" panose="00000400000000000000" pitchFamily="2" charset="-78"/>
              </a:rPr>
              <a:t>آیا فکر می‌کنید .......... خوب یا بد است؟ </a:t>
            </a:r>
            <a:r>
              <a:rPr lang="fa-IR" dirty="0" smtClean="0">
                <a:solidFill>
                  <a:srgbClr val="FF0000"/>
                </a:solidFill>
                <a:cs typeface="B Lotus" panose="00000400000000000000" pitchFamily="2" charset="-78"/>
              </a:rPr>
              <a:t>توجیه کنید ـ مباحثه کنید</a:t>
            </a:r>
          </a:p>
          <a:p>
            <a:pPr marL="0" indent="0" algn="just">
              <a:buNone/>
            </a:pPr>
            <a:endParaRPr lang="fa-IR" dirty="0" smtClean="0">
              <a:cs typeface="B Lotus" panose="00000400000000000000" pitchFamily="2" charset="-78"/>
            </a:endParaRPr>
          </a:p>
          <a:p>
            <a:pPr marL="0" indent="0" algn="just">
              <a:buNone/>
            </a:pPr>
            <a:r>
              <a:rPr lang="fa-IR" dirty="0" smtClean="0">
                <a:cs typeface="B Lotus" panose="00000400000000000000" pitchFamily="2" charset="-78"/>
              </a:rPr>
              <a:t>در توصیّه‌های خود چه تغییراتی خواهید دید؟ </a:t>
            </a:r>
            <a:r>
              <a:rPr lang="fa-IR" dirty="0" smtClean="0">
                <a:solidFill>
                  <a:srgbClr val="FF0000"/>
                </a:solidFill>
                <a:cs typeface="B Lotus" panose="00000400000000000000" pitchFamily="2" charset="-78"/>
              </a:rPr>
              <a:t>بازبینی کنید ـ بحث کنید</a:t>
            </a:r>
          </a:p>
          <a:p>
            <a:pPr marL="0" indent="0" algn="just">
              <a:buNone/>
            </a:pPr>
            <a:endParaRPr lang="fa-IR" dirty="0" smtClean="0">
              <a:solidFill>
                <a:srgbClr val="FF0000"/>
              </a:solidFill>
              <a:cs typeface="B Lotus" panose="00000400000000000000" pitchFamily="2" charset="-78"/>
            </a:endParaRPr>
          </a:p>
          <a:p>
            <a:pPr marL="0" indent="0" algn="just">
              <a:buNone/>
            </a:pPr>
            <a:r>
              <a:rPr lang="fa-IR" dirty="0" smtClean="0">
                <a:cs typeface="B Lotus" panose="00000400000000000000" pitchFamily="2" charset="-78"/>
              </a:rPr>
              <a:t>چه‌قدر مؤثر هستند؟ </a:t>
            </a:r>
            <a:r>
              <a:rPr lang="fa-IR" dirty="0" smtClean="0">
                <a:solidFill>
                  <a:srgbClr val="FF0000"/>
                </a:solidFill>
                <a:cs typeface="B Lotus" panose="00000400000000000000" pitchFamily="2" charset="-78"/>
              </a:rPr>
              <a:t>توصیه کنید ـ ارزشیابی کنید</a:t>
            </a:r>
          </a:p>
          <a:p>
            <a:pPr marL="0" indent="0" algn="just">
              <a:buNone/>
            </a:pPr>
            <a:endParaRPr lang="fa-IR" dirty="0" smtClean="0">
              <a:solidFill>
                <a:srgbClr val="FF0000"/>
              </a:solidFill>
              <a:cs typeface="B Lotus" panose="00000400000000000000" pitchFamily="2" charset="-78"/>
            </a:endParaRPr>
          </a:p>
          <a:p>
            <a:pPr marL="0" indent="0" algn="just">
              <a:buNone/>
            </a:pPr>
            <a:r>
              <a:rPr lang="fa-IR" dirty="0" smtClean="0">
                <a:cs typeface="B Lotus" panose="00000400000000000000" pitchFamily="2" charset="-78"/>
              </a:rPr>
              <a:t>چگونه طرّاحی می‌کنید؟ </a:t>
            </a:r>
            <a:r>
              <a:rPr lang="fa-IR" dirty="0" smtClean="0">
                <a:solidFill>
                  <a:srgbClr val="FF0000"/>
                </a:solidFill>
                <a:cs typeface="B Lotus" panose="00000400000000000000" pitchFamily="2" charset="-78"/>
              </a:rPr>
              <a:t>برآورد کنید ـ اولویّت‌بندی کنید  </a:t>
            </a:r>
            <a:endParaRPr lang="fa-IR" dirty="0">
              <a:solidFill>
                <a:srgbClr val="FF0000"/>
              </a:solidFill>
              <a:cs typeface="B Lotus" panose="00000400000000000000" pitchFamily="2" charset="-78"/>
            </a:endParaRPr>
          </a:p>
        </p:txBody>
      </p:sp>
    </p:spTree>
    <p:extLst>
      <p:ext uri="{BB962C8B-B14F-4D97-AF65-F5344CB8AC3E}">
        <p14:creationId xmlns:p14="http://schemas.microsoft.com/office/powerpoint/2010/main" val="6413811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 calcmode="lin" valueType="num">
                                      <p:cBhvr additive="base">
                                        <p:cTn id="3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anim calcmode="lin" valueType="num">
                                      <p:cBhvr additive="base">
                                        <p:cTn id="4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60648"/>
            <a:ext cx="1728192" cy="360040"/>
          </a:xfrm>
        </p:spPr>
        <p:txBody>
          <a:bodyPr>
            <a:normAutofit/>
          </a:bodyPr>
          <a:lstStyle/>
          <a:p>
            <a:r>
              <a:rPr lang="fa-IR" sz="1000" dirty="0" smtClean="0"/>
              <a:t>سنجش و اندازه‌گیری </a:t>
            </a:r>
            <a:endParaRPr lang="fa-IR" sz="1000" dirty="0"/>
          </a:p>
        </p:txBody>
      </p:sp>
      <p:sp>
        <p:nvSpPr>
          <p:cNvPr id="3" name="Content Placeholder 2"/>
          <p:cNvSpPr>
            <a:spLocks noGrp="1"/>
          </p:cNvSpPr>
          <p:nvPr>
            <p:ph idx="1"/>
          </p:nvPr>
        </p:nvSpPr>
        <p:spPr>
          <a:xfrm>
            <a:off x="179512" y="188640"/>
            <a:ext cx="8712968" cy="6408712"/>
          </a:xfrm>
        </p:spPr>
        <p:txBody>
          <a:bodyPr/>
          <a:lstStyle/>
          <a:p>
            <a:pPr marL="0" indent="0" algn="just">
              <a:buNone/>
            </a:pPr>
            <a:r>
              <a:rPr lang="fa-IR" b="1" dirty="0" smtClean="0">
                <a:solidFill>
                  <a:srgbClr val="FF0000"/>
                </a:solidFill>
                <a:cs typeface="B Lotus" panose="00000400000000000000" pitchFamily="2" charset="-78"/>
              </a:rPr>
              <a:t>سنجش :</a:t>
            </a:r>
          </a:p>
          <a:p>
            <a:pPr marL="0" indent="0" algn="just">
              <a:buNone/>
            </a:pPr>
            <a:r>
              <a:rPr lang="fa-IR" dirty="0" smtClean="0">
                <a:cs typeface="B Lotus" panose="00000400000000000000" pitchFamily="2" charset="-78"/>
              </a:rPr>
              <a:t>سنجش، اصطلاحی نزدیک به اندازه‌گیری و آزمودن است. </a:t>
            </a:r>
          </a:p>
          <a:p>
            <a:pPr marL="0" indent="0" algn="just">
              <a:buNone/>
            </a:pPr>
            <a:r>
              <a:rPr lang="fa-IR" dirty="0" smtClean="0">
                <a:cs typeface="B Lotus" panose="00000400000000000000" pitchFamily="2" charset="-78"/>
              </a:rPr>
              <a:t>فرآیندی برای جمع‌آوری اطّلاعاتی اعم از سیاست‌های آموزشی، برنامه‌های درسی و ... است.</a:t>
            </a:r>
          </a:p>
          <a:p>
            <a:pPr marL="0" indent="0" algn="just">
              <a:buNone/>
            </a:pPr>
            <a:endParaRPr lang="fa-IR" dirty="0" smtClean="0">
              <a:cs typeface="B Lotus" panose="00000400000000000000" pitchFamily="2" charset="-78"/>
            </a:endParaRPr>
          </a:p>
          <a:p>
            <a:pPr marL="0" indent="0" algn="just">
              <a:buNone/>
            </a:pPr>
            <a:r>
              <a:rPr lang="fa-IR" b="1" dirty="0" smtClean="0">
                <a:solidFill>
                  <a:srgbClr val="FF0000"/>
                </a:solidFill>
                <a:cs typeface="B Lotus" panose="00000400000000000000" pitchFamily="2" charset="-78"/>
              </a:rPr>
              <a:t>تفاوت‌های سنجش و اندازه‌گیری و آزمون :</a:t>
            </a:r>
          </a:p>
          <a:p>
            <a:pPr marL="0" indent="0" algn="just">
              <a:buNone/>
            </a:pPr>
            <a:r>
              <a:rPr lang="fa-IR" dirty="0" smtClean="0">
                <a:cs typeface="B Lotus" panose="00000400000000000000" pitchFamily="2" charset="-78"/>
              </a:rPr>
              <a:t>الف) سنجش مفهوم گسترده‌تری از اندازه‌گیری و آزمون دارد.</a:t>
            </a:r>
          </a:p>
          <a:p>
            <a:pPr marL="0" indent="0" algn="just">
              <a:buNone/>
            </a:pPr>
            <a:r>
              <a:rPr lang="fa-IR" dirty="0" smtClean="0">
                <a:cs typeface="B Lotus" panose="00000400000000000000" pitchFamily="2" charset="-78"/>
              </a:rPr>
              <a:t>ب) وقتی که اندازه‌گیری صرفاً با استفاده از آزمون یا پرسشنامه انجام می‌شود، آزمودن صورت می‌پذیرد. امّا در سنجش وسایل و فنون مختلفی برای جمع‌آوری اطّلاعات به‌کار می‌روند.</a:t>
            </a:r>
          </a:p>
          <a:p>
            <a:pPr marL="0" indent="0" algn="just">
              <a:buNone/>
            </a:pPr>
            <a:endParaRPr lang="fa-IR" dirty="0">
              <a:cs typeface="B Lotus" panose="00000400000000000000" pitchFamily="2" charset="-78"/>
            </a:endParaRPr>
          </a:p>
        </p:txBody>
      </p:sp>
    </p:spTree>
    <p:extLst>
      <p:ext uri="{BB962C8B-B14F-4D97-AF65-F5344CB8AC3E}">
        <p14:creationId xmlns:p14="http://schemas.microsoft.com/office/powerpoint/2010/main" val="38650416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1090464" cy="418058"/>
          </a:xfrm>
        </p:spPr>
        <p:txBody>
          <a:bodyPr>
            <a:normAutofit/>
          </a:bodyPr>
          <a:lstStyle/>
          <a:p>
            <a:r>
              <a:rPr lang="fa-IR" sz="1000" dirty="0" smtClean="0"/>
              <a:t>سنجش و اندازه‌گیری </a:t>
            </a:r>
            <a:endParaRPr lang="fa-IR" sz="1000" dirty="0"/>
          </a:p>
        </p:txBody>
      </p:sp>
      <p:sp>
        <p:nvSpPr>
          <p:cNvPr id="3" name="Content Placeholder 2"/>
          <p:cNvSpPr>
            <a:spLocks noGrp="1"/>
          </p:cNvSpPr>
          <p:nvPr>
            <p:ph idx="1"/>
          </p:nvPr>
        </p:nvSpPr>
        <p:spPr>
          <a:xfrm>
            <a:off x="179512" y="188640"/>
            <a:ext cx="8784976" cy="6336704"/>
          </a:xfrm>
        </p:spPr>
        <p:txBody>
          <a:bodyPr>
            <a:normAutofit lnSpcReduction="10000"/>
          </a:bodyPr>
          <a:lstStyle/>
          <a:p>
            <a:pPr marL="0" indent="0" algn="just">
              <a:buNone/>
            </a:pPr>
            <a:endParaRPr lang="fa-IR" dirty="0" smtClean="0">
              <a:cs typeface="B Lotus" panose="00000400000000000000" pitchFamily="2" charset="-78"/>
            </a:endParaRPr>
          </a:p>
          <a:p>
            <a:pPr marL="0" indent="0" algn="just">
              <a:buNone/>
            </a:pPr>
            <a:r>
              <a:rPr lang="fa-IR" dirty="0" smtClean="0">
                <a:cs typeface="B Lotus" panose="00000400000000000000" pitchFamily="2" charset="-78"/>
              </a:rPr>
              <a:t>اصطلاح سنجش بیش‌تر در حوزه‌ی‌ روان‌شناسی بالینی و آموزش و پرورش به‌کار می‌رود، زیرا در این دو حوزه، از روش‌های مختلفی برای تعیین رفتارها و ویژگی‌های روانی و تربیتی استفاده می‌شود.</a:t>
            </a:r>
          </a:p>
          <a:p>
            <a:pPr marL="0" indent="0" algn="just">
              <a:buNone/>
            </a:pPr>
            <a:endParaRPr lang="fa-IR" dirty="0" smtClean="0">
              <a:cs typeface="B Lotus" panose="00000400000000000000" pitchFamily="2" charset="-78"/>
            </a:endParaRPr>
          </a:p>
          <a:p>
            <a:pPr marL="0" indent="0" algn="just">
              <a:buNone/>
            </a:pPr>
            <a:r>
              <a:rPr lang="fa-IR" dirty="0" smtClean="0">
                <a:cs typeface="B Lotus" panose="00000400000000000000" pitchFamily="2" charset="-78"/>
              </a:rPr>
              <a:t>د) اندازه‌گیری و آزمودن با کمیّت سر و کار دارند درحالی‌که، سنجش به کمیّت منحصر نیست و گاهی توصیفی است.</a:t>
            </a:r>
          </a:p>
          <a:p>
            <a:pPr marL="0" indent="0" algn="just">
              <a:buNone/>
            </a:pPr>
            <a:endParaRPr lang="fa-IR" dirty="0" smtClean="0">
              <a:cs typeface="B Lotus" panose="00000400000000000000" pitchFamily="2" charset="-78"/>
            </a:endParaRPr>
          </a:p>
          <a:p>
            <a:pPr marL="0" indent="0" algn="just">
              <a:buNone/>
            </a:pPr>
            <a:r>
              <a:rPr lang="fa-IR" b="1" dirty="0" smtClean="0">
                <a:solidFill>
                  <a:srgbClr val="FF0000"/>
                </a:solidFill>
                <a:cs typeface="B Lotus" panose="00000400000000000000" pitchFamily="2" charset="-78"/>
              </a:rPr>
              <a:t>ارزشیابی :</a:t>
            </a:r>
          </a:p>
          <a:p>
            <a:pPr marL="0" indent="0" algn="just">
              <a:buNone/>
            </a:pPr>
            <a:r>
              <a:rPr lang="fa-IR" dirty="0" smtClean="0">
                <a:cs typeface="B Lotus" panose="00000400000000000000" pitchFamily="2" charset="-78"/>
              </a:rPr>
              <a:t>ارزشیابی، تعیین ارزش برای هر چیزی یا داوری ارزشی کردن و یا، فرآیندی نظام‌دار برای جمع‌آوری، تحلیل و تفسیر اطّلاعات است.</a:t>
            </a:r>
          </a:p>
          <a:p>
            <a:pPr marL="0" indent="0" algn="just">
              <a:buNone/>
            </a:pPr>
            <a:r>
              <a:rPr lang="fa-IR" dirty="0" smtClean="0">
                <a:cs typeface="B Lotus" panose="00000400000000000000" pitchFamily="2" charset="-78"/>
              </a:rPr>
              <a:t>یکی از ویژگی‌های مهم ارزشیابی تعیین کیفیّت است.</a:t>
            </a:r>
          </a:p>
          <a:p>
            <a:pPr marL="0" indent="0" algn="just">
              <a:buNone/>
            </a:pPr>
            <a:endParaRPr lang="fa-IR" dirty="0" smtClean="0">
              <a:cs typeface="B Lotus" panose="00000400000000000000" pitchFamily="2" charset="-78"/>
            </a:endParaRPr>
          </a:p>
          <a:p>
            <a:pPr marL="0" indent="0" algn="just">
              <a:buNone/>
            </a:pPr>
            <a:endParaRPr lang="fa-IR" dirty="0">
              <a:cs typeface="B Lotus" panose="00000400000000000000" pitchFamily="2" charset="-78"/>
            </a:endParaRPr>
          </a:p>
        </p:txBody>
      </p:sp>
    </p:spTree>
    <p:extLst>
      <p:ext uri="{BB962C8B-B14F-4D97-AF65-F5344CB8AC3E}">
        <p14:creationId xmlns:p14="http://schemas.microsoft.com/office/powerpoint/2010/main" val="219918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1000"/>
                                        <p:tgtEl>
                                          <p:spTgt spid="3">
                                            <p:txEl>
                                              <p:pRg st="5" end="5"/>
                                            </p:txEl>
                                          </p:spTgt>
                                        </p:tgtEl>
                                      </p:cBhvr>
                                    </p:animEffect>
                                    <p:anim calcmode="lin" valueType="num">
                                      <p:cBhvr>
                                        <p:cTn id="2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fade">
                                      <p:cBhvr>
                                        <p:cTn id="28" dur="1000"/>
                                        <p:tgtEl>
                                          <p:spTgt spid="3">
                                            <p:txEl>
                                              <p:pRg st="6" end="6"/>
                                            </p:txEl>
                                          </p:spTgt>
                                        </p:tgtEl>
                                      </p:cBhvr>
                                    </p:animEffect>
                                    <p:anim calcmode="lin" valueType="num">
                                      <p:cBhvr>
                                        <p:cTn id="2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fade">
                                      <p:cBhvr>
                                        <p:cTn id="35" dur="1000"/>
                                        <p:tgtEl>
                                          <p:spTgt spid="3">
                                            <p:txEl>
                                              <p:pRg st="7" end="7"/>
                                            </p:txEl>
                                          </p:spTgt>
                                        </p:tgtEl>
                                      </p:cBhvr>
                                    </p:animEffect>
                                    <p:anim calcmode="lin" valueType="num">
                                      <p:cBhvr>
                                        <p:cTn id="36"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1666528" cy="418058"/>
          </a:xfrm>
        </p:spPr>
        <p:txBody>
          <a:bodyPr>
            <a:normAutofit/>
          </a:bodyPr>
          <a:lstStyle/>
          <a:p>
            <a:r>
              <a:rPr lang="fa-IR" sz="1000" dirty="0" smtClean="0"/>
              <a:t>سنجش و اندازه‌گیری</a:t>
            </a:r>
            <a:endParaRPr lang="fa-IR" sz="1000" dirty="0"/>
          </a:p>
        </p:txBody>
      </p:sp>
      <p:sp>
        <p:nvSpPr>
          <p:cNvPr id="3" name="Content Placeholder 2"/>
          <p:cNvSpPr>
            <a:spLocks noGrp="1"/>
          </p:cNvSpPr>
          <p:nvPr>
            <p:ph idx="1"/>
          </p:nvPr>
        </p:nvSpPr>
        <p:spPr>
          <a:xfrm>
            <a:off x="395536" y="188640"/>
            <a:ext cx="8568952" cy="6408712"/>
          </a:xfrm>
        </p:spPr>
        <p:txBody>
          <a:bodyPr>
            <a:normAutofit fontScale="92500" lnSpcReduction="10000"/>
          </a:bodyPr>
          <a:lstStyle/>
          <a:p>
            <a:pPr marL="0" indent="0" algn="just">
              <a:buNone/>
            </a:pPr>
            <a:endParaRPr lang="fa-IR" dirty="0" smtClean="0">
              <a:cs typeface="B Lotus" panose="00000400000000000000" pitchFamily="2" charset="-78"/>
            </a:endParaRPr>
          </a:p>
          <a:p>
            <a:pPr marL="0" indent="0" algn="just">
              <a:buNone/>
            </a:pPr>
            <a:r>
              <a:rPr lang="fa-IR" dirty="0" smtClean="0">
                <a:cs typeface="B Lotus" panose="00000400000000000000" pitchFamily="2" charset="-78"/>
              </a:rPr>
              <a:t>در ارزشیابی پیشرفت تحصیلی، کیفیّت را به عنوان میزان دست‌یابی دانش‌آموزان و دانشجویان به دانش، مهارت‌ها و توانایی‌هایی که از آن‌ها انتظار می‌رود، تعریف کرده‌اند.</a:t>
            </a:r>
          </a:p>
          <a:p>
            <a:pPr marL="0" indent="0" algn="just">
              <a:buNone/>
            </a:pPr>
            <a:r>
              <a:rPr lang="fa-IR" dirty="0" smtClean="0">
                <a:cs typeface="B Lotus" panose="00000400000000000000" pitchFamily="2" charset="-78"/>
              </a:rPr>
              <a:t>در ارزشیابی آموزشی به‌طور کلّی، کیفیّت به صورت تناسب داشتن موضوع مورد ارزشیابی با هدف‌های مورد نظر تعریف می‌شود. </a:t>
            </a:r>
          </a:p>
          <a:p>
            <a:pPr marL="0" indent="0" algn="just">
              <a:buNone/>
            </a:pPr>
            <a:r>
              <a:rPr lang="fa-IR" dirty="0" smtClean="0">
                <a:cs typeface="B Lotus" panose="00000400000000000000" pitchFamily="2" charset="-78"/>
              </a:rPr>
              <a:t>در ارزشیابی آموزشی، دانش‌آموزان با موضوعات دیگری چون عملکرد معلّمان و مدیران، روش‌های آموزش، برنامه‌ی درسی و ... سر و کار دارد.</a:t>
            </a:r>
          </a:p>
          <a:p>
            <a:pPr marL="0" indent="0" algn="just">
              <a:buNone/>
            </a:pPr>
            <a:r>
              <a:rPr lang="fa-IR" dirty="0" smtClean="0">
                <a:cs typeface="B Lotus" panose="00000400000000000000" pitchFamily="2" charset="-78"/>
              </a:rPr>
              <a:t>ارزشیابی پیشرفت تحصیلی، مفهومی نزدیک به مفهوم سنجش یادگیری دارد، امّا ارزشیابی آموزشی معنایی بسیار وسیع دارد.</a:t>
            </a:r>
          </a:p>
          <a:p>
            <a:pPr marL="0" indent="0" algn="just">
              <a:buNone/>
            </a:pPr>
            <a:r>
              <a:rPr lang="fa-IR" dirty="0" smtClean="0">
                <a:cs typeface="B Lotus" panose="00000400000000000000" pitchFamily="2" charset="-78"/>
              </a:rPr>
              <a:t>«ورتن» و «سندرز» اعتقاد دارند، ارزشیابی آموزشی برای تعیین کیفیّت، اثربخشی یا ارزش یک برنامه، فرآورده، پروژه، فرآیند، هدف یا برنامه‌ی درسی به اجرا درمی‌آید.</a:t>
            </a:r>
          </a:p>
          <a:p>
            <a:pPr marL="0" indent="0" algn="just">
              <a:buNone/>
            </a:pPr>
            <a:endParaRPr lang="fa-IR" dirty="0" smtClean="0">
              <a:cs typeface="B Lotus" panose="00000400000000000000" pitchFamily="2" charset="-78"/>
            </a:endParaRPr>
          </a:p>
          <a:p>
            <a:pPr marL="0" indent="0" algn="just">
              <a:buNone/>
            </a:pPr>
            <a:endParaRPr lang="fa-IR" dirty="0">
              <a:cs typeface="B Lotus" panose="00000400000000000000" pitchFamily="2" charset="-78"/>
            </a:endParaRPr>
          </a:p>
        </p:txBody>
      </p:sp>
    </p:spTree>
    <p:extLst>
      <p:ext uri="{BB962C8B-B14F-4D97-AF65-F5344CB8AC3E}">
        <p14:creationId xmlns:p14="http://schemas.microsoft.com/office/powerpoint/2010/main" val="27671772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1234480" cy="346050"/>
          </a:xfrm>
        </p:spPr>
        <p:txBody>
          <a:bodyPr>
            <a:normAutofit/>
          </a:bodyPr>
          <a:lstStyle/>
          <a:p>
            <a:r>
              <a:rPr lang="fa-IR" sz="1000" dirty="0" smtClean="0"/>
              <a:t>سنجش و اندازه‌گیری</a:t>
            </a:r>
            <a:endParaRPr lang="fa-IR" sz="1000" dirty="0"/>
          </a:p>
        </p:txBody>
      </p:sp>
      <p:sp>
        <p:nvSpPr>
          <p:cNvPr id="3" name="Content Placeholder 2"/>
          <p:cNvSpPr>
            <a:spLocks noGrp="1"/>
          </p:cNvSpPr>
          <p:nvPr>
            <p:ph idx="1"/>
          </p:nvPr>
        </p:nvSpPr>
        <p:spPr>
          <a:xfrm>
            <a:off x="179512" y="116632"/>
            <a:ext cx="8784976" cy="6552728"/>
          </a:xfrm>
        </p:spPr>
        <p:txBody>
          <a:bodyPr>
            <a:normAutofit/>
          </a:bodyPr>
          <a:lstStyle/>
          <a:p>
            <a:pPr marL="0" indent="0" algn="just">
              <a:buNone/>
            </a:pPr>
            <a:endParaRPr lang="fa-IR" dirty="0" smtClean="0">
              <a:cs typeface="B Lotus" panose="00000400000000000000" pitchFamily="2" charset="-78"/>
            </a:endParaRPr>
          </a:p>
          <a:p>
            <a:pPr marL="0" indent="0" algn="just">
              <a:buNone/>
            </a:pPr>
            <a:r>
              <a:rPr lang="fa-IR" b="1" dirty="0" smtClean="0">
                <a:solidFill>
                  <a:srgbClr val="FF0000"/>
                </a:solidFill>
                <a:cs typeface="B Lotus" panose="00000400000000000000" pitchFamily="2" charset="-78"/>
              </a:rPr>
              <a:t>مقایسه‌ی اندازه‌گیری، آزمودن، سنجش و ارزشیابی با یکدیگر :</a:t>
            </a:r>
          </a:p>
          <a:p>
            <a:pPr marL="0" indent="0" algn="just">
              <a:buNone/>
            </a:pPr>
            <a:r>
              <a:rPr lang="fa-IR" dirty="0" smtClean="0">
                <a:cs typeface="B Lotus" panose="00000400000000000000" pitchFamily="2" charset="-78"/>
              </a:rPr>
              <a:t>ارزشیابی شامل </a:t>
            </a:r>
            <a:r>
              <a:rPr lang="fa-IR" dirty="0" smtClean="0">
                <a:solidFill>
                  <a:srgbClr val="FF0000"/>
                </a:solidFill>
                <a:cs typeface="B Lotus" panose="00000400000000000000" pitchFamily="2" charset="-78"/>
              </a:rPr>
              <a:t>داوری </a:t>
            </a:r>
            <a:r>
              <a:rPr lang="fa-IR" smtClean="0">
                <a:solidFill>
                  <a:srgbClr val="FF0000"/>
                </a:solidFill>
                <a:cs typeface="B Lotus" panose="00000400000000000000" pitchFamily="2" charset="-78"/>
              </a:rPr>
              <a:t>ارزشی </a:t>
            </a:r>
            <a:r>
              <a:rPr lang="fa-IR" smtClean="0">
                <a:cs typeface="B Lotus" panose="00000400000000000000" pitchFamily="2" charset="-78"/>
              </a:rPr>
              <a:t>دربارۀ </a:t>
            </a:r>
            <a:r>
              <a:rPr lang="fa-IR" dirty="0" smtClean="0">
                <a:solidFill>
                  <a:srgbClr val="FF0000"/>
                </a:solidFill>
                <a:cs typeface="B Lotus" panose="00000400000000000000" pitchFamily="2" charset="-78"/>
              </a:rPr>
              <a:t>کیفیّت</a:t>
            </a:r>
            <a:r>
              <a:rPr lang="fa-IR" dirty="0" smtClean="0">
                <a:cs typeface="B Lotus" panose="00000400000000000000" pitchFamily="2" charset="-78"/>
              </a:rPr>
              <a:t> موضوع مورد ارزشیابی است که مبتنی بر تحلیل و تفسیر اطّلاعات جمع‌آوری شده است.</a:t>
            </a:r>
          </a:p>
          <a:p>
            <a:pPr marL="0" indent="0" algn="just">
              <a:buNone/>
            </a:pPr>
            <a:r>
              <a:rPr lang="fa-IR" dirty="0" smtClean="0">
                <a:cs typeface="B Lotus" panose="00000400000000000000" pitchFamily="2" charset="-78"/>
              </a:rPr>
              <a:t> اطّلاعات مورد نیاز ارزشیابی آموزشی به کمک اندازه‌گیری و یا سنجش گردآوری می‌شوند. </a:t>
            </a:r>
          </a:p>
          <a:p>
            <a:pPr marL="0" indent="0" algn="just">
              <a:buNone/>
            </a:pPr>
            <a:r>
              <a:rPr lang="fa-IR" dirty="0" smtClean="0">
                <a:cs typeface="B Lotus" panose="00000400000000000000" pitchFamily="2" charset="-78"/>
              </a:rPr>
              <a:t>باید دانست، داشتن اطّلاعات کامل، ارزشیابی درست‌تری در پی‌خواهد داشت.</a:t>
            </a:r>
          </a:p>
          <a:p>
            <a:pPr marL="0" indent="0" algn="just">
              <a:buNone/>
            </a:pPr>
            <a:r>
              <a:rPr lang="fa-IR" dirty="0" smtClean="0">
                <a:cs typeface="B Lotus" panose="00000400000000000000" pitchFamily="2" charset="-78"/>
              </a:rPr>
              <a:t>براساس توضیحات «آندرسون» و «بورک»، سنجش به جمع‌آوری اطّلاعات درباره‌ی </a:t>
            </a:r>
            <a:r>
              <a:rPr lang="fa-IR" dirty="0" smtClean="0">
                <a:solidFill>
                  <a:srgbClr val="FF0000"/>
                </a:solidFill>
                <a:cs typeface="B Lotus" panose="00000400000000000000" pitchFamily="2" charset="-78"/>
              </a:rPr>
              <a:t>ویژگی‌های عاطفی </a:t>
            </a:r>
            <a:r>
              <a:rPr lang="fa-IR" dirty="0" smtClean="0">
                <a:cs typeface="B Lotus" panose="00000400000000000000" pitchFamily="2" charset="-78"/>
              </a:rPr>
              <a:t>گفته می‌شود. ارزشیابی هم به داوری یا قضاوت درباره‌ی ویژگی‌های دانش‌آموزان که به مقدار آن‌ها معنی می‌دهد.</a:t>
            </a:r>
          </a:p>
          <a:p>
            <a:pPr marL="0" indent="0" algn="just">
              <a:buNone/>
            </a:pPr>
            <a:endParaRPr lang="fa-IR" dirty="0" smtClean="0">
              <a:cs typeface="B Lotus" panose="00000400000000000000" pitchFamily="2" charset="-78"/>
            </a:endParaRPr>
          </a:p>
          <a:p>
            <a:pPr marL="0" indent="0" algn="just">
              <a:buNone/>
            </a:pPr>
            <a:endParaRPr lang="fa-IR" dirty="0">
              <a:cs typeface="B Lotus" panose="00000400000000000000" pitchFamily="2" charset="-78"/>
            </a:endParaRPr>
          </a:p>
        </p:txBody>
      </p:sp>
    </p:spTree>
    <p:extLst>
      <p:ext uri="{BB962C8B-B14F-4D97-AF65-F5344CB8AC3E}">
        <p14:creationId xmlns:p14="http://schemas.microsoft.com/office/powerpoint/2010/main" val="2456639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1666528" cy="490066"/>
          </a:xfrm>
        </p:spPr>
        <p:txBody>
          <a:bodyPr>
            <a:normAutofit/>
          </a:bodyPr>
          <a:lstStyle/>
          <a:p>
            <a:r>
              <a:rPr lang="fa-IR" sz="1000" dirty="0" smtClean="0">
                <a:cs typeface="B Lotus" panose="00000400000000000000" pitchFamily="2" charset="-78"/>
              </a:rPr>
              <a:t>سنجش و اندازه‌گیری</a:t>
            </a:r>
            <a:endParaRPr lang="fa-IR" sz="1000" dirty="0">
              <a:cs typeface="B Lotus" panose="00000400000000000000" pitchFamily="2" charset="-78"/>
            </a:endParaRPr>
          </a:p>
        </p:txBody>
      </p:sp>
      <p:sp>
        <p:nvSpPr>
          <p:cNvPr id="3" name="Content Placeholder 2"/>
          <p:cNvSpPr>
            <a:spLocks noGrp="1"/>
          </p:cNvSpPr>
          <p:nvPr>
            <p:ph idx="1"/>
          </p:nvPr>
        </p:nvSpPr>
        <p:spPr>
          <a:xfrm>
            <a:off x="179512" y="188640"/>
            <a:ext cx="8784976" cy="6336704"/>
          </a:xfrm>
        </p:spPr>
        <p:txBody>
          <a:bodyPr>
            <a:normAutofit fontScale="92500" lnSpcReduction="20000"/>
          </a:bodyPr>
          <a:lstStyle/>
          <a:p>
            <a:pPr marL="0" indent="0" algn="just">
              <a:buNone/>
            </a:pPr>
            <a:endParaRPr lang="fa-IR" dirty="0" smtClean="0">
              <a:cs typeface="B Lotus" panose="00000400000000000000" pitchFamily="2" charset="-78"/>
            </a:endParaRPr>
          </a:p>
          <a:p>
            <a:pPr marL="0" indent="0" algn="just">
              <a:buNone/>
            </a:pPr>
            <a:r>
              <a:rPr lang="fa-IR" dirty="0" smtClean="0">
                <a:solidFill>
                  <a:srgbClr val="FF0000"/>
                </a:solidFill>
                <a:cs typeface="B Lotus" panose="00000400000000000000" pitchFamily="2" charset="-78"/>
              </a:rPr>
              <a:t>ارزشیابی آموزشی و پژوهش آموزشی :</a:t>
            </a:r>
          </a:p>
          <a:p>
            <a:pPr marL="0" indent="0" algn="just">
              <a:buNone/>
            </a:pPr>
            <a:r>
              <a:rPr lang="fa-IR" dirty="0" smtClean="0">
                <a:cs typeface="B Lotus" panose="00000400000000000000" pitchFamily="2" charset="-78"/>
              </a:rPr>
              <a:t>شباهت : هر دو جز، و بر فنون بررسی </a:t>
            </a:r>
            <a:r>
              <a:rPr lang="fa-IR" dirty="0" smtClean="0">
                <a:solidFill>
                  <a:srgbClr val="FF0000"/>
                </a:solidFill>
                <a:cs typeface="B Lotus" panose="00000400000000000000" pitchFamily="2" charset="-78"/>
              </a:rPr>
              <a:t>تجربی </a:t>
            </a:r>
            <a:r>
              <a:rPr lang="fa-IR" dirty="0" smtClean="0">
                <a:cs typeface="B Lotus" panose="00000400000000000000" pitchFamily="2" charset="-78"/>
              </a:rPr>
              <a:t>متکی‌اند.</a:t>
            </a:r>
          </a:p>
          <a:p>
            <a:pPr marL="0" indent="0" algn="just">
              <a:buNone/>
            </a:pPr>
            <a:r>
              <a:rPr lang="fa-IR" dirty="0" smtClean="0">
                <a:cs typeface="B Lotus" panose="00000400000000000000" pitchFamily="2" charset="-78"/>
              </a:rPr>
              <a:t>تفاوت‌ها عبارتند از :</a:t>
            </a:r>
          </a:p>
          <a:p>
            <a:pPr marL="0" indent="0" algn="just">
              <a:buNone/>
            </a:pPr>
            <a:r>
              <a:rPr lang="fa-IR" dirty="0" smtClean="0">
                <a:cs typeface="B Lotus" panose="00000400000000000000" pitchFamily="2" charset="-78"/>
              </a:rPr>
              <a:t>نخست : هدف ارزشیابی تصمیم‌گیری ولی هدف پژوهش استنتاج است.</a:t>
            </a:r>
          </a:p>
          <a:p>
            <a:pPr marL="0" indent="0" algn="just">
              <a:buNone/>
            </a:pPr>
            <a:r>
              <a:rPr lang="fa-IR" dirty="0" smtClean="0">
                <a:cs typeface="B Lotus" panose="00000400000000000000" pitchFamily="2" charset="-78"/>
              </a:rPr>
              <a:t>دوم : در پژوهش تعمیم‌پذیری نتایج پژوهش و در ارزشیابی تمرکز بر یک پدیده‌ی ویژه‌ی آموزشی مهم است.</a:t>
            </a:r>
          </a:p>
          <a:p>
            <a:pPr marL="0" indent="0" algn="just">
              <a:buNone/>
            </a:pPr>
            <a:r>
              <a:rPr lang="fa-IR" dirty="0" smtClean="0">
                <a:cs typeface="B Lotus" panose="00000400000000000000" pitchFamily="2" charset="-78"/>
              </a:rPr>
              <a:t>سوم : ارزشیابی با ارزش سر و کار دارد، در حالی‌که، پژوهش خالی از ارزش است.</a:t>
            </a:r>
          </a:p>
          <a:p>
            <a:pPr marL="0" indent="0" algn="just">
              <a:buNone/>
            </a:pPr>
            <a:r>
              <a:rPr lang="fa-IR" dirty="0" smtClean="0">
                <a:cs typeface="B Lotus" panose="00000400000000000000" pitchFamily="2" charset="-78"/>
              </a:rPr>
              <a:t>چهارم : از نظر «پین» پژوهش وابسته به نظریه است، امّا ارزشیابی مبنای نظری ندارد.</a:t>
            </a:r>
          </a:p>
          <a:p>
            <a:pPr marL="0" indent="0" algn="just">
              <a:buNone/>
            </a:pPr>
            <a:r>
              <a:rPr lang="fa-IR" dirty="0" smtClean="0">
                <a:cs typeface="B Lotus" panose="00000400000000000000" pitchFamily="2" charset="-78"/>
              </a:rPr>
              <a:t>علاوه بر این دو(ارزشیابی آموزشی و پژوهش آموزشی)  </a:t>
            </a:r>
            <a:r>
              <a:rPr lang="fa-IR" dirty="0" smtClean="0">
                <a:solidFill>
                  <a:srgbClr val="FF0000"/>
                </a:solidFill>
                <a:cs typeface="B Lotus" panose="00000400000000000000" pitchFamily="2" charset="-78"/>
              </a:rPr>
              <a:t>پژوهش ارزشیابی </a:t>
            </a:r>
            <a:r>
              <a:rPr lang="fa-IR" dirty="0" smtClean="0">
                <a:cs typeface="B Lotus" panose="00000400000000000000" pitchFamily="2" charset="-78"/>
              </a:rPr>
              <a:t>نیز به چشم می‌خورد که منظور از آن، کاربرد روش‌های پژوهش در مسائل ارزشیابی است.</a:t>
            </a:r>
          </a:p>
          <a:p>
            <a:pPr marL="0" indent="0" algn="just">
              <a:buNone/>
            </a:pPr>
            <a:endParaRPr lang="fa-IR" dirty="0">
              <a:cs typeface="B Lotus" panose="00000400000000000000" pitchFamily="2" charset="-78"/>
            </a:endParaRPr>
          </a:p>
        </p:txBody>
      </p:sp>
    </p:spTree>
    <p:extLst>
      <p:ext uri="{BB962C8B-B14F-4D97-AF65-F5344CB8AC3E}">
        <p14:creationId xmlns:p14="http://schemas.microsoft.com/office/powerpoint/2010/main" val="22090663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fade">
                                      <p:cBhvr>
                                        <p:cTn id="49" dur="1000"/>
                                        <p:tgtEl>
                                          <p:spTgt spid="3">
                                            <p:txEl>
                                              <p:pRg st="7" end="7"/>
                                            </p:txEl>
                                          </p:spTgt>
                                        </p:tgtEl>
                                      </p:cBhvr>
                                    </p:animEffect>
                                    <p:anim calcmode="lin" valueType="num">
                                      <p:cBhvr>
                                        <p:cTn id="5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8" end="8"/>
                                            </p:txEl>
                                          </p:spTgt>
                                        </p:tgtEl>
                                        <p:attrNameLst>
                                          <p:attrName>style.visibility</p:attrName>
                                        </p:attrNameLst>
                                      </p:cBhvr>
                                      <p:to>
                                        <p:strVal val="visible"/>
                                      </p:to>
                                    </p:set>
                                    <p:animEffect transition="in" filter="fade">
                                      <p:cBhvr>
                                        <p:cTn id="56" dur="1000"/>
                                        <p:tgtEl>
                                          <p:spTgt spid="3">
                                            <p:txEl>
                                              <p:pRg st="8" end="8"/>
                                            </p:txEl>
                                          </p:spTgt>
                                        </p:tgtEl>
                                      </p:cBhvr>
                                    </p:animEffect>
                                    <p:anim calcmode="lin" valueType="num">
                                      <p:cBhvr>
                                        <p:cTn id="57"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4777</TotalTime>
  <Words>5700</Words>
  <Application>Microsoft Office PowerPoint</Application>
  <PresentationFormat>On-screen Show (4:3)</PresentationFormat>
  <Paragraphs>405</Paragraphs>
  <Slides>49</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49</vt:i4>
      </vt:variant>
    </vt:vector>
  </HeadingPairs>
  <TitlesOfParts>
    <vt:vector size="55" baseType="lpstr">
      <vt:lpstr>2  Lotus</vt:lpstr>
      <vt:lpstr>Arial</vt:lpstr>
      <vt:lpstr>B Lotus</vt:lpstr>
      <vt:lpstr>Calibri</vt:lpstr>
      <vt:lpstr>Times New Roman</vt:lpstr>
      <vt:lpstr>Office Theme</vt:lpstr>
      <vt:lpstr>سنجش و اندازه‌گیری </vt:lpstr>
      <vt:lpstr>سنجش و اندازه‌گیری </vt:lpstr>
      <vt:lpstr>سنجش و اندازه‌گیری </vt:lpstr>
      <vt:lpstr>سنجش و اندازه‌گیری</vt:lpstr>
      <vt:lpstr>سنجش و اندازه‌گیری </vt:lpstr>
      <vt:lpstr>سنجش و اندازه‌گیری </vt:lpstr>
      <vt:lpstr>سنجش و اندازه‌گیری</vt:lpstr>
      <vt:lpstr>سنجش و اندازه‌گیری</vt:lpstr>
      <vt:lpstr>سنجش و اندازه‌گیری</vt:lpstr>
      <vt:lpstr>سنجش و اندازه‌گیری </vt:lpstr>
      <vt:lpstr>سنجش و اندازه‌گیری</vt:lpstr>
      <vt:lpstr>سنجش و اندازه‌گیری </vt:lpstr>
      <vt:lpstr>سنجش و اندازه‌گیری </vt:lpstr>
      <vt:lpstr>سنجش و اندازه‌گیری</vt:lpstr>
      <vt:lpstr>سنجش و اندازه‌گیری </vt:lpstr>
      <vt:lpstr>سنجش و اندازه‌گیری</vt:lpstr>
      <vt:lpstr>سنجش و اندازه‌گیری </vt:lpstr>
      <vt:lpstr>سنجش و اندازه‌گیری </vt:lpstr>
      <vt:lpstr>سنجش و اندزاه‌گیری </vt:lpstr>
      <vt:lpstr>سنجش و اندازه‌گیری </vt:lpstr>
      <vt:lpstr>سنجش و اندازه‌گیری </vt:lpstr>
      <vt:lpstr>سنجش و اندازه‌گیری </vt:lpstr>
      <vt:lpstr>سنجش و اندازه‌گیری</vt:lpstr>
      <vt:lpstr>سنجش و اندازه‌گیری </vt:lpstr>
      <vt:lpstr>سنجش و اندازه‌گیری </vt:lpstr>
      <vt:lpstr>سنجش و اندازه‌گیری </vt:lpstr>
      <vt:lpstr>سنجش و اندازه‌گیری </vt:lpstr>
      <vt:lpstr>سنجش و اندازه‌گیری </vt:lpstr>
      <vt:lpstr>سنجش و اندازه‌گیری </vt:lpstr>
      <vt:lpstr>سنجش و اندازه‌گیری </vt:lpstr>
      <vt:lpstr>سنجش و اندازه‌گیری </vt:lpstr>
      <vt:lpstr>سنجش و اندازه‌گیری </vt:lpstr>
      <vt:lpstr>سنجش و اندازه‌گیری </vt:lpstr>
      <vt:lpstr>سنجش و اندازه‌گیری </vt:lpstr>
      <vt:lpstr>سنجش و اندزاه‌گیری </vt:lpstr>
      <vt:lpstr>سنجش و اندازه‌گیری </vt:lpstr>
      <vt:lpstr>سنجش و اندازه‌گیری </vt:lpstr>
      <vt:lpstr>سنجش و اندزاه‌گیری </vt:lpstr>
      <vt:lpstr>سنجش و اندازه‌گیری </vt:lpstr>
      <vt:lpstr>PowerPoint Presentation</vt:lpstr>
      <vt:lpstr>PowerPoint Presentation</vt:lpstr>
      <vt:lpstr>PowerPoint Presentation</vt:lpstr>
      <vt:lpstr>PowerPoint Presentation</vt:lpstr>
      <vt:lpstr>ارزشیابی یادگیری</vt:lpstr>
      <vt:lpstr>ارزشیابی یادگیری </vt:lpstr>
      <vt:lpstr>ارزشیابی یادگیری </vt:lpstr>
      <vt:lpstr>ارزشیابی یادگیری </vt:lpstr>
      <vt:lpstr>ارزشیابی یادگیری</vt:lpstr>
      <vt:lpstr>ارزشیابی یادگیری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اندازه‌گیری :  در اندازه‌گیری، ویژگی‌ها یا صفات اشیاء و افراد تعیین می‌شوند و مقدار آن ویژگی‌ها یا صفات به صورت عدد و رقم گزارش می‌شود.   اندازه‌گیری، عبارت است از فرایندی که تعیین می‌کند یک شخص یا یک شیء چه مقدار از یک ویژگی برخوردار است.  اندازه‌گیری، فرایندی دقیق و دربرگیرنده قواعدی است که این قواعد اندازه‌گیری، خط‌مشی‌هایی هستند برای نشان دادن مقدار شیء مورد اندازه‌گیری.  قواعد اندازه‌گیری از جنبه‌های مهم استاندارد کردن آزمون‌های روانی و تربیتی است که نتیجه‌اش به‌دست آوردن نتایج یکسان توسط افراد مختلف در آزمون‌های گوناگون است.</dc:title>
  <dc:creator>user</dc:creator>
  <cp:lastModifiedBy>ca</cp:lastModifiedBy>
  <cp:revision>348</cp:revision>
  <dcterms:created xsi:type="dcterms:W3CDTF">2015-07-25T06:36:25Z</dcterms:created>
  <dcterms:modified xsi:type="dcterms:W3CDTF">2020-06-12T19:35:41Z</dcterms:modified>
</cp:coreProperties>
</file>