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7" r:id="rId2"/>
    <p:sldId id="256" r:id="rId3"/>
    <p:sldId id="266" r:id="rId4"/>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E7CDFB36-0594-4AE8-A021-2C44909FE539}" type="datetimeFigureOut">
              <a:rPr lang="fa-IR" smtClean="0"/>
              <a:t>16/10/1441</a:t>
            </a:fld>
            <a:endParaRPr lang="fa-I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fa-I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D0B765A-C7C2-48D2-B371-1F9C1624BBAA}" type="slidenum">
              <a:rPr lang="fa-IR" smtClean="0"/>
              <a:t>‹#›</a:t>
            </a:fld>
            <a:endParaRPr lang="fa-IR"/>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002016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DFB36-0594-4AE8-A021-2C44909FE539}" type="datetimeFigureOut">
              <a:rPr lang="fa-IR" smtClean="0"/>
              <a:t>16/10/1441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0B765A-C7C2-48D2-B371-1F9C1624BBAA}" type="slidenum">
              <a:rPr lang="fa-IR" smtClean="0"/>
              <a:t>‹#›</a:t>
            </a:fld>
            <a:endParaRPr lang="fa-IR"/>
          </a:p>
        </p:txBody>
      </p:sp>
    </p:spTree>
    <p:extLst>
      <p:ext uri="{BB962C8B-B14F-4D97-AF65-F5344CB8AC3E}">
        <p14:creationId xmlns:p14="http://schemas.microsoft.com/office/powerpoint/2010/main" val="46210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7CDFB36-0594-4AE8-A021-2C44909FE539}" type="datetimeFigureOut">
              <a:rPr lang="fa-IR" smtClean="0"/>
              <a:t>16/10/1441</a:t>
            </a:fld>
            <a:endParaRPr lang="fa-IR"/>
          </a:p>
        </p:txBody>
      </p:sp>
      <p:sp>
        <p:nvSpPr>
          <p:cNvPr id="5" name="Footer Placeholder 4"/>
          <p:cNvSpPr>
            <a:spLocks noGrp="1"/>
          </p:cNvSpPr>
          <p:nvPr>
            <p:ph type="ftr" sz="quarter" idx="11"/>
          </p:nvPr>
        </p:nvSpPr>
        <p:spPr>
          <a:xfrm>
            <a:off x="2933699" y="6296615"/>
            <a:ext cx="5959577" cy="365125"/>
          </a:xfrm>
        </p:spPr>
        <p:txBody>
          <a:bodyPr/>
          <a:lstStyle/>
          <a:p>
            <a:endParaRPr lang="fa-I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D0B765A-C7C2-48D2-B371-1F9C1624BBAA}" type="slidenum">
              <a:rPr lang="fa-IR" smtClean="0"/>
              <a:t>‹#›</a:t>
            </a:fld>
            <a:endParaRPr lang="fa-I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36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DFB36-0594-4AE8-A021-2C44909FE539}" type="datetimeFigureOut">
              <a:rPr lang="fa-IR" smtClean="0"/>
              <a:t>16/10/1441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0B765A-C7C2-48D2-B371-1F9C1624BBAA}" type="slidenum">
              <a:rPr lang="fa-IR" smtClean="0"/>
              <a:t>‹#›</a:t>
            </a:fld>
            <a:endParaRPr lang="fa-IR"/>
          </a:p>
        </p:txBody>
      </p:sp>
    </p:spTree>
    <p:extLst>
      <p:ext uri="{BB962C8B-B14F-4D97-AF65-F5344CB8AC3E}">
        <p14:creationId xmlns:p14="http://schemas.microsoft.com/office/powerpoint/2010/main" val="224994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7CDFB36-0594-4AE8-A021-2C44909FE539}" type="datetimeFigureOut">
              <a:rPr lang="fa-IR" smtClean="0"/>
              <a:t>16/10/1441</a:t>
            </a:fld>
            <a:endParaRPr lang="fa-I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fa-I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D0B765A-C7C2-48D2-B371-1F9C1624BBAA}" type="slidenum">
              <a:rPr lang="fa-IR" smtClean="0"/>
              <a:t>‹#›</a:t>
            </a:fld>
            <a:endParaRPr lang="fa-I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2564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CDFB36-0594-4AE8-A021-2C44909FE539}" type="datetimeFigureOut">
              <a:rPr lang="fa-IR" smtClean="0"/>
              <a:t>16/10/1441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0B765A-C7C2-48D2-B371-1F9C1624BBAA}" type="slidenum">
              <a:rPr lang="fa-IR" smtClean="0"/>
              <a:t>‹#›</a:t>
            </a:fld>
            <a:endParaRPr lang="fa-IR"/>
          </a:p>
        </p:txBody>
      </p:sp>
    </p:spTree>
    <p:extLst>
      <p:ext uri="{BB962C8B-B14F-4D97-AF65-F5344CB8AC3E}">
        <p14:creationId xmlns:p14="http://schemas.microsoft.com/office/powerpoint/2010/main" val="375043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CDFB36-0594-4AE8-A021-2C44909FE539}" type="datetimeFigureOut">
              <a:rPr lang="fa-IR" smtClean="0"/>
              <a:t>16/10/1441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D0B765A-C7C2-48D2-B371-1F9C1624BBAA}" type="slidenum">
              <a:rPr lang="fa-IR" smtClean="0"/>
              <a:t>‹#›</a:t>
            </a:fld>
            <a:endParaRPr lang="fa-IR"/>
          </a:p>
        </p:txBody>
      </p:sp>
    </p:spTree>
    <p:extLst>
      <p:ext uri="{BB962C8B-B14F-4D97-AF65-F5344CB8AC3E}">
        <p14:creationId xmlns:p14="http://schemas.microsoft.com/office/powerpoint/2010/main" val="179385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CDFB36-0594-4AE8-A021-2C44909FE539}" type="datetimeFigureOut">
              <a:rPr lang="fa-IR" smtClean="0"/>
              <a:t>16/10/1441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D0B765A-C7C2-48D2-B371-1F9C1624BBAA}" type="slidenum">
              <a:rPr lang="fa-IR" smtClean="0"/>
              <a:t>‹#›</a:t>
            </a:fld>
            <a:endParaRPr lang="fa-IR"/>
          </a:p>
        </p:txBody>
      </p:sp>
    </p:spTree>
    <p:extLst>
      <p:ext uri="{BB962C8B-B14F-4D97-AF65-F5344CB8AC3E}">
        <p14:creationId xmlns:p14="http://schemas.microsoft.com/office/powerpoint/2010/main" val="343975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7CDFB36-0594-4AE8-A021-2C44909FE539}" type="datetimeFigureOut">
              <a:rPr lang="fa-IR" smtClean="0"/>
              <a:t>16/10/1441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D0B765A-C7C2-48D2-B371-1F9C1624BBAA}" type="slidenum">
              <a:rPr lang="fa-IR" smtClean="0"/>
              <a:t>‹#›</a:t>
            </a:fld>
            <a:endParaRPr lang="fa-IR"/>
          </a:p>
        </p:txBody>
      </p:sp>
    </p:spTree>
    <p:extLst>
      <p:ext uri="{BB962C8B-B14F-4D97-AF65-F5344CB8AC3E}">
        <p14:creationId xmlns:p14="http://schemas.microsoft.com/office/powerpoint/2010/main" val="149260141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7CDFB36-0594-4AE8-A021-2C44909FE539}" type="datetimeFigureOut">
              <a:rPr lang="fa-IR" smtClean="0"/>
              <a:t>16/10/1441</a:t>
            </a:fld>
            <a:endParaRPr lang="fa-I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fa-I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D0B765A-C7C2-48D2-B371-1F9C1624BBAA}" type="slidenum">
              <a:rPr lang="fa-IR" smtClean="0"/>
              <a:t>‹#›</a:t>
            </a:fld>
            <a:endParaRPr lang="fa-IR"/>
          </a:p>
        </p:txBody>
      </p:sp>
    </p:spTree>
    <p:extLst>
      <p:ext uri="{BB962C8B-B14F-4D97-AF65-F5344CB8AC3E}">
        <p14:creationId xmlns:p14="http://schemas.microsoft.com/office/powerpoint/2010/main" val="160527289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7CDFB36-0594-4AE8-A021-2C44909FE539}" type="datetimeFigureOut">
              <a:rPr lang="fa-IR" smtClean="0"/>
              <a:t>16/10/1441</a:t>
            </a:fld>
            <a:endParaRPr lang="fa-I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fa-I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D0B765A-C7C2-48D2-B371-1F9C1624BBAA}" type="slidenum">
              <a:rPr lang="fa-IR" smtClean="0"/>
              <a:t>‹#›</a:t>
            </a:fld>
            <a:endParaRPr lang="fa-IR"/>
          </a:p>
        </p:txBody>
      </p:sp>
    </p:spTree>
    <p:extLst>
      <p:ext uri="{BB962C8B-B14F-4D97-AF65-F5344CB8AC3E}">
        <p14:creationId xmlns:p14="http://schemas.microsoft.com/office/powerpoint/2010/main" val="405340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7CDFB36-0594-4AE8-A021-2C44909FE539}" type="datetimeFigureOut">
              <a:rPr lang="fa-IR" smtClean="0"/>
              <a:t>16/10/1441</a:t>
            </a:fld>
            <a:endParaRPr lang="fa-I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fa-I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D0B765A-C7C2-48D2-B371-1F9C1624BBAA}" type="slidenum">
              <a:rPr lang="fa-IR" smtClean="0"/>
              <a:t>‹#›</a:t>
            </a:fld>
            <a:endParaRPr lang="fa-I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31507782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301CADE-96D4-462E-AD53-DEA175EFB6CB}"/>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2797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A85D06-C092-4F81-B08E-107B62610DE9}"/>
              </a:ext>
            </a:extLst>
          </p:cNvPr>
          <p:cNvSpPr>
            <a:spLocks noGrp="1"/>
          </p:cNvSpPr>
          <p:nvPr>
            <p:ph idx="1"/>
          </p:nvPr>
        </p:nvSpPr>
        <p:spPr>
          <a:xfrm>
            <a:off x="1103312" y="691116"/>
            <a:ext cx="9284697" cy="5557283"/>
          </a:xfrm>
        </p:spPr>
        <p:txBody>
          <a:bodyPr>
            <a:normAutofit/>
          </a:bodyPr>
          <a:lstStyle/>
          <a:p>
            <a:pPr marL="0" indent="0" algn="justLow">
              <a:lnSpc>
                <a:spcPct val="150000"/>
              </a:lnSpc>
              <a:buNone/>
            </a:pPr>
            <a:r>
              <a:rPr lang="fa-IR" sz="2400" dirty="0">
                <a:cs typeface="2  Badr" panose="00000400000000000000" pitchFamily="2" charset="-78"/>
              </a:rPr>
              <a:t>۱۹۴۳:هربرت رید،شاعر وفیلسوف ومنتقد انگلیسی،کتاب تعلیم و تربیت از طریق هنررا منتشر می کند و مانند لوئن فلد (ودیویی)،تربیت زیبا شناختی را محور و مرکز منطقی تعلیم و تربیت بر می شمارد.</a:t>
            </a:r>
          </a:p>
          <a:p>
            <a:pPr marL="0" indent="0" algn="justLow">
              <a:lnSpc>
                <a:spcPct val="150000"/>
              </a:lnSpc>
              <a:buNone/>
            </a:pPr>
            <a:endParaRPr lang="fa-IR" sz="2400" dirty="0">
              <a:cs typeface="2  Badr" panose="00000400000000000000" pitchFamily="2" charset="-78"/>
            </a:endParaRPr>
          </a:p>
          <a:p>
            <a:pPr marL="0" indent="0" algn="justLow">
              <a:lnSpc>
                <a:spcPct val="150000"/>
              </a:lnSpc>
              <a:buNone/>
            </a:pPr>
            <a:r>
              <a:rPr lang="fa-IR" sz="2400" dirty="0">
                <a:cs typeface="2  Badr" panose="00000400000000000000" pitchFamily="2" charset="-78"/>
              </a:rPr>
              <a:t>۱۹۴۷:اثر بزوگ ویکتور لوئن فلد،یعنی رشدخلاق و رشد ذهنی منتشر می شودو.این کتاب تاثیر عمیق و گسترده ای در حوزه آموزش هنر از خود به جای گذاشت وهنوز  هم مورد توجه است.</a:t>
            </a:r>
          </a:p>
          <a:p>
            <a:pPr marL="0" indent="0" algn="justLow">
              <a:lnSpc>
                <a:spcPct val="150000"/>
              </a:lnSpc>
              <a:buNone/>
            </a:pPr>
            <a:r>
              <a:rPr lang="fa-IR" sz="2400" dirty="0">
                <a:cs typeface="2  Badr" panose="00000400000000000000" pitchFamily="2" charset="-78"/>
              </a:rPr>
              <a:t>۱۹۴۷:انجمن ملی تعلیم و تربیت هنر پایه گذاری می شود.بدین وسیله در منطقه جغرافیایی دیگر در آمریکا(علاوه بر شرق)،انجمن های اموزش هنر شکل گرفت.</a:t>
            </a:r>
          </a:p>
          <a:p>
            <a:pPr marL="0" indent="0" algn="justLow">
              <a:lnSpc>
                <a:spcPct val="150000"/>
              </a:lnSpc>
              <a:buNone/>
            </a:pPr>
            <a:r>
              <a:rPr lang="fa-IR" sz="2400" dirty="0">
                <a:cs typeface="2  Badr" panose="00000400000000000000" pitchFamily="2" charset="-78"/>
              </a:rPr>
              <a:t>۱۹۵۰:جامعه روان شناسان مقوله خلاقیت را بسیار جدی و مهم ارزیابی می کند و پزوهشگران متعددی به مطالعه درباره شخصیت های خلاق می پردارند.</a:t>
            </a:r>
          </a:p>
        </p:txBody>
      </p:sp>
    </p:spTree>
    <p:extLst>
      <p:ext uri="{BB962C8B-B14F-4D97-AF65-F5344CB8AC3E}">
        <p14:creationId xmlns:p14="http://schemas.microsoft.com/office/powerpoint/2010/main" val="12232812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heel(1)">
                                      <p:cBhvr>
                                        <p:cTn id="13" dur="2000"/>
                                        <p:tgtEl>
                                          <p:spTgt spid="3">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heel(1)">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D627CD-3043-4934-9CB7-99AA87C56AC4}"/>
              </a:ext>
            </a:extLst>
          </p:cNvPr>
          <p:cNvSpPr>
            <a:spLocks noGrp="1"/>
          </p:cNvSpPr>
          <p:nvPr>
            <p:ph idx="1"/>
          </p:nvPr>
        </p:nvSpPr>
        <p:spPr>
          <a:xfrm>
            <a:off x="1458967" y="1297172"/>
            <a:ext cx="8982205" cy="5323366"/>
          </a:xfrm>
        </p:spPr>
        <p:txBody>
          <a:bodyPr>
            <a:normAutofit/>
          </a:bodyPr>
          <a:lstStyle/>
          <a:p>
            <a:pPr marL="0" indent="0" algn="justLow">
              <a:lnSpc>
                <a:spcPct val="150000"/>
              </a:lnSpc>
              <a:buNone/>
            </a:pPr>
            <a:r>
              <a:rPr lang="fa-IR" sz="2400" dirty="0">
                <a:cs typeface="2  Badr" panose="00000400000000000000" pitchFamily="2" charset="-78"/>
              </a:rPr>
              <a:t>اشاره ها و ارجاع ها به تربیت زیبا شناسی در بحث های تربیت هنری اواسط قرن بیستم آغاز شد. </a:t>
            </a:r>
          </a:p>
          <a:p>
            <a:pPr marL="0" indent="0" algn="justLow">
              <a:lnSpc>
                <a:spcPct val="150000"/>
              </a:lnSpc>
              <a:buNone/>
            </a:pPr>
            <a:endParaRPr lang="fa-IR" sz="2400" dirty="0">
              <a:cs typeface="2  Badr" panose="00000400000000000000" pitchFamily="2" charset="-78"/>
            </a:endParaRPr>
          </a:p>
          <a:p>
            <a:pPr marL="0" indent="0" algn="justLow">
              <a:lnSpc>
                <a:spcPct val="150000"/>
              </a:lnSpc>
              <a:buNone/>
            </a:pPr>
            <a:r>
              <a:rPr lang="fa-IR" sz="2400" dirty="0">
                <a:cs typeface="2  Badr" panose="00000400000000000000" pitchFamily="2" charset="-78"/>
              </a:rPr>
              <a:t>رید همچنان نظر خودرا درباره تربیت زیباشناسی به عنوان روشی برای آموزش و پرورش توضیح می داد وایده های دیویی درباره اموزش مدرسه ای وپداگوژی،هم داستان با مربیان،به پیشرفت گرایی گرایش داشت؛به رغم اینکه دیویی تمایلی به کاربرد اصطلاح 《تعلیم و تربیت پیشرفت گرا》نداشت،اما با مرگ دیویی در سال ۱۹۵۲و مرگ رید درسال ۱۹۶۸،نطریه پردازان پشتیبانی از مفهومی از تربیت زیبا شناسی را شروع کردند که کمتر جامع و فراگیر بود.</a:t>
            </a:r>
          </a:p>
        </p:txBody>
      </p:sp>
      <p:sp>
        <p:nvSpPr>
          <p:cNvPr id="4" name="Rectangle 3">
            <a:extLst>
              <a:ext uri="{FF2B5EF4-FFF2-40B4-BE49-F238E27FC236}">
                <a16:creationId xmlns:a16="http://schemas.microsoft.com/office/drawing/2014/main" id="{E3A02785-9DD8-450E-877C-C1CD4E6F9619}"/>
              </a:ext>
            </a:extLst>
          </p:cNvPr>
          <p:cNvSpPr/>
          <p:nvPr/>
        </p:nvSpPr>
        <p:spPr>
          <a:xfrm>
            <a:off x="2317372" y="332416"/>
            <a:ext cx="7265394" cy="646331"/>
          </a:xfrm>
          <a:prstGeom prst="rect">
            <a:avLst/>
          </a:prstGeom>
        </p:spPr>
        <p:txBody>
          <a:bodyPr wrap="square">
            <a:spAutoFit/>
          </a:bodyPr>
          <a:lstStyle/>
          <a:p>
            <a:pPr algn="r"/>
            <a:r>
              <a:rPr lang="fa-IR" sz="3600" dirty="0">
                <a:solidFill>
                  <a:schemeClr val="tx2">
                    <a:lumMod val="75000"/>
                    <a:lumOff val="25000"/>
                  </a:schemeClr>
                </a:solidFill>
                <a:cs typeface="2  Badr" panose="00000400000000000000" pitchFamily="2" charset="-78"/>
              </a:rPr>
              <a:t>ب) تاریخ معاصرآموزش هنر؛۱۹۵۱تا۲۰۰۰م</a:t>
            </a:r>
          </a:p>
        </p:txBody>
      </p:sp>
    </p:spTree>
    <p:extLst>
      <p:ext uri="{BB962C8B-B14F-4D97-AF65-F5344CB8AC3E}">
        <p14:creationId xmlns:p14="http://schemas.microsoft.com/office/powerpoint/2010/main" val="29262302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5C6F7-10C0-49BA-9B28-F742C25B60A4}"/>
              </a:ext>
            </a:extLst>
          </p:cNvPr>
          <p:cNvSpPr>
            <a:spLocks noGrp="1"/>
          </p:cNvSpPr>
          <p:nvPr>
            <p:ph idx="1"/>
          </p:nvPr>
        </p:nvSpPr>
        <p:spPr>
          <a:xfrm>
            <a:off x="1622729" y="978612"/>
            <a:ext cx="8946541" cy="4900776"/>
          </a:xfrm>
        </p:spPr>
        <p:txBody>
          <a:bodyPr/>
          <a:lstStyle/>
          <a:p>
            <a:pPr marL="0" indent="0" algn="justLow">
              <a:lnSpc>
                <a:spcPct val="150000"/>
              </a:lnSpc>
              <a:buNone/>
            </a:pPr>
            <a:r>
              <a:rPr lang="fa-IR" sz="2400" dirty="0">
                <a:cs typeface="2  Badr" panose="00000400000000000000" pitchFamily="2" charset="-78"/>
              </a:rPr>
              <a:t>علاقه به تربیت زیبا شناسی به دهه ۱۹۷۰ منتقل شد؛ دهه ای که دهه تربیت زیبا شناسی تلقی می شود.</a:t>
            </a:r>
          </a:p>
          <a:p>
            <a:pPr marL="0" indent="0" algn="justLow">
              <a:lnSpc>
                <a:spcPct val="150000"/>
              </a:lnSpc>
              <a:buNone/>
            </a:pPr>
            <a:r>
              <a:rPr lang="fa-IR" sz="2400" dirty="0">
                <a:cs typeface="2  Badr" panose="00000400000000000000" pitchFamily="2" charset="-78"/>
              </a:rPr>
              <a:t>اگر بتوان دهه ۱۹۵۰ رابه عنوان دهه تعیین برنامه کاری برای تربیت زیبا شناسی،دهه۱۹۶۰را دهه تولید پیشینه و ادبیاتی که اگاهانیدن از اهمیت نقطه نظرات مربوط به تربیت زیبا شناسی را آغاز کرد و دهه ۱۹۷۰ را دهه واقعیت یافتن برخی از احتمالات و امکانات اجرا در نظر گرفت،دهه های ۱۹۸۰و۱۹۹۰ به واسطه ابتکار عمل هایی برای ساختن بیش از پیش بر روی بنیان های شکل گرفته و تثبیت شده شاخص شدند.</a:t>
            </a:r>
          </a:p>
          <a:p>
            <a:endParaRPr lang="fa-IR" dirty="0"/>
          </a:p>
        </p:txBody>
      </p:sp>
    </p:spTree>
    <p:extLst>
      <p:ext uri="{BB962C8B-B14F-4D97-AF65-F5344CB8AC3E}">
        <p14:creationId xmlns:p14="http://schemas.microsoft.com/office/powerpoint/2010/main" val="3495659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20FC3A-D5BE-47B8-B54B-7A0D79715A1B}"/>
              </a:ext>
            </a:extLst>
          </p:cNvPr>
          <p:cNvSpPr/>
          <p:nvPr/>
        </p:nvSpPr>
        <p:spPr>
          <a:xfrm>
            <a:off x="6807792" y="1212963"/>
            <a:ext cx="6019597" cy="923330"/>
          </a:xfrm>
          <a:prstGeom prst="rect">
            <a:avLst/>
          </a:prstGeom>
          <a:noFill/>
        </p:spPr>
        <p:txBody>
          <a:bodyPr wrap="none" lIns="91440" tIns="45720" rIns="91440" bIns="45720">
            <a:prstTxWarp prst="textArchUp">
              <a:avLst/>
            </a:prstTxWarp>
            <a:spAutoFit/>
          </a:bodyPr>
          <a:lstStyle/>
          <a:p>
            <a:pPr algn="ctr"/>
            <a:r>
              <a:rPr lang="fa-IR" sz="4000" b="1" cap="none" spc="0" dirty="0">
                <a:ln w="22225">
                  <a:solidFill>
                    <a:schemeClr val="accent2">
                      <a:lumMod val="75000"/>
                    </a:schemeClr>
                  </a:solidFill>
                  <a:prstDash val="solid"/>
                </a:ln>
                <a:solidFill>
                  <a:schemeClr val="bg1"/>
                </a:solidFill>
                <a:effectLst>
                  <a:glow rad="139700">
                    <a:schemeClr val="accent2">
                      <a:satMod val="175000"/>
                      <a:alpha val="40000"/>
                    </a:schemeClr>
                  </a:glow>
                </a:effectLst>
                <a:cs typeface="2  Badr" panose="00000400000000000000" pitchFamily="2" charset="-78"/>
              </a:rPr>
              <a:t>کاربرد هنر در آموزش عربی</a:t>
            </a:r>
            <a:endParaRPr lang="fa-IR" sz="4000" b="1" cap="none" spc="0" dirty="0">
              <a:ln w="22225">
                <a:solidFill>
                  <a:schemeClr val="accent2">
                    <a:lumMod val="75000"/>
                  </a:schemeClr>
                </a:solidFill>
                <a:prstDash val="solid"/>
              </a:ln>
              <a:solidFill>
                <a:schemeClr val="bg1"/>
              </a:solidFill>
              <a:effectLst>
                <a:glow rad="139700">
                  <a:schemeClr val="accent2">
                    <a:satMod val="175000"/>
                    <a:alpha val="40000"/>
                  </a:schemeClr>
                </a:glow>
              </a:effectLst>
            </a:endParaRPr>
          </a:p>
        </p:txBody>
      </p:sp>
      <p:sp>
        <p:nvSpPr>
          <p:cNvPr id="10" name="Rectangle 9">
            <a:extLst>
              <a:ext uri="{FF2B5EF4-FFF2-40B4-BE49-F238E27FC236}">
                <a16:creationId xmlns:a16="http://schemas.microsoft.com/office/drawing/2014/main" id="{333DAE58-3492-439B-A4E7-AB2C5FC7AE7E}"/>
              </a:ext>
            </a:extLst>
          </p:cNvPr>
          <p:cNvSpPr/>
          <p:nvPr/>
        </p:nvSpPr>
        <p:spPr>
          <a:xfrm>
            <a:off x="10288118" y="4941037"/>
            <a:ext cx="1418978" cy="461665"/>
          </a:xfrm>
          <a:prstGeom prst="rect">
            <a:avLst/>
          </a:prstGeom>
          <a:noFill/>
        </p:spPr>
        <p:txBody>
          <a:bodyPr wrap="none" lIns="91440" tIns="45720" rIns="91440" bIns="45720">
            <a:spAutoFit/>
          </a:bodyPr>
          <a:lstStyle/>
          <a:p>
            <a:pPr algn="ctr"/>
            <a:r>
              <a:rPr lang="fa-IR"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2  Badr" panose="00000400000000000000" pitchFamily="2" charset="-78"/>
              </a:rPr>
              <a:t>لیلا </a:t>
            </a:r>
            <a:r>
              <a:rPr lang="fa-IR" sz="2400" b="1" cap="none" spc="0" dirty="0">
                <a:ln w="12700" cmpd="sng">
                  <a:solidFill>
                    <a:schemeClr val="accent4"/>
                  </a:solidFill>
                  <a:prstDash val="solid"/>
                </a:ln>
                <a:solidFill>
                  <a:schemeClr val="bg2"/>
                </a:solidFill>
                <a:effectLst>
                  <a:glow rad="139700">
                    <a:schemeClr val="accent4">
                      <a:satMod val="175000"/>
                      <a:alpha val="40000"/>
                    </a:schemeClr>
                  </a:glow>
                </a:effectLst>
                <a:cs typeface="2  Badr" panose="00000400000000000000" pitchFamily="2" charset="-78"/>
              </a:rPr>
              <a:t>خردمندی</a:t>
            </a:r>
            <a:endParaRPr lang="fa-IR" sz="2400" b="1" cap="none" spc="0" dirty="0">
              <a:ln w="12700" cmpd="sng">
                <a:solidFill>
                  <a:schemeClr val="accent4"/>
                </a:solidFill>
                <a:prstDash val="solid"/>
              </a:ln>
              <a:solidFill>
                <a:schemeClr val="bg2"/>
              </a:solidFill>
              <a:effectLst>
                <a:glow rad="139700">
                  <a:schemeClr val="accent4">
                    <a:satMod val="175000"/>
                    <a:alpha val="40000"/>
                  </a:schemeClr>
                </a:glow>
              </a:effectLst>
            </a:endParaRPr>
          </a:p>
        </p:txBody>
      </p:sp>
      <p:sp>
        <p:nvSpPr>
          <p:cNvPr id="13" name="Rectangle 12">
            <a:extLst>
              <a:ext uri="{FF2B5EF4-FFF2-40B4-BE49-F238E27FC236}">
                <a16:creationId xmlns:a16="http://schemas.microsoft.com/office/drawing/2014/main" id="{F113C5E7-FB24-40BD-8523-D3B9F04B7641}"/>
              </a:ext>
            </a:extLst>
          </p:cNvPr>
          <p:cNvSpPr/>
          <p:nvPr/>
        </p:nvSpPr>
        <p:spPr>
          <a:xfrm>
            <a:off x="7632376" y="5645037"/>
            <a:ext cx="2185214" cy="400110"/>
          </a:xfrm>
          <a:prstGeom prst="rect">
            <a:avLst/>
          </a:prstGeom>
          <a:noFill/>
        </p:spPr>
        <p:txBody>
          <a:bodyPr wrap="none" lIns="91440" tIns="45720" rIns="91440" bIns="45720">
            <a:spAutoFit/>
          </a:bodyPr>
          <a:lstStyle/>
          <a:p>
            <a:pPr algn="ctr"/>
            <a:r>
              <a:rPr lang="fa-IR" sz="2000" b="1" cap="none" spc="0" dirty="0">
                <a:ln w="12700" cmpd="sng">
                  <a:solidFill>
                    <a:schemeClr val="bg2">
                      <a:lumMod val="50000"/>
                    </a:schemeClr>
                  </a:solidFill>
                  <a:prstDash val="solid"/>
                </a:ln>
                <a:solidFill>
                  <a:schemeClr val="bg1"/>
                </a:solidFill>
                <a:effectLst>
                  <a:glow rad="139700">
                    <a:schemeClr val="accent3">
                      <a:satMod val="175000"/>
                      <a:alpha val="40000"/>
                    </a:schemeClr>
                  </a:glow>
                </a:effectLst>
              </a:rPr>
              <a:t>دانشگاه فرهنگیان خوی</a:t>
            </a:r>
          </a:p>
        </p:txBody>
      </p:sp>
      <p:pic>
        <p:nvPicPr>
          <p:cNvPr id="17" name="Picture 16">
            <a:extLst>
              <a:ext uri="{FF2B5EF4-FFF2-40B4-BE49-F238E27FC236}">
                <a16:creationId xmlns:a16="http://schemas.microsoft.com/office/drawing/2014/main" id="{0B6DD9B3-219C-4BAF-AF36-7E64382BE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695" y="4590982"/>
            <a:ext cx="783288" cy="1054055"/>
          </a:xfrm>
          <a:prstGeom prst="rect">
            <a:avLst/>
          </a:prstGeom>
          <a:ln>
            <a:noFill/>
          </a:ln>
          <a:effectLst>
            <a:softEdge rad="112500"/>
          </a:effectLst>
        </p:spPr>
      </p:pic>
    </p:spTree>
    <p:extLst>
      <p:ext uri="{BB962C8B-B14F-4D97-AF65-F5344CB8AC3E}">
        <p14:creationId xmlns:p14="http://schemas.microsoft.com/office/powerpoint/2010/main" val="190074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p:cTn id="2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EAE0-63BD-436F-9FF5-29E835D688D3}"/>
              </a:ext>
            </a:extLst>
          </p:cNvPr>
          <p:cNvSpPr>
            <a:spLocks noGrp="1"/>
          </p:cNvSpPr>
          <p:nvPr>
            <p:ph type="title"/>
          </p:nvPr>
        </p:nvSpPr>
        <p:spPr>
          <a:xfrm>
            <a:off x="1647217" y="138223"/>
            <a:ext cx="8897565" cy="2119423"/>
          </a:xfrm>
        </p:spPr>
        <p:txBody>
          <a:bodyPr>
            <a:normAutofit/>
          </a:bodyPr>
          <a:lstStyle/>
          <a:p>
            <a:pPr algn="ctr"/>
            <a:r>
              <a:rPr lang="fa-IR" sz="4000" dirty="0">
                <a:cs typeface="2  Badr" panose="00000400000000000000" pitchFamily="2" charset="-78"/>
              </a:rPr>
              <a:t>برنامه درسی وآموزش هنر درنگاه جهانی</a:t>
            </a:r>
            <a:br>
              <a:rPr lang="fa-IR" sz="4000" dirty="0">
                <a:cs typeface="2  Badr" panose="00000400000000000000" pitchFamily="2" charset="-78"/>
              </a:rPr>
            </a:br>
            <a:br>
              <a:rPr lang="fa-IR" sz="4000" dirty="0">
                <a:cs typeface="2  Badr" panose="00000400000000000000" pitchFamily="2" charset="-78"/>
              </a:rPr>
            </a:br>
            <a:r>
              <a:rPr lang="fa-IR" sz="3200" b="1" dirty="0">
                <a:cs typeface="2  Badr" panose="00000400000000000000" pitchFamily="2" charset="-78"/>
              </a:rPr>
              <a:t>تاریخچه آموزش هنر</a:t>
            </a:r>
            <a:endParaRPr lang="fa-IR" sz="4000" b="1" dirty="0">
              <a:cs typeface="2  Badr" panose="00000400000000000000" pitchFamily="2" charset="-78"/>
            </a:endParaRPr>
          </a:p>
        </p:txBody>
      </p:sp>
      <p:sp>
        <p:nvSpPr>
          <p:cNvPr id="3" name="Content Placeholder 2">
            <a:extLst>
              <a:ext uri="{FF2B5EF4-FFF2-40B4-BE49-F238E27FC236}">
                <a16:creationId xmlns:a16="http://schemas.microsoft.com/office/drawing/2014/main" id="{FBE439F3-6B32-4653-A2E5-B8B127366F1B}"/>
              </a:ext>
            </a:extLst>
          </p:cNvPr>
          <p:cNvSpPr>
            <a:spLocks noGrp="1"/>
          </p:cNvSpPr>
          <p:nvPr>
            <p:ph idx="1"/>
          </p:nvPr>
        </p:nvSpPr>
        <p:spPr>
          <a:xfrm>
            <a:off x="233916" y="2257646"/>
            <a:ext cx="11111023" cy="4377070"/>
          </a:xfrm>
        </p:spPr>
        <p:txBody>
          <a:bodyPr>
            <a:normAutofit lnSpcReduction="10000"/>
          </a:bodyPr>
          <a:lstStyle/>
          <a:p>
            <a:pPr marL="0" indent="0">
              <a:lnSpc>
                <a:spcPct val="150000"/>
              </a:lnSpc>
              <a:buNone/>
            </a:pPr>
            <a:r>
              <a:rPr lang="fa-IR" sz="2400" dirty="0">
                <a:cs typeface="2  Badr" panose="00000400000000000000" pitchFamily="2" charset="-78"/>
              </a:rPr>
              <a:t>الف)نگاهی به گذشته:از۱۷۴۹تا۱۹۵۰م</a:t>
            </a:r>
          </a:p>
          <a:p>
            <a:pPr marL="0" indent="0">
              <a:lnSpc>
                <a:spcPct val="150000"/>
              </a:lnSpc>
              <a:buNone/>
            </a:pPr>
            <a:r>
              <a:rPr lang="fa-IR" sz="2400" dirty="0">
                <a:cs typeface="2  Badr" panose="00000400000000000000" pitchFamily="2" charset="-78"/>
              </a:rPr>
              <a:t>آنچه دراین بخش امده است،مروری است بر اهم وقایع، رویدادها،شخصیت ها وآثاری که از قرن هجدهم میلادی تااواخر قرن بیستم درجریان آموزش هنر تاثیر گذار بوده اند.</a:t>
            </a:r>
          </a:p>
          <a:p>
            <a:pPr marL="0" indent="0">
              <a:lnSpc>
                <a:spcPct val="150000"/>
              </a:lnSpc>
              <a:buNone/>
            </a:pPr>
            <a:r>
              <a:rPr lang="fa-IR" sz="2400" dirty="0">
                <a:cs typeface="2  Badr" panose="00000400000000000000" pitchFamily="2" charset="-78"/>
              </a:rPr>
              <a:t>۱۷۴۹:بنجامین فرانکلین ازگنجاندن درس هنردر برنامه درسی مدارس به دلایل ابزاری-کاربردی دفاع می کند.</a:t>
            </a:r>
          </a:p>
          <a:p>
            <a:pPr marL="0" indent="0">
              <a:lnSpc>
                <a:spcPct val="150000"/>
              </a:lnSpc>
              <a:buNone/>
            </a:pPr>
            <a:r>
              <a:rPr lang="fa-IR" sz="2400" dirty="0">
                <a:cs typeface="2  Badr" panose="00000400000000000000" pitchFamily="2" charset="-78"/>
              </a:rPr>
              <a:t>۱۸۳۹:هوراس مان، مسئول تشکیلات آموزش و پرورش ماساچوست، برای آشنایی باشیوه طراحی از آلمان بازدید می کند.وی تحت تاثیرآموزش معلمی به نام پیتر اسمیت قرار می گیرد ودرس های اورا منتشر می کند.</a:t>
            </a:r>
          </a:p>
          <a:p>
            <a:pPr marL="0" indent="0">
              <a:lnSpc>
                <a:spcPct val="150000"/>
              </a:lnSpc>
              <a:buNone/>
            </a:pPr>
            <a:r>
              <a:rPr lang="fa-IR" sz="2400" dirty="0">
                <a:cs typeface="2  Badr" panose="00000400000000000000" pitchFamily="2" charset="-78"/>
              </a:rPr>
              <a:t>۱۸۴۹:ویلیام مینیفی به آموزش طراحی در دبیرستانی در بالتیمور می پردازد.</a:t>
            </a:r>
          </a:p>
          <a:p>
            <a:endParaRPr lang="fa-IR" dirty="0"/>
          </a:p>
        </p:txBody>
      </p:sp>
    </p:spTree>
    <p:extLst>
      <p:ext uri="{BB962C8B-B14F-4D97-AF65-F5344CB8AC3E}">
        <p14:creationId xmlns:p14="http://schemas.microsoft.com/office/powerpoint/2010/main" val="174112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ACB0C-8EF9-4EA6-B8D1-C6F2F46A7573}"/>
              </a:ext>
            </a:extLst>
          </p:cNvPr>
          <p:cNvSpPr>
            <a:spLocks noGrp="1"/>
          </p:cNvSpPr>
          <p:nvPr>
            <p:ph idx="1"/>
          </p:nvPr>
        </p:nvSpPr>
        <p:spPr>
          <a:xfrm>
            <a:off x="1622729" y="393405"/>
            <a:ext cx="8946541" cy="5461589"/>
          </a:xfrm>
        </p:spPr>
        <p:txBody>
          <a:bodyPr>
            <a:normAutofit/>
          </a:bodyPr>
          <a:lstStyle/>
          <a:p>
            <a:pPr marL="0" indent="0" algn="justLow">
              <a:lnSpc>
                <a:spcPct val="150000"/>
              </a:lnSpc>
              <a:buNone/>
            </a:pPr>
            <a:r>
              <a:rPr lang="fa-IR" sz="2400" dirty="0">
                <a:cs typeface="2  Badr" panose="00000400000000000000" pitchFamily="2" charset="-78"/>
              </a:rPr>
              <a:t>اواسط قرن نوزدهم:فول نشریه ای منتشر کردو در آن به تنبیه بدنی و استفاده از نقشه وتخته سیاه درآموزش پرداخت.وی درمجموع بیش از پنجاه کتاب در زمینه تعلیم و تربیت سطوح مختلف منتشر ساخت وبه ترجمه یک کتاب اروپایی در زمینه طراحی نیز مبادرت ورزید.</a:t>
            </a:r>
          </a:p>
          <a:p>
            <a:pPr marL="0" indent="0" algn="justLow">
              <a:lnSpc>
                <a:spcPct val="150000"/>
              </a:lnSpc>
              <a:buNone/>
            </a:pPr>
            <a:r>
              <a:rPr lang="fa-IR" sz="2400" dirty="0">
                <a:cs typeface="2  Badr" panose="00000400000000000000" pitchFamily="2" charset="-78"/>
              </a:rPr>
              <a:t>اواسط قرن نوزدهم:فول نشریه ای منتشر کردو در آن به تنبیه بدنی و استفاده از نقشه وتخته سیاه درآموزش پرداخت.وی درمجموع بیش از پنجاه کتاب در زمینه تعلیم و تربیت سطوح مختلف منتشر ساخت وبه ترجمه یک کتاب اروپایی در زمینه طراحی نیز مبادرت ورزید.</a:t>
            </a:r>
          </a:p>
        </p:txBody>
      </p:sp>
    </p:spTree>
    <p:extLst>
      <p:ext uri="{BB962C8B-B14F-4D97-AF65-F5344CB8AC3E}">
        <p14:creationId xmlns:p14="http://schemas.microsoft.com/office/powerpoint/2010/main" val="1343617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BAC4A-FFFF-4D78-8889-87C73D88A275}"/>
              </a:ext>
            </a:extLst>
          </p:cNvPr>
          <p:cNvSpPr>
            <a:spLocks noGrp="1"/>
          </p:cNvSpPr>
          <p:nvPr>
            <p:ph idx="1"/>
          </p:nvPr>
        </p:nvSpPr>
        <p:spPr>
          <a:xfrm>
            <a:off x="1622729" y="383606"/>
            <a:ext cx="8946541" cy="4645594"/>
          </a:xfrm>
        </p:spPr>
        <p:txBody>
          <a:bodyPr>
            <a:normAutofit lnSpcReduction="10000"/>
          </a:bodyPr>
          <a:lstStyle/>
          <a:p>
            <a:pPr marL="0" indent="0" algn="justLow">
              <a:lnSpc>
                <a:spcPct val="150000"/>
              </a:lnSpc>
              <a:buNone/>
            </a:pPr>
            <a:r>
              <a:rPr lang="fa-IR" sz="2400" dirty="0">
                <a:cs typeface="2  Badr" panose="00000400000000000000" pitchFamily="2" charset="-78"/>
              </a:rPr>
              <a:t>۱۹۰۴:فرلنتس شی  چک، هنرمندو معلم اتریشی،کلاس های مخصوص کودکان خودرا درمدرسه هنرهای کاربردی وین آغاز می کند.اوبا ایده طراحی (نقاشی)واقع گرایانه مخالف بود و در عوض از طراحی براساس واکنش های شخصی، خاطرات وتجارت دانش آموزان حمایت می کرد.</a:t>
            </a:r>
          </a:p>
          <a:p>
            <a:pPr marL="0" indent="0" algn="justLow">
              <a:lnSpc>
                <a:spcPct val="150000"/>
              </a:lnSpc>
              <a:buNone/>
            </a:pPr>
            <a:endParaRPr lang="fa-IR" sz="2400" dirty="0">
              <a:cs typeface="2  Badr" panose="00000400000000000000" pitchFamily="2" charset="-78"/>
            </a:endParaRPr>
          </a:p>
          <a:p>
            <a:pPr marL="0" indent="0" algn="justLow">
              <a:lnSpc>
                <a:spcPct val="150000"/>
              </a:lnSpc>
              <a:buNone/>
            </a:pPr>
            <a:r>
              <a:rPr lang="fa-IR" sz="2400" dirty="0">
                <a:cs typeface="2  Badr" panose="00000400000000000000" pitchFamily="2" charset="-78"/>
              </a:rPr>
              <a:t>۱۹۹۲-۱۹۰۴:آرتور  وسلی دو مهم ترین سخنگو با مدافع اهمیت صورت بندی یا ساختار هنر،آنچه امروزه باعنوان 《عناصر واصول هنر》شناخته شده است،مطرح می شود.</a:t>
            </a:r>
          </a:p>
          <a:p>
            <a:pPr marL="0" indent="0" algn="justLow">
              <a:lnSpc>
                <a:spcPct val="150000"/>
              </a:lnSpc>
              <a:buNone/>
            </a:pPr>
            <a:r>
              <a:rPr lang="fa-IR" sz="2400" dirty="0">
                <a:cs typeface="2  Badr" panose="00000400000000000000" pitchFamily="2" charset="-78"/>
              </a:rPr>
              <a:t>۱۹۱۱:دائره المعارف تعلیم و تربیت ،اولین مقاله درزمینه آموزش هنر را که با شرح وبسط بیشتری مطرح شد،به چاپ می رساند.</a:t>
            </a:r>
          </a:p>
        </p:txBody>
      </p:sp>
    </p:spTree>
    <p:extLst>
      <p:ext uri="{BB962C8B-B14F-4D97-AF65-F5344CB8AC3E}">
        <p14:creationId xmlns:p14="http://schemas.microsoft.com/office/powerpoint/2010/main" val="3385574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763C4-9F7A-4488-9EEE-FB6B341BCB1F}"/>
              </a:ext>
            </a:extLst>
          </p:cNvPr>
          <p:cNvSpPr>
            <a:spLocks noGrp="1"/>
          </p:cNvSpPr>
          <p:nvPr>
            <p:ph idx="1"/>
          </p:nvPr>
        </p:nvSpPr>
        <p:spPr>
          <a:xfrm>
            <a:off x="1622729" y="895324"/>
            <a:ext cx="8946541" cy="4195481"/>
          </a:xfrm>
        </p:spPr>
        <p:txBody>
          <a:bodyPr>
            <a:normAutofit/>
          </a:bodyPr>
          <a:lstStyle/>
          <a:p>
            <a:pPr marL="0" indent="0" algn="justLow">
              <a:lnSpc>
                <a:spcPct val="150000"/>
              </a:lnSpc>
              <a:buNone/>
            </a:pPr>
            <a:r>
              <a:rPr lang="fa-IR" sz="2400" dirty="0">
                <a:cs typeface="2  Badr" panose="00000400000000000000" pitchFamily="2" charset="-78"/>
              </a:rPr>
              <a:t>۱۸۹۹:انجمن ملی تعلیم و تربیت کمیته ای را مامور می کند که چگونگی آموزش طراحی درمدارس دولتی را بررسی کنند.</a:t>
            </a:r>
          </a:p>
          <a:p>
            <a:pPr marL="0" indent="0" algn="justLow">
              <a:lnSpc>
                <a:spcPct val="150000"/>
              </a:lnSpc>
              <a:buNone/>
            </a:pPr>
            <a:r>
              <a:rPr lang="fa-IR" sz="2400" dirty="0">
                <a:cs typeface="2  Badr" panose="00000400000000000000" pitchFamily="2" charset="-78"/>
              </a:rPr>
              <a:t>۱۸۹۶:جان دیویی،درسمت رئیس سازمان تازه تاسیس اموزش در دانشگاه شیکاگو،به راه اندازی آزمایشگاهی می پردازد تا بدین ترتیب نظریه های خود را در کلاس درس وبه آزمون بگذارد.نگاه ابزاری وعمل گرایی دیویی به تعلیم وتربیت، درآثارو نوشته های بعدی او آشکار است.</a:t>
            </a:r>
          </a:p>
          <a:p>
            <a:pPr marL="0" indent="0" algn="justLow">
              <a:lnSpc>
                <a:spcPct val="150000"/>
              </a:lnSpc>
              <a:buNone/>
            </a:pPr>
            <a:r>
              <a:rPr lang="fa-IR" sz="2400" dirty="0">
                <a:cs typeface="2  Badr" panose="00000400000000000000" pitchFamily="2" charset="-78"/>
              </a:rPr>
              <a:t>۱۹۰۱:انتشار مجله کتاب هنرهای کاربردی،باویراستاری جیمز هال مشوق استفاده از پروژه ها و فعالیت هایی بود که نهایتا به فاصله گرفتن معلمان هنر از روش علمی والتر اسمیت منجر می شود.</a:t>
            </a:r>
          </a:p>
        </p:txBody>
      </p:sp>
    </p:spTree>
    <p:extLst>
      <p:ext uri="{BB962C8B-B14F-4D97-AF65-F5344CB8AC3E}">
        <p14:creationId xmlns:p14="http://schemas.microsoft.com/office/powerpoint/2010/main" val="2623831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85C5B-EE6E-4081-B63F-DEF5735F3012}"/>
              </a:ext>
            </a:extLst>
          </p:cNvPr>
          <p:cNvSpPr>
            <a:spLocks noGrp="1"/>
          </p:cNvSpPr>
          <p:nvPr>
            <p:ph idx="1"/>
          </p:nvPr>
        </p:nvSpPr>
        <p:spPr>
          <a:xfrm>
            <a:off x="1622729" y="1020726"/>
            <a:ext cx="8946541" cy="5344632"/>
          </a:xfrm>
        </p:spPr>
        <p:txBody>
          <a:bodyPr>
            <a:normAutofit/>
          </a:bodyPr>
          <a:lstStyle/>
          <a:p>
            <a:pPr marL="0" indent="0" algn="justLow">
              <a:lnSpc>
                <a:spcPct val="150000"/>
              </a:lnSpc>
              <a:buNone/>
            </a:pPr>
            <a:r>
              <a:rPr lang="fa-IR" sz="2400" dirty="0">
                <a:cs typeface="2  Badr" panose="00000400000000000000" pitchFamily="2" charset="-78"/>
              </a:rPr>
              <a:t>۱۹۱۲:برای نخستین بار،پنجاه راهنمای هنر درشهر نیویورک مشغول به کارند.</a:t>
            </a:r>
          </a:p>
          <a:p>
            <a:pPr marL="0" indent="0" algn="justLow">
              <a:lnSpc>
                <a:spcPct val="150000"/>
              </a:lnSpc>
              <a:buNone/>
            </a:pPr>
            <a:endParaRPr lang="fa-IR" sz="2400" dirty="0">
              <a:cs typeface="2  Badr" panose="00000400000000000000" pitchFamily="2" charset="-78"/>
            </a:endParaRPr>
          </a:p>
          <a:p>
            <a:pPr marL="0" indent="0" algn="justLow">
              <a:lnSpc>
                <a:spcPct val="150000"/>
              </a:lnSpc>
              <a:buNone/>
            </a:pPr>
            <a:r>
              <a:rPr lang="fa-IR" sz="2400" dirty="0">
                <a:cs typeface="2  Badr" panose="00000400000000000000" pitchFamily="2" charset="-78"/>
              </a:rPr>
              <a:t>۱۹۱۲:والترسار جنت از دانشگاه شیکاگو،درکتاب خود به نام هنرهای زیبا وصنعتی درآمریکا برضرورت عطف توجه به نیاز ها وعلایق کودکان و همچنین تمایل آنها به خلق هنر تاکید می ورزد.</a:t>
            </a:r>
          </a:p>
          <a:p>
            <a:pPr marL="0" indent="0" algn="justLow">
              <a:lnSpc>
                <a:spcPct val="150000"/>
              </a:lnSpc>
              <a:buNone/>
            </a:pPr>
            <a:r>
              <a:rPr lang="fa-IR" sz="2400" dirty="0">
                <a:cs typeface="2  Badr" panose="00000400000000000000" pitchFamily="2" charset="-78"/>
              </a:rPr>
              <a:t>۱۹۳۰-۱۹۲۰:نهضت مطالعه تصاویر را باید مبدا و ریشه تاریخی نهضت دیسیپلین محوری درآموزش هنر دانست.درسایه پیشرفت هایی که درحوزه فناوری چاپ و همچنین کاربرد تولید رنگی آثار هنری اتفاق افتاد،درک ارزش هنر به بخش مهمی از یک برنامه متعادل آموزش هنر تبدیل می شود.</a:t>
            </a:r>
          </a:p>
        </p:txBody>
      </p:sp>
    </p:spTree>
    <p:extLst>
      <p:ext uri="{BB962C8B-B14F-4D97-AF65-F5344CB8AC3E}">
        <p14:creationId xmlns:p14="http://schemas.microsoft.com/office/powerpoint/2010/main" val="1801575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313A7-323E-4F35-BFFE-2399B81982AF}"/>
              </a:ext>
            </a:extLst>
          </p:cNvPr>
          <p:cNvSpPr>
            <a:spLocks noGrp="1"/>
          </p:cNvSpPr>
          <p:nvPr>
            <p:ph idx="1"/>
          </p:nvPr>
        </p:nvSpPr>
        <p:spPr>
          <a:xfrm>
            <a:off x="1622729" y="836428"/>
            <a:ext cx="8946541" cy="5185143"/>
          </a:xfrm>
        </p:spPr>
        <p:txBody>
          <a:bodyPr>
            <a:normAutofit lnSpcReduction="10000"/>
          </a:bodyPr>
          <a:lstStyle/>
          <a:p>
            <a:pPr marL="0" indent="0" algn="justLow">
              <a:lnSpc>
                <a:spcPct val="150000"/>
              </a:lnSpc>
              <a:buNone/>
            </a:pPr>
            <a:r>
              <a:rPr lang="fa-IR" sz="2400" dirty="0">
                <a:cs typeface="2  Badr" panose="00000400000000000000" pitchFamily="2" charset="-78"/>
              </a:rPr>
              <a:t>۱۹۲۴:بله  بائوس کتاب هنر در مدارس  را منتشر می کند ودر آن با تمسک به  فلسفه هنر کاربردی،به حمایت از مقوله ارزش گذاری  هنر می پردازد.</a:t>
            </a:r>
          </a:p>
          <a:p>
            <a:pPr marL="0" indent="0" algn="justLow">
              <a:lnSpc>
                <a:spcPct val="150000"/>
              </a:lnSpc>
              <a:buNone/>
            </a:pPr>
            <a:endParaRPr lang="fa-IR" sz="2400" dirty="0">
              <a:cs typeface="2  Badr" panose="00000400000000000000" pitchFamily="2" charset="-78"/>
            </a:endParaRPr>
          </a:p>
          <a:p>
            <a:pPr marL="0" indent="0" algn="justLow">
              <a:lnSpc>
                <a:spcPct val="150000"/>
              </a:lnSpc>
              <a:buNone/>
            </a:pPr>
            <a:r>
              <a:rPr lang="fa-IR" sz="2400" dirty="0">
                <a:cs typeface="2  Badr" panose="00000400000000000000" pitchFamily="2" charset="-78"/>
              </a:rPr>
              <a:t>۱۹۲۵:موسسه کارنگی از گزارشی که در زمینه نقش  هنر درتعلیم و تربیت تهیه شده بود،حمایت واز  موضع افزودن بر محتوای هنر در مدارس پشتیبانی می کند.</a:t>
            </a:r>
          </a:p>
          <a:p>
            <a:pPr marL="0" indent="0" algn="justLow">
              <a:lnSpc>
                <a:spcPct val="150000"/>
              </a:lnSpc>
              <a:buNone/>
            </a:pPr>
            <a:r>
              <a:rPr lang="fa-IR" sz="2400" dirty="0">
                <a:cs typeface="2  Badr" panose="00000400000000000000" pitchFamily="2" charset="-78"/>
              </a:rPr>
              <a:t>۱۹۲۷:انجمن ملی تعلیم و تربیت در نشست سالانه خود در شهر دالاس درایالت تگزاس،هنر را به منزله یک مبحث اساسی در تعلیم و تربیت به رسمیت می شناسد.</a:t>
            </a:r>
          </a:p>
          <a:p>
            <a:pPr marL="0" indent="0" algn="justLow">
              <a:lnSpc>
                <a:spcPct val="150000"/>
              </a:lnSpc>
              <a:buNone/>
            </a:pPr>
            <a:r>
              <a:rPr lang="fa-IR" sz="2400" dirty="0">
                <a:cs typeface="2  Badr" panose="00000400000000000000" pitchFamily="2" charset="-78"/>
              </a:rPr>
              <a:t>۱۹۳۲:مار گارت ماتیاس کتاب آموزش هنر را منتشر می کند،که کمک شایان توجهی به غنای منابع تخصصی در حوزه آموزش هنر کرد.</a:t>
            </a:r>
          </a:p>
        </p:txBody>
      </p:sp>
    </p:spTree>
    <p:extLst>
      <p:ext uri="{BB962C8B-B14F-4D97-AF65-F5344CB8AC3E}">
        <p14:creationId xmlns:p14="http://schemas.microsoft.com/office/powerpoint/2010/main" val="20969164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B548C-27EC-4049-A45C-7174E16592EB}"/>
              </a:ext>
            </a:extLst>
          </p:cNvPr>
          <p:cNvSpPr>
            <a:spLocks noGrp="1"/>
          </p:cNvSpPr>
          <p:nvPr>
            <p:ph idx="1"/>
          </p:nvPr>
        </p:nvSpPr>
        <p:spPr>
          <a:xfrm>
            <a:off x="1427070" y="698205"/>
            <a:ext cx="9337860" cy="5461590"/>
          </a:xfrm>
        </p:spPr>
        <p:txBody>
          <a:bodyPr>
            <a:normAutofit/>
          </a:bodyPr>
          <a:lstStyle/>
          <a:p>
            <a:pPr marL="0" indent="0" algn="justLow">
              <a:lnSpc>
                <a:spcPct val="150000"/>
              </a:lnSpc>
              <a:buNone/>
            </a:pPr>
            <a:r>
              <a:rPr lang="fa-IR" sz="2400" dirty="0">
                <a:cs typeface="2  Badr" panose="00000400000000000000" pitchFamily="2" charset="-78"/>
              </a:rPr>
              <a:t>۱۹۳۳:پروژه هنر اواتونا درشهر مینه سوتای آمریکا،مبادرت به تولید برنامه ای می کند که نه تنها پاسخگوی مسئولیت ها یا کارکردهای مدرسه ای است،بلکه به نیاز های شهروندی نیز توجه دارد.</a:t>
            </a:r>
          </a:p>
          <a:p>
            <a:pPr marL="0" indent="0" algn="justLow">
              <a:lnSpc>
                <a:spcPct val="150000"/>
              </a:lnSpc>
              <a:buNone/>
            </a:pPr>
            <a:endParaRPr lang="fa-IR" sz="2400" dirty="0">
              <a:cs typeface="2  Badr" panose="00000400000000000000" pitchFamily="2" charset="-78"/>
            </a:endParaRPr>
          </a:p>
          <a:p>
            <a:pPr marL="0" indent="0" algn="justLow">
              <a:lnSpc>
                <a:spcPct val="150000"/>
              </a:lnSpc>
              <a:buNone/>
            </a:pPr>
            <a:r>
              <a:rPr lang="fa-IR" sz="2400" dirty="0">
                <a:cs typeface="2  Badr" panose="00000400000000000000" pitchFamily="2" charset="-78"/>
              </a:rPr>
              <a:t>۱۹۳۳:در حالی که پروژه اواتونا کار خود را آغاز می کند،معلمان هنر وابسته به دانشکده هنر در آلمان به نام باوهاوس،که هنرو آموزش هنر در آمریکارا به شدت تحت تاثیر قرار داده بودند،از آلمان هیتلری فرار می کنند ودر کالجی درایالت کارولینای شمالی ،به ریاست ژوزف البرز،مستقر می شوند.</a:t>
            </a:r>
          </a:p>
          <a:p>
            <a:pPr marL="0" indent="0" algn="justLow">
              <a:lnSpc>
                <a:spcPct val="150000"/>
              </a:lnSpc>
              <a:buNone/>
            </a:pPr>
            <a:r>
              <a:rPr lang="fa-IR" sz="2400" dirty="0">
                <a:cs typeface="2  Badr" panose="00000400000000000000" pitchFamily="2" charset="-78"/>
              </a:rPr>
              <a:t>۱۹۳۸:لئون لویال وینزلو،رئیس بخش هنر مدارس شهر بالتیمور،کتاب برنامه تلفیقی هنر مدارس را منتشر می کند و در آن نشان می دهد که استفاده از هنر به منزله یک کاتالیزور دریادگیری موضوعات درسی (علمی)ضروری است.</a:t>
            </a:r>
          </a:p>
        </p:txBody>
      </p:sp>
    </p:spTree>
    <p:extLst>
      <p:ext uri="{BB962C8B-B14F-4D97-AF65-F5344CB8AC3E}">
        <p14:creationId xmlns:p14="http://schemas.microsoft.com/office/powerpoint/2010/main" val="57042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docProps/app.xml><?xml version="1.0" encoding="utf-8"?>
<Properties xmlns="http://schemas.openxmlformats.org/officeDocument/2006/extended-properties" xmlns:vt="http://schemas.openxmlformats.org/officeDocument/2006/docPropsVTypes">
  <Template>Feathered</Template>
  <TotalTime>63</TotalTime>
  <Words>1173</Words>
  <Application>Microsoft Office PowerPoint</Application>
  <PresentationFormat>صفحه گسترده</PresentationFormat>
  <Paragraphs>42</Paragraphs>
  <Slides>12</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12</vt:i4>
      </vt:variant>
    </vt:vector>
  </HeadingPairs>
  <TitlesOfParts>
    <vt:vector size="13" baseType="lpstr">
      <vt:lpstr>Feathered</vt:lpstr>
      <vt:lpstr>ارائه PowerPoint</vt:lpstr>
      <vt:lpstr>ارائه PowerPoint</vt:lpstr>
      <vt:lpstr>برنامه درسی وآموزش هنر درنگاه جهانی  تاریخچه آموزش هنر</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dc:creator>
  <cp:lastModifiedBy>کاربر ناشناخته</cp:lastModifiedBy>
  <cp:revision>10</cp:revision>
  <dcterms:created xsi:type="dcterms:W3CDTF">2020-06-04T20:35:27Z</dcterms:created>
  <dcterms:modified xsi:type="dcterms:W3CDTF">2020-06-07T13:29:56Z</dcterms:modified>
</cp:coreProperties>
</file>