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4"/>
  </p:sldMasterIdLst>
  <p:notesMasterIdLst>
    <p:notesMasterId r:id="rId16"/>
  </p:notesMasterIdLst>
  <p:sldIdLst>
    <p:sldId id="277" r:id="rId5"/>
    <p:sldId id="278" r:id="rId6"/>
    <p:sldId id="279" r:id="rId7"/>
    <p:sldId id="280" r:id="rId8"/>
    <p:sldId id="281" r:id="rId9"/>
    <p:sldId id="282" r:id="rId10"/>
    <p:sldId id="283" r:id="rId11"/>
    <p:sldId id="284" r:id="rId12"/>
    <p:sldId id="285" r:id="rId13"/>
    <p:sldId id="286" r:id="rId14"/>
    <p:sldId id="28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485"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1EC09C-9CDC-48F0-BB82-ED223F986966}" type="datetimeFigureOut">
              <a:rPr lang="en-US" smtClean="0"/>
              <a:t>5/31/2020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46CEE3-4835-4F73-BA0B-02C09C038718}" type="slidenum">
              <a:rPr lang="en-US" smtClean="0"/>
              <a:t>‹#›</a:t>
            </a:fld>
            <a:endParaRPr lang="en-US" dirty="0"/>
          </a:p>
        </p:txBody>
      </p:sp>
    </p:spTree>
    <p:extLst>
      <p:ext uri="{BB962C8B-B14F-4D97-AF65-F5344CB8AC3E}">
        <p14:creationId xmlns:p14="http://schemas.microsoft.com/office/powerpoint/2010/main" val="3579088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smtClean="0"/>
              <a:t>Click to edit Master title style</a:t>
            </a:r>
            <a:endParaRPr lang="en-US"/>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8932558" y="5870575"/>
            <a:ext cx="1600200" cy="377825"/>
          </a:xfrm>
        </p:spPr>
        <p:txBody>
          <a:bodyPr/>
          <a:lstStyle/>
          <a:p>
            <a:fld id="{9D874152-028B-486A-9CCC-467A5536A7DC}" type="datetime1">
              <a:rPr lang="en-US" smtClean="0"/>
              <a:t>5/31/2020</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smtClean="0"/>
              <a:t>Click to edit Master title style</a:t>
            </a:r>
            <a:endParaRPr lang="en-US"/>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A1558FF-9F53-4DAD-84A1-1EEE4F190FF1}" type="datetime1">
              <a:rPr lang="en-US" smtClean="0"/>
              <a:t>5/31/2020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78FA1A6-D89D-4E0B-ACDC-F92429034F56}" type="datetime1">
              <a:rPr lang="en-US" smtClean="0"/>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BA382F0-6EA8-4D82-951F-1579D6A93CC4}" type="datetime1">
              <a:rPr lang="en-US" smtClean="0"/>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DBE913C-F349-4CE3-A910-0EA13427FE0D}" type="datetime1">
              <a:rPr lang="en-US" smtClean="0"/>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0D4C5C7-4D27-4EBE-9DB8-92F5F0F40B34}" type="datetime1">
              <a:rPr lang="en-US" smtClean="0"/>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CDAF82-EDB2-4FBF-83F4-247A1B3455CB}" type="datetime1">
              <a:rPr lang="en-US" smtClean="0"/>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5E59DB-4C5A-44A3-897C-FF6803F94296}" type="datetime1">
              <a:rPr lang="en-US" smtClean="0"/>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smtClean="0"/>
              <a:t>Click to edit Master title style</a:t>
            </a: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F6B6E0-E0F8-4800-BD74-7D33DFE5ED7E}" type="datetime1">
              <a:rPr lang="en-US" smtClean="0"/>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6DC824-D0E7-4046-8B44-4AAD1C4DE2CF}" type="datetime1">
              <a:rPr lang="en-US" smtClean="0"/>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smtClean="0"/>
              <a:t>Click to edit Master title style</a:t>
            </a:r>
            <a:endParaRPr lang="en-US"/>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EFC221C-17A4-4F42-9F54-9F7E03AA1BBB}" type="datetime1">
              <a:rPr lang="en-US" smtClean="0"/>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CD7CBA-5256-42F3-BAB5-33F095514AE3}" type="datetime1">
              <a:rPr lang="en-US" smtClean="0"/>
              <a:t>5/31/2020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B80C04-2E33-403B-B014-7E203A57326C}" type="datetime1">
              <a:rPr lang="en-US" smtClean="0"/>
              <a:t>5/31/2020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C92A49D-7D7F-4D69-A8AA-65D6B58C15F2}" type="datetime1">
              <a:rPr lang="en-US" smtClean="0"/>
              <a:t>5/31/2020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09E02903-36C1-4F6B-9F27-EA2305255204}" type="datetime1">
              <a:rPr lang="en-US" smtClean="0"/>
              <a:t>5/31/2020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E8BBFA8-C775-4121-A7F6-6851C8035873}" type="datetime1">
              <a:rPr lang="en-US" smtClean="0"/>
              <a:t>5/31/2020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smtClean="0"/>
              <a:t>Click to edit Master title style</a:t>
            </a:r>
            <a:endParaRPr lang="en-US"/>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EC01760-8EEC-4A4C-BD0D-3CDAAA80A266}" type="datetime1">
              <a:rPr lang="en-US" smtClean="0"/>
              <a:t>5/31/2020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183DE74-4CAD-4852-95E7-A055FD779420}" type="datetime1">
              <a:rPr lang="en-US" smtClean="0"/>
              <a:t>5/31/2020</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hf sldNum="0"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E3F80-D945-4490-916D-6384E6895E6F}"/>
              </a:ext>
            </a:extLst>
          </p:cNvPr>
          <p:cNvSpPr>
            <a:spLocks noGrp="1"/>
          </p:cNvSpPr>
          <p:nvPr>
            <p:ph type="title"/>
          </p:nvPr>
        </p:nvSpPr>
        <p:spPr/>
        <p:txBody>
          <a:bodyPr>
            <a:normAutofit/>
          </a:bodyPr>
          <a:lstStyle/>
          <a:p>
            <a:pPr algn="ctr"/>
            <a:r>
              <a:rPr lang="en-US" sz="6000" dirty="0"/>
              <a:t>Title Lorem Ipsum</a:t>
            </a:r>
          </a:p>
        </p:txBody>
      </p:sp>
      <p:sp>
        <p:nvSpPr>
          <p:cNvPr id="3" name="Subtitle 2">
            <a:extLst>
              <a:ext uri="{FF2B5EF4-FFF2-40B4-BE49-F238E27FC236}">
                <a16:creationId xmlns:a16="http://schemas.microsoft.com/office/drawing/2014/main" id="{616351BD-4BE1-47AD-8B65-1472A3BE63E4}"/>
              </a:ext>
            </a:extLst>
          </p:cNvPr>
          <p:cNvSpPr>
            <a:spLocks noGrp="1"/>
          </p:cNvSpPr>
          <p:nvPr>
            <p:ph idx="1"/>
          </p:nvPr>
        </p:nvSpPr>
        <p:spPr/>
        <p:txBody>
          <a:bodyPr>
            <a:normAutofit/>
          </a:bodyPr>
          <a:lstStyle/>
          <a:p>
            <a:pPr algn="ctr"/>
            <a:r>
              <a:rPr lang="en-US" dirty="0"/>
              <a:t>Sit Dolor Amet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803136203"/>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42657"/>
            <a:ext cx="10131425" cy="1456267"/>
          </a:xfrm>
        </p:spPr>
        <p:txBody>
          <a:bodyPr/>
          <a:lstStyle/>
          <a:p>
            <a:pPr algn="ctr" rtl="1"/>
            <a:r>
              <a:rPr lang="fa-IR" dirty="0" smtClean="0">
                <a:solidFill>
                  <a:srgbClr val="FFFF00"/>
                </a:solidFill>
                <a:cs typeface="B Titr" panose="00000700000000000000" pitchFamily="2" charset="-78"/>
              </a:rPr>
              <a:t>نحوه ورود والیبال به ایران</a:t>
            </a:r>
            <a:endParaRPr lang="en-US" dirty="0">
              <a:solidFill>
                <a:srgbClr val="FFFF00"/>
              </a:solidFill>
              <a:cs typeface="B Titr" panose="00000700000000000000" pitchFamily="2" charset="-78"/>
            </a:endParaRPr>
          </a:p>
        </p:txBody>
      </p:sp>
      <p:sp>
        <p:nvSpPr>
          <p:cNvPr id="3" name="Content Placeholder 2"/>
          <p:cNvSpPr>
            <a:spLocks noGrp="1"/>
          </p:cNvSpPr>
          <p:nvPr>
            <p:ph idx="1"/>
          </p:nvPr>
        </p:nvSpPr>
        <p:spPr>
          <a:xfrm>
            <a:off x="144263" y="772357"/>
            <a:ext cx="10131425" cy="5045477"/>
          </a:xfrm>
        </p:spPr>
        <p:txBody>
          <a:bodyPr>
            <a:normAutofit/>
          </a:bodyPr>
          <a:lstStyle/>
          <a:p>
            <a:pPr algn="just" rtl="1">
              <a:lnSpc>
                <a:spcPct val="150000"/>
              </a:lnSpc>
            </a:pPr>
            <a:r>
              <a:rPr lang="fa-IR" sz="2400" b="1" dirty="0">
                <a:cs typeface="B Yagut" panose="00000400000000000000" pitchFamily="2" charset="-78"/>
              </a:rPr>
              <a:t>در ابتدا تأسیس فدراسیون‌های ورزشی والیبال و بسکتبال دارای فدراسیون مشترک شدند و تا سال ۱۳۳۶ به همین نحو ادامه داشت. در آن سال‌ها مسابقاتی تحت عنوان قهرمانی باشگاه‌ها، دسته‌جات آزاد، انتخابی، قهرمانی مدارس و دانشکده‌های هر شهرستان و نهایتاً قهرمانی کشور انجام می‌گرفت. اشغال ایران توسط نیروهای متفقین در جنگ جهانی دوم، ارتباط ورزشی کشور ما به ویژه تیم‌های والیبال را با سربازان این نیروها به همراه داشت و راهی برای آشنا شدن با والیبال خارج از کشور بود. در آن زمان یک مسابقه دوستانه بین یک تیم از کشورمان با ارتش روسیه در انزلی انجام شد که این بازی به نفع تیم ملی ایران خاتمه یافت.</a:t>
            </a:r>
            <a:endParaRPr lang="en-US" sz="2400" b="1" dirty="0">
              <a:cs typeface="B Yagut" panose="00000400000000000000" pitchFamily="2" charset="-78"/>
            </a:endParaRPr>
          </a:p>
        </p:txBody>
      </p:sp>
    </p:spTree>
    <p:extLst>
      <p:ext uri="{BB962C8B-B14F-4D97-AF65-F5344CB8AC3E}">
        <p14:creationId xmlns:p14="http://schemas.microsoft.com/office/powerpoint/2010/main" val="1834523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2000" cy="6858000"/>
          </a:xfrm>
        </p:spPr>
      </p:pic>
    </p:spTree>
    <p:extLst>
      <p:ext uri="{BB962C8B-B14F-4D97-AF65-F5344CB8AC3E}">
        <p14:creationId xmlns:p14="http://schemas.microsoft.com/office/powerpoint/2010/main" val="2180163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9A64C-EA0D-4DC2-A8C5-C88EFBF64979}"/>
              </a:ext>
            </a:extLst>
          </p:cNvPr>
          <p:cNvSpPr>
            <a:spLocks noGrp="1"/>
          </p:cNvSpPr>
          <p:nvPr>
            <p:ph type="title"/>
          </p:nvPr>
        </p:nvSpPr>
        <p:spPr/>
        <p:txBody>
          <a:bodyPr>
            <a:normAutofit/>
          </a:bodyPr>
          <a:lstStyle/>
          <a:p>
            <a:pPr algn="ctr"/>
            <a:r>
              <a:rPr lang="fa-IR" sz="7200" dirty="0" smtClean="0">
                <a:cs typeface="B Titr" panose="00000700000000000000" pitchFamily="2" charset="-78"/>
              </a:rPr>
              <a:t>جلسه اول</a:t>
            </a:r>
            <a:endParaRPr lang="en-US" sz="7200" dirty="0">
              <a:cs typeface="B Titr" panose="00000700000000000000" pitchFamily="2" charset="-78"/>
            </a:endParaRPr>
          </a:p>
        </p:txBody>
      </p:sp>
      <p:sp>
        <p:nvSpPr>
          <p:cNvPr id="3" name="Content Placeholder 2">
            <a:extLst>
              <a:ext uri="{FF2B5EF4-FFF2-40B4-BE49-F238E27FC236}">
                <a16:creationId xmlns:a16="http://schemas.microsoft.com/office/drawing/2014/main" id="{25AADCBA-8B92-4FBD-B325-3AA53CFF953E}"/>
              </a:ext>
            </a:extLst>
          </p:cNvPr>
          <p:cNvSpPr>
            <a:spLocks noGrp="1"/>
          </p:cNvSpPr>
          <p:nvPr>
            <p:ph idx="1"/>
          </p:nvPr>
        </p:nvSpPr>
        <p:spPr/>
        <p:txBody>
          <a:bodyPr>
            <a:normAutofit/>
          </a:bodyPr>
          <a:lstStyle/>
          <a:p>
            <a:pPr marL="0" indent="0" algn="ctr">
              <a:buNone/>
            </a:pPr>
            <a:r>
              <a:rPr lang="fa-IR" sz="5400" dirty="0" smtClean="0">
                <a:solidFill>
                  <a:srgbClr val="FFFF00"/>
                </a:solidFill>
                <a:cs typeface="B Titr" panose="00000700000000000000" pitchFamily="2" charset="-78"/>
              </a:rPr>
              <a:t>تاریخچه والیبال</a:t>
            </a:r>
            <a:endParaRPr lang="en-US" sz="5400" dirty="0">
              <a:solidFill>
                <a:srgbClr val="FFFF00"/>
              </a:solidFill>
              <a:cs typeface="B Titr" panose="00000700000000000000" pitchFamily="2" charset="-78"/>
            </a:endParaRPr>
          </a:p>
          <a:p>
            <a:endParaRPr lang="en-US" dirty="0"/>
          </a:p>
        </p:txBody>
      </p:sp>
    </p:spTree>
    <p:extLst>
      <p:ext uri="{BB962C8B-B14F-4D97-AF65-F5344CB8AC3E}">
        <p14:creationId xmlns:p14="http://schemas.microsoft.com/office/powerpoint/2010/main" val="967649637"/>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881" y="183472"/>
            <a:ext cx="10131425" cy="864093"/>
          </a:xfrm>
        </p:spPr>
        <p:txBody>
          <a:bodyPr>
            <a:normAutofit/>
          </a:bodyPr>
          <a:lstStyle/>
          <a:p>
            <a:pPr algn="ctr"/>
            <a:r>
              <a:rPr lang="fa-IR" sz="4400" dirty="0" smtClean="0">
                <a:solidFill>
                  <a:srgbClr val="FFFF00"/>
                </a:solidFill>
                <a:cs typeface="B Titr" panose="00000700000000000000" pitchFamily="2" charset="-78"/>
              </a:rPr>
              <a:t>والیبال توست چه کسی و در چه سال متولد شد</a:t>
            </a:r>
            <a:endParaRPr lang="en-US" sz="4400" dirty="0">
              <a:solidFill>
                <a:srgbClr val="FFFF00"/>
              </a:solidFill>
              <a:cs typeface="B Titr" panose="00000700000000000000" pitchFamily="2" charset="-78"/>
            </a:endParaRPr>
          </a:p>
        </p:txBody>
      </p:sp>
      <p:sp>
        <p:nvSpPr>
          <p:cNvPr id="3" name="Content Placeholder 2"/>
          <p:cNvSpPr>
            <a:spLocks noGrp="1"/>
          </p:cNvSpPr>
          <p:nvPr>
            <p:ph idx="1"/>
          </p:nvPr>
        </p:nvSpPr>
        <p:spPr>
          <a:xfrm>
            <a:off x="3400148" y="1367162"/>
            <a:ext cx="6600333" cy="4616388"/>
          </a:xfrm>
        </p:spPr>
        <p:txBody>
          <a:bodyPr>
            <a:normAutofit/>
          </a:bodyPr>
          <a:lstStyle/>
          <a:p>
            <a:pPr algn="just" rtl="1"/>
            <a:r>
              <a:rPr lang="fa-IR" sz="2400" b="1" dirty="0">
                <a:cs typeface="B Yagut" panose="00000400000000000000" pitchFamily="2" charset="-78"/>
              </a:rPr>
              <a:t>والیبال ورزش مورد علاقه سربازها در جنگ جهانی دوم بود. ورزش والیبال که در ابتدا مینتونت (</a:t>
            </a:r>
            <a:r>
              <a:rPr lang="en-US" sz="2400" b="1" dirty="0" err="1">
                <a:cs typeface="B Yagut" panose="00000400000000000000" pitchFamily="2" charset="-78"/>
              </a:rPr>
              <a:t>Mintonette</a:t>
            </a:r>
            <a:r>
              <a:rPr lang="en-US" sz="2400" b="1" dirty="0">
                <a:cs typeface="B Yagut" panose="00000400000000000000" pitchFamily="2" charset="-78"/>
              </a:rPr>
              <a:t>) </a:t>
            </a:r>
            <a:r>
              <a:rPr lang="fa-IR" sz="2400" b="1" dirty="0">
                <a:cs typeface="B Yagut" panose="00000400000000000000" pitchFamily="2" charset="-78"/>
              </a:rPr>
              <a:t>نامیده می‌شد در سال ۱۸۹۵ - یعنی چهار سال پس از تولد بسکتبال - توسط فردی بنام ویلیام جی. مورگان ابداع شد. مورگان متولد سال ۱۸۷۰ در شهر نیویورک بود که پس از تحصیل در کالج جوانان مسیحی مسئولیت تهیه برنامه‌های ورزشی برای سلامتی و تندرستی مردان به او واگذار شده بود.او این بازی را با ترکیب بازی‌های بسکتبال، تنیس و هندبال ایجاد کرد و هدفش طراحی ورزشی بود که برای افرادی که تمایل به تحرک کمتری دارند، مناسب باشد</a:t>
            </a:r>
            <a:r>
              <a:rPr lang="fa-IR" sz="2400" b="1" dirty="0" smtClean="0">
                <a:cs typeface="B Yagut" panose="00000400000000000000" pitchFamily="2" charset="-78"/>
              </a:rPr>
              <a:t>.</a:t>
            </a:r>
          </a:p>
          <a:p>
            <a:pPr algn="just" rtl="1"/>
            <a:endParaRPr lang="en-US" sz="2400" b="1" dirty="0">
              <a:cs typeface="B Yagut" panose="000004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494" y="1667137"/>
            <a:ext cx="2938509" cy="3614366"/>
          </a:xfrm>
          <a:prstGeom prst="rect">
            <a:avLst/>
          </a:prstGeom>
        </p:spPr>
      </p:pic>
    </p:spTree>
    <p:extLst>
      <p:ext uri="{BB962C8B-B14F-4D97-AF65-F5344CB8AC3E}">
        <p14:creationId xmlns:p14="http://schemas.microsoft.com/office/powerpoint/2010/main" val="2835680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5103"/>
            <a:ext cx="10131425" cy="1456267"/>
          </a:xfrm>
        </p:spPr>
        <p:txBody>
          <a:bodyPr>
            <a:normAutofit/>
          </a:bodyPr>
          <a:lstStyle/>
          <a:p>
            <a:pPr algn="ctr" rtl="1"/>
            <a:r>
              <a:rPr lang="fa-IR" sz="4000" dirty="0" smtClean="0">
                <a:solidFill>
                  <a:srgbClr val="FFFF00"/>
                </a:solidFill>
                <a:cs typeface="B Titr" panose="00000700000000000000" pitchFamily="2" charset="-78"/>
              </a:rPr>
              <a:t>نحوه معرفی و چگونگی بازی در اوایل تاریخ والیبال</a:t>
            </a:r>
            <a:endParaRPr lang="en-US" sz="4000" dirty="0">
              <a:solidFill>
                <a:srgbClr val="FFFF00"/>
              </a:solidFill>
              <a:cs typeface="B Titr" panose="00000700000000000000" pitchFamily="2" charset="-78"/>
            </a:endParaRPr>
          </a:p>
        </p:txBody>
      </p:sp>
      <p:sp>
        <p:nvSpPr>
          <p:cNvPr id="3" name="Content Placeholder 2"/>
          <p:cNvSpPr>
            <a:spLocks noGrp="1"/>
          </p:cNvSpPr>
          <p:nvPr>
            <p:ph idx="1"/>
          </p:nvPr>
        </p:nvSpPr>
        <p:spPr>
          <a:xfrm>
            <a:off x="186431" y="663030"/>
            <a:ext cx="10364465" cy="6194970"/>
          </a:xfrm>
        </p:spPr>
        <p:txBody>
          <a:bodyPr>
            <a:normAutofit/>
          </a:bodyPr>
          <a:lstStyle/>
          <a:p>
            <a:pPr algn="just" rtl="1">
              <a:lnSpc>
                <a:spcPct val="150000"/>
              </a:lnSpc>
            </a:pPr>
            <a:r>
              <a:rPr lang="fa-IR" sz="2000" b="1" dirty="0">
                <a:cs typeface="B Yagut" panose="00000400000000000000" pitchFamily="2" charset="-78"/>
              </a:rPr>
              <a:t>تحت تأثیر محبوبیت فراوان بسکتبال در بین عامه، مورگان تصمیم گرفت برای دانشجویان خود ورزشی را به وجود آورد که بازی از روی تور انجام گیرد و لذت بخش باشد. مورگان با استفاده از تویی توپ بسکتبال که به دلیل سبکی وزن، به دست‌ها آسیب نمی‌رساند، بازی را شروع کرد. با وجود این که به طور آهسته و کند از </a:t>
            </a:r>
            <a:r>
              <a:rPr lang="en-US" sz="2000" b="1" dirty="0">
                <a:cs typeface="B Yagut" panose="00000400000000000000" pitchFamily="2" charset="-78"/>
              </a:rPr>
              <a:t>Y.M.C.A </a:t>
            </a:r>
            <a:r>
              <a:rPr lang="fa-IR" sz="2000" b="1" dirty="0">
                <a:cs typeface="B Yagut" panose="00000400000000000000" pitchFamily="2" charset="-78"/>
              </a:rPr>
              <a:t>آغاز شد ولی طولی نکشید که در کلیه شهرهای ماساچوست و نیوانگلند عمومیت یافت. در اسپرینگ فیلد، دکتر ت. آهالستیگ با مشاهده بازی، مینتونت را به والیبال تغییر نام داد، زیرا قصد اساسی از بازی کردن، فرستادن و برگشت دادن (رد و بدل کردن) توپ از روی تور است که کلمه والیبال، در معنا، این نیت را مشخص می‌سازد. با اینکه والیبال در آغاز ورزشی سالنی بود و در محل‌های سرپوشیده انجام می‌شد و اساسا برای فعالیت‌های سرگرم کننده پیشه‌وران و تجار اختصاص یافته بود ولی کم‌کم به زمین‌های روباز کشیده شد و به عنوان یکی از فعالیت‌های جالب توجه تابستانی درآمد و به شدّت پیگیری می‌شد.</a:t>
            </a:r>
            <a:endParaRPr lang="en-US" sz="2000" b="1" dirty="0">
              <a:cs typeface="B Yagut" panose="00000400000000000000" pitchFamily="2" charset="-78"/>
            </a:endParaRPr>
          </a:p>
        </p:txBody>
      </p:sp>
    </p:spTree>
    <p:extLst>
      <p:ext uri="{BB962C8B-B14F-4D97-AF65-F5344CB8AC3E}">
        <p14:creationId xmlns:p14="http://schemas.microsoft.com/office/powerpoint/2010/main" val="994882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269" y="-118369"/>
            <a:ext cx="10131425" cy="1456267"/>
          </a:xfrm>
        </p:spPr>
        <p:txBody>
          <a:bodyPr>
            <a:normAutofit/>
          </a:bodyPr>
          <a:lstStyle/>
          <a:p>
            <a:pPr algn="ctr" rtl="1"/>
            <a:r>
              <a:rPr lang="fa-IR" sz="4400" dirty="0" smtClean="0">
                <a:solidFill>
                  <a:srgbClr val="FFFF00"/>
                </a:solidFill>
                <a:cs typeface="B Titr" panose="00000700000000000000" pitchFamily="2" charset="-78"/>
              </a:rPr>
              <a:t>قوانین والیبال چگونه پدید آمد</a:t>
            </a:r>
            <a:endParaRPr lang="en-US" sz="4400" dirty="0">
              <a:solidFill>
                <a:srgbClr val="FFFF00"/>
              </a:solidFill>
              <a:cs typeface="B Titr" panose="00000700000000000000" pitchFamily="2" charset="-78"/>
            </a:endParaRPr>
          </a:p>
        </p:txBody>
      </p:sp>
      <p:sp>
        <p:nvSpPr>
          <p:cNvPr id="3" name="Content Placeholder 2"/>
          <p:cNvSpPr>
            <a:spLocks noGrp="1"/>
          </p:cNvSpPr>
          <p:nvPr>
            <p:ph idx="1"/>
          </p:nvPr>
        </p:nvSpPr>
        <p:spPr>
          <a:xfrm>
            <a:off x="277428" y="880699"/>
            <a:ext cx="10131425" cy="5977301"/>
          </a:xfrm>
        </p:spPr>
        <p:txBody>
          <a:bodyPr>
            <a:normAutofit/>
          </a:bodyPr>
          <a:lstStyle/>
          <a:p>
            <a:pPr algn="just" rtl="1">
              <a:lnSpc>
                <a:spcPct val="150000"/>
              </a:lnSpc>
            </a:pPr>
            <a:r>
              <a:rPr lang="fa-IR" sz="2400" b="1" dirty="0">
                <a:cs typeface="B Yagut" panose="00000400000000000000" pitchFamily="2" charset="-78"/>
              </a:rPr>
              <a:t>در آغاز برای بازی والیبال قوانین خاصی تدوین نشده بود، هر فرد و در هر کشوری به میل خود و به طریق مختلف با توپ بازی می‌کرد. رفته‌رفته والیبال در مناطق و نواحی مختلف جهان گسترش می‌یافت.کم‌کم قوانینی برای این بازی وضع شد و روش‌ها و حرکات تکنیکی جایگزین حرکات قبلی گردید. در سال ۱۹۰۰ پذیرفته شد که امتیازات هر ست بازی ۲۱ پوئن (امتیاز) باشد. در سال ۱۹۱۲ سیستم چرخش به تصویب رسید. در سال ۱۹۱۷ پذیرفته شد که هر ست بازی ۱۵ امتیاز باشد. در سال ۱۹۱۸ تعداد بازیکنان هر طرف زمین ۶ نفر پیشنهاد شد، که مورد قبول عامه قرار گرفت. در سال ۱۹۲۱ موافقت شد که هر تیم با حداکثر سه ضربه توپ را به طرف دیگر بفرستد. در سال ۱۹۲۳ اندازه زمین بازی ۹×۱۸ متر تعیین شد.به مرور در سال‌های بعد، قوانین فراوانی برای این بازی وضع شد و در بسیاری از قوانین قبلی نیز تغییراتی حاصل گشت.</a:t>
            </a:r>
            <a:endParaRPr lang="en-US" sz="2400" b="1" dirty="0">
              <a:cs typeface="B Yagut" panose="00000400000000000000" pitchFamily="2" charset="-78"/>
            </a:endParaRPr>
          </a:p>
        </p:txBody>
      </p:sp>
    </p:spTree>
    <p:extLst>
      <p:ext uri="{BB962C8B-B14F-4D97-AF65-F5344CB8AC3E}">
        <p14:creationId xmlns:p14="http://schemas.microsoft.com/office/powerpoint/2010/main" val="457390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68062"/>
            <a:ext cx="10131425" cy="1456267"/>
          </a:xfrm>
        </p:spPr>
        <p:txBody>
          <a:bodyPr/>
          <a:lstStyle/>
          <a:p>
            <a:pPr algn="ctr" rtl="1"/>
            <a:r>
              <a:rPr lang="fa-IR" dirty="0" smtClean="0">
                <a:solidFill>
                  <a:srgbClr val="FFFF00"/>
                </a:solidFill>
                <a:cs typeface="B Titr" panose="00000700000000000000" pitchFamily="2" charset="-78"/>
              </a:rPr>
              <a:t>اولین کشورهای والیبالیست  دنیا</a:t>
            </a:r>
            <a:endParaRPr lang="en-US" dirty="0">
              <a:solidFill>
                <a:srgbClr val="FFFF00"/>
              </a:solidFill>
              <a:cs typeface="B Titr" panose="00000700000000000000" pitchFamily="2" charset="-78"/>
            </a:endParaRPr>
          </a:p>
        </p:txBody>
      </p:sp>
      <p:sp>
        <p:nvSpPr>
          <p:cNvPr id="3" name="Content Placeholder 2"/>
          <p:cNvSpPr>
            <a:spLocks noGrp="1"/>
          </p:cNvSpPr>
          <p:nvPr>
            <p:ph idx="1"/>
          </p:nvPr>
        </p:nvSpPr>
        <p:spPr>
          <a:xfrm>
            <a:off x="259673" y="1524329"/>
            <a:ext cx="10131425" cy="4690040"/>
          </a:xfrm>
        </p:spPr>
        <p:txBody>
          <a:bodyPr>
            <a:noAutofit/>
          </a:bodyPr>
          <a:lstStyle/>
          <a:p>
            <a:pPr algn="just" rtl="1">
              <a:lnSpc>
                <a:spcPct val="150000"/>
              </a:lnSpc>
            </a:pPr>
            <a:r>
              <a:rPr lang="fa-IR" sz="2800" b="1" dirty="0">
                <a:cs typeface="B Yagut" panose="00000400000000000000" pitchFamily="2" charset="-78"/>
              </a:rPr>
              <a:t>بازی والیبال در پایان سال ۱۹۰۰ به هندوستان و در سال‌های ۱۹۰۵ به کوبا، ۱۹۰۹ به پورتوریکو، ۱۹۱۰ به فیلیپین، ۱۹۱۲ به اورگوئه، ۱۹۱۳ به چین و ۱۹۱۷ به ژاپن و به تدریج از سال ۱۹۱۴ به بعد توسط سربازان آمریکایی و مستشاران و اشخاص دیگر به کشورهای اروپایی از قبیل فرانسه، چکسلواکی، لهستان، شوروی، بلغارستان معرفی شد و گسترش یافت.پذیرش این ورزش در اروپا در ابتدا کند بود.</a:t>
            </a:r>
            <a:endParaRPr lang="en-US" sz="2800" b="1" dirty="0">
              <a:cs typeface="B Yagut" panose="00000400000000000000" pitchFamily="2" charset="-78"/>
            </a:endParaRPr>
          </a:p>
        </p:txBody>
      </p:sp>
    </p:spTree>
    <p:extLst>
      <p:ext uri="{BB962C8B-B14F-4D97-AF65-F5344CB8AC3E}">
        <p14:creationId xmlns:p14="http://schemas.microsoft.com/office/powerpoint/2010/main" val="2024900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5102"/>
            <a:ext cx="10131425" cy="1456267"/>
          </a:xfrm>
        </p:spPr>
        <p:txBody>
          <a:bodyPr/>
          <a:lstStyle/>
          <a:p>
            <a:pPr algn="ctr" rtl="1"/>
            <a:r>
              <a:rPr lang="fa-IR" dirty="0" smtClean="0">
                <a:solidFill>
                  <a:srgbClr val="FFFF00"/>
                </a:solidFill>
                <a:cs typeface="B Titr" panose="00000700000000000000" pitchFamily="2" charset="-78"/>
              </a:rPr>
              <a:t>تشکیل فدراسیون ملی و جهانی</a:t>
            </a:r>
            <a:endParaRPr lang="en-US" dirty="0">
              <a:solidFill>
                <a:srgbClr val="FFFF00"/>
              </a:solidFill>
              <a:cs typeface="B Titr" panose="00000700000000000000" pitchFamily="2" charset="-78"/>
            </a:endParaRPr>
          </a:p>
        </p:txBody>
      </p:sp>
      <p:sp>
        <p:nvSpPr>
          <p:cNvPr id="3" name="Content Placeholder 2"/>
          <p:cNvSpPr>
            <a:spLocks noGrp="1"/>
          </p:cNvSpPr>
          <p:nvPr>
            <p:ph idx="1"/>
          </p:nvPr>
        </p:nvSpPr>
        <p:spPr>
          <a:xfrm>
            <a:off x="0" y="941032"/>
            <a:ext cx="9869751" cy="5353235"/>
          </a:xfrm>
        </p:spPr>
        <p:txBody>
          <a:bodyPr>
            <a:normAutofit/>
          </a:bodyPr>
          <a:lstStyle/>
          <a:p>
            <a:pPr algn="just" rtl="1">
              <a:lnSpc>
                <a:spcPct val="150000"/>
              </a:lnSpc>
            </a:pPr>
            <a:r>
              <a:rPr lang="fa-IR" sz="2400" b="1" dirty="0">
                <a:cs typeface="B Yagut" panose="00000400000000000000" pitchFamily="2" charset="-78"/>
              </a:rPr>
              <a:t>فرانسه، چکسلواکی و لهستان سه کشوری بودند که قبل از دیگران اقدام به تشکیل فدراسیون ملی والیبال در کشور خود نمودند. شوروی که در سال ۱۹۲۳ اقدام به تأسیس انجمن ملی والیبال نمود، برای پیشرفت و دگرگونی آن فعالیت زیادی به عمل آورد. شوروی از کشورهایی است که در پیشرفت تکنیک و تاکتیک والیبال و تنظیم قوانین در جهان سهم به سزایی دارد و همواره از قدرت‌های </a:t>
            </a:r>
            <a:r>
              <a:rPr lang="fa-IR" sz="2400" b="1" dirty="0" smtClean="0">
                <a:cs typeface="B Yagut" panose="00000400000000000000" pitchFamily="2" charset="-78"/>
              </a:rPr>
              <a:t>برتر </a:t>
            </a:r>
            <a:r>
              <a:rPr lang="fa-IR" sz="2400" b="1" dirty="0">
                <a:cs typeface="B Yagut" panose="00000400000000000000" pitchFamily="2" charset="-78"/>
              </a:rPr>
              <a:t>این ورزش بوده‌است.کشورهای فرانسه، چکسلواکی و لهستان پس از تشکیل فدراسیون ملی مصمم شدند که با کمک کشورهای دیگر فدراسیون جهانی والیبال را تأسیس نمایند و در سال ۱۹۳۶ به هنگام بازی‌های المپیک در برلین آلمان در این زمینه فعالیت زیادی نمودند ولی با آغاز جنگ جهانی دوم و طغیان آن در اروپا اقدامات آنان متوقف شد. </a:t>
            </a:r>
            <a:endParaRPr lang="en-US" sz="2400" b="1" dirty="0">
              <a:cs typeface="B Yagut" panose="00000400000000000000" pitchFamily="2" charset="-78"/>
            </a:endParaRPr>
          </a:p>
        </p:txBody>
      </p:sp>
    </p:spTree>
    <p:extLst>
      <p:ext uri="{BB962C8B-B14F-4D97-AF65-F5344CB8AC3E}">
        <p14:creationId xmlns:p14="http://schemas.microsoft.com/office/powerpoint/2010/main" val="1268849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7024" y="0"/>
            <a:ext cx="10131425" cy="1456267"/>
          </a:xfrm>
        </p:spPr>
        <p:txBody>
          <a:bodyPr>
            <a:normAutofit/>
          </a:bodyPr>
          <a:lstStyle/>
          <a:p>
            <a:pPr algn="ctr" rtl="1"/>
            <a:r>
              <a:rPr lang="fa-IR" sz="4000" dirty="0" smtClean="0">
                <a:solidFill>
                  <a:srgbClr val="FFFF00"/>
                </a:solidFill>
                <a:cs typeface="B Titr" panose="00000700000000000000" pitchFamily="2" charset="-78"/>
              </a:rPr>
              <a:t>3 دوره اساسی پیشرفت در تاریخ والیبال</a:t>
            </a:r>
            <a:endParaRPr lang="en-US" sz="4000" dirty="0">
              <a:solidFill>
                <a:srgbClr val="FFFF00"/>
              </a:solidFill>
              <a:cs typeface="B Titr" panose="00000700000000000000" pitchFamily="2" charset="-78"/>
            </a:endParaRPr>
          </a:p>
        </p:txBody>
      </p:sp>
      <p:sp>
        <p:nvSpPr>
          <p:cNvPr id="3" name="Content Placeholder 2"/>
          <p:cNvSpPr>
            <a:spLocks noGrp="1"/>
          </p:cNvSpPr>
          <p:nvPr>
            <p:ph idx="1"/>
          </p:nvPr>
        </p:nvSpPr>
        <p:spPr>
          <a:xfrm>
            <a:off x="82120" y="559292"/>
            <a:ext cx="9727706" cy="5149050"/>
          </a:xfrm>
        </p:spPr>
        <p:txBody>
          <a:bodyPr>
            <a:normAutofit/>
          </a:bodyPr>
          <a:lstStyle/>
          <a:p>
            <a:pPr algn="r" rtl="1">
              <a:lnSpc>
                <a:spcPct val="150000"/>
              </a:lnSpc>
            </a:pPr>
            <a:r>
              <a:rPr lang="fa-IR" sz="2400" b="1" dirty="0">
                <a:solidFill>
                  <a:srgbClr val="00FF00"/>
                </a:solidFill>
                <a:cs typeface="B Yagut" panose="00000400000000000000" pitchFamily="2" charset="-78"/>
              </a:rPr>
              <a:t> </a:t>
            </a:r>
            <a:r>
              <a:rPr lang="fa-IR" sz="2400" b="1" dirty="0">
                <a:solidFill>
                  <a:srgbClr val="00FF00"/>
                </a:solidFill>
                <a:cs typeface="B Titr" panose="00000700000000000000" pitchFamily="2" charset="-78"/>
              </a:rPr>
              <a:t>به طور کلی تغییرات و پیشرفت والیبال را می‌توان به سه دوره تقسیم نمود، </a:t>
            </a:r>
            <a:endParaRPr lang="fa-IR" sz="2400" b="1" dirty="0" smtClean="0">
              <a:solidFill>
                <a:srgbClr val="00FF00"/>
              </a:solidFill>
              <a:cs typeface="B Titr" panose="00000700000000000000" pitchFamily="2" charset="-78"/>
            </a:endParaRPr>
          </a:p>
          <a:p>
            <a:pPr algn="r" rtl="1">
              <a:lnSpc>
                <a:spcPct val="150000"/>
              </a:lnSpc>
            </a:pPr>
            <a:r>
              <a:rPr lang="fa-IR" sz="2400" b="1" dirty="0" smtClean="0">
                <a:solidFill>
                  <a:srgbClr val="00FF00"/>
                </a:solidFill>
                <a:cs typeface="B Yagut" panose="00000400000000000000" pitchFamily="2" charset="-78"/>
              </a:rPr>
              <a:t>1)</a:t>
            </a:r>
            <a:r>
              <a:rPr lang="fa-IR" sz="2400" b="1" dirty="0" smtClean="0">
                <a:cs typeface="B Yagut" panose="00000400000000000000" pitchFamily="2" charset="-78"/>
              </a:rPr>
              <a:t>دوره </a:t>
            </a:r>
            <a:r>
              <a:rPr lang="fa-IR" sz="2400" b="1" dirty="0">
                <a:cs typeface="B Yagut" panose="00000400000000000000" pitchFamily="2" charset="-78"/>
              </a:rPr>
              <a:t>اول از سال آغاز تا سال ۱۹۱۸</a:t>
            </a:r>
            <a:r>
              <a:rPr lang="fa-IR" sz="2400" b="1" dirty="0" smtClean="0">
                <a:cs typeface="B Yagut" panose="00000400000000000000" pitchFamily="2" charset="-78"/>
              </a:rPr>
              <a:t>،</a:t>
            </a:r>
          </a:p>
          <a:p>
            <a:pPr algn="r" rtl="1">
              <a:lnSpc>
                <a:spcPct val="150000"/>
              </a:lnSpc>
            </a:pPr>
            <a:r>
              <a:rPr lang="fa-IR" sz="2400" b="1" dirty="0" smtClean="0">
                <a:solidFill>
                  <a:srgbClr val="00FF00"/>
                </a:solidFill>
                <a:cs typeface="B Yagut" panose="00000400000000000000" pitchFamily="2" charset="-78"/>
              </a:rPr>
              <a:t>2) </a:t>
            </a:r>
            <a:r>
              <a:rPr lang="fa-IR" sz="2400" b="1" dirty="0">
                <a:cs typeface="B Yagut" panose="00000400000000000000" pitchFamily="2" charset="-78"/>
              </a:rPr>
              <a:t>دوره دوم از سال ۱۹۱۹ تا سال ۱۹۴۶ </a:t>
            </a:r>
            <a:endParaRPr lang="fa-IR" sz="2400" b="1" dirty="0" smtClean="0">
              <a:cs typeface="B Yagut" panose="00000400000000000000" pitchFamily="2" charset="-78"/>
            </a:endParaRPr>
          </a:p>
          <a:p>
            <a:pPr algn="r" rtl="1">
              <a:lnSpc>
                <a:spcPct val="150000"/>
              </a:lnSpc>
            </a:pPr>
            <a:r>
              <a:rPr lang="fa-IR" sz="2400" b="1" dirty="0" smtClean="0">
                <a:solidFill>
                  <a:srgbClr val="00FF00"/>
                </a:solidFill>
                <a:cs typeface="B Yagut" panose="00000400000000000000" pitchFamily="2" charset="-78"/>
              </a:rPr>
              <a:t>3) </a:t>
            </a:r>
            <a:r>
              <a:rPr lang="fa-IR" sz="2400" b="1" dirty="0">
                <a:cs typeface="B Yagut" panose="00000400000000000000" pitchFamily="2" charset="-78"/>
              </a:rPr>
              <a:t>دوره سوم از سال ۱۹۴۷ به بعد که تغییرات و پیشرفت اساسی والیبال در دوره سوم صورت پذیرفته‌است.</a:t>
            </a:r>
            <a:endParaRPr lang="en-US" sz="2400" b="1" dirty="0">
              <a:cs typeface="B Yagut" panose="00000400000000000000" pitchFamily="2" charset="-78"/>
            </a:endParaRPr>
          </a:p>
        </p:txBody>
      </p:sp>
    </p:spTree>
    <p:extLst>
      <p:ext uri="{BB962C8B-B14F-4D97-AF65-F5344CB8AC3E}">
        <p14:creationId xmlns:p14="http://schemas.microsoft.com/office/powerpoint/2010/main" val="145886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5102"/>
            <a:ext cx="10131425" cy="1456267"/>
          </a:xfrm>
        </p:spPr>
        <p:txBody>
          <a:bodyPr>
            <a:normAutofit/>
          </a:bodyPr>
          <a:lstStyle/>
          <a:p>
            <a:pPr algn="ctr" rtl="1"/>
            <a:r>
              <a:rPr lang="fa-IR" sz="4400" dirty="0" smtClean="0">
                <a:solidFill>
                  <a:srgbClr val="FFFF00"/>
                </a:solidFill>
                <a:cs typeface="B Titr" panose="00000700000000000000" pitchFamily="2" charset="-78"/>
              </a:rPr>
              <a:t>والیبال بعد از جنگ جهانی دوم</a:t>
            </a:r>
            <a:endParaRPr lang="en-US" sz="4400" dirty="0">
              <a:solidFill>
                <a:srgbClr val="FFFF00"/>
              </a:solidFill>
              <a:cs typeface="B Titr" panose="00000700000000000000" pitchFamily="2" charset="-78"/>
            </a:endParaRPr>
          </a:p>
        </p:txBody>
      </p:sp>
      <p:sp>
        <p:nvSpPr>
          <p:cNvPr id="3" name="Content Placeholder 2"/>
          <p:cNvSpPr>
            <a:spLocks noGrp="1"/>
          </p:cNvSpPr>
          <p:nvPr>
            <p:ph idx="1"/>
          </p:nvPr>
        </p:nvSpPr>
        <p:spPr>
          <a:xfrm>
            <a:off x="153141" y="1189608"/>
            <a:ext cx="10131425" cy="4592715"/>
          </a:xfrm>
        </p:spPr>
        <p:txBody>
          <a:bodyPr>
            <a:normAutofit/>
          </a:bodyPr>
          <a:lstStyle/>
          <a:p>
            <a:pPr algn="just" rtl="1">
              <a:lnSpc>
                <a:spcPct val="150000"/>
              </a:lnSpc>
            </a:pPr>
            <a:r>
              <a:rPr lang="fa-IR" sz="2000" b="1" dirty="0">
                <a:cs typeface="B Yagut" panose="00000400000000000000" pitchFamily="2" charset="-78"/>
              </a:rPr>
              <a:t>پس از جنگ جهانی دوم، فعالیت‌های فراوان برای حرکت جدید به والیبال مجدداً آغاز شد و اولین مسابقه بین‌المللی در قاره اروپا بین تیم‌های ملی فرانسه و چکسلواکی در پاریس برگزار گردید. و در آوریل ۱۹۴۷ کنگره‌ای با شرکت نمایندگان چهارده کشور از سراسر جهان در پاریس برگزار و موافقت شد که فدراسیون بین‌المللی والیبال (</a:t>
            </a:r>
            <a:r>
              <a:rPr lang="en-US" sz="2000" b="1" dirty="0">
                <a:cs typeface="B Yagut" panose="00000400000000000000" pitchFamily="2" charset="-78"/>
              </a:rPr>
              <a:t>F.I.V.B) </a:t>
            </a:r>
            <a:r>
              <a:rPr lang="fa-IR" sz="2000" b="1" dirty="0">
                <a:cs typeface="B Yagut" panose="00000400000000000000" pitchFamily="2" charset="-78"/>
              </a:rPr>
              <a:t>در پاریس تشکیل شود و پل لیبود فرانسوی به عنوان اولین رئیس انتخاب شود.امروزه این فدراسیون حدود ۲۱۷ کشور عضو دارد (سال ۲۰۰۷) و بیش از ۲۰۰ میلیون نفر از مردم جهان والیبال بازی می‌کنند. اولین رئیس فدراسیون جهانی والیبال پل لیبود تا سال ۱۹۸۴ (یعنی ۳۷ سال) ریاست را برعهده داشت.پس از تأسیس فدراسیون جهانی والیبال، کمیته‌های مختلفی در داخل آن به وجود آمد و برنامه مسابقات رسمی جهانی تنظیم و آغاز شد.</a:t>
            </a:r>
            <a:endParaRPr lang="en-US" sz="2000" b="1" dirty="0">
              <a:cs typeface="B Yagut" panose="00000400000000000000" pitchFamily="2" charset="-78"/>
            </a:endParaRPr>
          </a:p>
        </p:txBody>
      </p:sp>
    </p:spTree>
    <p:extLst>
      <p:ext uri="{BB962C8B-B14F-4D97-AF65-F5344CB8AC3E}">
        <p14:creationId xmlns:p14="http://schemas.microsoft.com/office/powerpoint/2010/main" val="29867787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FE57094B-4684-420B-AFE0-4E41CA2AF714}">
  <ds:schemaRefs>
    <ds:schemaRef ds:uri="http://schemas.microsoft.com/sharepoint/v3/contenttype/forms"/>
  </ds:schemaRefs>
</ds:datastoreItem>
</file>

<file path=customXml/itemProps2.xml><?xml version="1.0" encoding="utf-8"?>
<ds:datastoreItem xmlns:ds="http://schemas.openxmlformats.org/officeDocument/2006/customXml" ds:itemID="{3370F4A1-FC59-4361-989F-6C79533DA5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26D5668-1971-40BB-BC7C-94C9B101AAB7}">
  <ds:schemaRefs>
    <ds:schemaRef ds:uri="http://schemas.microsoft.com/office/2006/documentManagement/types"/>
    <ds:schemaRef ds:uri="71af3243-3dd4-4a8d-8c0d-dd76da1f02a5"/>
    <ds:schemaRef ds:uri="http://schemas.openxmlformats.org/package/2006/metadata/core-properties"/>
    <ds:schemaRef ds:uri="http://purl.org/dc/dcmitype/"/>
    <ds:schemaRef ds:uri="http://schemas.microsoft.com/office/infopath/2007/PartnerControls"/>
    <ds:schemaRef ds:uri="http://schemas.microsoft.com/office/2006/metadata/properties"/>
    <ds:schemaRef ds:uri="http://purl.org/dc/terms/"/>
    <ds:schemaRef ds:uri="16c05727-aa75-4e4a-9b5f-8a80a1165891"/>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Celestial design</Template>
  <TotalTime>0</TotalTime>
  <Words>1039</Words>
  <Application>Microsoft Office PowerPoint</Application>
  <PresentationFormat>Widescreen</PresentationFormat>
  <Paragraphs>23</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B Titr</vt:lpstr>
      <vt:lpstr>B Yagut</vt:lpstr>
      <vt:lpstr>Calibri</vt:lpstr>
      <vt:lpstr>Calibri Light</vt:lpstr>
      <vt:lpstr>Celestial</vt:lpstr>
      <vt:lpstr>Title Lorem Ipsum</vt:lpstr>
      <vt:lpstr>جلسه اول</vt:lpstr>
      <vt:lpstr>والیبال توست چه کسی و در چه سال متولد شد</vt:lpstr>
      <vt:lpstr>نحوه معرفی و چگونگی بازی در اوایل تاریخ والیبال</vt:lpstr>
      <vt:lpstr>قوانین والیبال چگونه پدید آمد</vt:lpstr>
      <vt:lpstr>اولین کشورهای والیبالیست  دنیا</vt:lpstr>
      <vt:lpstr>تشکیل فدراسیون ملی و جهانی</vt:lpstr>
      <vt:lpstr>3 دوره اساسی پیشرفت در تاریخ والیبال</vt:lpstr>
      <vt:lpstr>والیبال بعد از جنگ جهانی دوم</vt:lpstr>
      <vt:lpstr>نحوه ورود والیبال به ایران</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2020-05-31T08:01:26Z</dcterms:created>
  <dcterms:modified xsi:type="dcterms:W3CDTF">2020-05-31T09:08:05Z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