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1"/>
  </p:notesMasterIdLst>
  <p:sldIdLst>
    <p:sldId id="397" r:id="rId2"/>
    <p:sldId id="398" r:id="rId3"/>
    <p:sldId id="399" r:id="rId4"/>
    <p:sldId id="403" r:id="rId5"/>
    <p:sldId id="404" r:id="rId6"/>
    <p:sldId id="400" r:id="rId7"/>
    <p:sldId id="405" r:id="rId8"/>
    <p:sldId id="401" r:id="rId9"/>
    <p:sldId id="402" r:id="rId1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FC0A"/>
    <a:srgbClr val="00FF00"/>
    <a:srgbClr val="0F1301"/>
    <a:srgbClr val="011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0FEC21C-111F-48C1-8F4A-822184C63214}" type="datetimeFigureOut">
              <a:rPr lang="fa-IR" smtClean="0"/>
              <a:t>22/10/1441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2D0E8D1-0434-4597-9B2F-2B865CFB7DEE}" type="slidenum">
              <a:rPr lang="fa-IR" smtClean="0"/>
              <a:t>‹#›</a:t>
            </a:fld>
            <a:endParaRPr lang="fa-IR"/>
          </a:p>
        </p:txBody>
      </p:sp>
    </p:spTree>
    <p:extLst>
      <p:ext uri="{BB962C8B-B14F-4D97-AF65-F5344CB8AC3E}">
        <p14:creationId xmlns:p14="http://schemas.microsoft.com/office/powerpoint/2010/main" val="369853649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2567810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66414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29310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10035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7C16E1-B9D8-4774-9F69-14374B3F2C26}" type="datetimeFigureOut">
              <a:rPr lang="fa-IR" smtClean="0"/>
              <a:t>22/10/1441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29785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2508264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FA7C16E1-B9D8-4774-9F69-14374B3F2C26}" type="datetimeFigureOut">
              <a:rPr lang="fa-IR" smtClean="0"/>
              <a:t>22/10/1441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91492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FA7C16E1-B9D8-4774-9F69-14374B3F2C26}" type="datetimeFigureOut">
              <a:rPr lang="fa-IR" smtClean="0"/>
              <a:t>22/10/1441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105327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C16E1-B9D8-4774-9F69-14374B3F2C26}" type="datetimeFigureOut">
              <a:rPr lang="fa-IR" smtClean="0"/>
              <a:t>22/10/1441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88298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9278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C16E1-B9D8-4774-9F69-14374B3F2C26}" type="datetimeFigureOut">
              <a:rPr lang="fa-IR" smtClean="0"/>
              <a:t>22/10/1441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EE8EA43-1B61-4172-A83B-F07CCF095D85}" type="slidenum">
              <a:rPr lang="fa-IR" smtClean="0"/>
              <a:t>‹#›</a:t>
            </a:fld>
            <a:endParaRPr lang="fa-IR"/>
          </a:p>
        </p:txBody>
      </p:sp>
    </p:spTree>
    <p:extLst>
      <p:ext uri="{BB962C8B-B14F-4D97-AF65-F5344CB8AC3E}">
        <p14:creationId xmlns:p14="http://schemas.microsoft.com/office/powerpoint/2010/main" val="334873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A7C16E1-B9D8-4774-9F69-14374B3F2C26}" type="datetimeFigureOut">
              <a:rPr lang="fa-IR" smtClean="0"/>
              <a:t>22/10/1441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EE8EA43-1B61-4172-A83B-F07CCF095D85}" type="slidenum">
              <a:rPr lang="fa-IR" smtClean="0"/>
              <a:t>‹#›</a:t>
            </a:fld>
            <a:endParaRPr lang="fa-IR"/>
          </a:p>
        </p:txBody>
      </p:sp>
    </p:spTree>
    <p:extLst>
      <p:ext uri="{BB962C8B-B14F-4D97-AF65-F5344CB8AC3E}">
        <p14:creationId xmlns:p14="http://schemas.microsoft.com/office/powerpoint/2010/main" val="316444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lgn="just">
              <a:buNone/>
            </a:pPr>
            <a:r>
              <a:rPr lang="fa-IR" b="1" dirty="0">
                <a:solidFill>
                  <a:srgbClr val="FF0000"/>
                </a:solidFill>
                <a:cs typeface="B Lotus" panose="00000400000000000000" pitchFamily="2" charset="-78"/>
              </a:rPr>
              <a:t>آزمون‌های تشریحی :</a:t>
            </a:r>
          </a:p>
          <a:p>
            <a:pPr marL="0" indent="0" algn="just">
              <a:buNone/>
            </a:pPr>
            <a:r>
              <a:rPr lang="fa-IR" dirty="0">
                <a:cs typeface="B Lotus" panose="00000400000000000000" pitchFamily="2" charset="-78"/>
              </a:rPr>
              <a:t>آزمون‌هایی که در آن‌ها برعکس سؤالات عینی (صحیح ـ غلط، جورکردنی و چندگزینه‌ای) آزمودنی به جای بازشناسی پاسخ‌های صحیح از میان پاسخ‌های احتمالی، مفاهیم آموخته شده خود را یاد آوری، نظم و انسجام می‌بخشد تا بتواند به بیان پاسخ پرسش‌های آزمون بپردازد، آزمون‌های تشریحی نام دارند. از آن جایی که این آزمون‌ها که برای اندازه‌گیری برآیندهای پیچیدۀ یادگیری مانند «ترکیب و ارزشیابی» مورد استفاده قرار می‌گیرند، به طور معمول به دو صورت «محدود پاسخ» و «گسترده پاسخ» تهیّه می‌شوند.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47048974"/>
      </p:ext>
    </p:extLst>
  </p:cSld>
  <p:clrMapOvr>
    <a:masterClrMapping/>
  </p:clrMapOvr>
  <p:transition spd="slow" advTm="652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29400"/>
          </a:xfrm>
        </p:spPr>
        <p:txBody>
          <a:bodyPr>
            <a:normAutofit fontScale="92500" lnSpcReduction="10000"/>
          </a:bodyPr>
          <a:lstStyle/>
          <a:p>
            <a:pPr marL="0" indent="0" algn="just">
              <a:buNone/>
            </a:pPr>
            <a:r>
              <a:rPr lang="fa-IR" b="1" dirty="0">
                <a:solidFill>
                  <a:srgbClr val="FF0000"/>
                </a:solidFill>
                <a:cs typeface="B Lotus" panose="00000400000000000000" pitchFamily="2" charset="-78"/>
              </a:rPr>
              <a:t>آزمون تشریحی گسترده پاسخ :</a:t>
            </a:r>
          </a:p>
          <a:p>
            <a:pPr marL="0" indent="0" algn="just">
              <a:buNone/>
            </a:pPr>
            <a:r>
              <a:rPr lang="fa-IR" dirty="0">
                <a:cs typeface="B Lotus" panose="00000400000000000000" pitchFamily="2" charset="-78"/>
              </a:rPr>
              <a:t>در آزمون‌های تشریحی گسترده پاسخ نه تنها هیچ‌گونه محدودیتی برای آزمون شونده منظور نمی‌شود، بلکه او عملاً آزاد است تا هر طور که مایل باشد پاسخ خود را پرورانده، سپس منظم و سازمان یافته بیان کند. بدین خاطر آزمون شونده در پاسخ دادن به سؤال‌های این نوع آزمون، هم از لحاظ زمان پاسخ‌دهی و هم از جهت مقدار پاسخ، آزادی کامل خواهد داشت. مانند :  </a:t>
            </a:r>
          </a:p>
          <a:p>
            <a:pPr marL="0" indent="0" algn="just">
              <a:buNone/>
            </a:pPr>
            <a:r>
              <a:rPr lang="fa-IR" dirty="0">
                <a:cs typeface="B Lotus" panose="00000400000000000000" pitchFamily="2" charset="-78"/>
              </a:rPr>
              <a:t>سؤال : تأثیر قانون مندل را بر تحوّل «زیست‌شناسی» به عنوان یک علم شرح دهید.</a:t>
            </a:r>
          </a:p>
          <a:p>
            <a:pPr marL="0" indent="0" algn="just">
              <a:buNone/>
            </a:pPr>
            <a:r>
              <a:rPr lang="fa-IR" dirty="0">
                <a:cs typeface="B Lotus" panose="00000400000000000000" pitchFamily="2" charset="-78"/>
              </a:rPr>
              <a:t>لازم به یادآوری است، آزمون‌شونده در پاسخ دادن به این سؤال‌ها آزاد است مطالب خود را به گونه‌ای که تشخیص می‌دهد منطقی و مفید هستند ارائه دهد. بنابراین، آزمون‌شونده باید اطّلاعات و دانش‌های خود را طوری ارزیابی کند که توانایی بیان اندیشه‌های خود را به شکل منطقی، منسجم و بدیع داشته باشد. برای همین است که سؤال‌های آزمون‌های تشریحی گسترده‌پاسخ برای سنجش هدف‌های آفرینندگی و تحلیل (بالاترین رده‌‌های حوزۀ شناختی) مناسب‌ترین نوع سؤال‌ها هستند.</a:t>
            </a:r>
          </a:p>
          <a:p>
            <a:pPr marL="0" indent="0" algn="just">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5314088"/>
      </p:ext>
    </p:extLst>
  </p:cSld>
  <p:clrMapOvr>
    <a:masterClrMapping/>
  </p:clrMapOvr>
  <p:transition spd="slow" advTm="17622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0" indent="0" algn="just">
              <a:buNone/>
            </a:pPr>
            <a:r>
              <a:rPr lang="fa-IR" b="1" dirty="0">
                <a:solidFill>
                  <a:srgbClr val="FF0000"/>
                </a:solidFill>
                <a:cs typeface="B Lotus" panose="00000400000000000000" pitchFamily="2" charset="-78"/>
              </a:rPr>
              <a:t>آزمون تشریحی محدود پاسخ :</a:t>
            </a:r>
          </a:p>
          <a:p>
            <a:pPr marL="0" indent="0" algn="just">
              <a:buNone/>
            </a:pPr>
            <a:r>
              <a:rPr lang="fa-IR" dirty="0">
                <a:cs typeface="B Lotus" panose="00000400000000000000" pitchFamily="2" charset="-78"/>
              </a:rPr>
              <a:t>در آزمون‌های تشریحی محدود پاسخ، نه تنها آزمون شونده در پاسخ دادن به سؤال‌ها آزادی کامل ندارد، بلکه صورت سؤال او را ملزم می‌سازد تا پاسخ خود را در «چارچوب شرایطی خاص» محدود کند، از این لحاظ به آن‌ها «محدود پاسخ» می‌گویند. </a:t>
            </a:r>
            <a:endParaRPr lang="fa-IR" dirty="0" smtClean="0">
              <a:cs typeface="B Lotus" panose="00000400000000000000" pitchFamily="2" charset="-78"/>
            </a:endParaRPr>
          </a:p>
          <a:p>
            <a:pPr marL="0" indent="0" algn="just">
              <a:buNone/>
            </a:pPr>
            <a:r>
              <a:rPr lang="fa-IR" dirty="0" smtClean="0">
                <a:cs typeface="B Lotus" panose="00000400000000000000" pitchFamily="2" charset="-78"/>
              </a:rPr>
              <a:t>به </a:t>
            </a:r>
            <a:r>
              <a:rPr lang="fa-IR" dirty="0">
                <a:cs typeface="B Lotus" panose="00000400000000000000" pitchFamily="2" charset="-78"/>
              </a:rPr>
              <a:t>عبارت دیگر، در این سؤال‌ها برای پاسخ آزمون‌شونده، هم از لحاظ «زمان پاسخ‌دهی» و هم از نظر «مقدار پاسخ» توسط طرّاح محدودیّت‌هایی به جهت هماهنگی و تسهیل تصحیح پاسخ‌ها در نظر گرفته می‌شود. بدیهی است این محدودیّت‌ها سبب می‌شود که آزمون‌شونده نتواند توانایی خود را در ترکیب کردن اندیشه‌ها و بیان آن‌ها به صورتی منسجم و منطقی داشته باشد. </a:t>
            </a:r>
            <a:endParaRPr lang="en-US" dirty="0" smtClean="0">
              <a:cs typeface="B Lotus" panose="00000400000000000000" pitchFamily="2" charset="-78"/>
            </a:endParaRPr>
          </a:p>
          <a:p>
            <a:pPr marL="0" indent="0" algn="just">
              <a:buNone/>
            </a:pPr>
            <a:r>
              <a:rPr lang="fa-IR" dirty="0" smtClean="0">
                <a:cs typeface="B Lotus" panose="00000400000000000000" pitchFamily="2" charset="-78"/>
              </a:rPr>
              <a:t>مثلاً </a:t>
            </a:r>
            <a:r>
              <a:rPr lang="fa-IR" dirty="0">
                <a:cs typeface="B Lotus" panose="00000400000000000000" pitchFamily="2" charset="-78"/>
              </a:rPr>
              <a:t>پاسخ‌گویی آزمون‌شونده به «نصف صفحه و یک پاراگراف» محدود می‌شود. بر پایۀ این شرایط، سؤال‌های آزمون محدود پاسخ برای اندازه‌گیری توانایی یادگیرندگان در سطوح «دانش، درک و فهم، کاربرد و تجزیه و تحلیل» مناسب‌ خواهند بود. یعنی، این سؤالات برای سنجش سطوح «ترکیب (خلاقیّت) و ارزشیابی» چندان کارآیی و کاربرد نمی‌توانند داشته باشند. مانند :</a:t>
            </a:r>
          </a:p>
          <a:p>
            <a:pPr marL="0" indent="0" algn="just">
              <a:buNone/>
            </a:pPr>
            <a:r>
              <a:rPr lang="fa-IR" dirty="0">
                <a:cs typeface="B Lotus" panose="00000400000000000000" pitchFamily="2" charset="-78"/>
              </a:rPr>
              <a:t>سؤال: توضیح دهید چرا فشار‌سنج یکی از ابزار‌های مفید برای پیش‌بینی هواست؟ جواب خود را در یک پاراگراف بنویسید.</a:t>
            </a:r>
          </a:p>
          <a:p>
            <a:pPr marL="0" indent="0" algn="just">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60461684"/>
      </p:ext>
    </p:extLst>
  </p:cSld>
  <p:clrMapOvr>
    <a:masterClrMapping/>
  </p:clrMapOvr>
  <p:transition spd="slow" advTm="1499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0" indent="0">
              <a:buNone/>
            </a:pPr>
            <a:r>
              <a:rPr lang="fa-IR" b="1" dirty="0">
                <a:solidFill>
                  <a:srgbClr val="FF0000"/>
                </a:solidFill>
                <a:cs typeface="B Lotus" panose="00000400000000000000" pitchFamily="2" charset="-78"/>
              </a:rPr>
              <a:t>علوم ششم:</a:t>
            </a:r>
          </a:p>
          <a:p>
            <a:pPr marL="0" indent="0">
              <a:buNone/>
            </a:pPr>
            <a:r>
              <a:rPr lang="fa-IR" b="1" dirty="0">
                <a:cs typeface="B Lotus" panose="00000400000000000000" pitchFamily="2" charset="-78"/>
              </a:rPr>
              <a:t>دانش</a:t>
            </a:r>
            <a:r>
              <a:rPr lang="fa-IR" b="1" dirty="0" smtClean="0">
                <a:cs typeface="B Lotus" panose="00000400000000000000" pitchFamily="2" charset="-78"/>
              </a:rPr>
              <a:t>:</a:t>
            </a:r>
          </a:p>
          <a:p>
            <a:pPr marL="0" indent="0">
              <a:buNone/>
            </a:pPr>
            <a:r>
              <a:rPr lang="fa-IR" dirty="0" smtClean="0">
                <a:cs typeface="B Lotus" panose="00000400000000000000" pitchFamily="2" charset="-78"/>
              </a:rPr>
              <a:t>1- واحد اندازه‌گیری </a:t>
            </a:r>
            <a:r>
              <a:rPr lang="fa-IR" dirty="0">
                <a:cs typeface="B Lotus" panose="00000400000000000000" pitchFamily="2" charset="-78"/>
              </a:rPr>
              <a:t>انرژی چه نام دارد؟ (ژول)</a:t>
            </a:r>
          </a:p>
          <a:p>
            <a:pPr marL="0" indent="0">
              <a:buNone/>
            </a:pPr>
            <a:r>
              <a:rPr lang="fa-IR" dirty="0">
                <a:cs typeface="B Lotus" panose="00000400000000000000" pitchFamily="2" charset="-78"/>
              </a:rPr>
              <a:t>2- سد </a:t>
            </a:r>
            <a:r>
              <a:rPr lang="fa-IR" dirty="0" smtClean="0">
                <a:cs typeface="B Lotus" panose="00000400000000000000" pitchFamily="2" charset="-78"/>
              </a:rPr>
              <a:t>اوّل </a:t>
            </a:r>
            <a:r>
              <a:rPr lang="fa-IR" dirty="0">
                <a:cs typeface="B Lotus" panose="00000400000000000000" pitchFamily="2" charset="-78"/>
              </a:rPr>
              <a:t>بدن برای جلوگیری از ورود </a:t>
            </a:r>
            <a:r>
              <a:rPr lang="fa-IR" dirty="0" smtClean="0">
                <a:cs typeface="B Lotus" panose="00000400000000000000" pitchFamily="2" charset="-78"/>
              </a:rPr>
              <a:t>میکروب‌ها چیست؟ (</a:t>
            </a:r>
            <a:r>
              <a:rPr lang="fa-IR" dirty="0">
                <a:cs typeface="B Lotus" panose="00000400000000000000" pitchFamily="2" charset="-78"/>
              </a:rPr>
              <a:t>پوست)</a:t>
            </a:r>
          </a:p>
          <a:p>
            <a:pPr marL="0" indent="0">
              <a:buNone/>
            </a:pPr>
            <a:endParaRPr lang="fa-IR" dirty="0">
              <a:cs typeface="B Lotus" panose="00000400000000000000" pitchFamily="2" charset="-78"/>
            </a:endParaRPr>
          </a:p>
          <a:p>
            <a:pPr marL="0" indent="0">
              <a:buNone/>
            </a:pPr>
            <a:r>
              <a:rPr lang="fa-IR" b="1" dirty="0">
                <a:cs typeface="B Lotus" panose="00000400000000000000" pitchFamily="2" charset="-78"/>
              </a:rPr>
              <a:t>درک و فهم</a:t>
            </a:r>
            <a:r>
              <a:rPr lang="fa-IR" b="1" dirty="0" smtClean="0">
                <a:cs typeface="B Lotus" panose="00000400000000000000" pitchFamily="2" charset="-78"/>
              </a:rPr>
              <a:t>:</a:t>
            </a:r>
          </a:p>
          <a:p>
            <a:pPr marL="0" indent="0">
              <a:buNone/>
            </a:pPr>
            <a:r>
              <a:rPr lang="fa-IR" dirty="0" smtClean="0">
                <a:cs typeface="B Lotus" panose="00000400000000000000" pitchFamily="2" charset="-78"/>
              </a:rPr>
              <a:t>1- </a:t>
            </a:r>
            <a:r>
              <a:rPr lang="fa-IR" dirty="0">
                <a:cs typeface="B Lotus" panose="00000400000000000000" pitchFamily="2" charset="-78"/>
              </a:rPr>
              <a:t>آنفولانزا چه نوع </a:t>
            </a:r>
            <a:r>
              <a:rPr lang="fa-IR" dirty="0" smtClean="0">
                <a:cs typeface="B Lotus" panose="00000400000000000000" pitchFamily="2" charset="-78"/>
              </a:rPr>
              <a:t>بیماری </a:t>
            </a:r>
            <a:r>
              <a:rPr lang="fa-IR" dirty="0">
                <a:cs typeface="B Lotus" panose="00000400000000000000" pitchFamily="2" charset="-78"/>
              </a:rPr>
              <a:t>است؟ (واگیر)</a:t>
            </a:r>
          </a:p>
          <a:p>
            <a:pPr marL="0" indent="0">
              <a:buNone/>
            </a:pPr>
            <a:r>
              <a:rPr lang="fa-IR" dirty="0">
                <a:cs typeface="B Lotus" panose="00000400000000000000" pitchFamily="2" charset="-78"/>
              </a:rPr>
              <a:t>2- </a:t>
            </a:r>
            <a:r>
              <a:rPr lang="fa-IR" dirty="0" smtClean="0">
                <a:cs typeface="B Lotus" panose="00000400000000000000" pitchFamily="2" charset="-78"/>
              </a:rPr>
              <a:t>سوخت‌های </a:t>
            </a:r>
            <a:r>
              <a:rPr lang="fa-IR" dirty="0">
                <a:cs typeface="B Lotus" panose="00000400000000000000" pitchFamily="2" charset="-78"/>
              </a:rPr>
              <a:t>فسیلی چه نوع منبع انرژی </a:t>
            </a:r>
            <a:r>
              <a:rPr lang="fa-IR" dirty="0" smtClean="0">
                <a:cs typeface="B Lotus" panose="00000400000000000000" pitchFamily="2" charset="-78"/>
              </a:rPr>
              <a:t>محسوب می‌شوند؟ </a:t>
            </a:r>
            <a:r>
              <a:rPr lang="fa-IR" dirty="0">
                <a:cs typeface="B Lotus" panose="00000400000000000000" pitchFamily="2" charset="-78"/>
              </a:rPr>
              <a:t>(</a:t>
            </a:r>
            <a:r>
              <a:rPr lang="fa-IR" dirty="0" smtClean="0">
                <a:cs typeface="B Lotus" panose="00000400000000000000" pitchFamily="2" charset="-78"/>
              </a:rPr>
              <a:t>جبران ‌نشدنی</a:t>
            </a:r>
            <a:r>
              <a:rPr lang="fa-IR" dirty="0">
                <a:cs typeface="B Lotus" panose="00000400000000000000" pitchFamily="2" charset="-78"/>
              </a:rPr>
              <a:t>)</a:t>
            </a:r>
          </a:p>
          <a:p>
            <a:pPr marL="0" indent="0">
              <a:buNone/>
            </a:pPr>
            <a:endParaRPr lang="fa-IR" dirty="0">
              <a:cs typeface="B Lotus" panose="00000400000000000000" pitchFamily="2" charset="-78"/>
            </a:endParaRPr>
          </a:p>
          <a:p>
            <a:pPr marL="0" indent="0">
              <a:buNone/>
            </a:pPr>
            <a:r>
              <a:rPr lang="fa-IR" b="1" dirty="0">
                <a:cs typeface="B Lotus" panose="00000400000000000000" pitchFamily="2" charset="-78"/>
              </a:rPr>
              <a:t>کاربرد</a:t>
            </a:r>
            <a:r>
              <a:rPr lang="fa-IR" b="1" dirty="0" smtClean="0">
                <a:cs typeface="B Lotus" panose="00000400000000000000" pitchFamily="2" charset="-78"/>
              </a:rPr>
              <a:t>:</a:t>
            </a:r>
          </a:p>
          <a:p>
            <a:pPr marL="0" indent="0">
              <a:buNone/>
            </a:pPr>
            <a:r>
              <a:rPr lang="fa-IR" dirty="0" smtClean="0">
                <a:cs typeface="B Lotus" panose="00000400000000000000" pitchFamily="2" charset="-78"/>
              </a:rPr>
              <a:t>1- برای تهیّۀ </a:t>
            </a:r>
            <a:r>
              <a:rPr lang="fa-IR" dirty="0">
                <a:cs typeface="B Lotus" panose="00000400000000000000" pitchFamily="2" charset="-78"/>
              </a:rPr>
              <a:t>100000 برگ کاغذ باید 3 اصله درخت قطع شود. در این صورت برای تهیه 5000 دفتر 40 برگ باید </a:t>
            </a:r>
            <a:r>
              <a:rPr lang="fa-IR" dirty="0" smtClean="0">
                <a:cs typeface="B Lotus" panose="00000400000000000000" pitchFamily="2" charset="-78"/>
              </a:rPr>
              <a:t>چند اصلۀ </a:t>
            </a:r>
            <a:r>
              <a:rPr lang="fa-IR" dirty="0">
                <a:cs typeface="B Lotus" panose="00000400000000000000" pitchFamily="2" charset="-78"/>
              </a:rPr>
              <a:t>درخت قطع شود. (6)</a:t>
            </a:r>
          </a:p>
          <a:p>
            <a:pPr marL="0" indent="0">
              <a:buNone/>
            </a:pPr>
            <a:r>
              <a:rPr lang="fa-IR" dirty="0">
                <a:cs typeface="B Lotus" panose="00000400000000000000" pitchFamily="2" charset="-78"/>
              </a:rPr>
              <a:t>2-بر روی بسته بندی یک خوراکی </a:t>
            </a:r>
            <a:r>
              <a:rPr lang="fa-IR" dirty="0" smtClean="0">
                <a:cs typeface="B Lotus" panose="00000400000000000000" pitchFamily="2" charset="-78"/>
              </a:rPr>
              <a:t>200 </a:t>
            </a:r>
            <a:r>
              <a:rPr lang="fa-IR" dirty="0">
                <a:cs typeface="B Lotus" panose="00000400000000000000" pitchFamily="2" charset="-78"/>
              </a:rPr>
              <a:t>کیلو </a:t>
            </a:r>
            <a:r>
              <a:rPr lang="fa-IR" dirty="0" smtClean="0">
                <a:cs typeface="B Lotus" panose="00000400000000000000" pitchFamily="2" charset="-78"/>
              </a:rPr>
              <a:t>کالری نوشته </a:t>
            </a:r>
            <a:r>
              <a:rPr lang="fa-IR" dirty="0">
                <a:cs typeface="B Lotus" panose="00000400000000000000" pitchFamily="2" charset="-78"/>
              </a:rPr>
              <a:t>شده </a:t>
            </a:r>
            <a:r>
              <a:rPr lang="fa-IR" dirty="0" smtClean="0">
                <a:cs typeface="B Lotus" panose="00000400000000000000" pitchFamily="2" charset="-78"/>
              </a:rPr>
              <a:t>است. </a:t>
            </a:r>
            <a:r>
              <a:rPr lang="fa-IR" dirty="0">
                <a:cs typeface="B Lotus" panose="00000400000000000000" pitchFamily="2" charset="-78"/>
              </a:rPr>
              <a:t>به طور تقریبی این خوراکی </a:t>
            </a:r>
            <a:r>
              <a:rPr lang="fa-IR" dirty="0" smtClean="0">
                <a:cs typeface="B Lotus" panose="00000400000000000000" pitchFamily="2" charset="-78"/>
              </a:rPr>
              <a:t>چند کیلو </a:t>
            </a:r>
            <a:r>
              <a:rPr lang="fa-IR" dirty="0">
                <a:cs typeface="B Lotus" panose="00000400000000000000" pitchFamily="2" charset="-78"/>
              </a:rPr>
              <a:t>ژول انرژی در بدن </a:t>
            </a:r>
            <a:r>
              <a:rPr lang="fa-IR" dirty="0" smtClean="0">
                <a:cs typeface="B Lotus" panose="00000400000000000000" pitchFamily="2" charset="-78"/>
              </a:rPr>
              <a:t>تولید می‌کند</a:t>
            </a:r>
            <a:r>
              <a:rPr lang="fa-IR" dirty="0">
                <a:cs typeface="B Lotus" panose="00000400000000000000" pitchFamily="2" charset="-78"/>
              </a:rPr>
              <a:t>. (8000)</a:t>
            </a:r>
          </a:p>
          <a:p>
            <a:pPr marL="0" indent="0">
              <a:buNone/>
            </a:pPr>
            <a:endParaRPr lang="en-US"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5561714"/>
      </p:ext>
    </p:extLst>
  </p:cSld>
  <p:clrMapOvr>
    <a:masterClrMapping/>
  </p:clrMapOvr>
  <p:transition spd="slow" advTm="1030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0" indent="0" algn="just">
              <a:buNone/>
            </a:pPr>
            <a:r>
              <a:rPr lang="fa-IR" b="1" dirty="0">
                <a:solidFill>
                  <a:srgbClr val="FF0000"/>
                </a:solidFill>
                <a:cs typeface="B Lotus" panose="00000400000000000000" pitchFamily="2" charset="-78"/>
              </a:rPr>
              <a:t>ریاضی ششم:</a:t>
            </a:r>
          </a:p>
          <a:p>
            <a:pPr marL="0" indent="0" algn="just">
              <a:buNone/>
            </a:pPr>
            <a:r>
              <a:rPr lang="fa-IR" b="1" dirty="0">
                <a:cs typeface="B Lotus" panose="00000400000000000000" pitchFamily="2" charset="-78"/>
              </a:rPr>
              <a:t>دانش</a:t>
            </a:r>
            <a:r>
              <a:rPr lang="fa-IR" b="1" dirty="0" smtClean="0">
                <a:cs typeface="B Lotus" panose="00000400000000000000" pitchFamily="2" charset="-78"/>
              </a:rPr>
              <a:t>:</a:t>
            </a:r>
          </a:p>
          <a:p>
            <a:pPr marL="0" indent="0" algn="just">
              <a:buNone/>
            </a:pPr>
            <a:r>
              <a:rPr lang="fa-IR" dirty="0" smtClean="0">
                <a:cs typeface="B Lotus" panose="00000400000000000000" pitchFamily="2" charset="-78"/>
              </a:rPr>
              <a:t>1ـ به </a:t>
            </a:r>
            <a:r>
              <a:rPr lang="fa-IR" dirty="0">
                <a:cs typeface="B Lotus" panose="00000400000000000000" pitchFamily="2" charset="-78"/>
              </a:rPr>
              <a:t>هر دو زاویه که مجموع </a:t>
            </a:r>
            <a:r>
              <a:rPr lang="fa-IR" dirty="0" smtClean="0">
                <a:cs typeface="B Lotus" panose="00000400000000000000" pitchFamily="2" charset="-78"/>
              </a:rPr>
              <a:t>آن‌ها </a:t>
            </a:r>
            <a:r>
              <a:rPr lang="fa-IR" dirty="0">
                <a:cs typeface="B Lotus" panose="00000400000000000000" pitchFamily="2" charset="-78"/>
              </a:rPr>
              <a:t>180 درجه باشد، </a:t>
            </a:r>
            <a:r>
              <a:rPr lang="fa-IR" dirty="0" smtClean="0">
                <a:cs typeface="B Lotus" panose="00000400000000000000" pitchFamily="2" charset="-78"/>
              </a:rPr>
              <a:t>چه نوع زاویه‌ای گویند؟ </a:t>
            </a:r>
            <a:r>
              <a:rPr lang="fa-IR" dirty="0">
                <a:cs typeface="B Lotus" panose="00000400000000000000" pitchFamily="2" charset="-78"/>
              </a:rPr>
              <a:t>(مکمل)</a:t>
            </a:r>
          </a:p>
          <a:p>
            <a:pPr marL="0" indent="0" algn="just">
              <a:buNone/>
            </a:pPr>
            <a:r>
              <a:rPr lang="fa-IR" dirty="0">
                <a:cs typeface="B Lotus" panose="00000400000000000000" pitchFamily="2" charset="-78"/>
              </a:rPr>
              <a:t>2- </a:t>
            </a:r>
            <a:r>
              <a:rPr lang="fa-IR" dirty="0" smtClean="0">
                <a:cs typeface="B Lotus" panose="00000400000000000000" pitchFamily="2" charset="-78"/>
              </a:rPr>
              <a:t>عددهای « </a:t>
            </a:r>
            <a:r>
              <a:rPr lang="fa-IR" dirty="0">
                <a:cs typeface="B Lotus" panose="00000400000000000000" pitchFamily="2" charset="-78"/>
              </a:rPr>
              <a:t>...،</a:t>
            </a:r>
            <a:r>
              <a:rPr lang="fa-IR" dirty="0" smtClean="0">
                <a:cs typeface="B Lotus" panose="00000400000000000000" pitchFamily="2" charset="-78"/>
              </a:rPr>
              <a:t>2،4،6،8،10» چگونه اعدادی نام دارند؟ (</a:t>
            </a:r>
            <a:r>
              <a:rPr lang="fa-IR" dirty="0">
                <a:cs typeface="B Lotus" panose="00000400000000000000" pitchFamily="2" charset="-78"/>
              </a:rPr>
              <a:t>زوج)</a:t>
            </a:r>
          </a:p>
          <a:p>
            <a:pPr marL="0" indent="0" algn="just">
              <a:buNone/>
            </a:pPr>
            <a:endParaRPr lang="fa-IR" dirty="0">
              <a:cs typeface="B Lotus" panose="00000400000000000000" pitchFamily="2" charset="-78"/>
            </a:endParaRPr>
          </a:p>
          <a:p>
            <a:pPr marL="0" indent="0" algn="just">
              <a:buNone/>
            </a:pPr>
            <a:r>
              <a:rPr lang="fa-IR" b="1" dirty="0">
                <a:cs typeface="B Lotus" panose="00000400000000000000" pitchFamily="2" charset="-78"/>
              </a:rPr>
              <a:t>درک و فهم</a:t>
            </a:r>
            <a:r>
              <a:rPr lang="fa-IR" b="1" dirty="0" smtClean="0">
                <a:cs typeface="B Lotus" panose="00000400000000000000" pitchFamily="2" charset="-78"/>
              </a:rPr>
              <a:t>:</a:t>
            </a:r>
          </a:p>
          <a:p>
            <a:pPr marL="0" indent="0" algn="just">
              <a:buNone/>
            </a:pPr>
            <a:r>
              <a:rPr lang="fa-IR" dirty="0" smtClean="0">
                <a:cs typeface="B Lotus" panose="00000400000000000000" pitchFamily="2" charset="-78"/>
              </a:rPr>
              <a:t>1- </a:t>
            </a:r>
            <a:r>
              <a:rPr lang="fa-IR" dirty="0">
                <a:cs typeface="B Lotus" panose="00000400000000000000" pitchFamily="2" charset="-78"/>
              </a:rPr>
              <a:t>بر روی محور اعداد صحیح هرچه به سمت راست پیش برویم، عددها </a:t>
            </a:r>
            <a:r>
              <a:rPr lang="fa-IR" dirty="0" smtClean="0">
                <a:cs typeface="B Lotus" panose="00000400000000000000" pitchFamily="2" charset="-78"/>
              </a:rPr>
              <a:t>چه حالتی پیدا  می‌کنند؟ </a:t>
            </a:r>
            <a:r>
              <a:rPr lang="fa-IR" dirty="0">
                <a:cs typeface="B Lotus" panose="00000400000000000000" pitchFamily="2" charset="-78"/>
              </a:rPr>
              <a:t>(</a:t>
            </a:r>
            <a:r>
              <a:rPr lang="fa-IR" dirty="0" smtClean="0">
                <a:cs typeface="B Lotus" panose="00000400000000000000" pitchFamily="2" charset="-78"/>
              </a:rPr>
              <a:t>بزرگ‌تر می‌شوند)</a:t>
            </a:r>
            <a:endParaRPr lang="fa-IR" dirty="0">
              <a:cs typeface="B Lotus" panose="00000400000000000000" pitchFamily="2" charset="-78"/>
            </a:endParaRPr>
          </a:p>
          <a:p>
            <a:pPr marL="0" indent="0" algn="just">
              <a:buNone/>
            </a:pPr>
            <a:r>
              <a:rPr lang="fa-IR" dirty="0" smtClean="0">
                <a:cs typeface="B Lotus" panose="00000400000000000000" pitchFamily="2" charset="-78"/>
              </a:rPr>
              <a:t>2- نماد همۀ </a:t>
            </a:r>
            <a:r>
              <a:rPr lang="fa-IR" dirty="0">
                <a:cs typeface="B Lotus" panose="00000400000000000000" pitchFamily="2" charset="-78"/>
              </a:rPr>
              <a:t>عددهای </a:t>
            </a:r>
            <a:r>
              <a:rPr lang="fa-IR" dirty="0" smtClean="0">
                <a:cs typeface="B Lotus" panose="00000400000000000000" pitchFamily="2" charset="-78"/>
              </a:rPr>
              <a:t>صحیح بزرگ‌تر از صفر چه حالتی دارند؟ (</a:t>
            </a:r>
            <a:r>
              <a:rPr lang="fa-IR" dirty="0">
                <a:cs typeface="B Lotus" panose="00000400000000000000" pitchFamily="2" charset="-78"/>
              </a:rPr>
              <a:t>مثبت)</a:t>
            </a:r>
          </a:p>
          <a:p>
            <a:pPr marL="0" indent="0" algn="just">
              <a:buNone/>
            </a:pPr>
            <a:endParaRPr lang="fa-IR" dirty="0">
              <a:cs typeface="B Lotus" panose="00000400000000000000" pitchFamily="2" charset="-78"/>
            </a:endParaRPr>
          </a:p>
          <a:p>
            <a:pPr marL="0" indent="0" algn="just">
              <a:buNone/>
            </a:pPr>
            <a:r>
              <a:rPr lang="fa-IR" b="1" dirty="0">
                <a:cs typeface="B Lotus" panose="00000400000000000000" pitchFamily="2" charset="-78"/>
              </a:rPr>
              <a:t>کاربرد</a:t>
            </a:r>
            <a:r>
              <a:rPr lang="fa-IR" b="1" dirty="0" smtClean="0">
                <a:cs typeface="B Lotus" panose="00000400000000000000" pitchFamily="2" charset="-78"/>
              </a:rPr>
              <a:t>:</a:t>
            </a:r>
          </a:p>
          <a:p>
            <a:pPr marL="0" indent="0" algn="just">
              <a:buNone/>
            </a:pPr>
            <a:r>
              <a:rPr lang="fa-IR" dirty="0" smtClean="0">
                <a:cs typeface="B Lotus" panose="00000400000000000000" pitchFamily="2" charset="-78"/>
              </a:rPr>
              <a:t>1-کرمی </a:t>
            </a:r>
            <a:r>
              <a:rPr lang="fa-IR" dirty="0">
                <a:cs typeface="B Lotus" panose="00000400000000000000" pitchFamily="2" charset="-78"/>
              </a:rPr>
              <a:t>در پایین یک دیوار 8 متری قرار دارد. </a:t>
            </a:r>
            <a:r>
              <a:rPr lang="fa-IR" dirty="0" smtClean="0">
                <a:cs typeface="B Lotus" panose="00000400000000000000" pitchFamily="2" charset="-78"/>
              </a:rPr>
              <a:t>اگر این کرم هر </a:t>
            </a:r>
            <a:r>
              <a:rPr lang="fa-IR" dirty="0">
                <a:cs typeface="B Lotus" panose="00000400000000000000" pitchFamily="2" charset="-78"/>
              </a:rPr>
              <a:t>روز 3 متر به طرف بالا </a:t>
            </a:r>
            <a:r>
              <a:rPr lang="fa-IR" dirty="0" smtClean="0">
                <a:cs typeface="B Lotus" panose="00000400000000000000" pitchFamily="2" charset="-78"/>
              </a:rPr>
              <a:t>بخزد و موقع </a:t>
            </a:r>
            <a:r>
              <a:rPr lang="fa-IR" dirty="0">
                <a:cs typeface="B Lotus" panose="00000400000000000000" pitchFamily="2" charset="-78"/>
              </a:rPr>
              <a:t>شب 2 متر به پایین لیز </a:t>
            </a:r>
            <a:r>
              <a:rPr lang="fa-IR" dirty="0" smtClean="0">
                <a:cs typeface="B Lotus" panose="00000400000000000000" pitchFamily="2" charset="-78"/>
              </a:rPr>
              <a:t>داشته باشد، چند </a:t>
            </a:r>
            <a:r>
              <a:rPr lang="fa-IR" dirty="0">
                <a:cs typeface="B Lotus" panose="00000400000000000000" pitchFamily="2" charset="-78"/>
              </a:rPr>
              <a:t>روز طول </a:t>
            </a:r>
            <a:r>
              <a:rPr lang="fa-IR" dirty="0" smtClean="0">
                <a:cs typeface="B Lotus" panose="00000400000000000000" pitchFamily="2" charset="-78"/>
              </a:rPr>
              <a:t>می‌کشد </a:t>
            </a:r>
            <a:r>
              <a:rPr lang="fa-IR" dirty="0">
                <a:cs typeface="B Lotus" panose="00000400000000000000" pitchFamily="2" charset="-78"/>
              </a:rPr>
              <a:t>تا این کرم به بالای دیوار </a:t>
            </a:r>
            <a:r>
              <a:rPr lang="fa-IR" dirty="0" smtClean="0">
                <a:cs typeface="B Lotus" panose="00000400000000000000" pitchFamily="2" charset="-78"/>
              </a:rPr>
              <a:t>برسد؟ </a:t>
            </a:r>
            <a:r>
              <a:rPr lang="fa-IR" dirty="0">
                <a:cs typeface="B Lotus" panose="00000400000000000000" pitchFamily="2" charset="-78"/>
              </a:rPr>
              <a:t>(هشت)</a:t>
            </a:r>
          </a:p>
          <a:p>
            <a:pPr marL="0" indent="0" algn="just">
              <a:buNone/>
            </a:pPr>
            <a:endParaRPr lang="en-US"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4091078"/>
      </p:ext>
    </p:extLst>
  </p:cSld>
  <p:clrMapOvr>
    <a:masterClrMapping/>
  </p:clrMapOvr>
  <p:transition spd="slow" advTm="8935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62500" lnSpcReduction="20000"/>
          </a:bodyPr>
          <a:lstStyle/>
          <a:p>
            <a:pPr marL="0" indent="0" algn="just">
              <a:buNone/>
            </a:pPr>
            <a:r>
              <a:rPr lang="fa-IR" b="1" dirty="0">
                <a:solidFill>
                  <a:srgbClr val="FF0000"/>
                </a:solidFill>
                <a:cs typeface="B Lotus" panose="00000400000000000000" pitchFamily="2" charset="-78"/>
              </a:rPr>
              <a:t>ویژگی‌های آزمون‌های تشریحی:</a:t>
            </a:r>
          </a:p>
          <a:p>
            <a:pPr marL="0" indent="0" algn="just">
              <a:buNone/>
            </a:pPr>
            <a:r>
              <a:rPr lang="fa-IR" dirty="0">
                <a:cs typeface="B Lotus" panose="00000400000000000000" pitchFamily="2" charset="-78"/>
              </a:rPr>
              <a:t>1ـ هیچ پاسخ واحدی برای سؤال‌های این نوع سنجش نمی‌توان در نظر گرفت که صد در صد کامل و به طور قطع درست باشند.</a:t>
            </a:r>
          </a:p>
          <a:p>
            <a:pPr marL="0" indent="0" algn="just">
              <a:buNone/>
            </a:pPr>
            <a:r>
              <a:rPr lang="fa-IR" dirty="0">
                <a:cs typeface="B Lotus" panose="00000400000000000000" pitchFamily="2" charset="-78"/>
              </a:rPr>
              <a:t>2ـ پاسخ‌ها از لحاظ درجۀ کیفیّت یا درستی با هم فرق خواهند داشت. </a:t>
            </a:r>
          </a:p>
          <a:p>
            <a:pPr marL="0" indent="0" algn="just">
              <a:buNone/>
            </a:pPr>
            <a:r>
              <a:rPr lang="fa-IR" dirty="0">
                <a:cs typeface="B Lotus" panose="00000400000000000000" pitchFamily="2" charset="-78"/>
              </a:rPr>
              <a:t>3ـ در این نوع سنجش (به ویژه آزمون‌های تشریحی گسترده ‌پاسخ) به آزمون شونده آزادی عمل زیادی داده می‌شود.</a:t>
            </a:r>
          </a:p>
          <a:p>
            <a:pPr marL="0" indent="0" algn="just">
              <a:buNone/>
            </a:pPr>
            <a:endParaRPr lang="fa-IR" b="1" dirty="0">
              <a:solidFill>
                <a:srgbClr val="FF0000"/>
              </a:solidFill>
              <a:cs typeface="B Lotus" panose="00000400000000000000" pitchFamily="2" charset="-78"/>
            </a:endParaRPr>
          </a:p>
          <a:p>
            <a:pPr marL="0" indent="0" algn="just">
              <a:buNone/>
            </a:pPr>
            <a:r>
              <a:rPr lang="fa-IR" b="1" dirty="0">
                <a:solidFill>
                  <a:srgbClr val="FF0000"/>
                </a:solidFill>
                <a:cs typeface="B Lotus" panose="00000400000000000000" pitchFamily="2" charset="-78"/>
              </a:rPr>
              <a:t>قواعد تهیّۀ سوال‌های تشریحی :</a:t>
            </a:r>
          </a:p>
          <a:p>
            <a:pPr marL="0" indent="0" algn="just">
              <a:buNone/>
            </a:pPr>
            <a:r>
              <a:rPr lang="fa-IR" dirty="0">
                <a:cs typeface="B Lotus" panose="00000400000000000000" pitchFamily="2" charset="-78"/>
              </a:rPr>
              <a:t>امتیاز مهم آزمون‌های تشریحی این است که آزمون شوندگان را وا می‌دارند تا اندیشه‌های خود را به طور منطقی، منسجم و سازمان یافته بیان کرده و در این کار خلاقیّت خود را نشان دهند. برای طرّاحی سؤالات تشریحی صحیح می‌توان اصول زیر را به کاربست:  </a:t>
            </a:r>
          </a:p>
          <a:p>
            <a:pPr marL="0" indent="0" algn="just">
              <a:buNone/>
            </a:pPr>
            <a:r>
              <a:rPr lang="fa-IR" dirty="0" smtClean="0">
                <a:cs typeface="B Lotus" panose="00000400000000000000" pitchFamily="2" charset="-78"/>
              </a:rPr>
              <a:t>الف</a:t>
            </a:r>
            <a:r>
              <a:rPr lang="fa-IR" dirty="0">
                <a:cs typeface="B Lotus" panose="00000400000000000000" pitchFamily="2" charset="-78"/>
              </a:rPr>
              <a:t>) سؤال‌ها به طور مستقیم به هدف‌های آموزشی مربوط شوند.</a:t>
            </a:r>
          </a:p>
          <a:p>
            <a:pPr marL="0" indent="0" algn="just">
              <a:buNone/>
            </a:pPr>
            <a:r>
              <a:rPr lang="fa-IR" dirty="0">
                <a:cs typeface="B Lotus" panose="00000400000000000000" pitchFamily="2" charset="-78"/>
              </a:rPr>
              <a:t>ب) استفاده از آزمون‌های تشریحی را تنها به اندازه‌گیری هدف‌هایی محدود کنید که با سایر انواع آزمون‌ها به خوبی قابل اندازه‌گیری نیستند.</a:t>
            </a:r>
          </a:p>
          <a:p>
            <a:pPr marL="0" indent="0" algn="just">
              <a:buNone/>
            </a:pPr>
            <a:r>
              <a:rPr lang="fa-IR" dirty="0">
                <a:cs typeface="B Lotus" panose="00000400000000000000" pitchFamily="2" charset="-78"/>
              </a:rPr>
              <a:t>ج) صورت سؤال‌های تشریحی با عبارات و کلمات واضح و روشن نوشته و  از کلّی گویی و ابهام در بیان پرهیز گردد.</a:t>
            </a:r>
          </a:p>
          <a:p>
            <a:pPr marL="0" indent="0" algn="just">
              <a:buNone/>
            </a:pPr>
            <a:r>
              <a:rPr lang="fa-IR" dirty="0">
                <a:cs typeface="B Lotus" panose="00000400000000000000" pitchFamily="2" charset="-78"/>
              </a:rPr>
              <a:t>د) از کاربرد کلمات «چه کسی، چه وقت، کجا» و جز این‌ها خودداری شود.</a:t>
            </a:r>
          </a:p>
          <a:p>
            <a:pPr marL="0" indent="0" algn="just">
              <a:buNone/>
            </a:pPr>
            <a:r>
              <a:rPr lang="fa-IR" dirty="0">
                <a:cs typeface="B Lotus" panose="00000400000000000000" pitchFamily="2" charset="-78"/>
              </a:rPr>
              <a:t>ﻫ) تا حدّ امکان از سؤال‌های تازه و موقعیّت‌های جدید استفاده به عمل آید.</a:t>
            </a:r>
          </a:p>
          <a:p>
            <a:pPr marL="0" indent="0" algn="just">
              <a:buNone/>
            </a:pPr>
            <a:r>
              <a:rPr lang="fa-IR" dirty="0">
                <a:cs typeface="B Lotus" panose="00000400000000000000" pitchFamily="2" charset="-78"/>
              </a:rPr>
              <a:t>و) سؤال‌های مربوط به موضوعات و عقاید بحث انگیز را طوری طرح کنید که از آزمون شونده بخواهند تا شواهد لازم برای مستند کردن عقیدۀ انتخابی را بیان کند نه این‌که از او بخواهید تا صرفاً عقاید شخصی خودش را شرح دهد.</a:t>
            </a:r>
          </a:p>
          <a:p>
            <a:pPr marL="0" indent="0" algn="just">
              <a:buNone/>
            </a:pPr>
            <a:r>
              <a:rPr lang="fa-IR" dirty="0">
                <a:cs typeface="B Lotus" panose="00000400000000000000" pitchFamily="2" charset="-78"/>
              </a:rPr>
              <a:t>ز) به آزمون شوندگان حق انتخاب چند سؤال از میان تعدادی سؤال را داده نشود.</a:t>
            </a:r>
          </a:p>
          <a:p>
            <a:pPr marL="0" indent="0" algn="just">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2665321"/>
      </p:ext>
    </p:extLst>
  </p:cSld>
  <p:clrMapOvr>
    <a:masterClrMapping/>
  </p:clrMapOvr>
  <p:transition spd="slow" advTm="3060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 calcmode="lin" valueType="num">
                                      <p:cBhvr additive="base">
                                        <p:cTn id="6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additive="base">
                                        <p:cTn id="7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 calcmode="lin" valueType="num">
                                      <p:cBhvr additive="base">
                                        <p:cTn id="7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 calcmode="lin" valueType="num">
                                      <p:cBhvr additive="base">
                                        <p:cTn id="8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69360"/>
          </a:xfrm>
        </p:spPr>
        <p:txBody>
          <a:bodyPr>
            <a:normAutofit fontScale="92500" lnSpcReduction="20000"/>
          </a:bodyPr>
          <a:lstStyle/>
          <a:p>
            <a:pPr marL="0" indent="0">
              <a:buNone/>
            </a:pPr>
            <a:r>
              <a:rPr lang="fa-IR" b="1" dirty="0">
                <a:solidFill>
                  <a:srgbClr val="FF0000"/>
                </a:solidFill>
                <a:cs typeface="B Lotus" panose="00000400000000000000" pitchFamily="2" charset="-78"/>
              </a:rPr>
              <a:t>ریاضی ششم:</a:t>
            </a:r>
          </a:p>
          <a:p>
            <a:pPr marL="0" indent="0">
              <a:buNone/>
            </a:pPr>
            <a:r>
              <a:rPr lang="fa-IR" b="1" dirty="0" smtClean="0">
                <a:cs typeface="B Lotus" panose="00000400000000000000" pitchFamily="2" charset="-78"/>
              </a:rPr>
              <a:t>تجزیه</a:t>
            </a:r>
            <a:r>
              <a:rPr lang="fa-IR" b="1" dirty="0">
                <a:cs typeface="B Lotus" panose="00000400000000000000" pitchFamily="2" charset="-78"/>
              </a:rPr>
              <a:t>: </a:t>
            </a:r>
            <a:endParaRPr lang="fa-IR" b="1" dirty="0" smtClean="0">
              <a:cs typeface="B Lotus" panose="00000400000000000000" pitchFamily="2" charset="-78"/>
            </a:endParaRPr>
          </a:p>
          <a:p>
            <a:pPr marL="0" indent="0">
              <a:buNone/>
            </a:pPr>
            <a:r>
              <a:rPr lang="fa-IR" dirty="0" smtClean="0">
                <a:cs typeface="B Lotus" panose="00000400000000000000" pitchFamily="2" charset="-78"/>
              </a:rPr>
              <a:t>20 </a:t>
            </a:r>
            <a:r>
              <a:rPr lang="fa-IR" dirty="0">
                <a:cs typeface="B Lotus" panose="00000400000000000000" pitchFamily="2" charset="-78"/>
              </a:rPr>
              <a:t>درصد </a:t>
            </a:r>
            <a:r>
              <a:rPr lang="fa-IR" dirty="0" smtClean="0">
                <a:cs typeface="B Lotus" panose="00000400000000000000" pitchFamily="2" charset="-78"/>
              </a:rPr>
              <a:t>سؤالات </a:t>
            </a:r>
            <a:r>
              <a:rPr lang="fa-IR" dirty="0">
                <a:cs typeface="B Lotus" panose="00000400000000000000" pitchFamily="2" charset="-78"/>
              </a:rPr>
              <a:t>امتحانی را </a:t>
            </a:r>
            <a:r>
              <a:rPr lang="fa-IR" dirty="0" smtClean="0">
                <a:cs typeface="B Lotus" panose="00000400000000000000" pitchFamily="2" charset="-78"/>
              </a:rPr>
              <a:t>سؤالات چهارگزینه‌ای</a:t>
            </a:r>
            <a:r>
              <a:rPr lang="fa-IR" dirty="0">
                <a:cs typeface="B Lotus" panose="00000400000000000000" pitchFamily="2" charset="-78"/>
              </a:rPr>
              <a:t>، 20 درصد </a:t>
            </a:r>
            <a:r>
              <a:rPr lang="fa-IR" dirty="0" smtClean="0">
                <a:cs typeface="B Lotus" panose="00000400000000000000" pitchFamily="2" charset="-78"/>
              </a:rPr>
              <a:t>سؤالات </a:t>
            </a:r>
            <a:r>
              <a:rPr lang="fa-IR" dirty="0">
                <a:cs typeface="B Lotus" panose="00000400000000000000" pitchFamily="2" charset="-78"/>
              </a:rPr>
              <a:t>کوتاه پاسخ و 60 درصد </a:t>
            </a:r>
            <a:r>
              <a:rPr lang="fa-IR" dirty="0" smtClean="0">
                <a:cs typeface="B Lotus" panose="00000400000000000000" pitchFamily="2" charset="-78"/>
              </a:rPr>
              <a:t>سؤالات </a:t>
            </a:r>
            <a:r>
              <a:rPr lang="fa-IR" dirty="0">
                <a:cs typeface="B Lotus" panose="00000400000000000000" pitchFamily="2" charset="-78"/>
              </a:rPr>
              <a:t>تشریحی تشکیل </a:t>
            </a:r>
            <a:r>
              <a:rPr lang="fa-IR" dirty="0" smtClean="0">
                <a:cs typeface="B Lotus" panose="00000400000000000000" pitchFamily="2" charset="-78"/>
              </a:rPr>
              <a:t>می‌دهد</a:t>
            </a:r>
            <a:r>
              <a:rPr lang="fa-IR" dirty="0">
                <a:cs typeface="B Lotus" panose="00000400000000000000" pitchFamily="2" charset="-78"/>
              </a:rPr>
              <a:t>. اگر تعداد کل </a:t>
            </a:r>
            <a:r>
              <a:rPr lang="fa-IR" dirty="0" smtClean="0">
                <a:cs typeface="B Lotus" panose="00000400000000000000" pitchFamily="2" charset="-78"/>
              </a:rPr>
              <a:t>سؤالات </a:t>
            </a:r>
            <a:r>
              <a:rPr lang="fa-IR" dirty="0">
                <a:cs typeface="B Lotus" panose="00000400000000000000" pitchFamily="2" charset="-78"/>
              </a:rPr>
              <a:t>15 عدد باشد، با اضافه کردن 5 </a:t>
            </a:r>
            <a:r>
              <a:rPr lang="fa-IR" dirty="0" smtClean="0">
                <a:cs typeface="B Lotus" panose="00000400000000000000" pitchFamily="2" charset="-78"/>
              </a:rPr>
              <a:t>سؤال صحیح ـ </a:t>
            </a:r>
            <a:r>
              <a:rPr lang="fa-IR" dirty="0">
                <a:cs typeface="B Lotus" panose="00000400000000000000" pitchFamily="2" charset="-78"/>
              </a:rPr>
              <a:t>غلط به مجموع </a:t>
            </a:r>
            <a:r>
              <a:rPr lang="fa-IR" dirty="0" smtClean="0">
                <a:cs typeface="B Lotus" panose="00000400000000000000" pitchFamily="2" charset="-78"/>
              </a:rPr>
              <a:t>سؤالات</a:t>
            </a:r>
            <a:r>
              <a:rPr lang="fa-IR" dirty="0">
                <a:cs typeface="B Lotus" panose="00000400000000000000" pitchFamily="2" charset="-78"/>
              </a:rPr>
              <a:t>، چند درصد از کل </a:t>
            </a:r>
            <a:r>
              <a:rPr lang="fa-IR" dirty="0" smtClean="0">
                <a:cs typeface="B Lotus" panose="00000400000000000000" pitchFamily="2" charset="-78"/>
              </a:rPr>
              <a:t>سؤالات </a:t>
            </a:r>
            <a:r>
              <a:rPr lang="fa-IR" dirty="0">
                <a:cs typeface="B Lotus" panose="00000400000000000000" pitchFamily="2" charset="-78"/>
              </a:rPr>
              <a:t>را </a:t>
            </a:r>
            <a:r>
              <a:rPr lang="fa-IR" dirty="0" smtClean="0">
                <a:cs typeface="B Lotus" panose="00000400000000000000" pitchFamily="2" charset="-78"/>
              </a:rPr>
              <a:t>سؤالات </a:t>
            </a:r>
            <a:r>
              <a:rPr lang="fa-IR" dirty="0">
                <a:cs typeface="B Lotus" panose="00000400000000000000" pitchFamily="2" charset="-78"/>
              </a:rPr>
              <a:t>تشریحی تشکیل </a:t>
            </a:r>
            <a:r>
              <a:rPr lang="fa-IR" dirty="0" smtClean="0">
                <a:cs typeface="B Lotus" panose="00000400000000000000" pitchFamily="2" charset="-78"/>
              </a:rPr>
              <a:t>خواهند داد؟ </a:t>
            </a:r>
            <a:endParaRPr lang="fa-IR" dirty="0">
              <a:cs typeface="B Lotus" panose="00000400000000000000" pitchFamily="2" charset="-78"/>
            </a:endParaRPr>
          </a:p>
          <a:p>
            <a:pPr marL="0" indent="0">
              <a:buNone/>
            </a:pPr>
            <a:r>
              <a:rPr lang="fa-IR" b="1" dirty="0">
                <a:cs typeface="B Lotus" panose="00000400000000000000" pitchFamily="2" charset="-78"/>
              </a:rPr>
              <a:t>ترکیب</a:t>
            </a:r>
            <a:r>
              <a:rPr lang="fa-IR" b="1" dirty="0" smtClean="0">
                <a:cs typeface="B Lotus" panose="00000400000000000000" pitchFamily="2" charset="-78"/>
              </a:rPr>
              <a:t>:</a:t>
            </a:r>
          </a:p>
          <a:p>
            <a:pPr marL="0" indent="0">
              <a:buNone/>
            </a:pPr>
            <a:r>
              <a:rPr lang="fa-IR" dirty="0" smtClean="0">
                <a:cs typeface="B Lotus" panose="00000400000000000000" pitchFamily="2" charset="-78"/>
              </a:rPr>
              <a:t>برای محاسبات زیر یک مسئلۀ ریاضی طراحی </a:t>
            </a:r>
            <a:r>
              <a:rPr lang="fa-IR" dirty="0">
                <a:cs typeface="B Lotus" panose="00000400000000000000" pitchFamily="2" charset="-78"/>
              </a:rPr>
              <a:t>کنید</a:t>
            </a:r>
            <a:r>
              <a:rPr lang="fa-IR" dirty="0" smtClean="0">
                <a:cs typeface="B Lotus" panose="00000400000000000000" pitchFamily="2" charset="-78"/>
              </a:rPr>
              <a:t>.</a:t>
            </a:r>
          </a:p>
          <a:p>
            <a:pPr marL="0" indent="0" algn="l">
              <a:buNone/>
            </a:pPr>
            <a:r>
              <a:rPr lang="fa-IR" dirty="0" smtClean="0">
                <a:cs typeface="B Lotus" panose="00000400000000000000" pitchFamily="2" charset="-78"/>
              </a:rPr>
              <a:t>6000= 3 × 2000</a:t>
            </a:r>
          </a:p>
          <a:p>
            <a:pPr marL="0" indent="0" algn="l">
              <a:buNone/>
            </a:pPr>
            <a:r>
              <a:rPr lang="fa-IR" dirty="0" smtClean="0">
                <a:cs typeface="B Lotus" panose="00000400000000000000" pitchFamily="2" charset="-78"/>
              </a:rPr>
              <a:t>4000= 6000 - 10000</a:t>
            </a:r>
            <a:endParaRPr lang="fa-IR" dirty="0">
              <a:cs typeface="B Lotus" panose="00000400000000000000" pitchFamily="2" charset="-78"/>
            </a:endParaRPr>
          </a:p>
          <a:p>
            <a:pPr marL="0" indent="0" algn="l" rtl="0">
              <a:buNone/>
            </a:pPr>
            <a:endParaRPr lang="fa-IR" dirty="0">
              <a:cs typeface="B Lotus" panose="00000400000000000000" pitchFamily="2" charset="-78"/>
            </a:endParaRPr>
          </a:p>
          <a:p>
            <a:pPr marL="0" indent="0">
              <a:buNone/>
            </a:pPr>
            <a:r>
              <a:rPr lang="fa-IR" b="1" dirty="0" smtClean="0">
                <a:cs typeface="B Lotus" panose="00000400000000000000" pitchFamily="2" charset="-78"/>
              </a:rPr>
              <a:t>ارزشیابی</a:t>
            </a:r>
            <a:r>
              <a:rPr lang="fa-IR" b="1" dirty="0">
                <a:cs typeface="B Lotus" panose="00000400000000000000" pitchFamily="2" charset="-78"/>
              </a:rPr>
              <a:t>: </a:t>
            </a:r>
            <a:endParaRPr lang="fa-IR" dirty="0">
              <a:cs typeface="B Lotus" panose="00000400000000000000" pitchFamily="2" charset="-78"/>
            </a:endParaRPr>
          </a:p>
          <a:p>
            <a:pPr marL="0" indent="0">
              <a:buNone/>
            </a:pPr>
            <a:r>
              <a:rPr lang="fa-IR" dirty="0" smtClean="0">
                <a:cs typeface="B Lotus" panose="00000400000000000000" pitchFamily="2" charset="-78"/>
              </a:rPr>
              <a:t>شباهت‌ها </a:t>
            </a:r>
            <a:r>
              <a:rPr lang="fa-IR" dirty="0">
                <a:cs typeface="B Lotus" panose="00000400000000000000" pitchFamily="2" charset="-78"/>
              </a:rPr>
              <a:t>و </a:t>
            </a:r>
            <a:r>
              <a:rPr lang="fa-IR" dirty="0" smtClean="0">
                <a:cs typeface="B Lotus" panose="00000400000000000000" pitchFamily="2" charset="-78"/>
              </a:rPr>
              <a:t>تفاوت‌های </a:t>
            </a:r>
            <a:r>
              <a:rPr lang="fa-IR" dirty="0">
                <a:cs typeface="B Lotus" panose="00000400000000000000" pitchFamily="2" charset="-78"/>
              </a:rPr>
              <a:t>اعداد زوج و فرد </a:t>
            </a:r>
            <a:r>
              <a:rPr lang="fa-IR" dirty="0" smtClean="0">
                <a:cs typeface="B Lotus" panose="00000400000000000000" pitchFamily="2" charset="-78"/>
              </a:rPr>
              <a:t>را بررسی کنید.  </a:t>
            </a:r>
            <a:endParaRPr lang="fa-IR" dirty="0">
              <a:cs typeface="B Lotus" panose="00000400000000000000" pitchFamily="2" charset="-78"/>
            </a:endParaRPr>
          </a:p>
          <a:p>
            <a:pPr marL="0" indent="0">
              <a:buNone/>
            </a:pPr>
            <a:r>
              <a:rPr lang="fa-IR" dirty="0" smtClean="0">
                <a:cs typeface="B Lotus" panose="00000400000000000000" pitchFamily="2" charset="-78"/>
              </a:rPr>
              <a:t>تقریب </a:t>
            </a:r>
            <a:r>
              <a:rPr lang="fa-IR" dirty="0">
                <a:cs typeface="B Lotus" panose="00000400000000000000" pitchFamily="2" charset="-78"/>
              </a:rPr>
              <a:t>زدن به روش قطع کردن و روش گرد کردن را با یکدیگر مقایسه </a:t>
            </a:r>
            <a:r>
              <a:rPr lang="fa-IR" dirty="0" smtClean="0">
                <a:cs typeface="B Lotus" panose="00000400000000000000" pitchFamily="2" charset="-78"/>
              </a:rPr>
              <a:t>کرده و بنوییسد </a:t>
            </a:r>
            <a:r>
              <a:rPr lang="fa-IR" dirty="0">
                <a:cs typeface="B Lotus" panose="00000400000000000000" pitchFamily="2" charset="-78"/>
              </a:rPr>
              <a:t>کدام یک بهتر است؟</a:t>
            </a:r>
          </a:p>
          <a:p>
            <a:pPr marL="0" indent="0">
              <a:buNone/>
            </a:pPr>
            <a:endParaRPr lang="en-US" dirty="0">
              <a:cs typeface="B Lotus" panose="000004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5630904"/>
      </p:ext>
    </p:extLst>
  </p:cSld>
  <p:clrMapOvr>
    <a:masterClrMapping/>
  </p:clrMapOvr>
  <p:transition spd="slow" advTm="14369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buNone/>
            </a:pPr>
            <a:r>
              <a:rPr lang="fa-IR" b="1" dirty="0">
                <a:solidFill>
                  <a:srgbClr val="FF0000"/>
                </a:solidFill>
                <a:cs typeface="B Lotus" panose="00000400000000000000" pitchFamily="2" charset="-78"/>
              </a:rPr>
              <a:t>آزمون بيرون بردني :</a:t>
            </a:r>
          </a:p>
          <a:p>
            <a:pPr marL="0" indent="0">
              <a:buNone/>
            </a:pPr>
            <a:r>
              <a:rPr lang="fa-IR" dirty="0">
                <a:cs typeface="B Lotus" panose="00000400000000000000" pitchFamily="2" charset="-78"/>
              </a:rPr>
              <a:t>نوع ديگر آزمون تشريحي، آزمون بيرون بردني نام دارد. در اين آزمون، دانش‌آموز يا دانشجو در ساعت مقرّر (مثلاً 8 صبح) سؤال‌ها را دريافت مي‌كند و با خود به كتابخانه، منزل يا هر كجا كه بخواهد مي‌برد. </a:t>
            </a:r>
          </a:p>
          <a:p>
            <a:pPr marL="0" indent="0">
              <a:buNone/>
            </a:pPr>
            <a:r>
              <a:rPr lang="fa-IR" dirty="0">
                <a:cs typeface="B Lotus" panose="00000400000000000000" pitchFamily="2" charset="-78"/>
              </a:rPr>
              <a:t>طبعاً مي‌تواند از هر كس و هر منبعي كه بخواهد كمك بگيرد. امّا او باید در ساعت معيّني كه از قبل اعلام شده مثلاً 4 بعد از ظهر جواب سؤال‌ها را تحويل دهد.</a:t>
            </a:r>
          </a:p>
          <a:p>
            <a:pPr marL="0" indent="0">
              <a:buNone/>
            </a:pPr>
            <a:endParaRPr lang="fa-IR" dirty="0">
              <a:cs typeface="B Lotus" panose="00000400000000000000" pitchFamily="2" charset="-78"/>
            </a:endParaRPr>
          </a:p>
          <a:p>
            <a:pPr marL="0" indent="0">
              <a:buNone/>
            </a:pPr>
            <a:endParaRPr lang="fa-IR" dirty="0">
              <a:cs typeface="B Lotus" panose="00000400000000000000" pitchFamily="2" charset="-78"/>
            </a:endParaRPr>
          </a:p>
          <a:p>
            <a:pPr marL="0" indent="0">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340957"/>
      </p:ext>
    </p:extLst>
  </p:cSld>
  <p:clrMapOvr>
    <a:masterClrMapping/>
  </p:clrMapOvr>
  <mc:AlternateContent xmlns:mc="http://schemas.openxmlformats.org/markup-compatibility/2006">
    <mc:Choice xmlns:p14="http://schemas.microsoft.com/office/powerpoint/2010/main" Requires="p14">
      <p:transition spd="slow" p14:dur="2000" advTm="103625"/>
    </mc:Choice>
    <mc:Fallback>
      <p:transition spd="slow" advTm="10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lgn="just">
              <a:buNone/>
            </a:pPr>
            <a:r>
              <a:rPr lang="fa-IR" b="1" dirty="0">
                <a:solidFill>
                  <a:srgbClr val="FF0000"/>
                </a:solidFill>
                <a:cs typeface="B Lotus" panose="00000400000000000000" pitchFamily="2" charset="-78"/>
              </a:rPr>
              <a:t>پرسش شفاهي :</a:t>
            </a:r>
          </a:p>
          <a:p>
            <a:pPr marL="0" indent="0" algn="just">
              <a:buNone/>
            </a:pPr>
            <a:r>
              <a:rPr lang="fa-IR" dirty="0">
                <a:cs typeface="B Lotus" panose="00000400000000000000" pitchFamily="2" charset="-78"/>
              </a:rPr>
              <a:t> </a:t>
            </a:r>
          </a:p>
          <a:p>
            <a:pPr marL="0" indent="0" algn="just">
              <a:buNone/>
            </a:pPr>
            <a:r>
              <a:rPr lang="fa-IR" dirty="0">
                <a:cs typeface="B Lotus" panose="00000400000000000000" pitchFamily="2" charset="-78"/>
              </a:rPr>
              <a:t>يكي از تدابير متداول و مؤثر معلّمان در ارزشيابي‌هاي غير رسمي از يادگيري دانش‌آموزان، به منظور دادن بازخورد به آنان، تشويق و ترغيب آنان در يادگيري، و رفع مشكلات يادگيري آنان استفاده از پرسش شفاهي است.</a:t>
            </a:r>
          </a:p>
          <a:p>
            <a:pPr marL="0" indent="0" algn="just">
              <a:buNone/>
            </a:pPr>
            <a:r>
              <a:rPr lang="fa-IR" dirty="0">
                <a:cs typeface="B Lotus" panose="00000400000000000000" pitchFamily="2" charset="-78"/>
              </a:rPr>
              <a:t>معمولاً پرسش شفاهي را نمي‌توان نوعي آزمون به حساب آورد كه از نتايج آن بتوان براي نمره‌گذاري ميزان </a:t>
            </a:r>
            <a:r>
              <a:rPr lang="fa-IR" dirty="0" smtClean="0">
                <a:cs typeface="B Lotus" panose="00000400000000000000" pitchFamily="2" charset="-78"/>
              </a:rPr>
              <a:t>آموختۀ </a:t>
            </a:r>
            <a:r>
              <a:rPr lang="fa-IR" dirty="0">
                <a:cs typeface="B Lotus" panose="00000400000000000000" pitchFamily="2" charset="-78"/>
              </a:rPr>
              <a:t>دانش‌آموزان استفاده كرد. امّا از اين نوع پرسش براي بهبود روش‌هاي يادگيري دانش‌آموزان و شيوه‌هاي آموزشي معلّم مي‌توان به خوبي استفاده كرد، زيرا بازخوردهاي فوري براي </a:t>
            </a:r>
            <a:r>
              <a:rPr lang="fa-IR" dirty="0" smtClean="0">
                <a:cs typeface="B Lotus" panose="00000400000000000000" pitchFamily="2" charset="-78"/>
              </a:rPr>
              <a:t>معلّم </a:t>
            </a:r>
            <a:r>
              <a:rPr lang="fa-IR" dirty="0">
                <a:cs typeface="B Lotus" panose="00000400000000000000" pitchFamily="2" charset="-78"/>
              </a:rPr>
              <a:t>و دانش‌آموز فراهم مي‌آورد.</a:t>
            </a:r>
          </a:p>
          <a:p>
            <a:pPr marL="0" indent="0" algn="just">
              <a:buNone/>
            </a:pPr>
            <a:endParaRPr lang="fa-IR" dirty="0">
              <a:cs typeface="B Lotus" panose="00000400000000000000" pitchFamily="2" charset="-78"/>
            </a:endParaRPr>
          </a:p>
          <a:p>
            <a:pPr marL="0" indent="0" algn="just">
              <a:buNone/>
            </a:pPr>
            <a:r>
              <a:rPr lang="fa-IR" dirty="0">
                <a:cs typeface="B Lotus" panose="00000400000000000000" pitchFamily="2" charset="-78"/>
              </a:rPr>
              <a:t>از امتيازهاي ديگر پرسش‌هاي شفاهي اين است كه دانش‌آموز مي‌تواند از معلّم بخواهد تا نكات مبهم سؤال را براي او كاملاً روشن كند.</a:t>
            </a:r>
          </a:p>
          <a:p>
            <a:pPr marL="0" indent="0" algn="just">
              <a:buNone/>
            </a:pPr>
            <a:r>
              <a:rPr lang="fa-IR" dirty="0">
                <a:cs typeface="B Lotus" panose="00000400000000000000" pitchFamily="2" charset="-78"/>
              </a:rPr>
              <a:t>يكي ديگر از موارد </a:t>
            </a:r>
            <a:r>
              <a:rPr lang="fa-IR" dirty="0" smtClean="0">
                <a:cs typeface="B Lotus" panose="00000400000000000000" pitchFamily="2" charset="-78"/>
              </a:rPr>
              <a:t>استفادۀ </a:t>
            </a:r>
            <a:r>
              <a:rPr lang="fa-IR" dirty="0">
                <a:cs typeface="B Lotus" panose="00000400000000000000" pitchFamily="2" charset="-78"/>
              </a:rPr>
              <a:t>پرسش‌ها شفاهي يا امتحان شفاهي، كاربرد آن با دانش‌آموزان معلول جسمي است. </a:t>
            </a: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endParaRPr lang="fa-IR" dirty="0">
              <a:cs typeface="B Lotus" panose="00000400000000000000" pitchFamily="2" charset="-78"/>
            </a:endParaRPr>
          </a:p>
          <a:p>
            <a:pPr marL="0" indent="0" algn="just">
              <a:buNone/>
            </a:pPr>
            <a:endParaRPr lang="en-US" dirty="0">
              <a:cs typeface="B Lotus"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9199458"/>
      </p:ext>
    </p:extLst>
  </p:cSld>
  <p:clrMapOvr>
    <a:masterClrMapping/>
  </p:clrMapOvr>
  <p:transition spd="slow" advTm="1450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2.2"/>
</p:tagLst>
</file>

<file path=ppt/tags/tag2.xml><?xml version="1.0" encoding="utf-8"?>
<p:tagLst xmlns:a="http://schemas.openxmlformats.org/drawingml/2006/main" xmlns:r="http://schemas.openxmlformats.org/officeDocument/2006/relationships" xmlns:p="http://schemas.openxmlformats.org/presentationml/2006/main">
  <p:tag name="TIMING" val="|1.1|3.8|49.9|52.5"/>
</p:tagLst>
</file>

<file path=ppt/tags/tag3.xml><?xml version="1.0" encoding="utf-8"?>
<p:tagLst xmlns:a="http://schemas.openxmlformats.org/drawingml/2006/main" xmlns:r="http://schemas.openxmlformats.org/officeDocument/2006/relationships" xmlns:p="http://schemas.openxmlformats.org/presentationml/2006/main">
  <p:tag name="TIMING" val="|0.4|35.9|39.5|41.4"/>
</p:tagLst>
</file>

<file path=ppt/tags/tag4.xml><?xml version="1.0" encoding="utf-8"?>
<p:tagLst xmlns:a="http://schemas.openxmlformats.org/drawingml/2006/main" xmlns:r="http://schemas.openxmlformats.org/officeDocument/2006/relationships" xmlns:p="http://schemas.openxmlformats.org/presentationml/2006/main">
  <p:tag name="TIMING" val="|0.1|3.5|33.2|12.6"/>
</p:tagLst>
</file>

<file path=ppt/tags/tag5.xml><?xml version="1.0" encoding="utf-8"?>
<p:tagLst xmlns:a="http://schemas.openxmlformats.org/drawingml/2006/main" xmlns:r="http://schemas.openxmlformats.org/officeDocument/2006/relationships" xmlns:p="http://schemas.openxmlformats.org/presentationml/2006/main">
  <p:tag name="TIMING" val="|0.3|14.1|17.1|23"/>
</p:tagLst>
</file>

<file path=ppt/tags/tag6.xml><?xml version="1.0" encoding="utf-8"?>
<p:tagLst xmlns:a="http://schemas.openxmlformats.org/drawingml/2006/main" xmlns:r="http://schemas.openxmlformats.org/officeDocument/2006/relationships" xmlns:p="http://schemas.openxmlformats.org/presentationml/2006/main">
  <p:tag name="TIMING" val="|0|14|48.7|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4971</TotalTime>
  <Words>1353</Words>
  <Application>Microsoft Office PowerPoint</Application>
  <PresentationFormat>On-screen Show (4:3)</PresentationFormat>
  <Paragraphs>75</Paragraphs>
  <Slides>9</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 Lotus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اندازه‌گیری :  در اندازه‌گیری، ویژگی‌ها یا صفات اشیاء و افراد تعیین می‌شوند و مقدار آن ویژگی‌ها یا صفات به صورت عدد و رقم گزارش می‌شود.   اندازه‌گیری، عبارت است از فرایندی که تعیین می‌کند یک شخص یا یک شیء چه مقدار از یک ویژگی برخوردار است.  اندازه‌گیری، فرایندی دقیق و دربرگیرنده قواعدی است که این قواعد اندازه‌گیری، خط‌مشی‌هایی هستند برای نشان دادن مقدار شیء مورد اندازه‌گیری.  قواعد اندازه‌گیری از جنبه‌های مهم استاندارد کردن آزمون‌های روانی و تربیتی است که نتیجه‌اش به‌دست آوردن نتایج یکسان توسط افراد مختلف در آزمون‌های گوناگون است.</dc:title>
  <dc:creator>user</dc:creator>
  <cp:lastModifiedBy>ca</cp:lastModifiedBy>
  <cp:revision>364</cp:revision>
  <dcterms:created xsi:type="dcterms:W3CDTF">2015-07-25T06:36:25Z</dcterms:created>
  <dcterms:modified xsi:type="dcterms:W3CDTF">2020-06-13T02:22:10Z</dcterms:modified>
</cp:coreProperties>
</file>