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9" r:id="rId2"/>
    <p:sldId id="260" r:id="rId3"/>
    <p:sldId id="261" r:id="rId4"/>
    <p:sldId id="262" r:id="rId5"/>
    <p:sldId id="291" r:id="rId6"/>
    <p:sldId id="263" r:id="rId7"/>
    <p:sldId id="264" r:id="rId8"/>
    <p:sldId id="265" r:id="rId9"/>
    <p:sldId id="267" r:id="rId10"/>
    <p:sldId id="266" r:id="rId11"/>
    <p:sldId id="292" r:id="rId12"/>
    <p:sldId id="268" r:id="rId13"/>
    <p:sldId id="293" r:id="rId14"/>
    <p:sldId id="269" r:id="rId15"/>
    <p:sldId id="270" r:id="rId16"/>
    <p:sldId id="272" r:id="rId17"/>
    <p:sldId id="273" r:id="rId18"/>
    <p:sldId id="275" r:id="rId19"/>
    <p:sldId id="294"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629"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FF470A-DC00-4F13-AF19-2415E34BC137}" type="datetimeFigureOut">
              <a:rPr lang="en-US" smtClean="0"/>
              <a:t>6/12/2020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93858B-0A5D-41FB-96C5-E5B42E7A61BC}" type="slidenum">
              <a:rPr lang="en-US" smtClean="0"/>
              <a:t>‹#›</a:t>
            </a:fld>
            <a:endParaRPr lang="en-US"/>
          </a:p>
        </p:txBody>
      </p:sp>
    </p:spTree>
    <p:extLst>
      <p:ext uri="{BB962C8B-B14F-4D97-AF65-F5344CB8AC3E}">
        <p14:creationId xmlns:p14="http://schemas.microsoft.com/office/powerpoint/2010/main" val="1804721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93858B-0A5D-41FB-96C5-E5B42E7A61BC}" type="slidenum">
              <a:rPr lang="en-US" smtClean="0"/>
              <a:t>8</a:t>
            </a:fld>
            <a:endParaRPr lang="en-US"/>
          </a:p>
        </p:txBody>
      </p:sp>
    </p:spTree>
    <p:extLst>
      <p:ext uri="{BB962C8B-B14F-4D97-AF65-F5344CB8AC3E}">
        <p14:creationId xmlns:p14="http://schemas.microsoft.com/office/powerpoint/2010/main" val="3541979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0C7BC67-7D1A-48D5-B09D-972FDAB3967D}" type="datetimeFigureOut">
              <a:rPr lang="en-US" smtClean="0"/>
              <a:t>6/12/2020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2346801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C7BC67-7D1A-48D5-B09D-972FDAB3967D}" type="datetimeFigureOut">
              <a:rPr lang="en-US" smtClean="0"/>
              <a:t>6/12/2020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3152469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C7BC67-7D1A-48D5-B09D-972FDAB3967D}" type="datetimeFigureOut">
              <a:rPr lang="en-US" smtClean="0"/>
              <a:t>6/12/2020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25762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C7BC67-7D1A-48D5-B09D-972FDAB3967D}" type="datetimeFigureOut">
              <a:rPr lang="en-US" smtClean="0"/>
              <a:t>6/12/2020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2967189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C7BC67-7D1A-48D5-B09D-972FDAB3967D}" type="datetimeFigureOut">
              <a:rPr lang="en-US" smtClean="0"/>
              <a:t>6/12/2020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78525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C7BC67-7D1A-48D5-B09D-972FDAB3967D}" type="datetimeFigureOut">
              <a:rPr lang="en-US" smtClean="0"/>
              <a:t>6/12/2020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532047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0C7BC67-7D1A-48D5-B09D-972FDAB3967D}" type="datetimeFigureOut">
              <a:rPr lang="en-US" smtClean="0"/>
              <a:t>6/12/2020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1014208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0C7BC67-7D1A-48D5-B09D-972FDAB3967D}" type="datetimeFigureOut">
              <a:rPr lang="en-US" smtClean="0"/>
              <a:t>6/12/2020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2337435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0C7BC67-7D1A-48D5-B09D-972FDAB3967D}" type="datetimeFigureOut">
              <a:rPr lang="en-US" smtClean="0"/>
              <a:t>6/12/2020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440926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C7BC67-7D1A-48D5-B09D-972FDAB3967D}" type="datetimeFigureOut">
              <a:rPr lang="en-US" smtClean="0"/>
              <a:t>6/12/2020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2415203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0C7BC67-7D1A-48D5-B09D-972FDAB3967D}" type="datetimeFigureOut">
              <a:rPr lang="en-US" smtClean="0"/>
              <a:t>6/12/2020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2300655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0C7BC67-7D1A-48D5-B09D-972FDAB3967D}" type="datetimeFigureOut">
              <a:rPr lang="en-US" smtClean="0"/>
              <a:t>6/12/2020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481646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0C7BC67-7D1A-48D5-B09D-972FDAB3967D}" type="datetimeFigureOut">
              <a:rPr lang="en-US" smtClean="0"/>
              <a:t>6/12/2020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3242154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C7BC67-7D1A-48D5-B09D-972FDAB3967D}" type="datetimeFigureOut">
              <a:rPr lang="en-US" smtClean="0"/>
              <a:t>6/12/2020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2930312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C7BC67-7D1A-48D5-B09D-972FDAB3967D}" type="datetimeFigureOut">
              <a:rPr lang="en-US" smtClean="0"/>
              <a:t>6/12/2020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1106383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C7BC67-7D1A-48D5-B09D-972FDAB3967D}" type="datetimeFigureOut">
              <a:rPr lang="en-US" smtClean="0"/>
              <a:t>6/12/2020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BFFCF-CFE6-4CC7-A6E4-980D730192C6}" type="slidenum">
              <a:rPr lang="en-US" smtClean="0"/>
              <a:t>‹#›</a:t>
            </a:fld>
            <a:endParaRPr lang="en-US"/>
          </a:p>
        </p:txBody>
      </p:sp>
    </p:spTree>
    <p:extLst>
      <p:ext uri="{BB962C8B-B14F-4D97-AF65-F5344CB8AC3E}">
        <p14:creationId xmlns:p14="http://schemas.microsoft.com/office/powerpoint/2010/main" val="2775897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0C7BC67-7D1A-48D5-B09D-972FDAB3967D}" type="datetimeFigureOut">
              <a:rPr lang="en-US" smtClean="0"/>
              <a:t>6/12/2020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DEBFFCF-CFE6-4CC7-A6E4-980D730192C6}" type="slidenum">
              <a:rPr lang="en-US" smtClean="0"/>
              <a:t>‹#›</a:t>
            </a:fld>
            <a:endParaRPr lang="en-US"/>
          </a:p>
        </p:txBody>
      </p:sp>
    </p:spTree>
    <p:extLst>
      <p:ext uri="{BB962C8B-B14F-4D97-AF65-F5344CB8AC3E}">
        <p14:creationId xmlns:p14="http://schemas.microsoft.com/office/powerpoint/2010/main" val="122547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PROGRAM\Picture\[-][-][-]\4\ENTEZAR (41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10001" y="1828800"/>
            <a:ext cx="4333461" cy="3223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105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899" y="155448"/>
            <a:ext cx="10863617" cy="794512"/>
          </a:xfrm>
        </p:spPr>
        <p:txBody>
          <a:bodyPr>
            <a:noAutofit/>
          </a:bodyPr>
          <a:lstStyle/>
          <a:p>
            <a:pPr algn="ctr"/>
            <a:r>
              <a:rPr lang="fa-IR" b="1" dirty="0" smtClean="0"/>
              <a:t>خلق و خو وجنسیت کودکان</a:t>
            </a:r>
            <a:endParaRPr lang="en-US" b="1" dirty="0"/>
          </a:p>
        </p:txBody>
      </p:sp>
      <p:sp>
        <p:nvSpPr>
          <p:cNvPr id="3" name="Content Placeholder 2"/>
          <p:cNvSpPr>
            <a:spLocks noGrp="1"/>
          </p:cNvSpPr>
          <p:nvPr>
            <p:ph idx="1"/>
          </p:nvPr>
        </p:nvSpPr>
        <p:spPr>
          <a:xfrm>
            <a:off x="201168" y="949960"/>
            <a:ext cx="11567160" cy="4899172"/>
          </a:xfrm>
        </p:spPr>
        <p:txBody>
          <a:bodyPr>
            <a:noAutofit/>
          </a:bodyPr>
          <a:lstStyle/>
          <a:p>
            <a:pPr algn="justLow" rtl="1"/>
            <a:r>
              <a:rPr lang="fa-IR" sz="3200" b="1" dirty="0" smtClean="0"/>
              <a:t>کودکان دشوار که در معرض رویدادهای استرس زا و تربیت نامناسب قرار می گیرندمشکلاتشان تشدیدمیشود.</a:t>
            </a:r>
          </a:p>
          <a:p>
            <a:pPr algn="justLow" rtl="1"/>
            <a:r>
              <a:rPr lang="fa-IR" sz="3200" b="1" dirty="0" smtClean="0"/>
              <a:t>کودکان راحت کمتر مورد آماج خشم والدین قرار گرفته وبا ناملایمات به نحو موثرتری کنارمی آیند.</a:t>
            </a:r>
          </a:p>
          <a:p>
            <a:pPr algn="justLow" rtl="1"/>
            <a:r>
              <a:rPr lang="fa-IR" sz="3200" b="1" dirty="0" smtClean="0"/>
              <a:t>دخترهاواکنش های درونی شده ای مانندگریه انتقاد از خودوکناره گیری اما اغلب بارفتار متوقع و جلب کننده توجه، پاسخ می دهند.</a:t>
            </a:r>
          </a:p>
          <a:p>
            <a:pPr algn="justLow" rtl="1"/>
            <a:r>
              <a:rPr lang="fa-IR" sz="3200" b="1" dirty="0" smtClean="0"/>
              <a:t>پسرهاوقتی مادر سرپرست است مشکلات سازگاری زیادی دارند.تعامل قهری مادر-فرزندی،رفتارتکانشی و گستاخانه درپسرها شایع است.</a:t>
            </a:r>
          </a:p>
          <a:p>
            <a:pPr algn="justLow" rtl="1"/>
            <a:endParaRPr lang="en-US" sz="32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894484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68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4712" y="155448"/>
            <a:ext cx="8613648" cy="647211"/>
          </a:xfrm>
        </p:spPr>
        <p:txBody>
          <a:bodyPr>
            <a:noAutofit/>
          </a:bodyPr>
          <a:lstStyle/>
          <a:p>
            <a:pPr algn="ctr"/>
            <a:r>
              <a:rPr lang="fa-IR" sz="2800" b="1" dirty="0" smtClean="0"/>
              <a:t>پیامدهای بلند مدت طلاق</a:t>
            </a:r>
            <a:endParaRPr lang="en-US" sz="2800" b="1" dirty="0"/>
          </a:p>
        </p:txBody>
      </p:sp>
      <p:sp>
        <p:nvSpPr>
          <p:cNvPr id="3" name="Content Placeholder 2"/>
          <p:cNvSpPr>
            <a:spLocks noGrp="1"/>
          </p:cNvSpPr>
          <p:nvPr>
            <p:ph idx="1"/>
          </p:nvPr>
        </p:nvSpPr>
        <p:spPr>
          <a:xfrm>
            <a:off x="377906" y="612649"/>
            <a:ext cx="11152678" cy="4880884"/>
          </a:xfrm>
        </p:spPr>
        <p:txBody>
          <a:bodyPr>
            <a:noAutofit/>
          </a:bodyPr>
          <a:lstStyle/>
          <a:p>
            <a:pPr algn="just" rtl="1"/>
            <a:r>
              <a:rPr lang="fa-IR" sz="2400" b="1" dirty="0" smtClean="0"/>
              <a:t>تا دوسال بعد ازطلاق سازگاری اغلب کودکان بهبود می یابد ولی کماکان پیشرفت تحصیلی کمتر،اعتماد به </a:t>
            </a:r>
            <a:r>
              <a:rPr lang="fa-IR" sz="2400" b="1" dirty="0" smtClean="0"/>
              <a:t>نفس پایین </a:t>
            </a:r>
            <a:r>
              <a:rPr lang="fa-IR" sz="2400" b="1" dirty="0" smtClean="0"/>
              <a:t>تر و شایستگی اجتماعی کمتر و مشکلات هیجانی و رفتاری بیشتری را نشان می دهند.</a:t>
            </a:r>
          </a:p>
          <a:p>
            <a:pPr algn="just" rtl="1"/>
            <a:r>
              <a:rPr lang="fa-IR" sz="2400" b="1" dirty="0" smtClean="0"/>
              <a:t>کودکان دشوارترک تحصیلکرده و افسرده شده و رفتارضداجتماعی نشان می دهند.</a:t>
            </a:r>
          </a:p>
          <a:p>
            <a:pPr algn="just" rtl="1"/>
            <a:r>
              <a:rPr lang="fa-IR" sz="2400" b="1" dirty="0" smtClean="0"/>
              <a:t>کاهش موفقیت تحصیلی،زندگی آشفته زناشویی، روابط والد- فرزندنامناسب و طلاق در بزرگسالی.</a:t>
            </a:r>
          </a:p>
          <a:p>
            <a:pPr algn="just" rtl="1"/>
            <a:r>
              <a:rPr lang="fa-IR" sz="2400" b="1" dirty="0" smtClean="0"/>
              <a:t>برای سازگاری مثبت:</a:t>
            </a:r>
          </a:p>
          <a:p>
            <a:pPr algn="just" rtl="1"/>
            <a:r>
              <a:rPr lang="fa-IR" sz="2400" b="1" dirty="0" smtClean="0"/>
              <a:t>تربیت کارآمد(روش تربیتی مقتدرانه،تماس با پدر وقتی مادر سرپرست است باعث سرپیچی کمتر و پرخاشگری کمتر می شود.</a:t>
            </a:r>
          </a:p>
          <a:p>
            <a:pPr algn="just" rtl="1"/>
            <a:r>
              <a:rPr lang="fa-IR" sz="2400" b="1" dirty="0" smtClean="0"/>
              <a:t>ماندن در خانواده پرتعارض بسیار بدتر از انتقال به خانواده تک والد و کم تعارض است.</a:t>
            </a:r>
          </a:p>
          <a:p>
            <a:pPr algn="just" rtl="1"/>
            <a:r>
              <a:rPr lang="fa-IR" sz="2400" b="1" dirty="0" smtClean="0"/>
              <a:t>اعضای با محبت خانواده گسترده،معلمان و خواهر برادرها و دوستان نیز مشکلات بلند مدت طلاق را کاهش می دهند.</a:t>
            </a:r>
            <a:endParaRPr lang="en-US" sz="24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7241884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74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319" y="174235"/>
            <a:ext cx="11048409" cy="612130"/>
          </a:xfrm>
        </p:spPr>
        <p:txBody>
          <a:bodyPr>
            <a:noAutofit/>
          </a:bodyPr>
          <a:lstStyle/>
          <a:p>
            <a:pPr algn="ctr"/>
            <a:r>
              <a:rPr lang="fa-IR" sz="2800" b="1" dirty="0" smtClean="0"/>
              <a:t>میانجیگری طلاق،سرپرستی مشترک و حمایت از کودک</a:t>
            </a:r>
            <a:endParaRPr lang="en-US" sz="2800" b="1" dirty="0"/>
          </a:p>
        </p:txBody>
      </p:sp>
      <p:sp>
        <p:nvSpPr>
          <p:cNvPr id="3" name="Content Placeholder 2"/>
          <p:cNvSpPr>
            <a:spLocks noGrp="1"/>
          </p:cNvSpPr>
          <p:nvPr>
            <p:ph idx="1"/>
          </p:nvPr>
        </p:nvSpPr>
        <p:spPr>
          <a:xfrm>
            <a:off x="210312" y="786366"/>
            <a:ext cx="11472172" cy="5183652"/>
          </a:xfrm>
        </p:spPr>
        <p:txBody>
          <a:bodyPr>
            <a:noAutofit/>
          </a:bodyPr>
          <a:lstStyle/>
          <a:p>
            <a:pPr algn="just" rtl="1"/>
            <a:r>
              <a:rPr lang="fa-IR" sz="2800" b="1" dirty="0" smtClean="0"/>
              <a:t>رایج ترین گزینه سرپرستی کودک،سرپرستی مشترک استکه به پدر و مادر فرصت برابربرای بزرگ </a:t>
            </a:r>
            <a:r>
              <a:rPr lang="fa-IR" sz="2800" b="1" dirty="0" smtClean="0"/>
              <a:t>کردن </a:t>
            </a:r>
            <a:r>
              <a:rPr lang="fa-IR" sz="2800" b="1" dirty="0" smtClean="0"/>
              <a:t>کودک می دهدو اغلب کودک با یک والد زندگی و </a:t>
            </a:r>
            <a:r>
              <a:rPr lang="fa-IR" sz="2800" b="1" dirty="0" smtClean="0"/>
              <a:t>طبق </a:t>
            </a:r>
            <a:r>
              <a:rPr lang="fa-IR" sz="2800" b="1" dirty="0" smtClean="0"/>
              <a:t>برنامه ثابت دیگری رامی بینند.</a:t>
            </a:r>
          </a:p>
          <a:p>
            <a:pPr algn="just" rtl="1"/>
            <a:r>
              <a:rPr lang="fa-IR" sz="2800" b="1" dirty="0" smtClean="0"/>
              <a:t>سرپرستی فیزیکی مشترک:برای بعضی بچه ها دشوار است و آنها بین خانه ها و گاهی مدارس و گروههای همسال جابجا می شوند.</a:t>
            </a:r>
          </a:p>
          <a:p>
            <a:pPr algn="just" rtl="1"/>
            <a:r>
              <a:rPr lang="fa-IR" sz="2800" b="1" dirty="0" smtClean="0"/>
              <a:t>و میتواند برای کودک دشوار باشد.</a:t>
            </a:r>
          </a:p>
          <a:p>
            <a:pPr algn="just" rtl="1"/>
            <a:r>
              <a:rPr lang="fa-IR" sz="2800" b="1" dirty="0" smtClean="0"/>
              <a:t>خانواده های با سرپرستی مادر سازگاری بیشتری نشان می دهند.</a:t>
            </a:r>
          </a:p>
          <a:p>
            <a:pPr algn="just" rtl="1"/>
            <a:endParaRPr lang="en-US" sz="28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0995452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79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319" y="174235"/>
            <a:ext cx="11048409" cy="612130"/>
          </a:xfrm>
        </p:spPr>
        <p:txBody>
          <a:bodyPr>
            <a:noAutofit/>
          </a:bodyPr>
          <a:lstStyle/>
          <a:p>
            <a:pPr algn="ctr"/>
            <a:r>
              <a:rPr lang="fa-IR" sz="4800" b="1" dirty="0" smtClean="0"/>
              <a:t> اشتغال مادر و خانواده های دونان آور</a:t>
            </a:r>
            <a:endParaRPr lang="en-US" sz="4800" b="1" dirty="0"/>
          </a:p>
        </p:txBody>
      </p:sp>
      <p:sp>
        <p:nvSpPr>
          <p:cNvPr id="3" name="Content Placeholder 2"/>
          <p:cNvSpPr>
            <a:spLocks noGrp="1"/>
          </p:cNvSpPr>
          <p:nvPr>
            <p:ph idx="1"/>
          </p:nvPr>
        </p:nvSpPr>
        <p:spPr>
          <a:xfrm>
            <a:off x="210312" y="1325880"/>
            <a:ext cx="11430000" cy="4644138"/>
          </a:xfrm>
        </p:spPr>
        <p:txBody>
          <a:bodyPr>
            <a:noAutofit/>
          </a:bodyPr>
          <a:lstStyle/>
          <a:p>
            <a:pPr algn="just" rtl="1"/>
            <a:r>
              <a:rPr lang="fa-IR" sz="3200" b="1" dirty="0" smtClean="0"/>
              <a:t>درصورت لذت بردن مادر ازشغل خودو متعهد دانستن آنها به تربیت فرزندان باعث عزت نفس،روابط خانوادگی و همسالان بهترعقاید جنسیتی کمتر کلیشه </a:t>
            </a:r>
            <a:r>
              <a:rPr lang="fa-IR" sz="3200" b="1" dirty="0" smtClean="0"/>
              <a:t>ای شده،و </a:t>
            </a:r>
            <a:r>
              <a:rPr lang="fa-IR" sz="3200" b="1" dirty="0" smtClean="0"/>
              <a:t>نمرات بهتر در مدرسه.</a:t>
            </a:r>
          </a:p>
          <a:p>
            <a:pPr algn="just" rtl="1"/>
            <a:r>
              <a:rPr lang="fa-IR" sz="3200" b="1" dirty="0" smtClean="0"/>
              <a:t>دختران مادران شاغل،صرف نظر از جایگاه اجتماعی اقتصادی نقش زنان را به صورت آزادی انتخاب و رضایت بیشتر و گرایش به پیشرفت و شغل</a:t>
            </a:r>
          </a:p>
          <a:p>
            <a:pPr algn="just" rtl="1"/>
            <a:r>
              <a:rPr lang="fa-IR" sz="3200" b="1" dirty="0" smtClean="0"/>
              <a:t>روش تربیتی مقتدرانه و تنظیم مشترک و راهنمایی در مورد تکالیف درسی و مشارکت بیشتر در کارهای خانه .</a:t>
            </a:r>
          </a:p>
          <a:p>
            <a:pPr algn="just" rtl="1"/>
            <a:r>
              <a:rPr lang="fa-IR" sz="3200" b="1" dirty="0" smtClean="0"/>
              <a:t>پدرها مسئولیت بیشتر قرزند پروری را به عهده میگیرند.</a:t>
            </a:r>
            <a:endParaRPr lang="en-US" sz="32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435797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55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992" y="59870"/>
            <a:ext cx="8019288" cy="794512"/>
          </a:xfrm>
        </p:spPr>
        <p:txBody>
          <a:bodyPr>
            <a:noAutofit/>
          </a:bodyPr>
          <a:lstStyle/>
          <a:p>
            <a:pPr algn="ctr"/>
            <a:r>
              <a:rPr lang="fa-IR" sz="2800" b="1" dirty="0" smtClean="0"/>
              <a:t>اشتغال مادر</a:t>
            </a:r>
            <a:endParaRPr lang="en-US" sz="2800" b="1" dirty="0"/>
          </a:p>
        </p:txBody>
      </p:sp>
      <p:sp>
        <p:nvSpPr>
          <p:cNvPr id="3" name="Content Placeholder 2"/>
          <p:cNvSpPr>
            <a:spLocks noGrp="1"/>
          </p:cNvSpPr>
          <p:nvPr>
            <p:ph idx="1"/>
          </p:nvPr>
        </p:nvSpPr>
        <p:spPr>
          <a:xfrm>
            <a:off x="83818" y="1265437"/>
            <a:ext cx="10360152" cy="4753865"/>
          </a:xfrm>
        </p:spPr>
        <p:txBody>
          <a:bodyPr>
            <a:noAutofit/>
          </a:bodyPr>
          <a:lstStyle/>
          <a:p>
            <a:pPr algn="just" rtl="1"/>
            <a:r>
              <a:rPr lang="fa-IR" sz="2800" b="1" dirty="0" smtClean="0"/>
              <a:t>در صورنی که اشتغال فشارزیادی بر برنامه مادر آوردیا استرس زا باشدکودکان درمعرض خطر تربیت نامناسب قرارگرفته و تشدید پیامدهای نامناسب زمانی که </a:t>
            </a:r>
            <a:r>
              <a:rPr lang="fa-IR" sz="2800" b="1" dirty="0" smtClean="0"/>
              <a:t>مادران </a:t>
            </a:r>
            <a:r>
              <a:rPr lang="fa-IR" sz="2800" b="1" dirty="0" smtClean="0"/>
              <a:t>جایگاه اقتصادی اجتماعی </a:t>
            </a:r>
            <a:r>
              <a:rPr lang="fa-IR" sz="2800" b="1" dirty="0" smtClean="0"/>
              <a:t>پایین داشته و </a:t>
            </a:r>
            <a:r>
              <a:rPr lang="fa-IR" sz="2800" b="1" dirty="0" smtClean="0"/>
              <a:t>روزهای طولانی را در کارهای کم درآمدو فرساینده بگذرانند،شرایطی که با افسردگی مادر و انضباط خشن و بی ثبات ارتباط دارد.</a:t>
            </a:r>
          </a:p>
          <a:p>
            <a:pPr algn="just" rtl="1"/>
            <a:r>
              <a:rPr lang="fa-IR" sz="2800" b="1" dirty="0"/>
              <a:t> </a:t>
            </a:r>
            <a:r>
              <a:rPr lang="fa-IR" sz="2800" b="1" dirty="0" smtClean="0"/>
              <a:t>اشتغال نیمه وقت و برنامه های کاری انعطاف پذیر با سازگاری خوب کودک ارتباط دارد.</a:t>
            </a:r>
            <a:endParaRPr lang="en-US" sz="28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8509884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98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008" y="109728"/>
            <a:ext cx="8066530" cy="1280160"/>
          </a:xfrm>
        </p:spPr>
        <p:txBody>
          <a:bodyPr>
            <a:noAutofit/>
          </a:bodyPr>
          <a:lstStyle/>
          <a:p>
            <a:pPr algn="ctr"/>
            <a:r>
              <a:rPr lang="fa-IR" b="1" dirty="0" smtClean="0"/>
              <a:t> چند مشکل رایج رشد: ترس ها و اضطراب ها</a:t>
            </a:r>
            <a:endParaRPr lang="en-US" b="1" dirty="0"/>
          </a:p>
        </p:txBody>
      </p:sp>
      <p:sp>
        <p:nvSpPr>
          <p:cNvPr id="3" name="Content Placeholder 2"/>
          <p:cNvSpPr>
            <a:spLocks noGrp="1"/>
          </p:cNvSpPr>
          <p:nvPr>
            <p:ph idx="1"/>
          </p:nvPr>
        </p:nvSpPr>
        <p:spPr>
          <a:xfrm>
            <a:off x="210312" y="1234441"/>
            <a:ext cx="10460736" cy="4844308"/>
          </a:xfrm>
        </p:spPr>
        <p:txBody>
          <a:bodyPr>
            <a:noAutofit/>
          </a:bodyPr>
          <a:lstStyle/>
          <a:p>
            <a:pPr marL="0" indent="0" algn="just" rtl="1">
              <a:buNone/>
            </a:pPr>
            <a:r>
              <a:rPr lang="fa-IR" sz="2400" b="1" dirty="0" smtClean="0"/>
              <a:t>ترس ازتاریکی،رعدوبرق و موجودات فوق طبیعی تا اواسط کودکی ادامه می یابد.</a:t>
            </a:r>
          </a:p>
          <a:p>
            <a:pPr marL="0" indent="0" algn="just" rtl="1">
              <a:buNone/>
            </a:pPr>
            <a:r>
              <a:rPr lang="fa-IR" sz="2400" b="1" dirty="0" smtClean="0"/>
              <a:t>موضوعات جدیداضطراب زا از آشنایی کودکان با دنیای بزرگترها ناشی می شود:احتمال صدمه دیدنو رویدادهایی که از طریق رسانه های گروهی مشاهده میکنند مثل جنگ وبلایای طبیعی.</a:t>
            </a:r>
          </a:p>
          <a:p>
            <a:pPr marL="0" indent="0" algn="just" rtl="1">
              <a:buNone/>
            </a:pPr>
            <a:r>
              <a:rPr lang="fa-IR" sz="2400" b="1" dirty="0" smtClean="0"/>
              <a:t>شکست تحصیلی،سلامت والدین،صدمات جسمانی وطردهمسالان از نگرانیهای رایج است.</a:t>
            </a:r>
          </a:p>
          <a:p>
            <a:pPr marL="0" indent="0" algn="just" rtl="1">
              <a:buNone/>
            </a:pPr>
            <a:r>
              <a:rPr lang="fa-IR" sz="2400" b="1" dirty="0" smtClean="0"/>
              <a:t>ترسها با افزایش سن کاهش یافته و اگرترس ها زیادشدید نباشد با آن کنار می آیندو از راهبردهای تنظیم هیجانی که دراواسط کودکی پرورش می یابد استفاده میکنند.</a:t>
            </a:r>
          </a:p>
          <a:p>
            <a:pPr marL="0" indent="0" algn="just" rtl="1">
              <a:buNone/>
            </a:pPr>
            <a:r>
              <a:rPr lang="fa-IR" sz="2400" b="1" dirty="0" smtClean="0"/>
              <a:t>ترسهای شدید و غیرقابل کنترل فوبی نام دارد و کودکان دارای خلق و خوی خودداربیشتر درمعرض خطر فوبی قراردارند.</a:t>
            </a:r>
          </a:p>
          <a:p>
            <a:pPr marL="0" indent="0" algn="just" rtl="1">
              <a:buNone/>
            </a:pPr>
            <a:endParaRPr lang="en-US" sz="24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222778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55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250" y="109728"/>
            <a:ext cx="8019288" cy="794512"/>
          </a:xfrm>
        </p:spPr>
        <p:txBody>
          <a:bodyPr>
            <a:noAutofit/>
          </a:bodyPr>
          <a:lstStyle/>
          <a:p>
            <a:pPr algn="ctr"/>
            <a:r>
              <a:rPr lang="fa-IR" sz="2800" b="1" dirty="0" smtClean="0"/>
              <a:t>ترس ها و اضطراب ها</a:t>
            </a:r>
            <a:br>
              <a:rPr lang="fa-IR" sz="2800" b="1" dirty="0" smtClean="0"/>
            </a:br>
            <a:r>
              <a:rPr lang="fa-IR" sz="2800" b="1" dirty="0" smtClean="0"/>
              <a:t>فوبی مدرسه</a:t>
            </a:r>
            <a:endParaRPr lang="en-US" sz="2800" b="1" dirty="0"/>
          </a:p>
        </p:txBody>
      </p:sp>
      <p:sp>
        <p:nvSpPr>
          <p:cNvPr id="3" name="Content Placeholder 2"/>
          <p:cNvSpPr>
            <a:spLocks noGrp="1"/>
          </p:cNvSpPr>
          <p:nvPr>
            <p:ph idx="1"/>
          </p:nvPr>
        </p:nvSpPr>
        <p:spPr>
          <a:xfrm>
            <a:off x="173736" y="1792233"/>
            <a:ext cx="11192256" cy="4542547"/>
          </a:xfrm>
        </p:spPr>
        <p:txBody>
          <a:bodyPr>
            <a:noAutofit/>
          </a:bodyPr>
          <a:lstStyle/>
          <a:p>
            <a:pPr algn="justLow" rtl="1"/>
            <a:r>
              <a:rPr lang="fa-IR" sz="2400" b="1" dirty="0" smtClean="0"/>
              <a:t>در فوبی مدرسه کودکان در مورد رفتن به مدرسه نگرانی شدیدی دارندکه اغلب با شکایت های جسمانی مثل سرگیجه،تهوع،معده دردو استفراغ همراه است.ترس واقعی آنها جدایی ازمادر است.</a:t>
            </a:r>
          </a:p>
          <a:p>
            <a:pPr algn="justLow" rtl="1"/>
            <a:r>
              <a:rPr lang="fa-IR" sz="2400" b="1" dirty="0" smtClean="0"/>
              <a:t>خانواده درمانی به این کودکان که مشکل اغلب از محافظت بیش از اندازه والدین ناشی می شودکمک می کند.</a:t>
            </a:r>
          </a:p>
          <a:p>
            <a:pPr algn="justLow" rtl="1"/>
            <a:r>
              <a:rPr lang="fa-IR" sz="2400" b="1" dirty="0" smtClean="0"/>
              <a:t>در 11تا13 سالگی هم درانتقال از کودکی به نوجوانی فوبی مدرسه نمایان میشود علت: معلم بیش ازحدایرادگیر،قلدرهای مدرسه و فشارخیلی زیاد والدین برای پیشرفت.</a:t>
            </a:r>
          </a:p>
          <a:p>
            <a:pPr algn="justLow" rtl="1"/>
            <a:r>
              <a:rPr lang="fa-IR" sz="2400" b="1" dirty="0" smtClean="0"/>
              <a:t>تغییرمحیط مدرسه یا روشهای تربیتی ضروری بوده و آموزش نحوه کنار آمدن با موقعیت های دشوارهم کمک کننده است. </a:t>
            </a:r>
            <a:endParaRPr lang="en-US" sz="24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8531609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32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9032" y="-64008"/>
            <a:ext cx="9427464" cy="794512"/>
          </a:xfrm>
        </p:spPr>
        <p:txBody>
          <a:bodyPr>
            <a:noAutofit/>
          </a:bodyPr>
          <a:lstStyle/>
          <a:p>
            <a:pPr algn="ctr"/>
            <a:r>
              <a:rPr lang="fa-IR" b="1" dirty="0" smtClean="0"/>
              <a:t>سوء استفاده جنسی از کودک</a:t>
            </a:r>
            <a:endParaRPr lang="en-US" b="1" dirty="0"/>
          </a:p>
        </p:txBody>
      </p:sp>
      <p:sp>
        <p:nvSpPr>
          <p:cNvPr id="3" name="Content Placeholder 2"/>
          <p:cNvSpPr>
            <a:spLocks noGrp="1"/>
          </p:cNvSpPr>
          <p:nvPr>
            <p:ph idx="1"/>
          </p:nvPr>
        </p:nvSpPr>
        <p:spPr>
          <a:xfrm>
            <a:off x="82296" y="877824"/>
            <a:ext cx="11201400" cy="4882896"/>
          </a:xfrm>
        </p:spPr>
        <p:txBody>
          <a:bodyPr>
            <a:noAutofit/>
          </a:bodyPr>
          <a:lstStyle/>
          <a:p>
            <a:pPr algn="just" rtl="1"/>
            <a:r>
              <a:rPr lang="fa-IR" sz="2800" b="1" dirty="0" smtClean="0"/>
              <a:t>تصور براین است که این مشکل بسیارنادر است وبه ادعای کودکان درباره سوء استفاده توجهی نمیشود .تلاش های متخصصان و توجه رسانه های گروهی باعث شدکه به عنوان یک مشکل جدی و تاحدودی فراگیر مورد بررسی قرار گیرد.</a:t>
            </a:r>
          </a:p>
          <a:p>
            <a:pPr algn="just" rtl="1"/>
            <a:r>
              <a:rPr lang="fa-IR" sz="2800" b="1" dirty="0" smtClean="0"/>
              <a:t>خصوصیات سوءاستفاده کنندگان و قربانیان:</a:t>
            </a:r>
          </a:p>
          <a:p>
            <a:pPr algn="just" rtl="1"/>
            <a:r>
              <a:rPr lang="fa-IR" sz="2800" b="1" dirty="0" smtClean="0"/>
              <a:t>درهردوجنس ولی اغلب علیه دختران و دراواسط کودکی بوده ولی دربعضی از موارد ازاوایل زندگی شروع و سالها ادامه می یابد.</a:t>
            </a:r>
          </a:p>
          <a:p>
            <a:pPr algn="just" rtl="1"/>
            <a:r>
              <a:rPr lang="fa-IR" sz="2800" b="1" dirty="0" smtClean="0"/>
              <a:t>معمولا سوء استفاده کننده مرد است(والد یا کسی که والد اورا خوب می شناسد) اغلب پدر،ناپدری،دوست پسر و به ندرت عمویا برادر بزرگتر هستند.در مواردمعدودی مادرها خلافکارند و عمدتا پسرها مورد سوءاستفاده هستند.</a:t>
            </a:r>
          </a:p>
          <a:p>
            <a:pPr algn="just" rtl="1"/>
            <a:endParaRPr lang="en-US" sz="28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203336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13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290" y="278896"/>
            <a:ext cx="9069326" cy="794512"/>
          </a:xfrm>
        </p:spPr>
        <p:txBody>
          <a:bodyPr>
            <a:noAutofit/>
          </a:bodyPr>
          <a:lstStyle/>
          <a:p>
            <a:pPr algn="ctr"/>
            <a:r>
              <a:rPr lang="fa-IR" b="1" dirty="0"/>
              <a:t>سوء استفاده جنسی از کودک</a:t>
            </a:r>
            <a:endParaRPr lang="en-US" b="1" dirty="0"/>
          </a:p>
        </p:txBody>
      </p:sp>
      <p:sp>
        <p:nvSpPr>
          <p:cNvPr id="3" name="Content Placeholder 2"/>
          <p:cNvSpPr>
            <a:spLocks noGrp="1"/>
          </p:cNvSpPr>
          <p:nvPr>
            <p:ph idx="1"/>
          </p:nvPr>
        </p:nvSpPr>
        <p:spPr>
          <a:xfrm>
            <a:off x="685800" y="1171713"/>
            <a:ext cx="10360152" cy="4753865"/>
          </a:xfrm>
        </p:spPr>
        <p:txBody>
          <a:bodyPr>
            <a:noAutofit/>
          </a:bodyPr>
          <a:lstStyle/>
          <a:p>
            <a:pPr marL="0" indent="0" algn="just" rtl="1">
              <a:buNone/>
            </a:pPr>
            <a:r>
              <a:rPr lang="fa-IR" sz="2400" b="1" dirty="0" smtClean="0"/>
              <a:t>سوء استفاده کنندگان به شیوه های زننده ای کودک را وادار به اطاعت میکنند که به فریب، رشوه دهی،تهدیدکلامی و فشارجسمانی ازآن جمله هستند.</a:t>
            </a:r>
          </a:p>
          <a:p>
            <a:pPr marL="0" indent="0" algn="just" rtl="1">
              <a:buNone/>
            </a:pPr>
            <a:r>
              <a:rPr lang="fa-IR" sz="2400" b="1" dirty="0" smtClean="0"/>
              <a:t>بسیاری از متجاوزین مسئولیت خود را انکار کرده و آن را به گردن کودک اغوا کننده می اندازند.ولی کودکان نمیتوانند در این زمینه تصمیم سنجیده و	 آگاهانه بگیرند و برای جواب به این رابطه  آزاد نیستند بنابراین مسئولیت به گردن سوء استفاده کنندگان است.</a:t>
            </a:r>
          </a:p>
          <a:p>
            <a:pPr marL="0" indent="0" algn="just" rtl="1">
              <a:buNone/>
            </a:pPr>
            <a:r>
              <a:rPr lang="fa-IR" sz="2400" b="1" dirty="0" smtClean="0"/>
              <a:t>سوء استفاده کنندگان درکنترل کردن تکانه ها مشکل دارندو دارای اختلال های روانشناختی مثل اعتیاد به الکل و مواد مخدر و داروبوده و کودکانی که بعید است از خود دفاع کنند وکسی حرف آنها را باور کند، ازلحاظ جسمی ضعیف از لحاظ هیجانی محروم و از لحاظ اجتماعی منزوی یا دچار ناتوانی ذهنی باشند را نتخاب می کنند.</a:t>
            </a:r>
            <a:endParaRPr lang="en-US" sz="24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810793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6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290" y="278896"/>
            <a:ext cx="9069326" cy="794512"/>
          </a:xfrm>
        </p:spPr>
        <p:txBody>
          <a:bodyPr>
            <a:noAutofit/>
          </a:bodyPr>
          <a:lstStyle/>
          <a:p>
            <a:pPr algn="ctr"/>
            <a:r>
              <a:rPr lang="fa-IR" b="1" dirty="0" smtClean="0"/>
              <a:t> عواقب</a:t>
            </a:r>
            <a:endParaRPr lang="en-US" b="1" dirty="0"/>
          </a:p>
        </p:txBody>
      </p:sp>
      <p:sp>
        <p:nvSpPr>
          <p:cNvPr id="3" name="Content Placeholder 2"/>
          <p:cNvSpPr>
            <a:spLocks noGrp="1"/>
          </p:cNvSpPr>
          <p:nvPr>
            <p:ph idx="1"/>
          </p:nvPr>
        </p:nvSpPr>
        <p:spPr>
          <a:xfrm>
            <a:off x="283464" y="1073409"/>
            <a:ext cx="10341864" cy="5007618"/>
          </a:xfrm>
        </p:spPr>
        <p:txBody>
          <a:bodyPr>
            <a:noAutofit/>
          </a:bodyPr>
          <a:lstStyle/>
          <a:p>
            <a:pPr marL="0" indent="0" algn="just" rtl="1">
              <a:buNone/>
            </a:pPr>
            <a:r>
              <a:rPr lang="fa-IR" sz="2400" b="1" dirty="0" smtClean="0"/>
              <a:t>افسردگی و عزت نفس پایین، بی اعتمادی به بزرگسالان و احساس خشم و خصومت شدید که به مدت چندسال بعد از واقعه سوء استفاده ادامه دارد.</a:t>
            </a:r>
          </a:p>
          <a:p>
            <a:pPr marL="0" indent="0" algn="just" rtl="1">
              <a:buNone/>
            </a:pPr>
            <a:r>
              <a:rPr lang="fa-IR" sz="2400" b="1" dirty="0" smtClean="0"/>
              <a:t>کوچکترها مشکلات خواب، بی اشتهایی و ترس فراگیر دارند</a:t>
            </a:r>
          </a:p>
          <a:p>
            <a:pPr marL="0" indent="0" algn="just" rtl="1">
              <a:buNone/>
            </a:pPr>
            <a:r>
              <a:rPr lang="fa-IR" sz="2400" b="1" dirty="0" smtClean="0"/>
              <a:t>نوجوانها : فرار ازخانه و واکنش های خودکشی، سوء مصرف مواد و بزهکاری</a:t>
            </a:r>
          </a:p>
          <a:p>
            <a:pPr marL="0" indent="0" algn="just" rtl="1">
              <a:buNone/>
            </a:pPr>
            <a:r>
              <a:rPr lang="fa-IR" sz="2400" b="1" dirty="0" smtClean="0"/>
              <a:t>آگاهی فراتر از سن درمورد مسائل جنسی ، یادگرفتن اینکه تماسهای جنسی روش مقبول برای جلب توجه و پاداش است.</a:t>
            </a:r>
          </a:p>
          <a:p>
            <a:pPr marL="0" indent="0" algn="just" rtl="1">
              <a:buNone/>
            </a:pPr>
            <a:r>
              <a:rPr lang="fa-IR" sz="2400" b="1" dirty="0"/>
              <a:t> </a:t>
            </a:r>
            <a:r>
              <a:rPr lang="fa-IR" sz="2400" b="1" dirty="0" smtClean="0"/>
              <a:t>درنوجوانی بی بند وبار و در بزرگسالی به خاطر جرمهای جنسی و فحشاء دستگیر و با روشهای تربیتی غیرمسئولانه و بی توجهی آثارزیانبار به نسل بعدی منتقل می شود.</a:t>
            </a:r>
            <a:endParaRPr lang="fa-IR" sz="24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0810054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06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xp\My Documents\Downloads\khodaya.jpg"/>
          <p:cNvPicPr>
            <a:picLocks noChangeAspect="1" noChangeArrowheads="1"/>
          </p:cNvPicPr>
          <p:nvPr/>
        </p:nvPicPr>
        <p:blipFill>
          <a:blip r:embed="rId2"/>
          <a:srcRect/>
          <a:stretch>
            <a:fillRect/>
          </a:stretch>
        </p:blipFill>
        <p:spPr bwMode="auto">
          <a:xfrm>
            <a:off x="1828801" y="990601"/>
            <a:ext cx="8255611" cy="5181599"/>
          </a:xfrm>
          <a:prstGeom prst="rect">
            <a:avLst/>
          </a:prstGeom>
          <a:noFill/>
        </p:spPr>
      </p:pic>
    </p:spTree>
    <p:extLst>
      <p:ext uri="{BB962C8B-B14F-4D97-AF65-F5344CB8AC3E}">
        <p14:creationId xmlns:p14="http://schemas.microsoft.com/office/powerpoint/2010/main" val="1326526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319" y="109728"/>
            <a:ext cx="10167581" cy="794512"/>
          </a:xfrm>
        </p:spPr>
        <p:txBody>
          <a:bodyPr>
            <a:noAutofit/>
          </a:bodyPr>
          <a:lstStyle/>
          <a:p>
            <a:pPr algn="ctr"/>
            <a:r>
              <a:rPr lang="fa-IR" b="1" dirty="0" smtClean="0"/>
              <a:t>پیشگیری و درمان</a:t>
            </a:r>
            <a:endParaRPr lang="en-US" b="1" dirty="0"/>
          </a:p>
        </p:txBody>
      </p:sp>
      <p:sp>
        <p:nvSpPr>
          <p:cNvPr id="3" name="Content Placeholder 2"/>
          <p:cNvSpPr>
            <a:spLocks noGrp="1"/>
          </p:cNvSpPr>
          <p:nvPr>
            <p:ph idx="1"/>
          </p:nvPr>
        </p:nvSpPr>
        <p:spPr>
          <a:xfrm>
            <a:off x="382137" y="722376"/>
            <a:ext cx="10992999" cy="5109484"/>
          </a:xfrm>
        </p:spPr>
        <p:txBody>
          <a:bodyPr>
            <a:noAutofit/>
          </a:bodyPr>
          <a:lstStyle/>
          <a:p>
            <a:pPr algn="just" rtl="1"/>
            <a:r>
              <a:rPr lang="fa-IR" sz="2800" b="1" dirty="0" smtClean="0"/>
              <a:t>چون با مشکلات جدی دیگر در خانواده همراه است درمان آن مشکل و دربلند مدت با کودکان و والدین ضروری بوده.</a:t>
            </a:r>
          </a:p>
          <a:p>
            <a:pPr algn="just" rtl="1"/>
            <a:r>
              <a:rPr lang="fa-IR" sz="2800" b="1" dirty="0" smtClean="0"/>
              <a:t>بهترین راه کاستن از رنج قربانیان جلوگیری از ادامه سوء استفاده و شدیدا تحت تعقیب قرار گرفتن افراد سوء استفاده کنندگان و جدی گرفتن ادعای کودکان .</a:t>
            </a:r>
          </a:p>
          <a:p>
            <a:pPr algn="just" rtl="1"/>
            <a:r>
              <a:rPr lang="fa-IR" sz="2800" b="1" dirty="0" smtClean="0"/>
              <a:t>برنامه های آموزشی برای تشخیص پیشروی های جنسی نامناسب و برای کمک به چه کسی روی آوردن را آموزش می دهند .</a:t>
            </a:r>
          </a:p>
          <a:p>
            <a:pPr algn="just" rtl="1"/>
            <a:r>
              <a:rPr lang="fa-IR" sz="2800" b="1" dirty="0"/>
              <a:t> </a:t>
            </a:r>
            <a:r>
              <a:rPr lang="fa-IR" sz="2800" b="1" dirty="0" smtClean="0"/>
              <a:t>در مورد برنامه های آموزشی جنسی اختلاف نظرهای زیادی وجود دارد.</a:t>
            </a:r>
          </a:p>
          <a:p>
            <a:pPr algn="just" rtl="1"/>
            <a:r>
              <a:rPr lang="fa-IR" sz="2800" b="1" smtClean="0"/>
              <a:t>پایان جلسه یازدهم </a:t>
            </a:r>
            <a:r>
              <a:rPr lang="fa-IR" sz="2800" b="1" dirty="0" smtClean="0"/>
              <a:t>و پایان فصل دهم .  موفق و سربلند وشادکام باشید درپناه حق</a:t>
            </a:r>
            <a:endParaRPr lang="en-US" sz="28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265039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61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1905000" y="149424"/>
            <a:ext cx="8229600"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rtl="1" fontAlgn="base">
              <a:spcBef>
                <a:spcPct val="0"/>
              </a:spcBef>
              <a:spcAft>
                <a:spcPct val="0"/>
              </a:spcAft>
            </a:pPr>
            <a:r>
              <a:rPr lang="fa-IR" sz="4000" b="1" dirty="0">
                <a:latin typeface="Calibri" pitchFamily="34" charset="0"/>
                <a:ea typeface="Times New Roman" pitchFamily="18" charset="0"/>
              </a:rPr>
              <a:t>بسمه تعالي</a:t>
            </a:r>
            <a:endParaRPr lang="en-US" sz="4000" b="1" dirty="0">
              <a:latin typeface="Arial" pitchFamily="34" charset="0"/>
            </a:endParaRPr>
          </a:p>
          <a:p>
            <a:pPr lvl="0" algn="ctr" rtl="1" eaLnBrk="0" fontAlgn="base" hangingPunct="0">
              <a:spcBef>
                <a:spcPct val="0"/>
              </a:spcBef>
              <a:spcAft>
                <a:spcPct val="0"/>
              </a:spcAft>
            </a:pPr>
            <a:r>
              <a:rPr lang="fa-IR" sz="4000" b="1" dirty="0">
                <a:latin typeface="Calibri" pitchFamily="34" charset="0"/>
                <a:ea typeface="Times New Roman" pitchFamily="18" charset="0"/>
              </a:rPr>
              <a:t>روان شناسي رشد</a:t>
            </a:r>
            <a:endParaRPr lang="en-US" sz="4000" b="1" dirty="0">
              <a:latin typeface="Arial" pitchFamily="34" charset="0"/>
            </a:endParaRPr>
          </a:p>
          <a:p>
            <a:pPr lvl="0" algn="ctr" rtl="1" eaLnBrk="0" fontAlgn="base" hangingPunct="0">
              <a:spcBef>
                <a:spcPct val="0"/>
              </a:spcBef>
              <a:spcAft>
                <a:spcPct val="0"/>
              </a:spcAft>
            </a:pPr>
            <a:r>
              <a:rPr lang="fa-IR" sz="4000" b="1" dirty="0">
                <a:latin typeface="Calibri" pitchFamily="34" charset="0"/>
                <a:ea typeface="Times New Roman" pitchFamily="18" charset="0"/>
              </a:rPr>
              <a:t>منبع: روان شناسي رشد(ازلقاح تا كودكي)جلد اول</a:t>
            </a:r>
            <a:endParaRPr lang="en-US" sz="4000" b="1" dirty="0">
              <a:latin typeface="Arial" pitchFamily="34" charset="0"/>
            </a:endParaRPr>
          </a:p>
          <a:p>
            <a:pPr lvl="0" algn="ctr" rtl="1" eaLnBrk="0" fontAlgn="base" hangingPunct="0">
              <a:spcBef>
                <a:spcPct val="0"/>
              </a:spcBef>
              <a:spcAft>
                <a:spcPct val="0"/>
              </a:spcAft>
            </a:pPr>
            <a:r>
              <a:rPr lang="fa-IR" sz="4000" b="1" dirty="0">
                <a:latin typeface="Calibri" pitchFamily="34" charset="0"/>
                <a:ea typeface="Times New Roman" pitchFamily="18" charset="0"/>
              </a:rPr>
              <a:t>نويسنده لورا برك  مترجم يحيي سيدمحمدي</a:t>
            </a:r>
            <a:endParaRPr lang="en-US" sz="4000" b="1" dirty="0">
              <a:latin typeface="Arial" pitchFamily="34" charset="0"/>
            </a:endParaRPr>
          </a:p>
          <a:p>
            <a:pPr lvl="0" algn="ctr" rtl="1" eaLnBrk="0" fontAlgn="base" hangingPunct="0">
              <a:spcBef>
                <a:spcPct val="0"/>
              </a:spcBef>
              <a:spcAft>
                <a:spcPct val="0"/>
              </a:spcAft>
            </a:pPr>
            <a:r>
              <a:rPr lang="fa-IR" sz="4000" b="1" dirty="0">
                <a:latin typeface="Calibri" pitchFamily="34" charset="0"/>
                <a:ea typeface="Times New Roman" pitchFamily="18" charset="0"/>
              </a:rPr>
              <a:t>استاد: زينب رضائي</a:t>
            </a:r>
            <a:endParaRPr lang="en-US" sz="4000" b="1" dirty="0">
              <a:latin typeface="Arial" pitchFamily="34" charset="0"/>
            </a:endParaRPr>
          </a:p>
          <a:p>
            <a:pPr lvl="0" algn="ctr" rtl="1" eaLnBrk="0" fontAlgn="base" hangingPunct="0">
              <a:spcBef>
                <a:spcPct val="0"/>
              </a:spcBef>
              <a:spcAft>
                <a:spcPct val="0"/>
              </a:spcAft>
            </a:pPr>
            <a:r>
              <a:rPr lang="fa-IR" sz="4000" b="1" dirty="0">
                <a:latin typeface="Calibri" pitchFamily="34" charset="0"/>
                <a:ea typeface="Times New Roman" pitchFamily="18" charset="0"/>
              </a:rPr>
              <a:t>فصل </a:t>
            </a:r>
            <a:r>
              <a:rPr lang="fa-IR" sz="4000" b="1" dirty="0" smtClean="0">
                <a:latin typeface="Calibri" pitchFamily="34" charset="0"/>
                <a:ea typeface="Times New Roman" pitchFamily="18" charset="0"/>
              </a:rPr>
              <a:t>دهم</a:t>
            </a:r>
            <a:r>
              <a:rPr lang="fa-IR" sz="4000" b="1" dirty="0">
                <a:latin typeface="Calibri" pitchFamily="34" charset="0"/>
                <a:ea typeface="Times New Roman" pitchFamily="18" charset="0"/>
              </a:rPr>
              <a:t>: </a:t>
            </a:r>
            <a:r>
              <a:rPr lang="fa-IR" sz="4000" b="1" dirty="0" smtClean="0">
                <a:latin typeface="Calibri" pitchFamily="34" charset="0"/>
                <a:ea typeface="Times New Roman" pitchFamily="18" charset="0"/>
              </a:rPr>
              <a:t>رشدهیجانی </a:t>
            </a:r>
            <a:r>
              <a:rPr lang="fa-IR" sz="4000" b="1" dirty="0">
                <a:latin typeface="Calibri" pitchFamily="34" charset="0"/>
                <a:ea typeface="Times New Roman" pitchFamily="18" charset="0"/>
              </a:rPr>
              <a:t>و </a:t>
            </a:r>
            <a:r>
              <a:rPr lang="fa-IR" sz="4000" b="1" dirty="0" smtClean="0">
                <a:latin typeface="Calibri" pitchFamily="34" charset="0"/>
                <a:ea typeface="Times New Roman" pitchFamily="18" charset="0"/>
              </a:rPr>
              <a:t>اجتماعی </a:t>
            </a:r>
            <a:r>
              <a:rPr lang="fa-IR" sz="4000" b="1" dirty="0">
                <a:latin typeface="Calibri" pitchFamily="34" charset="0"/>
                <a:ea typeface="Times New Roman" pitchFamily="18" charset="0"/>
              </a:rPr>
              <a:t>اواسط کودکی</a:t>
            </a:r>
          </a:p>
          <a:p>
            <a:pPr lvl="0" algn="ctr" rtl="1" eaLnBrk="0" fontAlgn="base" hangingPunct="0">
              <a:spcBef>
                <a:spcPct val="0"/>
              </a:spcBef>
              <a:spcAft>
                <a:spcPct val="0"/>
              </a:spcAft>
            </a:pPr>
            <a:r>
              <a:rPr lang="fa-IR" sz="4000" b="1" dirty="0">
                <a:latin typeface="Calibri" pitchFamily="34" charset="0"/>
              </a:rPr>
              <a:t>جلسه </a:t>
            </a:r>
            <a:r>
              <a:rPr lang="fa-IR" sz="4000" b="1" dirty="0" smtClean="0">
                <a:latin typeface="Calibri" pitchFamily="34" charset="0"/>
              </a:rPr>
              <a:t>یازدهم</a:t>
            </a:r>
            <a:endParaRPr lang="fa-IR" sz="6000" b="1" dirty="0">
              <a:latin typeface="Arial" pitchFamily="34" charset="0"/>
            </a:endParaRPr>
          </a:p>
        </p:txBody>
      </p:sp>
    </p:spTree>
    <p:extLst>
      <p:ext uri="{BB962C8B-B14F-4D97-AF65-F5344CB8AC3E}">
        <p14:creationId xmlns:p14="http://schemas.microsoft.com/office/powerpoint/2010/main" val="2635601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400" y="-106293"/>
            <a:ext cx="11454088" cy="1005840"/>
          </a:xfrm>
        </p:spPr>
        <p:txBody>
          <a:bodyPr>
            <a:normAutofit fontScale="90000"/>
          </a:bodyPr>
          <a:lstStyle/>
          <a:p>
            <a:pPr algn="ctr"/>
            <a:r>
              <a:rPr lang="fa-IR" b="1" dirty="0" smtClean="0"/>
              <a:t>تاثیرات خانواده</a:t>
            </a:r>
            <a:br>
              <a:rPr lang="fa-IR" b="1" dirty="0" smtClean="0"/>
            </a:br>
            <a:r>
              <a:rPr lang="fa-IR" b="1" dirty="0" smtClean="0"/>
              <a:t>روابط والد-فرزند</a:t>
            </a:r>
            <a:endParaRPr lang="en-US" b="1" dirty="0"/>
          </a:p>
        </p:txBody>
      </p:sp>
      <p:sp>
        <p:nvSpPr>
          <p:cNvPr id="3" name="Content Placeholder 2"/>
          <p:cNvSpPr>
            <a:spLocks noGrp="1"/>
          </p:cNvSpPr>
          <p:nvPr>
            <p:ph idx="1"/>
          </p:nvPr>
        </p:nvSpPr>
        <p:spPr>
          <a:xfrm>
            <a:off x="0" y="649224"/>
            <a:ext cx="11905488" cy="5114194"/>
          </a:xfrm>
        </p:spPr>
        <p:txBody>
          <a:bodyPr>
            <a:noAutofit/>
          </a:bodyPr>
          <a:lstStyle/>
          <a:p>
            <a:pPr algn="justLow" rtl="1"/>
            <a:r>
              <a:rPr lang="fa-IR" sz="2400" b="1" dirty="0" smtClean="0"/>
              <a:t>مدت زمانی که کودکان با والدین میگذرانند کاهش یافته و استقلال کودکان افزایش می یابد.</a:t>
            </a:r>
          </a:p>
          <a:p>
            <a:pPr algn="justLow" rtl="1"/>
            <a:r>
              <a:rPr lang="fa-IR" sz="2400" b="1" dirty="0" smtClean="0"/>
              <a:t>روش تربیتی مقتدرانه والدین که ازسالهای قبل والدین استفاده میکردند  آسانتر شده و به دلیل رشدتفکرمنطقی و احترام بیشتر به آگاهی کارشناسانه والدین دلیل آوردن به آنهاموثرتر واقع می شود.</a:t>
            </a:r>
          </a:p>
          <a:p>
            <a:pPr algn="justLow" rtl="1"/>
            <a:r>
              <a:rPr lang="fa-IR" sz="2400" b="1" dirty="0" smtClean="0"/>
              <a:t>هنگامی که کودکان از عهده مسئولیتها و فعالیت های روزمره برآیندوالدین کارآمد به تدریج کنترل را به کودک محول میکنند.</a:t>
            </a:r>
          </a:p>
          <a:p>
            <a:pPr algn="justLow" rtl="1"/>
            <a:r>
              <a:rPr lang="fa-IR" sz="2400" b="1" dirty="0" smtClean="0"/>
              <a:t>تنظیم مشترک:</a:t>
            </a:r>
          </a:p>
          <a:p>
            <a:pPr algn="justLow" rtl="1"/>
            <a:r>
              <a:rPr lang="fa-IR" sz="2400" b="1" dirty="0" smtClean="0"/>
              <a:t>نوعی سرپرستی انتقالی که به موجب آن نظارت کلی برکودکان دارند و در عین حال به آنها اجازهدمی دهند که مسئولیت تصمیم گیری را برعهده گیرند.تنظیم مشترک از رابطه یاری بخش بین والدین و فرزند بر اساس احترام متقابل به وجود می آید. والدین باید از دور نظارت کنند و انتظارات خود رابه اطلاع کودکان برسانندو کودکان باید والدین را از محل، فعالیتهاو مشکلات خودآگاه کنند تا درصورت لزوم به آنهاکمک شود.</a:t>
            </a:r>
            <a:endParaRPr lang="en-US" sz="2400" b="1" dirty="0"/>
          </a:p>
        </p:txBody>
      </p:sp>
      <p:sp>
        <p:nvSpPr>
          <p:cNvPr id="4" name="Rectangle 3"/>
          <p:cNvSpPr/>
          <p:nvPr/>
        </p:nvSpPr>
        <p:spPr>
          <a:xfrm>
            <a:off x="1912475" y="6003619"/>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911428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63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400" y="177171"/>
            <a:ext cx="10064200" cy="624499"/>
          </a:xfrm>
        </p:spPr>
        <p:txBody>
          <a:bodyPr>
            <a:normAutofit fontScale="90000"/>
          </a:bodyPr>
          <a:lstStyle/>
          <a:p>
            <a:pPr algn="ctr"/>
            <a:r>
              <a:rPr lang="fa-IR" b="1" dirty="0" smtClean="0"/>
              <a:t>خواهر- برادرها</a:t>
            </a:r>
            <a:endParaRPr lang="en-US" b="1" dirty="0"/>
          </a:p>
        </p:txBody>
      </p:sp>
      <p:sp>
        <p:nvSpPr>
          <p:cNvPr id="3" name="Content Placeholder 2"/>
          <p:cNvSpPr>
            <a:spLocks noGrp="1"/>
          </p:cNvSpPr>
          <p:nvPr>
            <p:ph idx="1"/>
          </p:nvPr>
        </p:nvSpPr>
        <p:spPr>
          <a:xfrm>
            <a:off x="173736" y="728518"/>
            <a:ext cx="11750040" cy="4257660"/>
          </a:xfrm>
        </p:spPr>
        <p:txBody>
          <a:bodyPr>
            <a:noAutofit/>
          </a:bodyPr>
          <a:lstStyle/>
          <a:p>
            <a:pPr marL="0" indent="0" algn="justLow" rtl="1">
              <a:buNone/>
            </a:pPr>
            <a:r>
              <a:rPr lang="fa-IR" sz="2200" b="1" dirty="0" smtClean="0"/>
              <a:t>خواهر برادرها از منابع مهم برای کمک برای کودکان هستند،با این حال رقابت بین آنها افزایش می یابد.</a:t>
            </a:r>
          </a:p>
          <a:p>
            <a:pPr marL="0" indent="0" algn="justLow" rtl="1">
              <a:buNone/>
            </a:pPr>
            <a:r>
              <a:rPr lang="fa-IR" sz="2200" b="1" dirty="0" smtClean="0"/>
              <a:t>والدین معمولا موقع مشارکت کودکان در فعالیتها صفات و موقعیتها را مقایسه می کنند.و کودکان محروم از محبت و تایید و امکانات مادی ازوالدین می رنجند.</a:t>
            </a:r>
          </a:p>
          <a:p>
            <a:pPr marL="0" indent="0" algn="justLow" rtl="1">
              <a:buNone/>
            </a:pPr>
            <a:r>
              <a:rPr lang="fa-IR" sz="2200" b="1" dirty="0" smtClean="0"/>
              <a:t>والدین خواهر برادرهای هم جنس با فاصله کم را بیشتر مقایسه میکنند که نتیجه آن ضدیت  و دعوای بیشتر و سازگاری ضعیف تر می باشد.والدین دارای تعارض زناشویی و مشکلات مالی تحت استرس هستند این تاثیر را شدت می بخشند،چون انرژی آنها تحلیل رفته وکمتر منصف هستند.مخصوصا اگرپدرها یک فرزند را ترجیح دهندواکنش کودکان شدیدتر است چون آنها چون وقت کمتر را می گذرانندحمایت بی رویه آنها محسوس تر است.</a:t>
            </a:r>
          </a:p>
          <a:p>
            <a:pPr marL="0" indent="0" algn="justLow" rtl="1">
              <a:buNone/>
            </a:pPr>
            <a:r>
              <a:rPr lang="fa-IR" sz="2200" b="1" dirty="0" smtClean="0"/>
              <a:t>مقدار یبازخورد در مورد توانایی ها برای کودکان مفید است وقتی خواهر برادرها سعی میکنند به خاطر منحصر به فرد بودن خود توجه والدین را جلب کنندجنبه های مهمی از رشد یکدیگر را شکل می دهند.</a:t>
            </a:r>
          </a:p>
          <a:p>
            <a:pPr marL="0" indent="0" algn="justLow" rtl="1">
              <a:buNone/>
            </a:pPr>
            <a:r>
              <a:rPr lang="fa-IR" sz="2200" b="1" dirty="0" smtClean="0"/>
              <a:t>با اینکه تعارض بین خواهر برادرها افزایش می یابدولی برای مصاحبت و کمک کماکان به یکدیگرمتکی بوده و در مسائل تحصیلی و خانوادگی کمک در غیاب والدین جای خالی آنها را پر میکنند.</a:t>
            </a:r>
          </a:p>
          <a:p>
            <a:pPr marL="0" indent="0" algn="justLow" rtl="1">
              <a:buNone/>
            </a:pPr>
            <a:endParaRPr lang="fa-IR" sz="2200" b="1" dirty="0" smtClean="0"/>
          </a:p>
          <a:p>
            <a:pPr marL="0" indent="0" algn="justLow" rtl="1">
              <a:buNone/>
            </a:pPr>
            <a:endParaRPr lang="fa-IR" sz="2200" b="1" dirty="0" smtClean="0"/>
          </a:p>
        </p:txBody>
      </p:sp>
      <p:sp>
        <p:nvSpPr>
          <p:cNvPr id="4" name="Rectangle 3"/>
          <p:cNvSpPr/>
          <p:nvPr/>
        </p:nvSpPr>
        <p:spPr>
          <a:xfrm>
            <a:off x="1912475" y="6003619"/>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8166771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95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735056" cy="969264"/>
          </a:xfrm>
        </p:spPr>
        <p:txBody>
          <a:bodyPr>
            <a:normAutofit/>
          </a:bodyPr>
          <a:lstStyle/>
          <a:p>
            <a:pPr algn="ctr"/>
            <a:r>
              <a:rPr lang="fa-IR" b="1" dirty="0" smtClean="0"/>
              <a:t>تک فرزند</a:t>
            </a:r>
            <a:endParaRPr lang="en-US" b="1" dirty="0"/>
          </a:p>
        </p:txBody>
      </p:sp>
      <p:sp>
        <p:nvSpPr>
          <p:cNvPr id="3" name="Content Placeholder 2"/>
          <p:cNvSpPr>
            <a:spLocks noGrp="1"/>
          </p:cNvSpPr>
          <p:nvPr>
            <p:ph idx="1"/>
          </p:nvPr>
        </p:nvSpPr>
        <p:spPr>
          <a:xfrm>
            <a:off x="621792" y="804672"/>
            <a:ext cx="10826496" cy="4890046"/>
          </a:xfrm>
        </p:spPr>
        <p:txBody>
          <a:bodyPr>
            <a:noAutofit/>
          </a:bodyPr>
          <a:lstStyle/>
          <a:p>
            <a:pPr algn="just" rtl="1"/>
            <a:r>
              <a:rPr lang="fa-IR" sz="2800" b="1" dirty="0" smtClean="0"/>
              <a:t>برخلاف عقیده رایج، تک فرزندان نازپرورده نیستندو حتی از جهاتی امتیازاتی دارند.</a:t>
            </a:r>
          </a:p>
          <a:p>
            <a:pPr algn="just" rtl="1"/>
            <a:r>
              <a:rPr lang="fa-IR" sz="2800" b="1" dirty="0" smtClean="0"/>
              <a:t>عزت نفس و انگیزش پیشرفت بالایی دارند. درمدرسه بهترعمل کرده و به سطوح عالیتر میرسند.رشد شناختی و پیشرفت تحصیلی بیشتر، احساس امنیت بیشتر به لحاظ هیجانی،اگر با کودکان نزدیک خانواده رابطه نزدیک خواهر </a:t>
            </a:r>
            <a:r>
              <a:rPr lang="fa-IR" sz="2800" b="1" dirty="0" smtClean="0"/>
              <a:t>برادری </a:t>
            </a:r>
            <a:r>
              <a:rPr lang="fa-IR" sz="2800" b="1" dirty="0" smtClean="0"/>
              <a:t>داشته باشند مهارتهای اجتماعی خوبی خواهند داشت.</a:t>
            </a:r>
          </a:p>
          <a:p>
            <a:pPr algn="just" rtl="1"/>
            <a:r>
              <a:rPr lang="fa-IR" sz="2800" b="1" dirty="0" smtClean="0"/>
              <a:t>علل این امتیازات:روابط نزدیکتر با والدین که برای تسلط و موفقیت فشار بیشتر واردمی آورند</a:t>
            </a:r>
            <a:endParaRPr lang="en-US" sz="2800" b="1" dirty="0"/>
          </a:p>
        </p:txBody>
      </p:sp>
      <p:sp>
        <p:nvSpPr>
          <p:cNvPr id="4" name="Rectangle 3"/>
          <p:cNvSpPr/>
          <p:nvPr/>
        </p:nvSpPr>
        <p:spPr>
          <a:xfrm>
            <a:off x="1912475" y="6003619"/>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9820144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8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36" y="0"/>
            <a:ext cx="10707624" cy="877824"/>
          </a:xfrm>
        </p:spPr>
        <p:txBody>
          <a:bodyPr>
            <a:normAutofit/>
          </a:bodyPr>
          <a:lstStyle/>
          <a:p>
            <a:pPr algn="ctr"/>
            <a:r>
              <a:rPr lang="fa-IR" b="1" dirty="0" smtClean="0"/>
              <a:t>طلاق</a:t>
            </a:r>
            <a:endParaRPr lang="en-US" b="1" dirty="0"/>
          </a:p>
        </p:txBody>
      </p:sp>
      <p:sp>
        <p:nvSpPr>
          <p:cNvPr id="3" name="Content Placeholder 2"/>
          <p:cNvSpPr>
            <a:spLocks noGrp="1"/>
          </p:cNvSpPr>
          <p:nvPr>
            <p:ph idx="1"/>
          </p:nvPr>
        </p:nvSpPr>
        <p:spPr>
          <a:xfrm>
            <a:off x="438912" y="777240"/>
            <a:ext cx="11448288" cy="5226379"/>
          </a:xfrm>
        </p:spPr>
        <p:txBody>
          <a:bodyPr>
            <a:noAutofit/>
          </a:bodyPr>
          <a:lstStyle/>
          <a:p>
            <a:pPr algn="just" rtl="1"/>
            <a:r>
              <a:rPr lang="fa-IR" sz="2500" b="1" dirty="0" smtClean="0"/>
              <a:t>جنبه ای دیگراز زندگی خانوادگی تاثیرگذار برتعاملهای کودکان با والدین و خواهر برادرها طلاق است.</a:t>
            </a:r>
          </a:p>
          <a:p>
            <a:pPr algn="just" rtl="1"/>
            <a:r>
              <a:rPr lang="fa-IR" sz="2500" b="1" dirty="0" smtClean="0"/>
              <a:t>فرزندان طلاق به طور متوسط پنج سال را در خانه تک والد به سرمی برند که یک سوم دوره کودکی است. </a:t>
            </a:r>
          </a:p>
          <a:p>
            <a:pPr algn="just" rtl="1"/>
            <a:r>
              <a:rPr lang="fa-IR" sz="2500" b="1" dirty="0" smtClean="0"/>
              <a:t>طلاق به روابط خانوادگی تازه منجر می شود، چون بیشتر والدین ازدواج مجدد می کنند.</a:t>
            </a:r>
          </a:p>
          <a:p>
            <a:pPr algn="just" rtl="1"/>
            <a:r>
              <a:rPr lang="fa-IR" sz="2500" b="1" dirty="0" smtClean="0"/>
              <a:t>طلاق تحولی است که به شرایط تازه ای منجر می شود که با تغییرات در مسکن،درآمد و نقش ها و مسئولیت های خانواده همراه است.</a:t>
            </a:r>
          </a:p>
          <a:p>
            <a:pPr algn="just" rtl="1"/>
            <a:r>
              <a:rPr lang="fa-IR" sz="2500" b="1" dirty="0" smtClean="0"/>
              <a:t>پژوهشها نشانگر آن است که قطع زندگی زناشویی بسیار استرس زا بوده ولی تفاوتهای فردی زیادی در این زمینه وجود دارد.</a:t>
            </a:r>
          </a:p>
          <a:p>
            <a:pPr algn="just" rtl="1"/>
            <a:r>
              <a:rPr lang="fa-IR" sz="2500" b="1" dirty="0" smtClean="0"/>
              <a:t>دلیل تفاوتها: سلامت روانشناختی والد سرپرست،خصوصیات کودک و حمایتهای اجتماعی درون خانواده و جامعه پیرامون آن.</a:t>
            </a:r>
          </a:p>
        </p:txBody>
      </p:sp>
      <p:sp>
        <p:nvSpPr>
          <p:cNvPr id="4" name="Rectangle 3"/>
          <p:cNvSpPr/>
          <p:nvPr/>
        </p:nvSpPr>
        <p:spPr>
          <a:xfrm>
            <a:off x="1912475" y="6003619"/>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8236636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71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104"/>
            <a:ext cx="11173968" cy="1320800"/>
          </a:xfrm>
        </p:spPr>
        <p:txBody>
          <a:bodyPr>
            <a:noAutofit/>
          </a:bodyPr>
          <a:lstStyle/>
          <a:p>
            <a:pPr algn="ctr" rtl="1"/>
            <a:r>
              <a:rPr lang="fa-IR" sz="4000" b="1" dirty="0" smtClean="0"/>
              <a:t>پیامدهای فوری طلاق</a:t>
            </a:r>
            <a:endParaRPr lang="en-US" sz="4000" b="1" dirty="0"/>
          </a:p>
        </p:txBody>
      </p:sp>
      <p:sp>
        <p:nvSpPr>
          <p:cNvPr id="3" name="Content Placeholder 2"/>
          <p:cNvSpPr>
            <a:spLocks noGrp="1"/>
          </p:cNvSpPr>
          <p:nvPr>
            <p:ph idx="1"/>
          </p:nvPr>
        </p:nvSpPr>
        <p:spPr>
          <a:xfrm>
            <a:off x="374904" y="1453397"/>
            <a:ext cx="10799064" cy="4818889"/>
          </a:xfrm>
        </p:spPr>
        <p:txBody>
          <a:bodyPr>
            <a:noAutofit/>
          </a:bodyPr>
          <a:lstStyle/>
          <a:p>
            <a:pPr algn="just" rtl="1"/>
            <a:r>
              <a:rPr lang="fa-IR" sz="2800" b="1" dirty="0" smtClean="0"/>
              <a:t>افزایش تعارضات ،دعوا در مورد متعلقات و سرپرستی بچه ها</a:t>
            </a:r>
          </a:p>
          <a:p>
            <a:pPr algn="just" rtl="1"/>
            <a:r>
              <a:rPr lang="fa-IR" sz="2800" b="1" dirty="0" smtClean="0"/>
              <a:t>موقع ترک خانه توسط یکی از والدینرویدادهی دیگری تعاملهای حمایت کننده والدین را تهدید و هنگام سرپرستی مادر ،کاهش شدیددرآمد.</a:t>
            </a:r>
          </a:p>
          <a:p>
            <a:pPr algn="just" rtl="1"/>
            <a:r>
              <a:rPr lang="fa-IR" sz="2800" b="1" dirty="0" smtClean="0"/>
              <a:t>کاهش حمایتهای ارتباطی با همسایگان و دوستان وقتی به مسکن ارزانتری نقل مکان شود.</a:t>
            </a:r>
          </a:p>
          <a:p>
            <a:pPr algn="just" rtl="1"/>
            <a:r>
              <a:rPr lang="fa-IR" sz="2800" b="1" dirty="0" smtClean="0"/>
              <a:t>انتقال از زندگی زناشویی به طلاق به استرس،افسردگی و اضطراب مادر و منجربه موقعیت خانوادگی آشفته می شود.</a:t>
            </a:r>
          </a:p>
          <a:p>
            <a:pPr algn="just" rtl="1"/>
            <a:r>
              <a:rPr lang="fa-IR" sz="2800" b="1" dirty="0" smtClean="0"/>
              <a:t>دشوار کردن وظیفه مادروقتی پدران کودکان را کمتر میبینند وآسان گیری و اغماض میکنند</a:t>
            </a:r>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23783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48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11576304" cy="794512"/>
          </a:xfrm>
        </p:spPr>
        <p:txBody>
          <a:bodyPr>
            <a:noAutofit/>
          </a:bodyPr>
          <a:lstStyle/>
          <a:p>
            <a:pPr algn="ctr"/>
            <a:r>
              <a:rPr lang="fa-IR" sz="3200" b="1" dirty="0" smtClean="0"/>
              <a:t>سن کودکان وتاثیر برپیامدهای طلاق</a:t>
            </a:r>
            <a:endParaRPr lang="en-US" sz="3200" b="1" dirty="0"/>
          </a:p>
        </p:txBody>
      </p:sp>
      <p:sp>
        <p:nvSpPr>
          <p:cNvPr id="3" name="Content Placeholder 2"/>
          <p:cNvSpPr>
            <a:spLocks noGrp="1"/>
          </p:cNvSpPr>
          <p:nvPr>
            <p:ph idx="1"/>
          </p:nvPr>
        </p:nvSpPr>
        <p:spPr>
          <a:xfrm>
            <a:off x="356616" y="949961"/>
            <a:ext cx="11338560" cy="5169926"/>
          </a:xfrm>
        </p:spPr>
        <p:txBody>
          <a:bodyPr>
            <a:noAutofit/>
          </a:bodyPr>
          <a:lstStyle/>
          <a:p>
            <a:pPr algn="justLow" rtl="1"/>
            <a:r>
              <a:rPr lang="fa-IR" sz="3200" b="1" dirty="0" smtClean="0"/>
              <a:t>پیش دبستانی ها و دبستانی ها اغلب برای قطع زندگی زناشویی والدین خود را سرزنش میکنند و می ترسند که پدر و مادر آنها راترک کنند.</a:t>
            </a:r>
          </a:p>
          <a:p>
            <a:pPr algn="justLow" rtl="1"/>
            <a:r>
              <a:rPr lang="fa-IR" sz="3200" b="1" dirty="0" smtClean="0"/>
              <a:t>کودکان بزرگتر که میدانند آنها مسبب نیستند ولی شدیدا واکنش نشان می دهندسرکش و فعالیتهای ناخوشایند با همسالان وقتی تعارض ها شدید ونظارت کم باشد.</a:t>
            </a:r>
          </a:p>
          <a:p>
            <a:pPr algn="justLow" rtl="1"/>
            <a:r>
              <a:rPr lang="fa-IR" sz="3200" b="1" dirty="0" smtClean="0"/>
              <a:t>بعضی ازکودکان مخصوصا کودکان اول رفتارپخته تر داشته ومسئولیت تکالیف اضافی خانه و خانواده و حمایت عاطفی مادر افسرده و مضطرب.ولی اگرضروریات زیاد باشدکودک رنجیده شده و کناره گیری کرده وبه رفتارخصمانه می پردازد.</a:t>
            </a:r>
            <a:endParaRPr lang="en-US" sz="3200" b="1" dirty="0"/>
          </a:p>
        </p:txBody>
      </p:sp>
      <p:sp>
        <p:nvSpPr>
          <p:cNvPr id="4" name="Rectangle 3"/>
          <p:cNvSpPr/>
          <p:nvPr/>
        </p:nvSpPr>
        <p:spPr>
          <a:xfrm>
            <a:off x="1939907" y="6334780"/>
            <a:ext cx="6647974" cy="523220"/>
          </a:xfrm>
          <a:prstGeom prst="rect">
            <a:avLst/>
          </a:prstGeom>
          <a:noFill/>
        </p:spPr>
        <p:txBody>
          <a:bodyPr wrap="none" lIns="91440" tIns="45720" rIns="91440" bIns="45720">
            <a:spAutoFit/>
          </a:bodyPr>
          <a:lstStyle/>
          <a:p>
            <a:pPr algn="ctr"/>
            <a:r>
              <a:rPr lang="fa-IR"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روان شناسی رشد استادزینب رضائی</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589055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7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1680</TotalTime>
  <Words>1857</Words>
  <Application>Microsoft Office PowerPoint</Application>
  <PresentationFormat>Widescreen</PresentationFormat>
  <Paragraphs>116</Paragraphs>
  <Slides>20</Slides>
  <Notes>1</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Tahoma</vt:lpstr>
      <vt:lpstr>Times New Roman</vt:lpstr>
      <vt:lpstr>Trebuchet MS</vt:lpstr>
      <vt:lpstr>Wingdings 3</vt:lpstr>
      <vt:lpstr>Facet</vt:lpstr>
      <vt:lpstr>PowerPoint Presentation</vt:lpstr>
      <vt:lpstr>PowerPoint Presentation</vt:lpstr>
      <vt:lpstr>PowerPoint Presentation</vt:lpstr>
      <vt:lpstr>تاثیرات خانواده روابط والد-فرزند</vt:lpstr>
      <vt:lpstr>خواهر- برادرها</vt:lpstr>
      <vt:lpstr>تک فرزند</vt:lpstr>
      <vt:lpstr>طلاق</vt:lpstr>
      <vt:lpstr>پیامدهای فوری طلاق</vt:lpstr>
      <vt:lpstr>سن کودکان وتاثیر برپیامدهای طلاق</vt:lpstr>
      <vt:lpstr>خلق و خو وجنسیت کودکان</vt:lpstr>
      <vt:lpstr>پیامدهای بلند مدت طلاق</vt:lpstr>
      <vt:lpstr>میانجیگری طلاق،سرپرستی مشترک و حمایت از کودک</vt:lpstr>
      <vt:lpstr> اشتغال مادر و خانواده های دونان آور</vt:lpstr>
      <vt:lpstr>اشتغال مادر</vt:lpstr>
      <vt:lpstr> چند مشکل رایج رشد: ترس ها و اضطراب ها</vt:lpstr>
      <vt:lpstr>ترس ها و اضطراب ها فوبی مدرسه</vt:lpstr>
      <vt:lpstr>سوء استفاده جنسی از کودک</vt:lpstr>
      <vt:lpstr>سوء استفاده جنسی از کودک</vt:lpstr>
      <vt:lpstr> عواقب</vt:lpstr>
      <vt:lpstr>پیشگیری و درمان</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274</cp:revision>
  <dcterms:created xsi:type="dcterms:W3CDTF">2020-04-24T22:15:57Z</dcterms:created>
  <dcterms:modified xsi:type="dcterms:W3CDTF">2020-06-11T22:34:27Z</dcterms:modified>
</cp:coreProperties>
</file>