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5" r:id="rId2"/>
    <p:sldId id="276" r:id="rId3"/>
    <p:sldId id="256" r:id="rId4"/>
    <p:sldId id="257" r:id="rId5"/>
    <p:sldId id="258" r:id="rId6"/>
    <p:sldId id="271" r:id="rId7"/>
    <p:sldId id="259" r:id="rId8"/>
    <p:sldId id="260" r:id="rId9"/>
    <p:sldId id="261" r:id="rId10"/>
    <p:sldId id="266" r:id="rId11"/>
    <p:sldId id="267" r:id="rId12"/>
    <p:sldId id="268" r:id="rId13"/>
    <p:sldId id="269" r:id="rId14"/>
    <p:sldId id="270" r:id="rId15"/>
    <p:sldId id="273" r:id="rId16"/>
    <p:sldId id="272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5/25/2020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sz="13800" dirty="0" smtClean="0">
                <a:cs typeface="B Ferdosi" panose="00000400000000000000" pitchFamily="2" charset="-78"/>
              </a:rPr>
              <a:t>جلسه دهم           </a:t>
            </a:r>
            <a:endParaRPr lang="en-US" sz="13800" dirty="0">
              <a:cs typeface="B Ferdosi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8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ترتیب احوال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1. مراقبه</a:t>
            </a:r>
          </a:p>
          <a:p>
            <a:r>
              <a:rPr lang="fa-IR" dirty="0" smtClean="0"/>
              <a:t>2. قرب</a:t>
            </a:r>
          </a:p>
          <a:p>
            <a:r>
              <a:rPr lang="fa-IR" dirty="0" smtClean="0"/>
              <a:t>3. محبت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964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8434"/>
            <a:ext cx="12337961" cy="7901189"/>
          </a:xfrm>
        </p:spPr>
      </p:pic>
    </p:spTree>
    <p:extLst>
      <p:ext uri="{BB962C8B-B14F-4D97-AF65-F5344CB8AC3E}">
        <p14:creationId xmlns:p14="http://schemas.microsoft.com/office/powerpoint/2010/main" val="4169467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614" y="-425002"/>
            <a:ext cx="13728879" cy="9697791"/>
          </a:xfrm>
        </p:spPr>
      </p:pic>
    </p:spTree>
    <p:extLst>
      <p:ext uri="{BB962C8B-B14F-4D97-AF65-F5344CB8AC3E}">
        <p14:creationId xmlns:p14="http://schemas.microsoft.com/office/powerpoint/2010/main" val="1088410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303" y="167424"/>
            <a:ext cx="12372304" cy="7302321"/>
          </a:xfrm>
        </p:spPr>
      </p:pic>
    </p:spTree>
    <p:extLst>
      <p:ext uri="{BB962C8B-B14F-4D97-AF65-F5344CB8AC3E}">
        <p14:creationId xmlns:p14="http://schemas.microsoft.com/office/powerpoint/2010/main" val="1349689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36" y="-1360816"/>
            <a:ext cx="11616744" cy="9569003"/>
          </a:xfrm>
        </p:spPr>
      </p:pic>
    </p:spTree>
    <p:extLst>
      <p:ext uri="{BB962C8B-B14F-4D97-AF65-F5344CB8AC3E}">
        <p14:creationId xmlns:p14="http://schemas.microsoft.com/office/powerpoint/2010/main" val="210177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786" y="-1089457"/>
            <a:ext cx="13934942" cy="8731876"/>
          </a:xfr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2611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9883" y="-676233"/>
            <a:ext cx="14591763" cy="8281114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8" b="6518"/>
          <a:stretch>
            <a:fillRect/>
          </a:stretch>
        </p:blipFill>
        <p:spPr>
          <a:xfrm>
            <a:off x="-331304" y="1408279"/>
            <a:ext cx="12523304" cy="43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75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9181" y="959818"/>
            <a:ext cx="8290589" cy="60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4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منزل چهارم                </a:t>
            </a:r>
            <a:br>
              <a:rPr lang="fa-IR" dirty="0" smtClean="0"/>
            </a:br>
            <a:r>
              <a:rPr lang="fa-IR" dirty="0" smtClean="0"/>
              <a:t>احوال    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806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2000" dirty="0">
                <a:cs typeface="B Jalal" panose="00000400000000000000" pitchFamily="2" charset="-78"/>
              </a:rPr>
              <a:t>اين منزل، سالك بعد از آنكه مقامهاي عرفاني را كسب كرد و به تزكية نفس دست يافت و اندرون خود را به طور كامل صافي ساخت، شايستگي و آمادگي كامل پيدا مي كند تا احوال عرفاني بر او وارد شود.</a:t>
            </a:r>
            <a:endParaRPr lang="en-US" sz="2000" dirty="0">
              <a:cs typeface="B Jalal" panose="00000400000000000000" pitchFamily="2" charset="-78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تفاوت حال با مقام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3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81824"/>
            <a:ext cx="12192000" cy="8062174"/>
          </a:xfrm>
        </p:spPr>
      </p:pic>
    </p:spTree>
    <p:extLst>
      <p:ext uri="{BB962C8B-B14F-4D97-AF65-F5344CB8AC3E}">
        <p14:creationId xmlns:p14="http://schemas.microsoft.com/office/powerpoint/2010/main" val="153813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2800" dirty="0">
                <a:cs typeface="B Lotus" panose="00000400000000000000" pitchFamily="2" charset="-78"/>
              </a:rPr>
              <a:t>ح</a:t>
            </a:r>
            <a:r>
              <a:rPr lang="fa-IR" sz="2800" dirty="0" smtClean="0">
                <a:cs typeface="B Lotus" panose="00000400000000000000" pitchFamily="2" charset="-78"/>
              </a:rPr>
              <a:t>ال </a:t>
            </a:r>
            <a:r>
              <a:rPr lang="fa-IR" sz="2800" dirty="0">
                <a:cs typeface="B Lotus" panose="00000400000000000000" pitchFamily="2" charset="-78"/>
              </a:rPr>
              <a:t>واردي غيبي است كه بدون اختيار و كسب انسان بر دل او وارد مي شود و در وجودش اثري باقي مي گذارد و بدون اختيار نيز از وجود وي خارج مي شود.</a:t>
            </a:r>
            <a:endParaRPr lang="en-US" sz="2800" dirty="0"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429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fa-IR" dirty="0"/>
              <a:t>مقام كسب است و حال عطاست؛ يعني مقام با كوشش سالك به دست مي آيد، درحالي كه حال هديه و عطايي از جانب خداوند است؛ به همين سبب گفته اند مقامات از جمله مكاسب اند و احوال از مواهب.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695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 smtClean="0">
                <a:cs typeface="B Mitra" panose="00000400000000000000" pitchFamily="2" charset="-78"/>
              </a:rPr>
              <a:t>2. مقام </a:t>
            </a:r>
            <a:r>
              <a:rPr lang="fa-IR" sz="2400" dirty="0">
                <a:cs typeface="B Mitra" panose="00000400000000000000" pitchFamily="2" charset="-78"/>
              </a:rPr>
              <a:t>به اختيار و اراده حاصل مي شود و حال بي اختيار و اراده</a:t>
            </a:r>
            <a:r>
              <a:rPr lang="fa-IR" sz="2400" dirty="0" smtClean="0">
                <a:cs typeface="B Mitra" panose="00000400000000000000" pitchFamily="2" charset="-78"/>
              </a:rPr>
              <a:t>.</a:t>
            </a:r>
          </a:p>
          <a:p>
            <a:pPr algn="r" rtl="1"/>
            <a:r>
              <a:rPr lang="fa-IR" sz="2400" dirty="0" smtClean="0">
                <a:cs typeface="B Mitra" panose="00000400000000000000" pitchFamily="2" charset="-78"/>
              </a:rPr>
              <a:t>3</a:t>
            </a:r>
            <a:r>
              <a:rPr lang="fa-IR" sz="2400" dirty="0">
                <a:cs typeface="B Mitra" panose="00000400000000000000" pitchFamily="2" charset="-78"/>
              </a:rPr>
              <a:t>. مقام باقي و پايدار است، اما حال ناپايدار و </a:t>
            </a:r>
            <a:r>
              <a:rPr lang="fa-IR" sz="2400" dirty="0" smtClean="0">
                <a:cs typeface="B Mitra" panose="00000400000000000000" pitchFamily="2" charset="-78"/>
              </a:rPr>
              <a:t>گذراست.</a:t>
            </a:r>
          </a:p>
          <a:p>
            <a:pPr algn="r" rtl="1"/>
            <a:r>
              <a:rPr lang="fa-IR" sz="2400" dirty="0" smtClean="0">
                <a:cs typeface="B Mitra" panose="00000400000000000000" pitchFamily="2" charset="-78"/>
              </a:rPr>
              <a:t>. 4.مقامات </a:t>
            </a:r>
            <a:r>
              <a:rPr lang="fa-IR" sz="2400" dirty="0">
                <a:cs typeface="B Mitra" panose="00000400000000000000" pitchFamily="2" charset="-78"/>
              </a:rPr>
              <a:t>محدود و معدودند، اما احوال نامحدود و بي </a:t>
            </a:r>
            <a:r>
              <a:rPr lang="fa-IR" sz="2400" dirty="0" smtClean="0">
                <a:cs typeface="B Mitra" panose="00000400000000000000" pitchFamily="2" charset="-78"/>
              </a:rPr>
              <a:t>نهايت.</a:t>
            </a:r>
          </a:p>
          <a:p>
            <a:pPr algn="r" rtl="1"/>
            <a:r>
              <a:rPr lang="fa-IR" sz="2400" dirty="0">
                <a:cs typeface="B Mitra" panose="00000400000000000000" pitchFamily="2" charset="-78"/>
              </a:rPr>
              <a:t>5. مقامات بايد به ترتيب كسب شوند، اما ممكن است در احوال نظم و ترتيب معرفي شده رعايت نشود؛ يعني سالك نمي تواند بدون تمام كردن يك مقام به مقام بالاتر برود، درحالي كه در احوال اين كار ممكن است.</a:t>
            </a:r>
            <a:endParaRPr lang="en-US" sz="2400" dirty="0">
              <a:cs typeface="B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44420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332</TotalTime>
  <Words>229</Words>
  <Application>Microsoft Office PowerPoint</Application>
  <PresentationFormat>Widescreen</PresentationFormat>
  <Paragraphs>14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B Ferdosi</vt:lpstr>
      <vt:lpstr>B Jalal</vt:lpstr>
      <vt:lpstr>B Lotus</vt:lpstr>
      <vt:lpstr>B Mitra</vt:lpstr>
      <vt:lpstr>Century Gothic</vt:lpstr>
      <vt:lpstr>Tahoma</vt:lpstr>
      <vt:lpstr>Wingdings 2</vt:lpstr>
      <vt:lpstr>Quotable</vt:lpstr>
      <vt:lpstr>جلسه دهم           </vt:lpstr>
      <vt:lpstr>PowerPoint Presentation</vt:lpstr>
      <vt:lpstr>منزل چهارم                 احوال      </vt:lpstr>
      <vt:lpstr>PowerPoint Presentation</vt:lpstr>
      <vt:lpstr>تفاوت حال با مقام </vt:lpstr>
      <vt:lpstr>PowerPoint Presentation</vt:lpstr>
      <vt:lpstr>PowerPoint Presentation</vt:lpstr>
      <vt:lpstr>PowerPoint Presentation</vt:lpstr>
      <vt:lpstr>PowerPoint Presentation</vt:lpstr>
      <vt:lpstr>ترتیب احوال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منزل چهارم  احوال</dc:title>
  <dc:creator>azarstock</dc:creator>
  <cp:lastModifiedBy>azarstock</cp:lastModifiedBy>
  <cp:revision>50</cp:revision>
  <dcterms:created xsi:type="dcterms:W3CDTF">2020-05-22T06:09:41Z</dcterms:created>
  <dcterms:modified xsi:type="dcterms:W3CDTF">2020-05-25T11:24:29Z</dcterms:modified>
</cp:coreProperties>
</file>