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23" r:id="rId4"/>
  </p:sldMasterIdLst>
  <p:notesMasterIdLst>
    <p:notesMasterId r:id="rId17"/>
  </p:notesMasterIdLst>
  <p:sldIdLst>
    <p:sldId id="272" r:id="rId5"/>
    <p:sldId id="266" r:id="rId6"/>
    <p:sldId id="271" r:id="rId7"/>
    <p:sldId id="274" r:id="rId8"/>
    <p:sldId id="273" r:id="rId9"/>
    <p:sldId id="275" r:id="rId10"/>
    <p:sldId id="276" r:id="rId11"/>
    <p:sldId id="277" r:id="rId12"/>
    <p:sldId id="278" r:id="rId13"/>
    <p:sldId id="279" r:id="rId14"/>
    <p:sldId id="280"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15086-06BC-4F78-B508-4E1F94CCB86B}" type="datetimeFigureOut">
              <a:rPr lang="en-US" smtClean="0"/>
              <a:t>6/3/2020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4AFE6-52F8-436F-9DAC-607E2BE5A99D}" type="slidenum">
              <a:rPr lang="en-US" smtClean="0"/>
              <a:t>‹#›</a:t>
            </a:fld>
            <a:endParaRPr lang="en-US" dirty="0"/>
          </a:p>
        </p:txBody>
      </p:sp>
    </p:spTree>
    <p:extLst>
      <p:ext uri="{BB962C8B-B14F-4D97-AF65-F5344CB8AC3E}">
        <p14:creationId xmlns:p14="http://schemas.microsoft.com/office/powerpoint/2010/main" val="363563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DA85BB-8327-437A-900F-6A3DB7A5ABC9}"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562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73878A-9A6C-446F-AE2D-FA0E8037C59B}" type="datetime1">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365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FCC5687-D9F1-45E2-A621-A964456C9C51}"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5163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AD05D98-6779-42E9-AA36-C6D6C2CA339B}"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35026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414117-4E55-454A-B008-5B316A3C4A1E}"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450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D89FA6-8D64-42DE-8A02-4A6662349BFD}" type="datetime1">
              <a:rPr lang="en-US" smtClean="0"/>
              <a:t>6/3/2020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32347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D89FA6-8D64-42DE-8A02-4A6662349BFD}" type="datetime1">
              <a:rPr lang="en-US" smtClean="0"/>
              <a:t>6/3/2020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23882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C5E6C6-E680-4C09-9A82-6D6D4A458B45}"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8153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F7BBFA-E374-465F-B18D-F6CE71921593}"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352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86FA0BC-E7BB-4D55-8710-E8474A66771E}"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02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58A1C5-682A-4617-9A91-5759A79A935B}" type="datetime1">
              <a:rPr lang="en-US" smtClean="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916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EFD0D0-99D2-4A10-AC62-6E2E6CF7A9EE}" type="datetime1">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223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F7DEDF-EB2B-4F7F-B2DF-97C28C8FCBC9}" type="datetime1">
              <a:rPr lang="en-US" smtClean="0"/>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1230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B780351-56D7-412F-9F2E-17819DF3B01D}" type="datetime1">
              <a:rPr lang="en-US" smtClean="0"/>
              <a:t>6/3/2020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776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78F068B-C601-4124-944A-AED7D3FD7517}" type="datetime1">
              <a:rPr lang="en-US" smtClean="0"/>
              <a:t>6/3/2020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98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46F7A73-7818-460B-8F62-87CD8A1DAD1A}" type="datetime1">
              <a:rPr lang="en-US" smtClean="0"/>
              <a:t>6/3/2020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423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CF8665-A302-4073-9097-DCE6BA8A5D14}" type="datetime1">
              <a:rPr lang="en-US" smtClean="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545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8D89FA6-8D64-42DE-8A02-4A6662349BFD}" type="datetime1">
              <a:rPr lang="en-US" smtClean="0"/>
              <a:t>6/3/2020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9877853"/>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9569"/>
            <a:ext cx="12192000" cy="6828431"/>
          </a:xfrm>
        </p:spPr>
      </p:pic>
    </p:spTree>
    <p:extLst>
      <p:ext uri="{BB962C8B-B14F-4D97-AF65-F5344CB8AC3E}">
        <p14:creationId xmlns:p14="http://schemas.microsoft.com/office/powerpoint/2010/main" val="385056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0"/>
            <a:ext cx="9404723" cy="1400530"/>
          </a:xfrm>
        </p:spPr>
        <p:txBody>
          <a:bodyPr/>
          <a:lstStyle/>
          <a:p>
            <a:pPr algn="ctr" rtl="1"/>
            <a:r>
              <a:rPr lang="fa-IR" dirty="0">
                <a:solidFill>
                  <a:srgbClr val="FFFF00"/>
                </a:solidFill>
                <a:cs typeface="B Titr" panose="00000700000000000000" pitchFamily="2" charset="-78"/>
              </a:rPr>
              <a:t>اجراء ساعد در بالای سر :</a:t>
            </a:r>
            <a:br>
              <a:rPr lang="fa-IR" dirty="0">
                <a:solidFill>
                  <a:srgbClr val="FFFF00"/>
                </a:solidFill>
                <a:cs typeface="B Titr" panose="00000700000000000000" pitchFamily="2" charset="-78"/>
              </a:rPr>
            </a:br>
            <a:endParaRPr lang="en-US" dirty="0">
              <a:solidFill>
                <a:srgbClr val="FFFF00"/>
              </a:solidFill>
              <a:cs typeface="B Titr" panose="00000700000000000000" pitchFamily="2" charset="-78"/>
            </a:endParaRPr>
          </a:p>
        </p:txBody>
      </p:sp>
      <p:sp>
        <p:nvSpPr>
          <p:cNvPr id="3" name="Content Placeholder 2"/>
          <p:cNvSpPr>
            <a:spLocks noGrp="1"/>
          </p:cNvSpPr>
          <p:nvPr>
            <p:ph idx="1"/>
          </p:nvPr>
        </p:nvSpPr>
        <p:spPr>
          <a:xfrm>
            <a:off x="1076679" y="1014230"/>
            <a:ext cx="8946541" cy="4195481"/>
          </a:xfrm>
        </p:spPr>
        <p:txBody>
          <a:bodyPr/>
          <a:lstStyle/>
          <a:p>
            <a:pPr algn="just" rtl="1">
              <a:lnSpc>
                <a:spcPct val="200000"/>
              </a:lnSpc>
            </a:pPr>
            <a:r>
              <a:rPr lang="fa-IR" b="1" dirty="0" smtClean="0">
                <a:solidFill>
                  <a:srgbClr val="00FF00"/>
                </a:solidFill>
                <a:cs typeface="B Yekan" panose="00000400000000000000" pitchFamily="2" charset="-78"/>
              </a:rPr>
              <a:t>چنانچه </a:t>
            </a:r>
            <a:r>
              <a:rPr lang="fa-IR" b="1" dirty="0">
                <a:solidFill>
                  <a:srgbClr val="00FF00"/>
                </a:solidFill>
                <a:cs typeface="B Yekan" panose="00000400000000000000" pitchFamily="2" charset="-78"/>
              </a:rPr>
              <a:t>بخواهیم توپ به صورت ساعد در بالای سر دریافت و یا ارسال شود، باید نکات زیر مورد توجه قرار گیرد:</a:t>
            </a:r>
          </a:p>
          <a:p>
            <a:pPr algn="just" rtl="1">
              <a:lnSpc>
                <a:spcPct val="200000"/>
              </a:lnSpc>
            </a:pPr>
            <a:r>
              <a:rPr lang="fa-IR" b="1" dirty="0">
                <a:solidFill>
                  <a:srgbClr val="00FF00"/>
                </a:solidFill>
                <a:cs typeface="B Yekan" panose="00000400000000000000" pitchFamily="2" charset="-78"/>
              </a:rPr>
              <a:t>- در این حالت بالاتنه تقریباً عمود بر اهرم های پا است.</a:t>
            </a:r>
          </a:p>
          <a:p>
            <a:pPr algn="just" rtl="1">
              <a:lnSpc>
                <a:spcPct val="200000"/>
              </a:lnSpc>
            </a:pPr>
            <a:r>
              <a:rPr lang="fa-IR" b="1" dirty="0">
                <a:solidFill>
                  <a:srgbClr val="00FF00"/>
                </a:solidFill>
                <a:cs typeface="B Yekan" panose="00000400000000000000" pitchFamily="2" charset="-78"/>
              </a:rPr>
              <a:t>- </a:t>
            </a:r>
            <a:r>
              <a:rPr lang="fa-IR" b="1" dirty="0" smtClean="0">
                <a:solidFill>
                  <a:srgbClr val="00FF00"/>
                </a:solidFill>
                <a:cs typeface="B Yekan" panose="00000400000000000000" pitchFamily="2" charset="-78"/>
              </a:rPr>
              <a:t>زاویه دست </a:t>
            </a:r>
            <a:r>
              <a:rPr lang="fa-IR" b="1" dirty="0">
                <a:solidFill>
                  <a:srgbClr val="00FF00"/>
                </a:solidFill>
                <a:cs typeface="B Yekan" panose="00000400000000000000" pitchFamily="2" charset="-78"/>
              </a:rPr>
              <a:t>ها نسبت به بدن تقریباً 90 درجه است.</a:t>
            </a:r>
          </a:p>
          <a:p>
            <a:pPr algn="just" rtl="1">
              <a:lnSpc>
                <a:spcPct val="200000"/>
              </a:lnSpc>
            </a:pPr>
            <a:r>
              <a:rPr lang="fa-IR" b="1" dirty="0">
                <a:solidFill>
                  <a:srgbClr val="00FF00"/>
                </a:solidFill>
                <a:cs typeface="B Yekan" panose="00000400000000000000" pitchFamily="2" charset="-78"/>
              </a:rPr>
              <a:t>- </a:t>
            </a:r>
            <a:r>
              <a:rPr lang="fa-IR" b="1" dirty="0" smtClean="0">
                <a:solidFill>
                  <a:srgbClr val="00FF00"/>
                </a:solidFill>
                <a:cs typeface="B Yekan" panose="00000400000000000000" pitchFamily="2" charset="-78"/>
              </a:rPr>
              <a:t>کلیه </a:t>
            </a:r>
            <a:r>
              <a:rPr lang="fa-IR" b="1" dirty="0">
                <a:solidFill>
                  <a:srgbClr val="00FF00"/>
                </a:solidFill>
                <a:cs typeface="B Yekan" panose="00000400000000000000" pitchFamily="2" charset="-78"/>
              </a:rPr>
              <a:t>اصول دریافت و ارسال توپ نیز در این حالت رعایت می شود</a:t>
            </a:r>
            <a:endParaRPr lang="en-US" b="1" dirty="0">
              <a:solidFill>
                <a:srgbClr val="00FF00"/>
              </a:solidFill>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31201"/>
            <a:ext cx="4225771" cy="2426800"/>
          </a:xfrm>
          <a:prstGeom prst="rect">
            <a:avLst/>
          </a:prstGeom>
        </p:spPr>
      </p:pic>
    </p:spTree>
    <p:extLst>
      <p:ext uri="{BB962C8B-B14F-4D97-AF65-F5344CB8AC3E}">
        <p14:creationId xmlns:p14="http://schemas.microsoft.com/office/powerpoint/2010/main" val="4026193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0"/>
            <a:ext cx="9404723" cy="1400530"/>
          </a:xfrm>
        </p:spPr>
        <p:txBody>
          <a:bodyPr/>
          <a:lstStyle/>
          <a:p>
            <a:pPr algn="ctr" rtl="1"/>
            <a:r>
              <a:rPr lang="fa-IR" sz="4800" dirty="0" smtClean="0">
                <a:solidFill>
                  <a:srgbClr val="FFFF00"/>
                </a:solidFill>
                <a:cs typeface="B Titr" panose="00000700000000000000" pitchFamily="2" charset="-78"/>
              </a:rPr>
              <a:t>ساعد به سمت پشت</a:t>
            </a:r>
            <a:endParaRPr lang="en-US" sz="4800" dirty="0">
              <a:solidFill>
                <a:srgbClr val="FFFF00"/>
              </a:solidFill>
              <a:cs typeface="B Titr" panose="00000700000000000000" pitchFamily="2" charset="-78"/>
            </a:endParaRPr>
          </a:p>
        </p:txBody>
      </p:sp>
      <p:sp>
        <p:nvSpPr>
          <p:cNvPr id="3" name="Content Placeholder 2"/>
          <p:cNvSpPr>
            <a:spLocks noGrp="1"/>
          </p:cNvSpPr>
          <p:nvPr>
            <p:ph idx="1"/>
          </p:nvPr>
        </p:nvSpPr>
        <p:spPr>
          <a:xfrm>
            <a:off x="3604334" y="700264"/>
            <a:ext cx="6791748" cy="6157735"/>
          </a:xfrm>
        </p:spPr>
        <p:txBody>
          <a:bodyPr>
            <a:normAutofit/>
          </a:bodyPr>
          <a:lstStyle/>
          <a:p>
            <a:pPr algn="just" rtl="1">
              <a:lnSpc>
                <a:spcPct val="200000"/>
              </a:lnSpc>
            </a:pPr>
            <a:r>
              <a:rPr lang="fa-IR" b="1" dirty="0">
                <a:solidFill>
                  <a:srgbClr val="00FF00"/>
                </a:solidFill>
                <a:cs typeface="B Yekan" panose="00000400000000000000" pitchFamily="2" charset="-78"/>
              </a:rPr>
              <a:t>در شرایط بازی اجراء این فن نسبت به سایر فنون ساعد کم تر مشاهده می شود. ولی چنانچه بخواهیم توپ به صورت ساعد به سمت پشت ارسال شود، لازم است نکات زیر مورد توجه قرار گیرد:</a:t>
            </a:r>
          </a:p>
          <a:p>
            <a:pPr algn="just" rtl="1">
              <a:lnSpc>
                <a:spcPct val="200000"/>
              </a:lnSpc>
            </a:pPr>
            <a:r>
              <a:rPr lang="fa-IR" b="1" dirty="0">
                <a:solidFill>
                  <a:srgbClr val="00FF00"/>
                </a:solidFill>
                <a:cs typeface="B Yekan" panose="00000400000000000000" pitchFamily="2" charset="-78"/>
              </a:rPr>
              <a:t>√ در این حالت </a:t>
            </a:r>
            <a:r>
              <a:rPr lang="fa-IR" b="1" dirty="0" smtClean="0">
                <a:solidFill>
                  <a:srgbClr val="00FF00"/>
                </a:solidFill>
                <a:cs typeface="B Yekan" panose="00000400000000000000" pitchFamily="2" charset="-78"/>
              </a:rPr>
              <a:t>زاویه </a:t>
            </a:r>
            <a:r>
              <a:rPr lang="fa-IR" b="1" dirty="0">
                <a:solidFill>
                  <a:srgbClr val="00FF00"/>
                </a:solidFill>
                <a:cs typeface="B Yekan" panose="00000400000000000000" pitchFamily="2" charset="-78"/>
              </a:rPr>
              <a:t>بالاتنه نسبت به پاها بیش از 90 درجه می باشد.</a:t>
            </a:r>
          </a:p>
          <a:p>
            <a:pPr algn="just" rtl="1">
              <a:lnSpc>
                <a:spcPct val="200000"/>
              </a:lnSpc>
            </a:pPr>
            <a:r>
              <a:rPr lang="fa-IR" b="1" dirty="0">
                <a:solidFill>
                  <a:srgbClr val="00FF00"/>
                </a:solidFill>
                <a:cs typeface="B Yekan" panose="00000400000000000000" pitchFamily="2" charset="-78"/>
              </a:rPr>
              <a:t>√ </a:t>
            </a:r>
            <a:r>
              <a:rPr lang="fa-IR" b="1" dirty="0" smtClean="0">
                <a:solidFill>
                  <a:srgbClr val="00FF00"/>
                </a:solidFill>
                <a:cs typeface="B Yekan" panose="00000400000000000000" pitchFamily="2" charset="-78"/>
              </a:rPr>
              <a:t>زاویه </a:t>
            </a:r>
            <a:r>
              <a:rPr lang="fa-IR" b="1" dirty="0">
                <a:solidFill>
                  <a:srgbClr val="00FF00"/>
                </a:solidFill>
                <a:cs typeface="B Yekan" panose="00000400000000000000" pitchFamily="2" charset="-78"/>
              </a:rPr>
              <a:t>دست ها نیز نسبت به بدن از 90 درجه بیشتر بوده، در حالات مختلف این </a:t>
            </a:r>
            <a:r>
              <a:rPr lang="fa-IR" b="1" dirty="0" smtClean="0">
                <a:solidFill>
                  <a:srgbClr val="00FF00"/>
                </a:solidFill>
                <a:cs typeface="B Yekan" panose="00000400000000000000" pitchFamily="2" charset="-78"/>
              </a:rPr>
              <a:t>زاویه </a:t>
            </a:r>
            <a:r>
              <a:rPr lang="fa-IR" b="1" dirty="0">
                <a:solidFill>
                  <a:srgbClr val="00FF00"/>
                </a:solidFill>
                <a:cs typeface="B Yekan" panose="00000400000000000000" pitchFamily="2" charset="-78"/>
              </a:rPr>
              <a:t>گاهی به 180 درجه می رسد.</a:t>
            </a:r>
          </a:p>
          <a:p>
            <a:pPr algn="just" rtl="1">
              <a:lnSpc>
                <a:spcPct val="200000"/>
              </a:lnSpc>
            </a:pPr>
            <a:r>
              <a:rPr lang="fa-IR" b="1" dirty="0">
                <a:solidFill>
                  <a:srgbClr val="00FF00"/>
                </a:solidFill>
                <a:cs typeface="B Yekan" panose="00000400000000000000" pitchFamily="2" charset="-78"/>
              </a:rPr>
              <a:t>√ دست ها در مسیر توپ هدایت می شوند و ارسال کننده می تواند از بالای سر مسیر حرکت توپ را مشاهده نماید</a:t>
            </a:r>
            <a:endParaRPr lang="en-US" b="1" dirty="0">
              <a:solidFill>
                <a:srgbClr val="00FF00"/>
              </a:solidFill>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3580"/>
            <a:ext cx="3497802" cy="5844419"/>
          </a:xfrm>
          <a:prstGeom prst="rect">
            <a:avLst/>
          </a:prstGeom>
        </p:spPr>
      </p:pic>
    </p:spTree>
    <p:extLst>
      <p:ext uri="{BB962C8B-B14F-4D97-AF65-F5344CB8AC3E}">
        <p14:creationId xmlns:p14="http://schemas.microsoft.com/office/powerpoint/2010/main" val="55704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81503" cy="6857999"/>
          </a:xfrm>
        </p:spPr>
      </p:pic>
    </p:spTree>
    <p:extLst>
      <p:ext uri="{BB962C8B-B14F-4D97-AF65-F5344CB8AC3E}">
        <p14:creationId xmlns:p14="http://schemas.microsoft.com/office/powerpoint/2010/main" val="77158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D85834-55D9-470E-9834-623384F2476A}"/>
              </a:ext>
              <a:ext uri="{C183D7F6-B498-43B3-948B-1728B52AA6E4}">
                <adec:decorative xmlns:adec="http://schemas.microsoft.com/office/drawing/2017/decorative" xmlns="" val="1"/>
              </a:ext>
            </a:extLst>
          </p:cNvPr>
          <p:cNvPicPr>
            <a:picLocks noChangeAspect="1"/>
          </p:cNvPicPr>
          <p:nvPr/>
        </p:nvPicPr>
        <p:blipFill rotWithShape="1">
          <a:blip r:embed="rId2">
            <a:alphaModFix amt="40000"/>
          </a:blip>
          <a:srcRect t="9418" b="6313"/>
          <a:stretch/>
        </p:blipFill>
        <p:spPr>
          <a:xfrm>
            <a:off x="0" y="10"/>
            <a:ext cx="12192000" cy="6857990"/>
          </a:xfrm>
          <a:prstGeom prst="rect">
            <a:avLst/>
          </a:prstGeom>
        </p:spPr>
      </p:pic>
      <p:sp>
        <p:nvSpPr>
          <p:cNvPr id="2" name="Title 1">
            <a:extLst>
              <a:ext uri="{FF2B5EF4-FFF2-40B4-BE49-F238E27FC236}">
                <a16:creationId xmlns:a16="http://schemas.microsoft.com/office/drawing/2014/main" id="{DD812CC5-3F64-4837-AE94-66C400A325B0}"/>
              </a:ext>
            </a:extLst>
          </p:cNvPr>
          <p:cNvSpPr>
            <a:spLocks noGrp="1"/>
          </p:cNvSpPr>
          <p:nvPr>
            <p:ph type="ctrTitle"/>
          </p:nvPr>
        </p:nvSpPr>
        <p:spPr>
          <a:xfrm>
            <a:off x="2006985" y="-95436"/>
            <a:ext cx="8001000" cy="2971801"/>
          </a:xfrm>
        </p:spPr>
        <p:txBody>
          <a:bodyPr>
            <a:normAutofit/>
          </a:bodyPr>
          <a:lstStyle/>
          <a:p>
            <a:pPr algn="ctr" rtl="1"/>
            <a:r>
              <a:rPr lang="fa-IR" sz="9600" dirty="0" smtClean="0">
                <a:solidFill>
                  <a:srgbClr val="FFFF00"/>
                </a:solidFill>
                <a:cs typeface="B Titr" panose="00000700000000000000" pitchFamily="2" charset="-78"/>
              </a:rPr>
              <a:t>جلسه هفتم</a:t>
            </a:r>
            <a:endParaRPr lang="en-US" sz="9600" dirty="0">
              <a:solidFill>
                <a:srgbClr val="FFFF00"/>
              </a:solidFill>
              <a:cs typeface="B Titr" panose="00000700000000000000" pitchFamily="2" charset="-78"/>
            </a:endParaRPr>
          </a:p>
        </p:txBody>
      </p:sp>
      <p:sp>
        <p:nvSpPr>
          <p:cNvPr id="3" name="Subtitle 2">
            <a:extLst>
              <a:ext uri="{FF2B5EF4-FFF2-40B4-BE49-F238E27FC236}">
                <a16:creationId xmlns:a16="http://schemas.microsoft.com/office/drawing/2014/main" id="{150012D5-B732-49FA-8D2C-A5C52B3641FB}"/>
              </a:ext>
            </a:extLst>
          </p:cNvPr>
          <p:cNvSpPr>
            <a:spLocks noGrp="1"/>
          </p:cNvSpPr>
          <p:nvPr>
            <p:ph type="subTitle" idx="1"/>
          </p:nvPr>
        </p:nvSpPr>
        <p:spPr>
          <a:xfrm>
            <a:off x="1139401" y="3302494"/>
            <a:ext cx="9906848" cy="2639627"/>
          </a:xfrm>
        </p:spPr>
        <p:txBody>
          <a:bodyPr>
            <a:normAutofit/>
          </a:bodyPr>
          <a:lstStyle/>
          <a:p>
            <a:pPr algn="ctr" rtl="1"/>
            <a:r>
              <a:rPr lang="fa-IR" sz="6000" dirty="0" smtClean="0">
                <a:solidFill>
                  <a:srgbClr val="00FF00"/>
                </a:solidFill>
                <a:cs typeface="B Titr" panose="00000700000000000000" pitchFamily="2" charset="-78"/>
              </a:rPr>
              <a:t>نحوه صحیح تکنیک ساعد زدن</a:t>
            </a:r>
            <a:endParaRPr lang="en-US" sz="6000" dirty="0">
              <a:solidFill>
                <a:srgbClr val="00FF00"/>
              </a:solidFill>
              <a:cs typeface="B Titr" panose="00000700000000000000" pitchFamily="2" charset="-78"/>
            </a:endParaRPr>
          </a:p>
        </p:txBody>
      </p:sp>
    </p:spTree>
    <p:extLst>
      <p:ext uri="{BB962C8B-B14F-4D97-AF65-F5344CB8AC3E}">
        <p14:creationId xmlns:p14="http://schemas.microsoft.com/office/powerpoint/2010/main" val="3857310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4887" y="0"/>
            <a:ext cx="9404723" cy="1400530"/>
          </a:xfrm>
        </p:spPr>
        <p:txBody>
          <a:bodyPr/>
          <a:lstStyle/>
          <a:p>
            <a:pPr algn="ctr" rtl="1"/>
            <a:r>
              <a:rPr lang="fa-IR" sz="6000" dirty="0" smtClean="0">
                <a:solidFill>
                  <a:srgbClr val="FFFF00"/>
                </a:solidFill>
                <a:cs typeface="B Titr" panose="00000700000000000000" pitchFamily="2" charset="-78"/>
              </a:rPr>
              <a:t>مقدمه</a:t>
            </a:r>
            <a:endParaRPr lang="en-US" sz="6000" dirty="0">
              <a:solidFill>
                <a:srgbClr val="FFFF00"/>
              </a:solidFill>
              <a:cs typeface="B Titr" panose="00000700000000000000" pitchFamily="2" charset="-78"/>
            </a:endParaRPr>
          </a:p>
        </p:txBody>
      </p:sp>
      <p:sp>
        <p:nvSpPr>
          <p:cNvPr id="5" name="Content Placeholder 4"/>
          <p:cNvSpPr>
            <a:spLocks noGrp="1"/>
          </p:cNvSpPr>
          <p:nvPr>
            <p:ph idx="1"/>
          </p:nvPr>
        </p:nvSpPr>
        <p:spPr>
          <a:xfrm>
            <a:off x="1045606" y="1005353"/>
            <a:ext cx="8946541" cy="4195481"/>
          </a:xfrm>
        </p:spPr>
        <p:txBody>
          <a:bodyPr/>
          <a:lstStyle/>
          <a:p>
            <a:pPr algn="just" rtl="1">
              <a:lnSpc>
                <a:spcPct val="200000"/>
              </a:lnSpc>
            </a:pPr>
            <a:r>
              <a:rPr lang="fa-IR" b="1" dirty="0" smtClean="0">
                <a:solidFill>
                  <a:srgbClr val="00FF00"/>
                </a:solidFill>
                <a:cs typeface="B Yekan" panose="00000400000000000000" pitchFamily="2" charset="-78"/>
              </a:rPr>
              <a:t>ورزش </a:t>
            </a:r>
            <a:r>
              <a:rPr lang="fa-IR" b="1" dirty="0">
                <a:solidFill>
                  <a:srgbClr val="00FF00"/>
                </a:solidFill>
                <a:cs typeface="B Yekan" panose="00000400000000000000" pitchFamily="2" charset="-78"/>
              </a:rPr>
              <a:t>والیبال بسیار مهیج و لذت بخش است مخصوصا اگر آن را به صورت حرفه ای انجام دهید. برای آموزش والیبال ابتدا باید تکنیک های آن را خوب یاد بگیرید و تمرین کنید.در این مطلب تکنیک ساعد را به شما آموزش می دهیم</a:t>
            </a:r>
            <a:r>
              <a:rPr lang="fa-IR" b="1" dirty="0" smtClean="0">
                <a:solidFill>
                  <a:srgbClr val="00FF00"/>
                </a:solidFill>
                <a:cs typeface="B Yekan" panose="00000400000000000000" pitchFamily="2" charset="-78"/>
              </a:rPr>
              <a:t>.</a:t>
            </a:r>
          </a:p>
          <a:p>
            <a:pPr algn="just" rtl="1">
              <a:lnSpc>
                <a:spcPct val="200000"/>
              </a:lnSpc>
            </a:pPr>
            <a:r>
              <a:rPr lang="fa-IR" b="1" dirty="0">
                <a:solidFill>
                  <a:srgbClr val="00FF00"/>
                </a:solidFill>
                <a:cs typeface="B Yekan" panose="00000400000000000000" pitchFamily="2" charset="-78"/>
              </a:rPr>
              <a:t>فن ساعد در توپ هایی که پائین تر از ناحیهٔ کمر دریافت می شود کارآئی بیشتری دارد</a:t>
            </a:r>
          </a:p>
          <a:p>
            <a:pPr algn="just" rtl="1">
              <a:lnSpc>
                <a:spcPct val="200000"/>
              </a:lnSpc>
            </a:pPr>
            <a:endParaRPr lang="fa-IR" b="1" dirty="0">
              <a:solidFill>
                <a:srgbClr val="00FF00"/>
              </a:solidFill>
              <a:cs typeface="B Yekan" panose="00000400000000000000" pitchFamily="2" charset="-78"/>
            </a:endParaRPr>
          </a:p>
          <a:p>
            <a:pPr algn="just" rtl="1">
              <a:lnSpc>
                <a:spcPct val="200000"/>
              </a:lnSpc>
            </a:pPr>
            <a:endParaRPr lang="en-US" b="1" dirty="0">
              <a:solidFill>
                <a:srgbClr val="00FF00"/>
              </a:solidFill>
              <a:cs typeface="B Yeka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3825"/>
            <a:ext cx="5450889" cy="2924175"/>
          </a:xfrm>
          <a:prstGeom prst="rect">
            <a:avLst/>
          </a:prstGeom>
        </p:spPr>
      </p:pic>
    </p:spTree>
    <p:extLst>
      <p:ext uri="{BB962C8B-B14F-4D97-AF65-F5344CB8AC3E}">
        <p14:creationId xmlns:p14="http://schemas.microsoft.com/office/powerpoint/2010/main" val="3601497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0"/>
            <a:ext cx="9404723" cy="1400530"/>
          </a:xfrm>
        </p:spPr>
        <p:txBody>
          <a:bodyPr/>
          <a:lstStyle/>
          <a:p>
            <a:pPr algn="ctr" rtl="1"/>
            <a:r>
              <a:rPr lang="fa-IR" sz="4400" dirty="0" smtClean="0">
                <a:solidFill>
                  <a:srgbClr val="FFFF00"/>
                </a:solidFill>
                <a:cs typeface="B Titr" panose="00000700000000000000" pitchFamily="2" charset="-78"/>
              </a:rPr>
              <a:t>تاریخچه مختصر از ساعد والیبال</a:t>
            </a:r>
            <a:endParaRPr lang="en-US" sz="4400" dirty="0">
              <a:solidFill>
                <a:srgbClr val="FFFF00"/>
              </a:solidFill>
              <a:cs typeface="B Titr" panose="00000700000000000000" pitchFamily="2" charset="-78"/>
            </a:endParaRPr>
          </a:p>
        </p:txBody>
      </p:sp>
      <p:sp>
        <p:nvSpPr>
          <p:cNvPr id="3" name="Content Placeholder 2"/>
          <p:cNvSpPr>
            <a:spLocks noGrp="1"/>
          </p:cNvSpPr>
          <p:nvPr>
            <p:ph idx="1"/>
          </p:nvPr>
        </p:nvSpPr>
        <p:spPr>
          <a:xfrm>
            <a:off x="961269" y="772359"/>
            <a:ext cx="9248051" cy="4925626"/>
          </a:xfrm>
        </p:spPr>
        <p:txBody>
          <a:bodyPr/>
          <a:lstStyle/>
          <a:p>
            <a:pPr algn="just" rtl="1">
              <a:lnSpc>
                <a:spcPct val="200000"/>
              </a:lnSpc>
            </a:pPr>
            <a:r>
              <a:rPr lang="fa-IR" b="1" dirty="0">
                <a:solidFill>
                  <a:srgbClr val="00FF00"/>
                </a:solidFill>
                <a:cs typeface="B Yekan" panose="00000400000000000000" pitchFamily="2" charset="-78"/>
              </a:rPr>
              <a:t>سرانجام ژاپنی ها فنی را ابداع کردند که توانست جوابگوی همه نارسائی های مورد نظر باشد و این بود که فن ساعد در میان علاقمندان به ورزش والیبال مرسوم گشت ولی چون چنین دریافتی معمولاً با مکث همراه بود و علاوه بر آن سرعت توپ باعث جدا شدن دست ها می شد، این شیوه دوام چندانی نیافت. سپس اهل فن روش دیگری را ابداع کردند که موجب شد مکث توپ در داخل دست ها کاهش یابد، با این روش توپ هائی که در سطح پائین بدن قرار داشت با پشت دست ها دریافت و ارسال می شد.</a:t>
            </a:r>
            <a:endParaRPr lang="en-US" b="1" dirty="0">
              <a:solidFill>
                <a:srgbClr val="00FF00"/>
              </a:solidFill>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57095"/>
            <a:ext cx="5814874" cy="2800905"/>
          </a:xfrm>
          <a:prstGeom prst="rect">
            <a:avLst/>
          </a:prstGeom>
        </p:spPr>
      </p:pic>
    </p:spTree>
    <p:extLst>
      <p:ext uri="{BB962C8B-B14F-4D97-AF65-F5344CB8AC3E}">
        <p14:creationId xmlns:p14="http://schemas.microsoft.com/office/powerpoint/2010/main" val="118733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0"/>
            <a:ext cx="9404723" cy="1400530"/>
          </a:xfrm>
        </p:spPr>
        <p:txBody>
          <a:bodyPr/>
          <a:lstStyle/>
          <a:p>
            <a:pPr algn="ctr" rtl="1"/>
            <a:r>
              <a:rPr lang="fa-IR" dirty="0">
                <a:solidFill>
                  <a:srgbClr val="FFFF00"/>
                </a:solidFill>
                <a:cs typeface="B Titr" panose="00000700000000000000" pitchFamily="2" charset="-78"/>
              </a:rPr>
              <a:t>تکنیک ساعد در والیبال</a:t>
            </a:r>
            <a:br>
              <a:rPr lang="fa-IR" dirty="0">
                <a:solidFill>
                  <a:srgbClr val="FFFF00"/>
                </a:solidFill>
                <a:cs typeface="B Titr" panose="00000700000000000000" pitchFamily="2" charset="-78"/>
              </a:rPr>
            </a:br>
            <a:endParaRPr lang="en-US" dirty="0">
              <a:solidFill>
                <a:srgbClr val="FFFF00"/>
              </a:solidFill>
              <a:cs typeface="B Titr" panose="00000700000000000000" pitchFamily="2" charset="-78"/>
            </a:endParaRPr>
          </a:p>
        </p:txBody>
      </p:sp>
      <p:sp>
        <p:nvSpPr>
          <p:cNvPr id="3" name="Content Placeholder 2"/>
          <p:cNvSpPr>
            <a:spLocks noGrp="1"/>
          </p:cNvSpPr>
          <p:nvPr>
            <p:ph idx="1"/>
          </p:nvPr>
        </p:nvSpPr>
        <p:spPr>
          <a:xfrm>
            <a:off x="3533313" y="487201"/>
            <a:ext cx="6969302" cy="6082275"/>
          </a:xfrm>
        </p:spPr>
        <p:txBody>
          <a:bodyPr>
            <a:normAutofit fontScale="92500" lnSpcReduction="10000"/>
          </a:bodyPr>
          <a:lstStyle/>
          <a:p>
            <a:pPr algn="just" rtl="1">
              <a:lnSpc>
                <a:spcPct val="150000"/>
              </a:lnSpc>
            </a:pPr>
            <a:r>
              <a:rPr lang="fa-IR" b="1" dirty="0">
                <a:solidFill>
                  <a:srgbClr val="00FF00"/>
                </a:solidFill>
                <a:cs typeface="B Yekan" panose="00000400000000000000" pitchFamily="2" charset="-78"/>
              </a:rPr>
              <a:t>تکنیک ساعد در والیبال</a:t>
            </a:r>
          </a:p>
          <a:p>
            <a:pPr algn="just" rtl="1">
              <a:lnSpc>
                <a:spcPct val="150000"/>
              </a:lnSpc>
            </a:pPr>
            <a:r>
              <a:rPr lang="fa-IR" b="1" dirty="0">
                <a:solidFill>
                  <a:srgbClr val="00FF00"/>
                </a:solidFill>
                <a:cs typeface="B Yekan" panose="00000400000000000000" pitchFamily="2" charset="-78"/>
              </a:rPr>
              <a:t>معمولاً هنگامی که توپ ، پائین تر از </a:t>
            </a:r>
            <a:r>
              <a:rPr lang="fa-IR" b="1" dirty="0" smtClean="0">
                <a:solidFill>
                  <a:srgbClr val="00FF00"/>
                </a:solidFill>
                <a:cs typeface="B Yekan" panose="00000400000000000000" pitchFamily="2" charset="-78"/>
              </a:rPr>
              <a:t>ناحیه </a:t>
            </a:r>
            <a:r>
              <a:rPr lang="fa-IR" b="1" dirty="0">
                <a:solidFill>
                  <a:srgbClr val="00FF00"/>
                </a:solidFill>
                <a:cs typeface="B Yekan" panose="00000400000000000000" pitchFamily="2" charset="-78"/>
              </a:rPr>
              <a:t>کمر قرار می گیرد و در حال نزدیک شدن به زمین است، فن ساعد کارآئی بیشتری پیدا می کند. همچنین وقتی که توپ در اثر یک </a:t>
            </a:r>
            <a:r>
              <a:rPr lang="fa-IR" b="1" dirty="0" smtClean="0">
                <a:solidFill>
                  <a:srgbClr val="00FF00"/>
                </a:solidFill>
                <a:cs typeface="B Yekan" panose="00000400000000000000" pitchFamily="2" charset="-78"/>
              </a:rPr>
              <a:t>ضربه </a:t>
            </a:r>
            <a:r>
              <a:rPr lang="fa-IR" b="1" dirty="0">
                <a:solidFill>
                  <a:srgbClr val="00FF00"/>
                </a:solidFill>
                <a:cs typeface="B Yekan" panose="00000400000000000000" pitchFamily="2" charset="-78"/>
              </a:rPr>
              <a:t>محکم با سرعت زیاد هدایت می شود، می توان با اجراء تکنیک ساعد آن را به خوبی مهار کرده، سپس با وارد کردن نیروئی مناسب آن را به محل دلخواه ارسال نمود.</a:t>
            </a:r>
          </a:p>
          <a:p>
            <a:pPr algn="just" rtl="1">
              <a:lnSpc>
                <a:spcPct val="150000"/>
              </a:lnSpc>
            </a:pPr>
            <a:endParaRPr lang="fa-IR" b="1" dirty="0">
              <a:solidFill>
                <a:srgbClr val="00FF00"/>
              </a:solidFill>
              <a:cs typeface="B Yekan" panose="00000400000000000000" pitchFamily="2" charset="-78"/>
            </a:endParaRPr>
          </a:p>
          <a:p>
            <a:pPr algn="just" rtl="1">
              <a:lnSpc>
                <a:spcPct val="150000"/>
              </a:lnSpc>
            </a:pPr>
            <a:r>
              <a:rPr lang="fa-IR" b="1" dirty="0">
                <a:solidFill>
                  <a:srgbClr val="00FF00"/>
                </a:solidFill>
                <a:cs typeface="B Yekan" panose="00000400000000000000" pitchFamily="2" charset="-78"/>
              </a:rPr>
              <a:t> نگاهی کوتاه به </a:t>
            </a:r>
            <a:r>
              <a:rPr lang="fa-IR" b="1" dirty="0" smtClean="0">
                <a:solidFill>
                  <a:srgbClr val="00FF00"/>
                </a:solidFill>
                <a:cs typeface="B Yekan" panose="00000400000000000000" pitchFamily="2" charset="-78"/>
              </a:rPr>
              <a:t>تاریخچه </a:t>
            </a:r>
            <a:r>
              <a:rPr lang="fa-IR" b="1" dirty="0">
                <a:solidFill>
                  <a:srgbClr val="00FF00"/>
                </a:solidFill>
                <a:cs typeface="B Yekan" panose="00000400000000000000" pitchFamily="2" charset="-78"/>
              </a:rPr>
              <a:t>تکنیک ساعد روشنگر این مطلب است که در آغاز پیدایش والیبال ، توپ هائی که پائین تر از حد کمر بازیکنان قرار می گرفت، با قسمت کف هر دو دست دریافت و ارسال می گردید. به مرور زمان و افزایش سرعت توپ این روش نیز کارآئی خود را از دست داد، زیرا سرعت توپ دست های دریافت کننده را از یکدیگر جدا می کرد و در نتیجه مانع ارسال توپ به محل دلخواه می گردید.</a:t>
            </a:r>
            <a:endParaRPr lang="en-US" b="1" dirty="0">
              <a:solidFill>
                <a:srgbClr val="00FF00"/>
              </a:solidFill>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00530"/>
            <a:ext cx="3533314" cy="4893738"/>
          </a:xfrm>
          <a:prstGeom prst="rect">
            <a:avLst/>
          </a:prstGeom>
        </p:spPr>
      </p:pic>
      <p:sp>
        <p:nvSpPr>
          <p:cNvPr id="5" name="Rectangle 4"/>
          <p:cNvSpPr/>
          <p:nvPr/>
        </p:nvSpPr>
        <p:spPr>
          <a:xfrm>
            <a:off x="-71021" y="6374835"/>
            <a:ext cx="3799643" cy="646331"/>
          </a:xfrm>
          <a:prstGeom prst="rect">
            <a:avLst/>
          </a:prstGeom>
        </p:spPr>
        <p:txBody>
          <a:bodyPr wrap="square">
            <a:spAutoFit/>
          </a:bodyPr>
          <a:lstStyle/>
          <a:p>
            <a:r>
              <a:rPr lang="fa-IR" dirty="0">
                <a:solidFill>
                  <a:srgbClr val="00B0F0"/>
                </a:solidFill>
                <a:cs typeface="B Titr" panose="00000700000000000000" pitchFamily="2" charset="-78"/>
              </a:rPr>
              <a:t>نحوه قرار گیری بدن هنگام زدن تکنیک ساعد</a:t>
            </a:r>
          </a:p>
          <a:p>
            <a:endParaRPr lang="fa-IR" dirty="0">
              <a:solidFill>
                <a:srgbClr val="00B0F0"/>
              </a:solidFill>
              <a:cs typeface="B Titr" panose="00000700000000000000" pitchFamily="2" charset="-78"/>
            </a:endParaRPr>
          </a:p>
        </p:txBody>
      </p:sp>
    </p:spTree>
    <p:extLst>
      <p:ext uri="{BB962C8B-B14F-4D97-AF65-F5344CB8AC3E}">
        <p14:creationId xmlns:p14="http://schemas.microsoft.com/office/powerpoint/2010/main" val="61279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0"/>
            <a:ext cx="9404723" cy="1400530"/>
          </a:xfrm>
        </p:spPr>
        <p:txBody>
          <a:bodyPr/>
          <a:lstStyle/>
          <a:p>
            <a:pPr algn="ctr" rtl="1"/>
            <a:r>
              <a:rPr lang="fa-IR" dirty="0" smtClean="0">
                <a:solidFill>
                  <a:srgbClr val="FFFF00"/>
                </a:solidFill>
                <a:cs typeface="B Titr" panose="00000700000000000000" pitchFamily="2" charset="-78"/>
              </a:rPr>
              <a:t>توجه به مواردی در تکنیک ساعد</a:t>
            </a:r>
            <a:endParaRPr lang="en-US" dirty="0">
              <a:solidFill>
                <a:srgbClr val="FFFF00"/>
              </a:solidFill>
              <a:cs typeface="B Titr" panose="00000700000000000000" pitchFamily="2" charset="-78"/>
            </a:endParaRPr>
          </a:p>
        </p:txBody>
      </p:sp>
      <p:sp>
        <p:nvSpPr>
          <p:cNvPr id="3" name="Content Placeholder 2"/>
          <p:cNvSpPr>
            <a:spLocks noGrp="1"/>
          </p:cNvSpPr>
          <p:nvPr>
            <p:ph idx="1"/>
          </p:nvPr>
        </p:nvSpPr>
        <p:spPr>
          <a:xfrm>
            <a:off x="3480046" y="1189608"/>
            <a:ext cx="8507767" cy="5493797"/>
          </a:xfrm>
        </p:spPr>
        <p:txBody>
          <a:bodyPr>
            <a:normAutofit/>
          </a:bodyPr>
          <a:lstStyle/>
          <a:p>
            <a:pPr algn="just" rtl="1"/>
            <a:r>
              <a:rPr lang="fa-IR" b="1" dirty="0">
                <a:solidFill>
                  <a:srgbClr val="00FF00"/>
                </a:solidFill>
                <a:cs typeface="B Yekan" panose="00000400000000000000" pitchFamily="2" charset="-78"/>
              </a:rPr>
              <a:t>- چهار انگشت دست عادت در داخل دست دیگر قرار داده می شود، آنگاه شست ها به هم نزدیک شده و در امتداد هم وضعیت ساعد را به وجود می آورند </a:t>
            </a:r>
            <a:r>
              <a:rPr lang="fa-IR" b="1" dirty="0" smtClean="0">
                <a:solidFill>
                  <a:srgbClr val="00FF00"/>
                </a:solidFill>
                <a:cs typeface="B Yekan" panose="00000400000000000000" pitchFamily="2" charset="-78"/>
              </a:rPr>
              <a:t>.</a:t>
            </a:r>
          </a:p>
          <a:p>
            <a:pPr algn="just" rtl="1"/>
            <a:r>
              <a:rPr lang="fa-IR" b="1" dirty="0" smtClean="0">
                <a:solidFill>
                  <a:srgbClr val="00FF00"/>
                </a:solidFill>
                <a:cs typeface="B Yekan" panose="00000400000000000000" pitchFamily="2" charset="-78"/>
              </a:rPr>
              <a:t>- </a:t>
            </a:r>
            <a:r>
              <a:rPr lang="fa-IR" b="1" dirty="0">
                <a:solidFill>
                  <a:srgbClr val="00FF00"/>
                </a:solidFill>
                <a:cs typeface="B Yekan" panose="00000400000000000000" pitchFamily="2" charset="-78"/>
              </a:rPr>
              <a:t>برای ایجاد سطح وسیع در </a:t>
            </a:r>
            <a:r>
              <a:rPr lang="fa-IR" b="1" dirty="0" smtClean="0">
                <a:solidFill>
                  <a:srgbClr val="00FF00"/>
                </a:solidFill>
                <a:cs typeface="B Yekan" panose="00000400000000000000" pitchFamily="2" charset="-78"/>
              </a:rPr>
              <a:t>ناحیه ساعد</a:t>
            </a:r>
            <a:r>
              <a:rPr lang="fa-IR" b="1" dirty="0">
                <a:solidFill>
                  <a:srgbClr val="00FF00"/>
                </a:solidFill>
                <a:cs typeface="B Yekan" panose="00000400000000000000" pitchFamily="2" charset="-78"/>
              </a:rPr>
              <a:t>، کافی است دست ها را از ناحیه مچ به طرف پائین بکشید.</a:t>
            </a:r>
          </a:p>
          <a:p>
            <a:pPr algn="just" rtl="1"/>
            <a:r>
              <a:rPr lang="fa-IR" b="1" dirty="0">
                <a:solidFill>
                  <a:srgbClr val="00FF00"/>
                </a:solidFill>
                <a:cs typeface="B Yekan" panose="00000400000000000000" pitchFamily="2" charset="-78"/>
              </a:rPr>
              <a:t>- در کلیه حالات، ساعد و بازوی فراگیر در امتداد یکدیگر قرار دارند و هیچ گاه دست ها از </a:t>
            </a:r>
            <a:r>
              <a:rPr lang="fa-IR" b="1" dirty="0" smtClean="0">
                <a:solidFill>
                  <a:srgbClr val="00FF00"/>
                </a:solidFill>
                <a:cs typeface="B Yekan" panose="00000400000000000000" pitchFamily="2" charset="-78"/>
              </a:rPr>
              <a:t>ناحیه </a:t>
            </a:r>
            <a:r>
              <a:rPr lang="fa-IR" b="1" dirty="0">
                <a:solidFill>
                  <a:srgbClr val="00FF00"/>
                </a:solidFill>
                <a:cs typeface="B Yekan" panose="00000400000000000000" pitchFamily="2" charset="-78"/>
              </a:rPr>
              <a:t>مفصل آرنج خم نمی شوند (دست ها کاملاً راست و کشیده هستند).</a:t>
            </a:r>
          </a:p>
          <a:p>
            <a:pPr algn="just" rtl="1"/>
            <a:r>
              <a:rPr lang="fa-IR" b="1" dirty="0">
                <a:solidFill>
                  <a:srgbClr val="00FF00"/>
                </a:solidFill>
                <a:cs typeface="B Yekan" panose="00000400000000000000" pitchFamily="2" charset="-78"/>
              </a:rPr>
              <a:t>- در هنگام دریافت توپ ، چنانچه فراگیر شکم و شانه های خود را به سمت داخل بکشد، شرایط آسان تری برای دریافت او به وجود می آید.</a:t>
            </a:r>
          </a:p>
          <a:p>
            <a:pPr algn="just" rtl="1"/>
            <a:r>
              <a:rPr lang="fa-IR" b="1" dirty="0">
                <a:solidFill>
                  <a:srgbClr val="00FF00"/>
                </a:solidFill>
                <a:cs typeface="B Yekan" panose="00000400000000000000" pitchFamily="2" charset="-78"/>
              </a:rPr>
              <a:t>- محل اصلی دریافت توپ کاملاً روی ساعد فراگیر می باشد، این محل تقریباً به قطر دو انگشت بالاتر از مچ دست ها است.</a:t>
            </a:r>
          </a:p>
          <a:p>
            <a:pPr algn="just" rtl="1"/>
            <a:r>
              <a:rPr lang="fa-IR" b="1" dirty="0">
                <a:solidFill>
                  <a:srgbClr val="00FF00"/>
                </a:solidFill>
                <a:cs typeface="B Yekan" panose="00000400000000000000" pitchFamily="2" charset="-78"/>
              </a:rPr>
              <a:t>- بالاتنه هم به سمت جلو متمایل است و پشت فراگیر کاملاً صاف و سر به سمت بالا قرار دارد.</a:t>
            </a:r>
          </a:p>
          <a:p>
            <a:pPr algn="just" rtl="1"/>
            <a:r>
              <a:rPr lang="fa-IR" b="1" dirty="0">
                <a:solidFill>
                  <a:srgbClr val="00FF00"/>
                </a:solidFill>
                <a:cs typeface="B Yekan" panose="00000400000000000000" pitchFamily="2" charset="-78"/>
              </a:rPr>
              <a:t>- فاصله پاها نسبت به هم اندکی بیش از </a:t>
            </a:r>
            <a:r>
              <a:rPr lang="fa-IR" b="1" dirty="0" smtClean="0">
                <a:solidFill>
                  <a:srgbClr val="00FF00"/>
                </a:solidFill>
                <a:cs typeface="B Yekan" panose="00000400000000000000" pitchFamily="2" charset="-78"/>
              </a:rPr>
              <a:t>اندازه </a:t>
            </a:r>
            <a:r>
              <a:rPr lang="fa-IR" b="1" dirty="0">
                <a:solidFill>
                  <a:srgbClr val="00FF00"/>
                </a:solidFill>
                <a:cs typeface="B Yekan" panose="00000400000000000000" pitchFamily="2" charset="-78"/>
              </a:rPr>
              <a:t>عرض شانه ها می باشد.</a:t>
            </a:r>
          </a:p>
          <a:p>
            <a:pPr algn="just" rtl="1"/>
            <a:r>
              <a:rPr lang="fa-IR" b="1" dirty="0">
                <a:solidFill>
                  <a:srgbClr val="00FF00"/>
                </a:solidFill>
                <a:cs typeface="B Yekan" panose="00000400000000000000" pitchFamily="2" charset="-78"/>
              </a:rPr>
              <a:t>در دریافت و ارسال توپ در وضعیت روی سر، بالاتنه تقریباً عمود بر پاها می باشد.</a:t>
            </a:r>
            <a:endParaRPr lang="en-US" b="1" dirty="0">
              <a:solidFill>
                <a:srgbClr val="00FF00"/>
              </a:solidFill>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1189608"/>
            <a:ext cx="3391270" cy="4802819"/>
          </a:xfrm>
          <a:prstGeom prst="rect">
            <a:avLst/>
          </a:prstGeom>
        </p:spPr>
      </p:pic>
      <p:sp>
        <p:nvSpPr>
          <p:cNvPr id="5" name="Rectangle 4"/>
          <p:cNvSpPr/>
          <p:nvPr/>
        </p:nvSpPr>
        <p:spPr>
          <a:xfrm>
            <a:off x="127248" y="6124243"/>
            <a:ext cx="3272900" cy="646331"/>
          </a:xfrm>
          <a:prstGeom prst="rect">
            <a:avLst/>
          </a:prstGeom>
        </p:spPr>
        <p:txBody>
          <a:bodyPr wrap="square">
            <a:spAutoFit/>
          </a:bodyPr>
          <a:lstStyle/>
          <a:p>
            <a:r>
              <a:rPr lang="fa-IR" dirty="0">
                <a:solidFill>
                  <a:srgbClr val="00B0F0"/>
                </a:solidFill>
                <a:cs typeface="B Titr" panose="00000700000000000000" pitchFamily="2" charset="-78"/>
              </a:rPr>
              <a:t>نحوه قرار گیری دستها در تکنیک ساعد</a:t>
            </a:r>
          </a:p>
          <a:p>
            <a:endParaRPr lang="fa-IR" dirty="0">
              <a:solidFill>
                <a:srgbClr val="00B0F0"/>
              </a:solidFill>
              <a:cs typeface="B Titr" panose="00000700000000000000" pitchFamily="2" charset="-78"/>
            </a:endParaRPr>
          </a:p>
        </p:txBody>
      </p:sp>
    </p:spTree>
    <p:extLst>
      <p:ext uri="{BB962C8B-B14F-4D97-AF65-F5344CB8AC3E}">
        <p14:creationId xmlns:p14="http://schemas.microsoft.com/office/powerpoint/2010/main" val="414993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70979"/>
            <a:ext cx="9404723" cy="1400530"/>
          </a:xfrm>
        </p:spPr>
        <p:txBody>
          <a:bodyPr/>
          <a:lstStyle/>
          <a:p>
            <a:pPr algn="ctr" rtl="1"/>
            <a:r>
              <a:rPr lang="fa-IR" dirty="0">
                <a:solidFill>
                  <a:srgbClr val="FFFF00"/>
                </a:solidFill>
                <a:cs typeface="B Titr" panose="00000700000000000000" pitchFamily="2" charset="-78"/>
              </a:rPr>
              <a:t>وضعیت استقرار پاها هنگام زدن تکنیک ساعد :</a:t>
            </a:r>
            <a:br>
              <a:rPr lang="fa-IR" dirty="0">
                <a:solidFill>
                  <a:srgbClr val="FFFF00"/>
                </a:solidFill>
                <a:cs typeface="B Titr" panose="00000700000000000000" pitchFamily="2" charset="-78"/>
              </a:rPr>
            </a:br>
            <a:endParaRPr lang="en-US" dirty="0">
              <a:solidFill>
                <a:srgbClr val="FFFF00"/>
              </a:solidFill>
              <a:cs typeface="B Titr" panose="00000700000000000000" pitchFamily="2" charset="-78"/>
            </a:endParaRPr>
          </a:p>
        </p:txBody>
      </p:sp>
      <p:sp>
        <p:nvSpPr>
          <p:cNvPr id="3" name="Content Placeholder 2"/>
          <p:cNvSpPr>
            <a:spLocks noGrp="1"/>
          </p:cNvSpPr>
          <p:nvPr>
            <p:ph idx="1"/>
          </p:nvPr>
        </p:nvSpPr>
        <p:spPr>
          <a:xfrm>
            <a:off x="186432" y="836677"/>
            <a:ext cx="10129752" cy="5164628"/>
          </a:xfrm>
        </p:spPr>
        <p:txBody>
          <a:bodyPr>
            <a:noAutofit/>
          </a:bodyPr>
          <a:lstStyle/>
          <a:p>
            <a:pPr algn="just" rtl="1">
              <a:lnSpc>
                <a:spcPct val="150000"/>
              </a:lnSpc>
            </a:pPr>
            <a:r>
              <a:rPr lang="fa-IR" sz="2400" b="1" dirty="0" smtClean="0">
                <a:solidFill>
                  <a:srgbClr val="00FF00"/>
                </a:solidFill>
                <a:cs typeface="B Yekan" panose="00000400000000000000" pitchFamily="2" charset="-78"/>
              </a:rPr>
              <a:t>به </a:t>
            </a:r>
            <a:r>
              <a:rPr lang="fa-IR" sz="2400" b="1" dirty="0">
                <a:solidFill>
                  <a:srgbClr val="00FF00"/>
                </a:solidFill>
                <a:cs typeface="B Yekan" panose="00000400000000000000" pitchFamily="2" charset="-78"/>
              </a:rPr>
              <a:t>طور کلی با اتخاذ سه روش می توان نسبت به دریافت و ارسال توپ با ساعد اقدام کرد. البته لازم به یادآوری است که این شیوه ها برای اجراء فن پنجه نیز مناسب می باشد. بدیهی است فراگیران برحسب عادت خود (راست دست و چپ دست بودن) شیوه مناسب را اتخاذ می کنند. این روش ها عبارت است از:</a:t>
            </a:r>
          </a:p>
          <a:p>
            <a:pPr algn="just" rtl="1">
              <a:lnSpc>
                <a:spcPct val="150000"/>
              </a:lnSpc>
            </a:pPr>
            <a:r>
              <a:rPr lang="fa-IR" sz="2400" b="1" dirty="0">
                <a:solidFill>
                  <a:srgbClr val="00FF00"/>
                </a:solidFill>
                <a:cs typeface="B Yekan" panose="00000400000000000000" pitchFamily="2" charset="-78"/>
              </a:rPr>
              <a:t>- پای چپ جلو و پای راست عقب</a:t>
            </a:r>
          </a:p>
          <a:p>
            <a:pPr algn="just" rtl="1">
              <a:lnSpc>
                <a:spcPct val="150000"/>
              </a:lnSpc>
            </a:pPr>
            <a:r>
              <a:rPr lang="fa-IR" sz="2400" b="1" dirty="0">
                <a:solidFill>
                  <a:srgbClr val="00FF00"/>
                </a:solidFill>
                <a:cs typeface="B Yekan" panose="00000400000000000000" pitchFamily="2" charset="-78"/>
              </a:rPr>
              <a:t>- پای راست جلو و پای چپ عقب</a:t>
            </a:r>
          </a:p>
          <a:p>
            <a:pPr algn="just" rtl="1">
              <a:lnSpc>
                <a:spcPct val="150000"/>
              </a:lnSpc>
            </a:pPr>
            <a:r>
              <a:rPr lang="fa-IR" sz="2400" b="1" dirty="0">
                <a:solidFill>
                  <a:srgbClr val="00FF00"/>
                </a:solidFill>
                <a:cs typeface="B Yekan" panose="00000400000000000000" pitchFamily="2" charset="-78"/>
              </a:rPr>
              <a:t>- هر دو پا موازی.</a:t>
            </a:r>
            <a:endParaRPr lang="en-US" sz="2400" b="1" dirty="0">
              <a:solidFill>
                <a:srgbClr val="00FF00"/>
              </a:solidFill>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990" y="4465468"/>
            <a:ext cx="3595335" cy="23925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19420"/>
            <a:ext cx="4271990" cy="3538580"/>
          </a:xfrm>
          <a:prstGeom prst="rect">
            <a:avLst/>
          </a:prstGeom>
        </p:spPr>
      </p:pic>
    </p:spTree>
    <p:extLst>
      <p:ext uri="{BB962C8B-B14F-4D97-AF65-F5344CB8AC3E}">
        <p14:creationId xmlns:p14="http://schemas.microsoft.com/office/powerpoint/2010/main" val="727972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0"/>
            <a:ext cx="9404723" cy="1400530"/>
          </a:xfrm>
        </p:spPr>
        <p:txBody>
          <a:bodyPr/>
          <a:lstStyle/>
          <a:p>
            <a:pPr algn="ctr" rtl="1"/>
            <a:r>
              <a:rPr lang="fa-IR" sz="4400" dirty="0">
                <a:solidFill>
                  <a:srgbClr val="FFFF00"/>
                </a:solidFill>
                <a:cs typeface="B Titr" panose="00000700000000000000" pitchFamily="2" charset="-78"/>
              </a:rPr>
              <a:t>دریافت توپ با ساعد </a:t>
            </a:r>
            <a:br>
              <a:rPr lang="fa-IR" sz="4400" dirty="0">
                <a:solidFill>
                  <a:srgbClr val="FFFF00"/>
                </a:solidFill>
                <a:cs typeface="B Titr" panose="00000700000000000000" pitchFamily="2" charset="-78"/>
              </a:rPr>
            </a:br>
            <a:endParaRPr lang="en-US" sz="4400" dirty="0">
              <a:solidFill>
                <a:srgbClr val="FFFF00"/>
              </a:solidFill>
              <a:cs typeface="B Titr" panose="00000700000000000000" pitchFamily="2" charset="-78"/>
            </a:endParaRPr>
          </a:p>
        </p:txBody>
      </p:sp>
      <p:sp>
        <p:nvSpPr>
          <p:cNvPr id="3" name="Content Placeholder 2"/>
          <p:cNvSpPr>
            <a:spLocks noGrp="1"/>
          </p:cNvSpPr>
          <p:nvPr>
            <p:ph idx="1"/>
          </p:nvPr>
        </p:nvSpPr>
        <p:spPr>
          <a:xfrm>
            <a:off x="1332402" y="700265"/>
            <a:ext cx="8946541" cy="4195481"/>
          </a:xfrm>
        </p:spPr>
        <p:txBody>
          <a:bodyPr/>
          <a:lstStyle/>
          <a:p>
            <a:pPr algn="just" rtl="1">
              <a:lnSpc>
                <a:spcPct val="200000"/>
              </a:lnSpc>
            </a:pPr>
            <a:r>
              <a:rPr lang="fa-IR" b="1" dirty="0" smtClean="0">
                <a:solidFill>
                  <a:srgbClr val="00FF00"/>
                </a:solidFill>
                <a:cs typeface="B Yekan" panose="00000400000000000000" pitchFamily="2" charset="-78"/>
              </a:rPr>
              <a:t>معمولاً </a:t>
            </a:r>
            <a:r>
              <a:rPr lang="fa-IR" b="1" dirty="0">
                <a:solidFill>
                  <a:srgbClr val="00FF00"/>
                </a:solidFill>
                <a:cs typeface="B Yekan" panose="00000400000000000000" pitchFamily="2" charset="-78"/>
              </a:rPr>
              <a:t>توپ هائی که دارای سرعت هستند و در ناحیه کمر و پائین تر از آن قرار دارند با ساعد دریافت می شوند. وقتی توپ در میدان دید فراگیر قرار گرفت، دست ها در جهت مسیر توپ در وضعیت آماده می باشند. در واقع مرحله دریافت با توقف کوتاه توپ در دست ها همراه است که این امر موجب کاهش سرعت توپ شده، در نتیجه به افزایش کنترل آن کمک می کند. در این حالت وزن، بیشتر روی پای عقبی متمرکز می شود و زوایای اهرم های بدن کم تر شده، مرکز ثقل به زمین نزدیک تر می گردد</a:t>
            </a:r>
            <a:endParaRPr lang="en-US" b="1" dirty="0">
              <a:solidFill>
                <a:srgbClr val="00FF00"/>
              </a:solidFill>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93724"/>
            <a:ext cx="3064276" cy="3064276"/>
          </a:xfrm>
          <a:prstGeom prst="rect">
            <a:avLst/>
          </a:prstGeom>
        </p:spPr>
      </p:pic>
    </p:spTree>
    <p:extLst>
      <p:ext uri="{BB962C8B-B14F-4D97-AF65-F5344CB8AC3E}">
        <p14:creationId xmlns:p14="http://schemas.microsoft.com/office/powerpoint/2010/main" val="266731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0"/>
            <a:ext cx="9404723" cy="1400530"/>
          </a:xfrm>
        </p:spPr>
        <p:txBody>
          <a:bodyPr/>
          <a:lstStyle/>
          <a:p>
            <a:pPr algn="ctr" rtl="1"/>
            <a:r>
              <a:rPr lang="fa-IR" sz="4400" dirty="0">
                <a:solidFill>
                  <a:srgbClr val="FFFF00"/>
                </a:solidFill>
                <a:cs typeface="B Titr" panose="00000700000000000000" pitchFamily="2" charset="-78"/>
              </a:rPr>
              <a:t>ارسال توپ با ساعد </a:t>
            </a:r>
            <a:br>
              <a:rPr lang="fa-IR" sz="4400" dirty="0">
                <a:solidFill>
                  <a:srgbClr val="FFFF00"/>
                </a:solidFill>
                <a:cs typeface="B Titr" panose="00000700000000000000" pitchFamily="2" charset="-78"/>
              </a:rPr>
            </a:br>
            <a:endParaRPr lang="en-US" sz="4400" dirty="0">
              <a:solidFill>
                <a:srgbClr val="FFFF00"/>
              </a:solidFill>
              <a:cs typeface="B Titr" panose="00000700000000000000" pitchFamily="2" charset="-78"/>
            </a:endParaRPr>
          </a:p>
        </p:txBody>
      </p:sp>
      <p:sp>
        <p:nvSpPr>
          <p:cNvPr id="3" name="Content Placeholder 2"/>
          <p:cNvSpPr>
            <a:spLocks noGrp="1"/>
          </p:cNvSpPr>
          <p:nvPr>
            <p:ph idx="1"/>
          </p:nvPr>
        </p:nvSpPr>
        <p:spPr>
          <a:xfrm>
            <a:off x="3249227" y="700265"/>
            <a:ext cx="6800626" cy="5966865"/>
          </a:xfrm>
        </p:spPr>
        <p:txBody>
          <a:bodyPr>
            <a:normAutofit/>
          </a:bodyPr>
          <a:lstStyle/>
          <a:p>
            <a:pPr algn="just" rtl="1">
              <a:lnSpc>
                <a:spcPct val="200000"/>
              </a:lnSpc>
            </a:pPr>
            <a:r>
              <a:rPr lang="fa-IR" b="1" dirty="0" smtClean="0">
                <a:solidFill>
                  <a:srgbClr val="00FF00"/>
                </a:solidFill>
                <a:cs typeface="B Yekan" panose="00000400000000000000" pitchFamily="2" charset="-78"/>
              </a:rPr>
              <a:t>پس </a:t>
            </a:r>
            <a:r>
              <a:rPr lang="fa-IR" b="1" dirty="0">
                <a:solidFill>
                  <a:srgbClr val="00FF00"/>
                </a:solidFill>
                <a:cs typeface="B Yekan" panose="00000400000000000000" pitchFamily="2" charset="-78"/>
              </a:rPr>
              <a:t>از دریافت توپ بلافاصله مرحله ارسال شروع می شود. در این مرحله فراگیر در نظر دارد توپ دریافتی را به طرف هدف معین ارسال کند. معمولاً ارسال توپ با هدایت دست ها به سمت جلو انجام می شود. لازم به ذکر است که هدایت دست ها پس از جدا شدن توپ از ساعد نیز ادامه داشته، تا حدامکان به دنبال توپ کشیده می شود. انتقال وزن بدن از پای عقب به پای جلو در هدایت توپ به هدف موردنظر کمک قابل توجهی می کند. در این وضعیت برخلاف مرحله دریافت، زوایای اهرم های بدن بیشتر (بازتر) شده، مرکز ثقل بدن نیز به سمت بالا هدایت می شود</a:t>
            </a:r>
            <a:endParaRPr lang="en-US" b="1" dirty="0">
              <a:solidFill>
                <a:srgbClr val="00FF00"/>
              </a:solidFill>
              <a:cs typeface="B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91953"/>
            <a:ext cx="3198955" cy="5766047"/>
          </a:xfrm>
          <a:prstGeom prst="rect">
            <a:avLst/>
          </a:prstGeom>
        </p:spPr>
      </p:pic>
    </p:spTree>
    <p:extLst>
      <p:ext uri="{BB962C8B-B14F-4D97-AF65-F5344CB8AC3E}">
        <p14:creationId xmlns:p14="http://schemas.microsoft.com/office/powerpoint/2010/main" val="17839715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2">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B414F3-C833-4395-8C69-0E806C518171}">
  <ds:schemaRefs>
    <ds:schemaRef ds:uri="http://schemas.microsoft.com/office/2006/documentManagement/types"/>
    <ds:schemaRef ds:uri="http://www.w3.org/XML/1998/namespace"/>
    <ds:schemaRef ds:uri="http://purl.org/dc/dcmitype/"/>
    <ds:schemaRef ds:uri="http://schemas.microsoft.com/office/2006/metadata/properties"/>
    <ds:schemaRef ds:uri="16c05727-aa75-4e4a-9b5f-8a80a1165891"/>
    <ds:schemaRef ds:uri="http://purl.org/dc/terms/"/>
    <ds:schemaRef ds:uri="http://schemas.microsoft.com/office/infopath/2007/PartnerControls"/>
    <ds:schemaRef ds:uri="http://schemas.openxmlformats.org/package/2006/metadata/core-properties"/>
    <ds:schemaRef ds:uri="71af3243-3dd4-4a8d-8c0d-dd76da1f02a5"/>
    <ds:schemaRef ds:uri="http://purl.org/dc/elements/1.1/"/>
  </ds:schemaRefs>
</ds:datastoreItem>
</file>

<file path=customXml/itemProps2.xml><?xml version="1.0" encoding="utf-8"?>
<ds:datastoreItem xmlns:ds="http://schemas.openxmlformats.org/officeDocument/2006/customXml" ds:itemID="{55FDEB4C-941C-4EBE-9462-062D8A0ADE9E}">
  <ds:schemaRefs>
    <ds:schemaRef ds:uri="http://schemas.microsoft.com/sharepoint/v3/contenttype/forms"/>
  </ds:schemaRefs>
</ds:datastoreItem>
</file>

<file path=customXml/itemProps3.xml><?xml version="1.0" encoding="utf-8"?>
<ds:datastoreItem xmlns:ds="http://schemas.openxmlformats.org/officeDocument/2006/customXml" ds:itemID="{00B8EF33-82AA-4779-AFAA-C56669D00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0</TotalTime>
  <Words>1067</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 Titr</vt:lpstr>
      <vt:lpstr>B Yekan</vt:lpstr>
      <vt:lpstr>Calibri</vt:lpstr>
      <vt:lpstr>Century Gothic</vt:lpstr>
      <vt:lpstr>Wingdings 3</vt:lpstr>
      <vt:lpstr>Ion</vt:lpstr>
      <vt:lpstr>PowerPoint Presentation</vt:lpstr>
      <vt:lpstr>جلسه هفتم</vt:lpstr>
      <vt:lpstr>مقدمه</vt:lpstr>
      <vt:lpstr>تاریخچه مختصر از ساعد والیبال</vt:lpstr>
      <vt:lpstr>تکنیک ساعد در والیبال </vt:lpstr>
      <vt:lpstr>توجه به مواردی در تکنیک ساعد</vt:lpstr>
      <vt:lpstr>وضعیت استقرار پاها هنگام زدن تکنیک ساعد : </vt:lpstr>
      <vt:lpstr>دریافت توپ با ساعد  </vt:lpstr>
      <vt:lpstr>ارسال توپ با ساعد  </vt:lpstr>
      <vt:lpstr>اجراء ساعد در بالای سر : </vt:lpstr>
      <vt:lpstr>ساعد به سمت پشت</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2020-06-03T18:38:12Z</dcterms:created>
  <dcterms:modified xsi:type="dcterms:W3CDTF">2020-06-03T19:34:10Z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