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omments/comment2.xml" ContentType="application/vnd.openxmlformats-officedocument.presentationml.comment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9"/>
  </p:notesMasterIdLst>
  <p:sldIdLst>
    <p:sldId id="363" r:id="rId2"/>
    <p:sldId id="356" r:id="rId3"/>
    <p:sldId id="357" r:id="rId4"/>
    <p:sldId id="358" r:id="rId5"/>
    <p:sldId id="359" r:id="rId6"/>
    <p:sldId id="361" r:id="rId7"/>
    <p:sldId id="362" r:id="rId8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" initials="c" lastIdx="8" clrIdx="0">
    <p:extLst>
      <p:ext uri="{19B8F6BF-5375-455C-9EA6-DF929625EA0E}">
        <p15:presenceInfo xmlns:p15="http://schemas.microsoft.com/office/powerpoint/2012/main" userId="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FC0A"/>
    <a:srgbClr val="00FF00"/>
    <a:srgbClr val="0F1301"/>
    <a:srgbClr val="011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24" autoAdjust="0"/>
    <p:restoredTop sz="94364" autoAdjust="0"/>
  </p:normalViewPr>
  <p:slideViewPr>
    <p:cSldViewPr>
      <p:cViewPr varScale="1">
        <p:scale>
          <a:sx n="69" d="100"/>
          <a:sy n="69" d="100"/>
        </p:scale>
        <p:origin x="7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189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2T00:30:04.718" idx="6">
    <p:pos x="922" y="1546"/>
    <p:text>در آن صورت سؤال حافظه را می‌سنجد، بنابراین، سطح سؤال به دانش تنزل پیدا خواهد کرد.</p:text>
    <p:extLst>
      <p:ext uri="{C676402C-5697-4E1C-873F-D02D1690AC5C}">
        <p15:threadingInfo xmlns:p15="http://schemas.microsoft.com/office/powerpoint/2012/main" timeZoneBias="-27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2T00:41:02.180" idx="7">
    <p:pos x="989" y="3686"/>
    <p:text>روایی: آزمون مطابق با هدفی که بر اساس آن تدوین شده است، باشد.</p:text>
    <p:extLst>
      <p:ext uri="{C676402C-5697-4E1C-873F-D02D1690AC5C}">
        <p15:threadingInfo xmlns:p15="http://schemas.microsoft.com/office/powerpoint/2012/main" timeZoneBias="-270"/>
      </p:ext>
    </p:extLst>
  </p:cm>
  <p:cm authorId="1" dt="2020-05-02T00:43:46.962" idx="8">
    <p:pos x="989" y="3822"/>
    <p:text>اعتبار: اعتبار یا پایایی، نتایج آزمون در فواصل مختلف اندازه‌گیری تکرار شود.</p:text>
    <p:extLst>
      <p:ext uri="{C676402C-5697-4E1C-873F-D02D1690AC5C}">
        <p15:threadingInfo xmlns:p15="http://schemas.microsoft.com/office/powerpoint/2012/main" timeZoneBias="-270">
          <p15:parentCm authorId="1" idx="7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0FEC21C-111F-48C1-8F4A-822184C63214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2D0E8D1-0434-4597-9B2F-2B865CFB7DE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853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E8D1-0434-4597-9B2F-2B865CFB7DEE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48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6781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4143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9310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035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9785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826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492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53270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8298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2789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4873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C16E1-B9D8-4774-9F69-14374B3F2C26}" type="datetimeFigureOut">
              <a:rPr lang="fa-IR" smtClean="0"/>
              <a:t>21/10/1441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8EA43-1B61-4172-A83B-F07CCF095D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644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comments" Target="../comments/comment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comments" Target="../comments/commen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b="1" dirty="0">
                <a:solidFill>
                  <a:srgbClr val="FF0000"/>
                </a:solidFill>
                <a:cs typeface="B Lotus" panose="00000400000000000000" pitchFamily="2" charset="-78"/>
              </a:rPr>
              <a:t>آزمون کوته‌پاسخ :</a:t>
            </a:r>
          </a:p>
          <a:p>
            <a:pPr marL="0" indent="0">
              <a:buNone/>
            </a:pPr>
            <a:r>
              <a:rPr lang="fa-IR" dirty="0">
                <a:cs typeface="B Lotus" panose="00000400000000000000" pitchFamily="2" charset="-78"/>
              </a:rPr>
              <a:t>مجموعه‌ای سؤال مختصر که غالباً برای سنجش هدف‌های آموزشی </a:t>
            </a:r>
            <a:r>
              <a:rPr lang="fa-IR" dirty="0" smtClean="0">
                <a:cs typeface="B Lotus" panose="00000400000000000000" pitchFamily="2" charset="-78"/>
              </a:rPr>
              <a:t>سط</a:t>
            </a:r>
            <a:r>
              <a:rPr lang="fa-IR" dirty="0">
                <a:cs typeface="B Lotus" panose="00000400000000000000" pitchFamily="2" charset="-78"/>
              </a:rPr>
              <a:t>و</a:t>
            </a:r>
            <a:r>
              <a:rPr lang="fa-IR" dirty="0" smtClean="0">
                <a:cs typeface="B Lotus" panose="00000400000000000000" pitchFamily="2" charset="-78"/>
              </a:rPr>
              <a:t>ح پایین‌تر </a:t>
            </a:r>
            <a:r>
              <a:rPr lang="fa-IR" dirty="0" smtClean="0">
                <a:cs typeface="B Lotus" panose="00000400000000000000" pitchFamily="2" charset="-78"/>
              </a:rPr>
              <a:t>طرح </a:t>
            </a:r>
            <a:r>
              <a:rPr lang="fa-IR" dirty="0">
                <a:cs typeface="B Lotus" panose="00000400000000000000" pitchFamily="2" charset="-78"/>
              </a:rPr>
              <a:t>می‌شوند.</a:t>
            </a:r>
          </a:p>
          <a:p>
            <a:pPr marL="0" indent="0">
              <a:buNone/>
            </a:pPr>
            <a:r>
              <a:rPr lang="fa-IR" dirty="0">
                <a:cs typeface="B Lotus" panose="00000400000000000000" pitchFamily="2" charset="-78"/>
              </a:rPr>
              <a:t>این آزمون‌ها دارای سه </a:t>
            </a:r>
            <a:r>
              <a:rPr lang="fa-IR" dirty="0" smtClean="0">
                <a:cs typeface="B Lotus" panose="00000400000000000000" pitchFamily="2" charset="-78"/>
              </a:rPr>
              <a:t>دستۀ «</a:t>
            </a:r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پرسشی</a:t>
            </a:r>
            <a:r>
              <a:rPr lang="fa-IR" dirty="0">
                <a:solidFill>
                  <a:srgbClr val="FF0000"/>
                </a:solidFill>
                <a:cs typeface="B Lotus" panose="00000400000000000000" pitchFamily="2" charset="-78"/>
              </a:rPr>
              <a:t>، کامل‌کردنی و تشخیصی یا </a:t>
            </a:r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تداعی</a:t>
            </a:r>
            <a:r>
              <a:rPr lang="fa-IR" dirty="0" smtClean="0">
                <a:cs typeface="B Lotus" panose="00000400000000000000" pitchFamily="2" charset="-78"/>
              </a:rPr>
              <a:t>» </a:t>
            </a:r>
            <a:r>
              <a:rPr lang="fa-IR" dirty="0">
                <a:cs typeface="B Lotus" panose="00000400000000000000" pitchFamily="2" charset="-78"/>
              </a:rPr>
              <a:t>هستند.</a:t>
            </a:r>
          </a:p>
          <a:p>
            <a:pPr marL="0" indent="0">
              <a:buNone/>
            </a:pPr>
            <a:r>
              <a:rPr lang="fa-IR" dirty="0">
                <a:solidFill>
                  <a:srgbClr val="FF0000"/>
                </a:solidFill>
                <a:cs typeface="B Lotus" panose="00000400000000000000" pitchFamily="2" charset="-78"/>
              </a:rPr>
              <a:t>1. نوع پرسشی :</a:t>
            </a:r>
          </a:p>
          <a:p>
            <a:pPr marL="0" indent="0">
              <a:buNone/>
            </a:pPr>
            <a:r>
              <a:rPr lang="fa-IR" dirty="0">
                <a:cs typeface="B Lotus" panose="00000400000000000000" pitchFamily="2" charset="-78"/>
              </a:rPr>
              <a:t>مرکز استان مازندران کجاست؟ (ساری)</a:t>
            </a:r>
          </a:p>
          <a:p>
            <a:pPr marL="0" indent="0">
              <a:buNone/>
            </a:pPr>
            <a:r>
              <a:rPr lang="fa-IR" dirty="0">
                <a:solidFill>
                  <a:srgbClr val="FF0000"/>
                </a:solidFill>
                <a:cs typeface="B Lotus" panose="00000400000000000000" pitchFamily="2" charset="-78"/>
              </a:rPr>
              <a:t>2. نوع کامل‌کردنی :</a:t>
            </a:r>
          </a:p>
          <a:p>
            <a:pPr marL="0" indent="0">
              <a:buNone/>
            </a:pPr>
            <a:r>
              <a:rPr lang="fa-IR" dirty="0">
                <a:cs typeface="B Lotus" panose="00000400000000000000" pitchFamily="2" charset="-78"/>
              </a:rPr>
              <a:t>بزرگترین دریاچۀ دنیا، دریاچۀ ......... است. (خزر)</a:t>
            </a:r>
          </a:p>
          <a:p>
            <a:pPr marL="0" indent="0">
              <a:buNone/>
            </a:pPr>
            <a:r>
              <a:rPr lang="fa-IR" dirty="0">
                <a:solidFill>
                  <a:srgbClr val="FF0000"/>
                </a:solidFill>
                <a:cs typeface="B Lotus" panose="00000400000000000000" pitchFamily="2" charset="-78"/>
              </a:rPr>
              <a:t>3. نوع تشخیصی یا تداعی :</a:t>
            </a:r>
          </a:p>
          <a:p>
            <a:pPr marL="0" indent="0">
              <a:buNone/>
            </a:pPr>
            <a:r>
              <a:rPr lang="fa-IR" dirty="0">
                <a:cs typeface="B Lotus" panose="00000400000000000000" pitchFamily="2" charset="-78"/>
              </a:rPr>
              <a:t>بعد از نام هر استان، نام مرکز آن استان را بنویسید.</a:t>
            </a:r>
          </a:p>
          <a:p>
            <a:pPr marL="0" indent="0">
              <a:buNone/>
            </a:pPr>
            <a:r>
              <a:rPr lang="fa-IR" sz="3000" dirty="0">
                <a:cs typeface="B Lotus" panose="00000400000000000000" pitchFamily="2" charset="-78"/>
              </a:rPr>
              <a:t>خوزستان.....(اهواز)  </a:t>
            </a:r>
            <a:r>
              <a:rPr lang="fa-IR" sz="3000" dirty="0" smtClean="0">
                <a:cs typeface="B Lotus" panose="00000400000000000000" pitchFamily="2" charset="-78"/>
              </a:rPr>
              <a:t>  خراسان رضوی...... (</a:t>
            </a:r>
            <a:r>
              <a:rPr lang="fa-IR" sz="3000" dirty="0">
                <a:cs typeface="B Lotus" panose="00000400000000000000" pitchFamily="2" charset="-78"/>
              </a:rPr>
              <a:t>مشهد)   </a:t>
            </a:r>
            <a:r>
              <a:rPr lang="fa-IR" sz="3000" dirty="0" smtClean="0">
                <a:cs typeface="B Lotus" panose="00000400000000000000" pitchFamily="2" charset="-78"/>
              </a:rPr>
              <a:t> مرکزی ...... (</a:t>
            </a:r>
            <a:r>
              <a:rPr lang="fa-IR" sz="3000" dirty="0">
                <a:cs typeface="B Lotus" panose="00000400000000000000" pitchFamily="2" charset="-78"/>
              </a:rPr>
              <a:t>اراک)</a:t>
            </a:r>
          </a:p>
          <a:p>
            <a:pPr marL="0" indent="0">
              <a:buNone/>
            </a:pPr>
            <a:endParaRPr lang="fa-IR" dirty="0">
              <a:cs typeface="B Lotus" panose="00000400000000000000" pitchFamily="2" charset="-78"/>
            </a:endParaRPr>
          </a:p>
          <a:p>
            <a:pPr marL="0" indent="0">
              <a:buNone/>
            </a:pPr>
            <a:endParaRPr lang="fa-IR" dirty="0">
              <a:cs typeface="B Lotus" panose="00000400000000000000" pitchFamily="2" charset="-78"/>
            </a:endParaRPr>
          </a:p>
          <a:p>
            <a:pPr marL="0" indent="0">
              <a:buNone/>
            </a:pPr>
            <a:endParaRPr lang="en-US" dirty="0">
              <a:cs typeface="B Lotus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402297"/>
      </p:ext>
    </p:extLst>
  </p:cSld>
  <p:clrMapOvr>
    <a:masterClrMapping/>
  </p:clrMapOvr>
  <p:transition spd="slow" advTm="1724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46448" cy="346050"/>
          </a:xfrm>
        </p:spPr>
        <p:txBody>
          <a:bodyPr>
            <a:normAutofit fontScale="90000"/>
          </a:bodyPr>
          <a:lstStyle/>
          <a:p>
            <a:pPr algn="l"/>
            <a:r>
              <a:rPr lang="fa-IR" sz="1000" dirty="0" smtClean="0">
                <a:cs typeface="B Lotus" panose="00000400000000000000" pitchFamily="2" charset="-78"/>
              </a:rPr>
              <a:t>سنجش و اندازه‌گیری </a:t>
            </a:r>
            <a:endParaRPr lang="fa-IR" sz="1000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0" y="0"/>
            <a:ext cx="9144000" cy="6858000"/>
          </a:xfrm>
          <a:solidFill>
            <a:schemeClr val="bg1"/>
          </a:solidFill>
        </p:spPr>
        <p:style>
          <a:lnRef idx="1">
            <a:schemeClr val="accent2"/>
          </a:lnRef>
          <a:fillRef idx="1003">
            <a:schemeClr val="dk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fa-IR" sz="3600" b="1" dirty="0">
                <a:solidFill>
                  <a:srgbClr val="FF0000"/>
                </a:solidFill>
                <a:cs typeface="B Lotus" panose="00000400000000000000" pitchFamily="2" charset="-78"/>
              </a:rPr>
              <a:t>قواعد </a:t>
            </a:r>
            <a:r>
              <a:rPr lang="fa-IR" sz="3600" b="1" dirty="0" smtClean="0">
                <a:solidFill>
                  <a:srgbClr val="FF0000"/>
                </a:solidFill>
                <a:cs typeface="B Lotus" panose="00000400000000000000" pitchFamily="2" charset="-78"/>
              </a:rPr>
              <a:t>تهیّۀ سؤال‌های کوته‌پاسخ :</a:t>
            </a:r>
            <a:endParaRPr lang="fa-IR" sz="3600" b="1" dirty="0">
              <a:solidFill>
                <a:srgbClr val="FF0000"/>
              </a:solidFill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1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. هر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سؤال را با 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توجّه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به یک موضوع مهم بنویسید.</a:t>
            </a:r>
          </a:p>
          <a:p>
            <a:pPr marL="0" indent="0" algn="just">
              <a:buNone/>
            </a:pP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2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. صورت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سؤال را کاملاً 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روشن، به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گونه‌ای که به پاسخ 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مشخّص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و 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معیّنی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نیاز داشته 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باشد بنویسید.</a:t>
            </a:r>
            <a:endParaRPr lang="fa-IR" sz="36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3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. صورت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سؤال را عیناً از روی مطالب کتاب ننویسید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. </a:t>
            </a:r>
            <a:endParaRPr lang="fa-IR" sz="3600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4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. در سؤال‌هایی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که پاسخ 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آن‌ها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اعداد هستند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، واحد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مقیاس و میزان 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دقّتی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را که در محاسبات باید رعایت 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شوند، مشخّص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کنید.</a:t>
            </a:r>
          </a:p>
          <a:p>
            <a:pPr marL="0" indent="0" algn="just">
              <a:buNone/>
            </a:pP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5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. در سؤال‌های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کوته‌پاسخ کامل‌کردنی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،</a:t>
            </a:r>
            <a:r>
              <a:rPr lang="en-US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 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تنها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کلمه‌ها و </a:t>
            </a:r>
            <a:r>
              <a:rPr lang="fa-IR" sz="3600" dirty="0" smtClean="0">
                <a:solidFill>
                  <a:schemeClr val="tx1"/>
                </a:solidFill>
                <a:cs typeface="B Lotus" panose="00000400000000000000" pitchFamily="2" charset="-78"/>
              </a:rPr>
              <a:t>عبارت‌های </a:t>
            </a:r>
            <a:r>
              <a:rPr lang="fa-IR" sz="3600" dirty="0">
                <a:solidFill>
                  <a:schemeClr val="tx1"/>
                </a:solidFill>
                <a:cs typeface="B Lotus" panose="00000400000000000000" pitchFamily="2" charset="-78"/>
              </a:rPr>
              <a:t>مهم را حذف کنید.</a:t>
            </a:r>
          </a:p>
          <a:p>
            <a:pPr marL="0" indent="0" algn="just">
              <a:buNone/>
            </a:pPr>
            <a:endParaRPr lang="fa-IR" sz="3600" dirty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endParaRPr lang="fa-IR" sz="3600" dirty="0">
              <a:cs typeface="B Lotus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78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742"/>
    </mc:Choice>
    <mc:Fallback>
      <p:transition spd="slow" advTm="13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6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. در سؤال‌های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کامل‌کردنی که برای ارزشیابی پیشرفت تحصیلی به کار می‌روند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، تعداد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زیادی جای خالی منظور نکنید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.</a:t>
            </a:r>
          </a:p>
          <a:p>
            <a:pPr marL="0" indent="0" algn="just">
              <a:buNone/>
            </a:pPr>
            <a:endParaRPr lang="fa-IR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7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. جای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خالی 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سؤال‌های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کامل‌کردنی را تا 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آن‌جا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که ممکن است در قسمت پایانی قرار دهید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.</a:t>
            </a:r>
          </a:p>
          <a:p>
            <a:pPr marL="0" indent="0" algn="just">
              <a:buNone/>
            </a:pPr>
            <a:endParaRPr lang="fa-IR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8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. جای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خالی 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سؤال‌های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کامل‌کردنی را همواره یک اندازه تعیین کنید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.</a:t>
            </a:r>
          </a:p>
          <a:p>
            <a:pPr marL="0" indent="0" algn="just">
              <a:buNone/>
            </a:pPr>
            <a:endParaRPr lang="fa-IR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9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. در سؤال‌های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کامل‌کردنی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، از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کاربرد اشاره‌های دستوری و موارد دیگری که جواب سؤال را مشخص 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می‌کنند،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خودداری کنید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.</a:t>
            </a:r>
          </a:p>
          <a:p>
            <a:pPr marL="0" indent="0" algn="just">
              <a:buNone/>
            </a:pPr>
            <a:endParaRPr lang="fa-IR" dirty="0">
              <a:solidFill>
                <a:schemeClr val="tx1"/>
              </a:solidFill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10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. تا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حد 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امکان به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جای 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سؤال‌های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کامل‌کردنی</a:t>
            </a:r>
            <a:r>
              <a:rPr lang="fa-IR" dirty="0" smtClean="0">
                <a:solidFill>
                  <a:schemeClr val="tx1"/>
                </a:solidFill>
                <a:cs typeface="B Lotus" panose="00000400000000000000" pitchFamily="2" charset="-78"/>
              </a:rPr>
              <a:t>، از سؤال‌های </a:t>
            </a:r>
            <a:r>
              <a:rPr lang="fa-IR" dirty="0">
                <a:solidFill>
                  <a:schemeClr val="tx1"/>
                </a:solidFill>
                <a:cs typeface="B Lotus" panose="00000400000000000000" pitchFamily="2" charset="-78"/>
              </a:rPr>
              <a:t>پرسشی استفاده کنید.</a:t>
            </a:r>
          </a:p>
          <a:p>
            <a:pPr marL="0" indent="0" algn="just">
              <a:buNone/>
            </a:pPr>
            <a:endParaRPr lang="fa-IR" dirty="0">
              <a:ln>
                <a:solidFill>
                  <a:sysClr val="windowText" lastClr="000000"/>
                </a:solidFill>
              </a:ln>
              <a:solidFill>
                <a:srgbClr val="16FC0A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04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21"/>
    </mc:Choice>
    <mc:Fallback>
      <p:transition spd="slow" advTm="9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  <a:solidFill>
            <a:schemeClr val="bg1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fa-IR" dirty="0">
                <a:solidFill>
                  <a:srgbClr val="FF0000"/>
                </a:solidFill>
                <a:cs typeface="B Lotus" panose="00000400000000000000" pitchFamily="2" charset="-78"/>
              </a:rPr>
              <a:t>قواعد </a:t>
            </a:r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تهیّۀ سوال‌های </a:t>
            </a:r>
            <a:r>
              <a:rPr lang="fa-IR" dirty="0">
                <a:solidFill>
                  <a:srgbClr val="FF0000"/>
                </a:solidFill>
                <a:cs typeface="B Lotus" panose="00000400000000000000" pitchFamily="2" charset="-78"/>
              </a:rPr>
              <a:t>کوته‌پاسخ </a:t>
            </a:r>
            <a:r>
              <a:rPr lang="fa-IR" dirty="0" smtClean="0">
                <a:solidFill>
                  <a:srgbClr val="FF0000"/>
                </a:solidFill>
                <a:cs typeface="B Lotus" panose="00000400000000000000" pitchFamily="2" charset="-78"/>
              </a:rPr>
              <a:t>ویژۀ مسائل عددی :</a:t>
            </a:r>
          </a:p>
          <a:p>
            <a:pPr marL="0" indent="0" algn="just">
              <a:buNone/>
            </a:pPr>
            <a:endParaRPr lang="fa-IR" dirty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1</a:t>
            </a:r>
            <a:r>
              <a:rPr lang="fa-IR" dirty="0" smtClean="0">
                <a:cs typeface="B Lotus" panose="00000400000000000000" pitchFamily="2" charset="-78"/>
              </a:rPr>
              <a:t>. تا </a:t>
            </a:r>
            <a:r>
              <a:rPr lang="fa-IR" dirty="0">
                <a:cs typeface="B Lotus" panose="00000400000000000000" pitchFamily="2" charset="-78"/>
              </a:rPr>
              <a:t>حد امکان از اعداد ساده استفاده کنید.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2</a:t>
            </a:r>
            <a:r>
              <a:rPr lang="fa-IR" dirty="0" smtClean="0">
                <a:cs typeface="B Lotus" panose="00000400000000000000" pitchFamily="2" charset="-78"/>
              </a:rPr>
              <a:t>. تا </a:t>
            </a:r>
            <a:r>
              <a:rPr lang="fa-IR" dirty="0">
                <a:cs typeface="B Lotus" panose="00000400000000000000" pitchFamily="2" charset="-78"/>
              </a:rPr>
              <a:t>حد امکان مسائلی را طرح کنید که دارای جواب صحیح هستند.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3</a:t>
            </a:r>
            <a:r>
              <a:rPr lang="fa-IR" dirty="0" smtClean="0">
                <a:cs typeface="B Lotus" panose="00000400000000000000" pitchFamily="2" charset="-78"/>
              </a:rPr>
              <a:t>. میزان دقّت </a:t>
            </a:r>
            <a:r>
              <a:rPr lang="fa-IR" dirty="0">
                <a:cs typeface="B Lotus" panose="00000400000000000000" pitchFamily="2" charset="-78"/>
              </a:rPr>
              <a:t>مورد انتظار را </a:t>
            </a:r>
            <a:r>
              <a:rPr lang="fa-IR" dirty="0" smtClean="0">
                <a:cs typeface="B Lotus" panose="00000400000000000000" pitchFamily="2" charset="-78"/>
              </a:rPr>
              <a:t>تعیین کنید</a:t>
            </a:r>
            <a:r>
              <a:rPr lang="fa-IR" dirty="0">
                <a:cs typeface="B Lotus" panose="00000400000000000000" pitchFamily="2" charset="-78"/>
              </a:rPr>
              <a:t>.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4</a:t>
            </a:r>
            <a:r>
              <a:rPr lang="fa-IR" dirty="0" smtClean="0">
                <a:cs typeface="B Lotus" panose="00000400000000000000" pitchFamily="2" charset="-78"/>
              </a:rPr>
              <a:t>. اگر </a:t>
            </a:r>
            <a:r>
              <a:rPr lang="fa-IR" dirty="0">
                <a:cs typeface="B Lotus" panose="00000400000000000000" pitchFamily="2" charset="-78"/>
              </a:rPr>
              <a:t>لازم است </a:t>
            </a:r>
            <a:r>
              <a:rPr lang="fa-IR" dirty="0" smtClean="0">
                <a:cs typeface="B Lotus" panose="00000400000000000000" pitchFamily="2" charset="-78"/>
              </a:rPr>
              <a:t>آزمون ‌شوندگان </a:t>
            </a:r>
            <a:r>
              <a:rPr lang="fa-IR" dirty="0">
                <a:cs typeface="B Lotus" panose="00000400000000000000" pitchFamily="2" charset="-78"/>
              </a:rPr>
              <a:t>در پاسخ خود واحد اندازه‌گیری را نشان دهند</a:t>
            </a:r>
            <a:r>
              <a:rPr lang="fa-IR" dirty="0" smtClean="0">
                <a:cs typeface="B Lotus" panose="00000400000000000000" pitchFamily="2" charset="-78"/>
              </a:rPr>
              <a:t>، این </a:t>
            </a:r>
            <a:r>
              <a:rPr lang="fa-IR" dirty="0">
                <a:cs typeface="B Lotus" panose="00000400000000000000" pitchFamily="2" charset="-78"/>
              </a:rPr>
              <a:t>مطلب را به </a:t>
            </a:r>
            <a:r>
              <a:rPr lang="fa-IR" dirty="0" smtClean="0">
                <a:cs typeface="B Lotus" panose="00000400000000000000" pitchFamily="2" charset="-78"/>
              </a:rPr>
              <a:t>اطّلاع </a:t>
            </a:r>
            <a:r>
              <a:rPr lang="fa-IR" dirty="0">
                <a:cs typeface="B Lotus" panose="00000400000000000000" pitchFamily="2" charset="-78"/>
              </a:rPr>
              <a:t>آنان برسانید.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5</a:t>
            </a:r>
            <a:r>
              <a:rPr lang="fa-IR" dirty="0" smtClean="0">
                <a:cs typeface="B Lotus" panose="00000400000000000000" pitchFamily="2" charset="-78"/>
              </a:rPr>
              <a:t>. در </a:t>
            </a:r>
            <a:r>
              <a:rPr lang="fa-IR" dirty="0">
                <a:cs typeface="B Lotus" panose="00000400000000000000" pitchFamily="2" charset="-78"/>
              </a:rPr>
              <a:t>صورت امکان</a:t>
            </a:r>
            <a:r>
              <a:rPr lang="fa-IR" dirty="0" smtClean="0">
                <a:cs typeface="B Lotus" panose="00000400000000000000" pitchFamily="2" charset="-78"/>
              </a:rPr>
              <a:t>، مسائل </a:t>
            </a:r>
            <a:r>
              <a:rPr lang="fa-IR" dirty="0">
                <a:cs typeface="B Lotus" panose="00000400000000000000" pitchFamily="2" charset="-78"/>
              </a:rPr>
              <a:t>پیچیده و </a:t>
            </a:r>
            <a:r>
              <a:rPr lang="fa-IR" dirty="0" smtClean="0">
                <a:cs typeface="B Lotus" panose="00000400000000000000" pitchFamily="2" charset="-78"/>
              </a:rPr>
              <a:t>چند مرحله‌ای </a:t>
            </a:r>
            <a:r>
              <a:rPr lang="fa-IR" dirty="0">
                <a:cs typeface="B Lotus" panose="00000400000000000000" pitchFamily="2" charset="-78"/>
              </a:rPr>
              <a:t>را به تعدادی </a:t>
            </a:r>
            <a:r>
              <a:rPr lang="fa-IR" dirty="0" smtClean="0">
                <a:cs typeface="B Lotus" panose="00000400000000000000" pitchFamily="2" charset="-78"/>
              </a:rPr>
              <a:t>مسئلۀ </a:t>
            </a:r>
            <a:r>
              <a:rPr lang="fa-IR" dirty="0">
                <a:cs typeface="B Lotus" panose="00000400000000000000" pitchFamily="2" charset="-78"/>
              </a:rPr>
              <a:t>یک مرحله‌ای ساده تقسیم کنید.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6</a:t>
            </a:r>
            <a:r>
              <a:rPr lang="fa-IR" dirty="0" smtClean="0">
                <a:cs typeface="B Lotus" panose="00000400000000000000" pitchFamily="2" charset="-78"/>
              </a:rPr>
              <a:t>. تا آن‌جا </a:t>
            </a:r>
            <a:r>
              <a:rPr lang="fa-IR" dirty="0">
                <a:cs typeface="B Lotus" panose="00000400000000000000" pitchFamily="2" charset="-78"/>
              </a:rPr>
              <a:t>که امکان دارد مسائل عددی را به زبان ساده و به طور مختصر بیان کنید.</a:t>
            </a:r>
          </a:p>
          <a:p>
            <a:pPr marL="0" indent="0" algn="just">
              <a:buNone/>
            </a:pPr>
            <a:endParaRPr lang="fa-IR" dirty="0">
              <a:cs typeface="B Lotus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06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08"/>
    </mc:Choice>
    <mc:Fallback>
      <p:transition spd="slow" advTm="8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46448" cy="346050"/>
          </a:xfrm>
        </p:spPr>
        <p:txBody>
          <a:bodyPr>
            <a:normAutofit fontScale="90000"/>
          </a:bodyPr>
          <a:lstStyle/>
          <a:p>
            <a:pPr algn="l"/>
            <a:r>
              <a:rPr lang="fa-IR" sz="1000" dirty="0" smtClean="0">
                <a:cs typeface="2  Lotus" panose="00000400000000000000" pitchFamily="2" charset="-78"/>
              </a:rPr>
              <a:t>سنجش و اندازه‌گیری </a:t>
            </a:r>
            <a:endParaRPr lang="fa-IR" sz="1000" dirty="0">
              <a:cs typeface="2 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96744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fa-IR" b="1" dirty="0">
                <a:solidFill>
                  <a:srgbClr val="FF0000"/>
                </a:solidFill>
                <a:cs typeface="B Lotus" panose="00000400000000000000" pitchFamily="2" charset="-78"/>
              </a:rPr>
              <a:t>امتیازها و محدودیّت‌های آزمون‌های کوته پاسخ </a:t>
            </a:r>
            <a:r>
              <a:rPr lang="fa-IR" b="1" dirty="0" smtClean="0">
                <a:solidFill>
                  <a:srgbClr val="FF0000"/>
                </a:solidFill>
                <a:cs typeface="B Lotus" panose="00000400000000000000" pitchFamily="2" charset="-78"/>
              </a:rPr>
              <a:t>:</a:t>
            </a:r>
          </a:p>
          <a:p>
            <a:pPr marL="0" indent="0" algn="just">
              <a:buNone/>
            </a:pPr>
            <a:r>
              <a:rPr lang="fa-IR" dirty="0" smtClean="0">
                <a:cs typeface="B Lotus" panose="00000400000000000000" pitchFamily="2" charset="-78"/>
              </a:rPr>
              <a:t>1. سهولت تهیّۀ سؤال‌ها</a:t>
            </a:r>
            <a:endParaRPr lang="fa-IR" dirty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2</a:t>
            </a:r>
            <a:r>
              <a:rPr lang="fa-IR" dirty="0" smtClean="0">
                <a:cs typeface="B Lotus" panose="00000400000000000000" pitchFamily="2" charset="-78"/>
              </a:rPr>
              <a:t>. سهولت </a:t>
            </a:r>
            <a:r>
              <a:rPr lang="fa-IR" dirty="0">
                <a:cs typeface="B Lotus" panose="00000400000000000000" pitchFamily="2" charset="-78"/>
              </a:rPr>
              <a:t>تصحیح </a:t>
            </a:r>
            <a:r>
              <a:rPr lang="fa-IR" dirty="0" smtClean="0">
                <a:cs typeface="B Lotus" panose="00000400000000000000" pitchFamily="2" charset="-78"/>
              </a:rPr>
              <a:t>پاسخ‌های آنان</a:t>
            </a:r>
          </a:p>
          <a:p>
            <a:pPr marL="0" indent="0" algn="just">
              <a:buNone/>
            </a:pPr>
            <a:endParaRPr lang="fa-IR" dirty="0" smtClean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b="1" dirty="0">
                <a:solidFill>
                  <a:srgbClr val="FF0000"/>
                </a:solidFill>
                <a:cs typeface="B Lotus" panose="00000400000000000000" pitchFamily="2" charset="-78"/>
              </a:rPr>
              <a:t>امتیاز آزمون‌های کوته پاسخ در مقایسه با آزمون‌های عینی نظیر آزمون‌های صحیح ـ غلط یا چند گزینه‌ای :</a:t>
            </a:r>
          </a:p>
          <a:p>
            <a:pPr marL="0" indent="0" algn="just">
              <a:buNone/>
            </a:pPr>
            <a:r>
              <a:rPr lang="fa-IR" dirty="0" smtClean="0">
                <a:cs typeface="B Lotus" panose="00000400000000000000" pitchFamily="2" charset="-78"/>
              </a:rPr>
              <a:t>1</a:t>
            </a:r>
            <a:r>
              <a:rPr lang="fa-IR" dirty="0">
                <a:cs typeface="B Lotus" panose="00000400000000000000" pitchFamily="2" charset="-78"/>
              </a:rPr>
              <a:t>. تهیه و اجرای آنها آسان است.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2. تقلب را کاهش می‌دهند.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3. اطّلاعات تشخیصی بیش‌تری را در اختیار معلّمان می‌گذارند.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4. حدس کورکورانه که از معایب عمده آزمون‌های عینی است، در آن‌ها وجود ندارد.</a:t>
            </a:r>
          </a:p>
          <a:p>
            <a:pPr marL="0" indent="0" algn="just">
              <a:buNone/>
            </a:pPr>
            <a:endParaRPr lang="fa-IR" dirty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endParaRPr lang="fa-IR" dirty="0">
              <a:cs typeface="B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237856"/>
      </p:ext>
    </p:extLst>
  </p:cSld>
  <p:clrMapOvr>
    <a:masterClrMapping/>
  </p:clrMapOvr>
  <p:transition spd="slow" advTm="8624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a-IR" b="1" dirty="0">
                <a:solidFill>
                  <a:srgbClr val="FF0000"/>
                </a:solidFill>
                <a:cs typeface="B Lotus" panose="00000400000000000000" pitchFamily="2" charset="-78"/>
              </a:rPr>
              <a:t>مشکلات آزمون‌های کوته‌پاسخ که کاربرد آن‌ها را محدود می‌کند :</a:t>
            </a:r>
          </a:p>
          <a:p>
            <a:pPr marL="0" indent="0" algn="just">
              <a:buNone/>
            </a:pPr>
            <a:endParaRPr lang="fa-IR" dirty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1- پاسخ سؤال‌های این نوع آزمون‌ها بسیار مختصرند، لذا نمی‌‌توان از آن‌ها برای سنجش هدف‌های سطح بالای یادگیری استفاده کرد. </a:t>
            </a:r>
            <a:endParaRPr lang="fa-IR" dirty="0" smtClean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endParaRPr lang="fa-IR" dirty="0" smtClean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 smtClean="0">
                <a:cs typeface="B Lotus" panose="00000400000000000000" pitchFamily="2" charset="-78"/>
              </a:rPr>
              <a:t>2- </a:t>
            </a:r>
            <a:r>
              <a:rPr lang="fa-IR" dirty="0">
                <a:cs typeface="B Lotus" panose="00000400000000000000" pitchFamily="2" charset="-78"/>
              </a:rPr>
              <a:t>استفاده‌ی زیاد از این گونه آزمون‌ها سبب تشویق یادگیرندگان به حفظ کردن اطّلاعات جزئی و کم اهمیّت درس خواهد </a:t>
            </a:r>
            <a:r>
              <a:rPr lang="fa-IR" dirty="0" smtClean="0">
                <a:cs typeface="B Lotus" panose="00000400000000000000" pitchFamily="2" charset="-78"/>
              </a:rPr>
              <a:t>شد</a:t>
            </a:r>
          </a:p>
          <a:p>
            <a:pPr marL="0" indent="0" algn="just">
              <a:buNone/>
            </a:pPr>
            <a:endParaRPr lang="fa-IR" dirty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3- تصحیح و نمره‌گذاری پاسخ‌های این آزمون‌ها به دقّت و سرعت آزمون‌های عینی امکان پذیر نیست</a:t>
            </a:r>
            <a:r>
              <a:rPr lang="fa-IR" dirty="0" smtClean="0">
                <a:cs typeface="B Lotus" panose="00000400000000000000" pitchFamily="2" charset="-78"/>
              </a:rPr>
              <a:t>.</a:t>
            </a:r>
          </a:p>
          <a:p>
            <a:pPr marL="0" indent="0" algn="just">
              <a:buNone/>
            </a:pPr>
            <a:endParaRPr lang="fa-IR" dirty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4- جواب سؤال‌ها در این آزمون‌ها یکنواخت نیست و پاسخ‌ها مختلف خواهد بود؛ در نتیجه، جواب‌ها درست، غلط و یا نیمه صحیح هستند. این امر، به عدم دقّت در تصحیح </a:t>
            </a:r>
            <a:r>
              <a:rPr lang="fa-IR" dirty="0" smtClean="0">
                <a:cs typeface="B Lotus" panose="00000400000000000000" pitchFamily="2" charset="-78"/>
              </a:rPr>
              <a:t>برگۀ </a:t>
            </a:r>
            <a:r>
              <a:rPr lang="fa-IR" dirty="0">
                <a:cs typeface="B Lotus" panose="00000400000000000000" pitchFamily="2" charset="-78"/>
              </a:rPr>
              <a:t>امتحانی و کاستن از میزان روایی و پایایی آزمون منجر می‌شود.</a:t>
            </a:r>
          </a:p>
          <a:p>
            <a:pPr marL="0" indent="0" algn="just">
              <a:buNone/>
            </a:pPr>
            <a:endParaRPr lang="fa-IR" dirty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endParaRPr lang="en-US" dirty="0">
              <a:cs typeface="B Lotus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28593"/>
      </p:ext>
    </p:extLst>
  </p:cSld>
  <p:clrMapOvr>
    <a:masterClrMapping/>
  </p:clrMapOvr>
  <p:transition spd="slow" advTm="1538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a-IR" b="1" dirty="0">
                <a:solidFill>
                  <a:srgbClr val="FF0000"/>
                </a:solidFill>
                <a:cs typeface="B Lotus" panose="00000400000000000000" pitchFamily="2" charset="-78"/>
              </a:rPr>
              <a:t>موارد </a:t>
            </a:r>
            <a:r>
              <a:rPr lang="fa-IR" b="1" dirty="0" smtClean="0">
                <a:solidFill>
                  <a:srgbClr val="FF0000"/>
                </a:solidFill>
                <a:cs typeface="B Lotus" panose="00000400000000000000" pitchFamily="2" charset="-78"/>
              </a:rPr>
              <a:t>استفادۀ </a:t>
            </a:r>
            <a:r>
              <a:rPr lang="fa-IR" b="1" dirty="0">
                <a:solidFill>
                  <a:srgbClr val="FF0000"/>
                </a:solidFill>
                <a:cs typeface="B Lotus" panose="00000400000000000000" pitchFamily="2" charset="-78"/>
              </a:rPr>
              <a:t>آزمون‌های کوته پاسخ :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این آزمون‌ها برای اندازه‌گیری هدف‌های شناختی سطوح پایین، به ویژه در حدّ </a:t>
            </a:r>
            <a:r>
              <a:rPr lang="fa-IR" dirty="0" smtClean="0">
                <a:cs typeface="B Lotus" panose="00000400000000000000" pitchFamily="2" charset="-78"/>
              </a:rPr>
              <a:t>دانش </a:t>
            </a:r>
            <a:r>
              <a:rPr lang="fa-IR" dirty="0">
                <a:cs typeface="B Lotus" panose="00000400000000000000" pitchFamily="2" charset="-78"/>
              </a:rPr>
              <a:t>مفیدند. </a:t>
            </a:r>
            <a:endParaRPr lang="fa-IR" dirty="0" smtClean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endParaRPr lang="fa-IR" dirty="0">
              <a:cs typeface="B Lotus" panose="00000400000000000000" pitchFamily="2" charset="-78"/>
            </a:endParaRPr>
          </a:p>
          <a:p>
            <a:pPr marL="0" indent="0" algn="just">
              <a:buNone/>
            </a:pPr>
            <a:r>
              <a:rPr lang="fa-IR" b="1" dirty="0">
                <a:solidFill>
                  <a:srgbClr val="FF0000"/>
                </a:solidFill>
                <a:cs typeface="B Lotus" panose="00000400000000000000" pitchFamily="2" charset="-78"/>
              </a:rPr>
              <a:t>مواقعی که از سؤال‌های کوته‌پاسخ برای اندازه‌گیری هدف‌های آموزشی سطح بالاتر می‌توان استفاده کرد :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1. برای توانایی تفسیر </a:t>
            </a:r>
            <a:r>
              <a:rPr lang="fa-IR" dirty="0" smtClean="0">
                <a:cs typeface="B Lotus" panose="00000400000000000000" pitchFamily="2" charset="-78"/>
              </a:rPr>
              <a:t>سادۀ اطّلاعات </a:t>
            </a:r>
            <a:r>
              <a:rPr lang="fa-IR" dirty="0">
                <a:cs typeface="B Lotus" panose="00000400000000000000" pitchFamily="2" charset="-78"/>
              </a:rPr>
              <a:t>و کاربرد قواعد، مثلاً شمارش تعداد هِجاهای یک کلمه، نشان دادن دانش ارزش مکانی اعداد، تشخیص دادن اندام‌های یک موجود زنده از روی عکس، کاربرد تعریف یک مثلث متساوی‌الساقین.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2</a:t>
            </a:r>
            <a:r>
              <a:rPr lang="fa-IR" dirty="0" smtClean="0">
                <a:cs typeface="B Lotus" panose="00000400000000000000" pitchFamily="2" charset="-78"/>
              </a:rPr>
              <a:t>. توانایی </a:t>
            </a:r>
            <a:r>
              <a:rPr lang="fa-IR" dirty="0">
                <a:cs typeface="B Lotus" panose="00000400000000000000" pitchFamily="2" charset="-78"/>
              </a:rPr>
              <a:t>حل کردن مسائل عددی در ریاضیّات و علوم.</a:t>
            </a:r>
          </a:p>
          <a:p>
            <a:pPr marL="0" indent="0" algn="just">
              <a:buNone/>
            </a:pPr>
            <a:r>
              <a:rPr lang="fa-IR" dirty="0">
                <a:cs typeface="B Lotus" panose="00000400000000000000" pitchFamily="2" charset="-78"/>
              </a:rPr>
              <a:t>3</a:t>
            </a:r>
            <a:r>
              <a:rPr lang="fa-IR" dirty="0" smtClean="0">
                <a:cs typeface="B Lotus" panose="00000400000000000000" pitchFamily="2" charset="-78"/>
              </a:rPr>
              <a:t>. توانایی </a:t>
            </a:r>
            <a:r>
              <a:rPr lang="fa-IR" dirty="0">
                <a:cs typeface="B Lotus" panose="00000400000000000000" pitchFamily="2" charset="-78"/>
              </a:rPr>
              <a:t>دست‌کاری نمادهای ریاضی و حلّ کردن معادله‌های ریاضی و شیمی. </a:t>
            </a:r>
          </a:p>
          <a:p>
            <a:pPr marL="0" indent="0" algn="just">
              <a:buNone/>
            </a:pPr>
            <a:endParaRPr lang="en-US" dirty="0">
              <a:cs typeface="B Lotus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437848"/>
      </p:ext>
    </p:extLst>
  </p:cSld>
  <p:clrMapOvr>
    <a:masterClrMapping/>
  </p:clrMapOvr>
  <p:transition spd="slow" advTm="9119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80.3|13.9|15.4|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29.6|9|13.6|18.7|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20.3|11.7|12.7|2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5.2|9.5|8.8|21.6|22.2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|9.7|16.4|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31.3|9.9|26.9|1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4883</TotalTime>
  <Words>699</Words>
  <Application>Microsoft Office PowerPoint</Application>
  <PresentationFormat>On-screen Show (4:3)</PresentationFormat>
  <Paragraphs>62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2  Lotus</vt:lpstr>
      <vt:lpstr>Arial</vt:lpstr>
      <vt:lpstr>B Lotus</vt:lpstr>
      <vt:lpstr>Calibri</vt:lpstr>
      <vt:lpstr>Times New Roman</vt:lpstr>
      <vt:lpstr>Office Theme</vt:lpstr>
      <vt:lpstr>PowerPoint Presentation</vt:lpstr>
      <vt:lpstr>سنجش و اندازه‌گیری </vt:lpstr>
      <vt:lpstr>PowerPoint Presentation</vt:lpstr>
      <vt:lpstr>PowerPoint Presentation</vt:lpstr>
      <vt:lpstr>سنجش و اندازه‌گیری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اندازه‌گیری :  در اندازه‌گیری، ویژگی‌ها یا صفات اشیاء و افراد تعیین می‌شوند و مقدار آن ویژگی‌ها یا صفات به صورت عدد و رقم گزارش می‌شود.   اندازه‌گیری، عبارت است از فرایندی که تعیین می‌کند یک شخص یا یک شیء چه مقدار از یک ویژگی برخوردار است.  اندازه‌گیری، فرایندی دقیق و دربرگیرنده قواعدی است که این قواعد اندازه‌گیری، خط‌مشی‌هایی هستند برای نشان دادن مقدار شیء مورد اندازه‌گیری.  قواعد اندازه‌گیری از جنبه‌های مهم استاندارد کردن آزمون‌های روانی و تربیتی است که نتیجه‌اش به‌دست آوردن نتایج یکسان توسط افراد مختلف در آزمون‌های گوناگون است.</dc:title>
  <dc:creator>user</dc:creator>
  <cp:lastModifiedBy>ca</cp:lastModifiedBy>
  <cp:revision>355</cp:revision>
  <dcterms:created xsi:type="dcterms:W3CDTF">2015-07-25T06:36:25Z</dcterms:created>
  <dcterms:modified xsi:type="dcterms:W3CDTF">2020-06-12T16:59:00Z</dcterms:modified>
</cp:coreProperties>
</file>