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463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23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083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190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926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900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2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51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913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872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611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F012-4FCE-4413-8758-8E7933BCCF40}" type="datetimeFigureOut">
              <a:rPr lang="fa-IR" smtClean="0"/>
              <a:t>1441/10/03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E70AE-C002-4EFE-87D0-E88FD48624A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917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 جلسه ششم </a:t>
            </a:r>
          </a:p>
          <a:p>
            <a:r>
              <a:rPr lang="fa-IR" dirty="0" smtClean="0"/>
              <a:t>درس آموزش زبان فارسی</a:t>
            </a:r>
          </a:p>
          <a:p>
            <a:r>
              <a:rPr lang="fa-IR" dirty="0" smtClean="0"/>
              <a:t>حاجی قاسملو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8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6"/>
    </mc:Choice>
    <mc:Fallback>
      <p:transition spd="slow" advTm="16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اضافه استعاری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ترکیب اضافی که بین دو طرف اضافه رابطه استعاری برقرار است به طریقی که ویژگی مشبه به با کسره به مشبه اضافه می شود .</a:t>
            </a:r>
          </a:p>
          <a:p>
            <a:r>
              <a:rPr lang="fa-IR" dirty="0" smtClean="0"/>
              <a:t>مثال: </a:t>
            </a:r>
            <a:r>
              <a:rPr lang="fa-IR" u="sng" dirty="0" smtClean="0"/>
              <a:t>دست</a:t>
            </a:r>
            <a:r>
              <a:rPr lang="fa-IR" dirty="0" smtClean="0"/>
              <a:t> ویرانگر</a:t>
            </a:r>
            <a:r>
              <a:rPr lang="fa-IR" u="sng" dirty="0" smtClean="0"/>
              <a:t> شوق</a:t>
            </a:r>
            <a:r>
              <a:rPr lang="fa-IR" dirty="0" smtClean="0"/>
              <a:t>: شو به انسانی تشبیه شده که دست دارد.</a:t>
            </a:r>
          </a:p>
          <a:p>
            <a:r>
              <a:rPr lang="fa-IR" dirty="0" smtClean="0"/>
              <a:t>کز </a:t>
            </a:r>
            <a:r>
              <a:rPr lang="fa-IR" u="sng" dirty="0" smtClean="0"/>
              <a:t>دست غم </a:t>
            </a:r>
            <a:r>
              <a:rPr lang="fa-IR" dirty="0" smtClean="0"/>
              <a:t>به کوه و بیابان گریختم : غم همچو انسانی دست دارد.</a:t>
            </a:r>
          </a:p>
          <a:p>
            <a:r>
              <a:rPr lang="fa-IR" u="sng" dirty="0" smtClean="0"/>
              <a:t>چشم پروین </a:t>
            </a:r>
            <a:r>
              <a:rPr lang="fa-IR" dirty="0" smtClean="0"/>
              <a:t>همچنان چشمک پرانی میکند.</a:t>
            </a:r>
          </a:p>
          <a:p>
            <a:r>
              <a:rPr lang="fa-IR" smtClean="0"/>
              <a:t>رخسار صبح، روی مرگ، چنگال مرگ، کام ظلم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80"/>
    </mc:Choice>
    <mc:Fallback>
      <p:transition spd="slow" advTm="17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86"/>
    </mc:Choice>
    <mc:Fallback>
      <p:transition spd="slow" advTm="9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375"/>
    </mc:Choice>
    <mc:Fallback>
      <p:transition spd="slow" advTm="51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0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352"/>
    </mc:Choice>
    <mc:Fallback>
      <p:transition spd="slow" advTm="65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86"/>
    </mc:Choice>
    <mc:Fallback>
      <p:transition spd="slow" advTm="39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0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38"/>
    </mc:Choice>
    <mc:Fallback>
      <p:transition spd="slow" advTm="15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استعاره: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استعاره از باب استفعال است و معنی آن چیزی را به عاریت خواستن است.</a:t>
            </a:r>
          </a:p>
          <a:p>
            <a:r>
              <a:rPr lang="fa-IR" dirty="0" smtClean="0"/>
              <a:t>استعاره در واقع تشبیهی است که یکی از </a:t>
            </a:r>
            <a:r>
              <a:rPr lang="fa-IR" dirty="0"/>
              <a:t>طرفین </a:t>
            </a:r>
            <a:r>
              <a:rPr lang="fa-IR" dirty="0" smtClean="0"/>
              <a:t> آن (مشبه یا مشبه به) حذف شده باشد و با وجود قرینه ای ذهن خواننده را از معنی حقیقی دور کند و به معنی مجازی برساند. به عبارتی استعاره فرزند تشبیه است.</a:t>
            </a:r>
          </a:p>
          <a:p>
            <a:r>
              <a:rPr lang="fa-IR" dirty="0" smtClean="0"/>
              <a:t>استعاره کارآمدترین ابزار تخیل و به اصطلاح ابزار نقاشی کلام است.</a:t>
            </a:r>
          </a:p>
          <a:p>
            <a:pPr marL="0" indent="0">
              <a:buNone/>
            </a:pPr>
            <a:endParaRPr lang="fa-IR" dirty="0" smtClean="0"/>
          </a:p>
          <a:p>
            <a:r>
              <a:rPr lang="fa-IR" dirty="0" smtClean="0"/>
              <a:t>ارکان استعاره: 1- مستعارله: معادل مشبه در تشبیه 2- مستعارمنه: معادل مشبه به در تشبیه 3- جامع: معادل وجه شبه</a:t>
            </a:r>
          </a:p>
          <a:p>
            <a:pPr marL="0" indent="0">
              <a:buNone/>
            </a:pPr>
            <a:endParaRPr lang="fa-IR" dirty="0" smtClean="0"/>
          </a:p>
          <a:p>
            <a:r>
              <a:rPr lang="fa-IR" dirty="0" smtClean="0"/>
              <a:t>انواع استعاره: 1- استعاره مصرحه 2- استعاره مکنیه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34"/>
    </mc:Choice>
    <mc:Fallback>
      <p:transition spd="slow" advTm="12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استعاره مصرحه: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استعاره ای است که در آن مستعارله (مشبه) حذف شده باشد و مستعارمنه (مشبه به) آمده باشد. فرمول: مشبه به+لوازم (مشبه)</a:t>
            </a:r>
          </a:p>
          <a:p>
            <a:r>
              <a:rPr lang="fa-IR" u="sng" dirty="0" smtClean="0"/>
              <a:t>ستاره </a:t>
            </a:r>
            <a:r>
              <a:rPr lang="fa-IR" dirty="0" smtClean="0"/>
              <a:t>ای بدرخشید و ماه </a:t>
            </a:r>
            <a:r>
              <a:rPr lang="fa-IR" dirty="0" smtClean="0">
                <a:solidFill>
                  <a:srgbClr val="FF0000"/>
                </a:solidFill>
              </a:rPr>
              <a:t>منزل</a:t>
            </a:r>
            <a:r>
              <a:rPr lang="fa-IR" dirty="0" smtClean="0"/>
              <a:t> شد                   دل رمیده ما را </a:t>
            </a:r>
            <a:r>
              <a:rPr lang="fa-IR" dirty="0" smtClean="0">
                <a:solidFill>
                  <a:srgbClr val="FF0000"/>
                </a:solidFill>
              </a:rPr>
              <a:t>انیس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FF0000"/>
                </a:solidFill>
              </a:rPr>
              <a:t>مونس</a:t>
            </a:r>
            <a:r>
              <a:rPr lang="fa-IR" dirty="0" smtClean="0"/>
              <a:t> شد</a:t>
            </a:r>
          </a:p>
          <a:p>
            <a:endParaRPr lang="fa-IR" dirty="0"/>
          </a:p>
          <a:p>
            <a:r>
              <a:rPr lang="fa-IR" u="sng" dirty="0" smtClean="0"/>
              <a:t>سرو</a:t>
            </a:r>
            <a:r>
              <a:rPr lang="fa-IR" dirty="0" smtClean="0"/>
              <a:t> </a:t>
            </a:r>
            <a:r>
              <a:rPr lang="fa-IR" dirty="0" smtClean="0">
                <a:solidFill>
                  <a:srgbClr val="FF0000"/>
                </a:solidFill>
              </a:rPr>
              <a:t>چمان</a:t>
            </a:r>
            <a:r>
              <a:rPr lang="fa-IR" dirty="0" smtClean="0"/>
              <a:t> من چرا </a:t>
            </a:r>
            <a:r>
              <a:rPr lang="fa-IR" dirty="0" smtClean="0">
                <a:solidFill>
                  <a:srgbClr val="FF0000"/>
                </a:solidFill>
              </a:rPr>
              <a:t>میل</a:t>
            </a:r>
            <a:r>
              <a:rPr lang="fa-IR" dirty="0" smtClean="0"/>
              <a:t> چمن نمی کند                </a:t>
            </a:r>
            <a:r>
              <a:rPr lang="fa-IR" dirty="0" smtClean="0">
                <a:solidFill>
                  <a:srgbClr val="FF0000"/>
                </a:solidFill>
              </a:rPr>
              <a:t>همدم</a:t>
            </a:r>
            <a:r>
              <a:rPr lang="fa-IR" dirty="0" smtClean="0"/>
              <a:t> گل نمی شود </a:t>
            </a:r>
            <a:r>
              <a:rPr lang="fa-IR" dirty="0" smtClean="0">
                <a:solidFill>
                  <a:srgbClr val="FF0000"/>
                </a:solidFill>
              </a:rPr>
              <a:t>یاد</a:t>
            </a:r>
            <a:r>
              <a:rPr lang="fa-IR" dirty="0" smtClean="0"/>
              <a:t> سمن نمیکند</a:t>
            </a:r>
          </a:p>
          <a:p>
            <a:endParaRPr lang="fa-IR" dirty="0"/>
          </a:p>
          <a:p>
            <a:r>
              <a:rPr lang="fa-IR" dirty="0" smtClean="0"/>
              <a:t>از</a:t>
            </a:r>
            <a:r>
              <a:rPr lang="fa-IR" u="sng" dirty="0" smtClean="0"/>
              <a:t> لعل </a:t>
            </a:r>
            <a:r>
              <a:rPr lang="fa-IR" dirty="0" smtClean="0"/>
              <a:t>تو گر یابم انگشتری زنهار                 صد ملک سلیمانم در زیر نگین باشد</a:t>
            </a:r>
          </a:p>
          <a:p>
            <a:r>
              <a:rPr lang="fa-IR" u="sng" dirty="0" smtClean="0"/>
              <a:t>نرگسش</a:t>
            </a:r>
            <a:r>
              <a:rPr lang="fa-IR" dirty="0" smtClean="0"/>
              <a:t> عربده جوی و لبش افسوس کنان      نیم شب دوش به بالین من آمد بنشست</a:t>
            </a: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4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57"/>
    </mc:Choice>
    <mc:Fallback>
      <p:transition spd="slow" advTm="24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استعاره مکنیه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وقتی شاعر لفظ مشبه (مستعارله) را ذکر و مشبه به (مستعارمنه) را حذف نماید و در عوض یکی از لوازم مشبه به (مستعارمنه) را ذکر کند و به مشبه به(مستعارله) اسناد دهد. مشبه+لوازم مشبه به</a:t>
            </a:r>
          </a:p>
          <a:p>
            <a:endParaRPr lang="fa-IR" dirty="0" smtClean="0"/>
          </a:p>
          <a:p>
            <a:r>
              <a:rPr lang="fa-IR" u="sng" dirty="0" smtClean="0"/>
              <a:t>شبی</a:t>
            </a:r>
            <a:r>
              <a:rPr lang="fa-IR" dirty="0" smtClean="0"/>
              <a:t> گیسو فروهشته به دامن                             پلاسین معجر و قیرینه گرزن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</a:t>
            </a:r>
            <a:r>
              <a:rPr lang="fa-IR" u="sng" dirty="0" smtClean="0"/>
              <a:t>شب</a:t>
            </a:r>
            <a:r>
              <a:rPr lang="fa-IR" dirty="0" smtClean="0"/>
              <a:t>                              انسان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   </a:t>
            </a:r>
          </a:p>
          <a:p>
            <a:pPr marL="0" indent="0">
              <a:buNone/>
            </a:pPr>
            <a:r>
              <a:rPr lang="fa-IR" dirty="0" smtClean="0"/>
              <a:t>                                       گیسو</a:t>
            </a:r>
            <a:endParaRPr lang="fa-IR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244389" y="3874168"/>
            <a:ext cx="2081464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526" y="4078705"/>
            <a:ext cx="1046748" cy="75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31768" y="4078705"/>
            <a:ext cx="1094874" cy="757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3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79"/>
    </mc:Choice>
    <mc:Fallback>
      <p:transition spd="slow" advTm="7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347</Words>
  <Application>Microsoft Office PowerPoint</Application>
  <PresentationFormat>Widescreen</PresentationFormat>
  <Paragraphs>33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استعاره:</vt:lpstr>
      <vt:lpstr>استعاره مصرحه:</vt:lpstr>
      <vt:lpstr>استعاره مکنیه</vt:lpstr>
      <vt:lpstr>اضافه استعاری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17</cp:revision>
  <dcterms:created xsi:type="dcterms:W3CDTF">2020-05-24T15:35:47Z</dcterms:created>
  <dcterms:modified xsi:type="dcterms:W3CDTF">2020-05-25T08:44:22Z</dcterms:modified>
</cp:coreProperties>
</file>