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2746C9-2DA8-4DD1-9AB0-6EEC7F552FD2}"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105402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746C9-2DA8-4DD1-9AB0-6EEC7F552FD2}"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98133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746C9-2DA8-4DD1-9AB0-6EEC7F552FD2}"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381602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746C9-2DA8-4DD1-9AB0-6EEC7F552FD2}"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31292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2746C9-2DA8-4DD1-9AB0-6EEC7F552FD2}"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362692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2746C9-2DA8-4DD1-9AB0-6EEC7F552FD2}"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53817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2746C9-2DA8-4DD1-9AB0-6EEC7F552FD2}" type="datetimeFigureOut">
              <a:rPr lang="en-US" smtClean="0"/>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66747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2746C9-2DA8-4DD1-9AB0-6EEC7F552FD2}" type="datetimeFigureOut">
              <a:rPr lang="en-US" smtClean="0"/>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75640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746C9-2DA8-4DD1-9AB0-6EEC7F552FD2}" type="datetimeFigureOut">
              <a:rPr lang="en-US" smtClean="0"/>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82449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2746C9-2DA8-4DD1-9AB0-6EEC7F552FD2}"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331841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2746C9-2DA8-4DD1-9AB0-6EEC7F552FD2}"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E8FC-ED84-4CF6-BE13-33C67CBB119A}" type="slidenum">
              <a:rPr lang="en-US" smtClean="0"/>
              <a:t>‹#›</a:t>
            </a:fld>
            <a:endParaRPr lang="en-US"/>
          </a:p>
        </p:txBody>
      </p:sp>
    </p:spTree>
    <p:extLst>
      <p:ext uri="{BB962C8B-B14F-4D97-AF65-F5344CB8AC3E}">
        <p14:creationId xmlns:p14="http://schemas.microsoft.com/office/powerpoint/2010/main" val="254536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746C9-2DA8-4DD1-9AB0-6EEC7F552FD2}" type="datetimeFigureOut">
              <a:rPr lang="en-US" smtClean="0"/>
              <a:t>4/23/2020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DE8FC-ED84-4CF6-BE13-33C67CBB119A}" type="slidenum">
              <a:rPr lang="en-US" smtClean="0"/>
              <a:t>‹#›</a:t>
            </a:fld>
            <a:endParaRPr lang="en-US"/>
          </a:p>
        </p:txBody>
      </p:sp>
    </p:spTree>
    <p:extLst>
      <p:ext uri="{BB962C8B-B14F-4D97-AF65-F5344CB8AC3E}">
        <p14:creationId xmlns:p14="http://schemas.microsoft.com/office/powerpoint/2010/main" val="2931205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53497"/>
          </a:xfrm>
          <a:ln>
            <a:solidFill>
              <a:schemeClr val="accent1"/>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rtl="1">
              <a:buNone/>
            </a:pPr>
            <a:r>
              <a:rPr lang="fa-IR" sz="2400" b="1" dirty="0" smtClean="0">
                <a:solidFill>
                  <a:srgbClr val="FF0000"/>
                </a:solidFill>
                <a:cs typeface="B Lotus" panose="00000400000000000000" pitchFamily="2" charset="-78"/>
              </a:rPr>
              <a:t>آزمون‌های جور کردنی:</a:t>
            </a:r>
          </a:p>
          <a:p>
            <a:pPr marL="0" indent="0" algn="just" rtl="1">
              <a:buNone/>
            </a:pPr>
            <a:r>
              <a:rPr lang="fa-IR" sz="2400" dirty="0" smtClean="0">
                <a:cs typeface="B Lotus" panose="00000400000000000000" pitchFamily="2" charset="-78"/>
              </a:rPr>
              <a:t>آزمون‌های جور کردنی به آن دسته از آزمون‌هایی اطلاق می‌شود که از سه بخش</a:t>
            </a:r>
            <a:r>
              <a:rPr lang="en-US" sz="2400" dirty="0" smtClean="0">
                <a:cs typeface="B Lotus" panose="00000400000000000000" pitchFamily="2" charset="-78"/>
              </a:rPr>
              <a:t> </a:t>
            </a:r>
            <a:r>
              <a:rPr lang="fa-IR" sz="2400" dirty="0" smtClean="0">
                <a:cs typeface="B Lotus" panose="00000400000000000000" pitchFamily="2" charset="-78"/>
              </a:rPr>
              <a:t>اصلی «راهنمای انجام تمرین یا پاسخ‌گویی به سؤال»، «فهرست پرسش‌ها یا محرک‌ها» و </a:t>
            </a:r>
            <a:r>
              <a:rPr lang="fa-IR" sz="2400" dirty="0">
                <a:cs typeface="B Lotus" panose="00000400000000000000" pitchFamily="2" charset="-78"/>
              </a:rPr>
              <a:t>«</a:t>
            </a:r>
            <a:r>
              <a:rPr lang="fa-IR" sz="2400" dirty="0" smtClean="0">
                <a:cs typeface="B Lotus" panose="00000400000000000000" pitchFamily="2" charset="-78"/>
              </a:rPr>
              <a:t>فهرست پاسخ‌ها» تشکیل شده است. مانند مثال زیر در سطح تجزیه و تحلیل از ریاضیات پایۀ ششم : </a:t>
            </a:r>
          </a:p>
          <a:p>
            <a:pPr marL="0" indent="0" algn="just" rtl="1">
              <a:buNone/>
            </a:pPr>
            <a:endParaRPr lang="fa-IR" sz="2400" dirty="0">
              <a:cs typeface="B Lotus" panose="00000400000000000000" pitchFamily="2" charset="-78"/>
            </a:endParaRPr>
          </a:p>
          <a:p>
            <a:pPr marL="0" indent="0" algn="just" rtl="1">
              <a:buNone/>
            </a:pPr>
            <a:r>
              <a:rPr lang="fa-IR" sz="2400" dirty="0" smtClean="0">
                <a:cs typeface="B Lotus" panose="00000400000000000000" pitchFamily="2" charset="-78"/>
              </a:rPr>
              <a:t>راهنمایی (</a:t>
            </a:r>
            <a:r>
              <a:rPr lang="fa-IR" sz="2400" dirty="0" smtClean="0">
                <a:solidFill>
                  <a:srgbClr val="FF0000"/>
                </a:solidFill>
                <a:cs typeface="B Lotus" panose="00000400000000000000" pitchFamily="2" charset="-78"/>
              </a:rPr>
              <a:t>بخش 1</a:t>
            </a:r>
            <a:r>
              <a:rPr lang="fa-IR" sz="2400" dirty="0" smtClean="0">
                <a:cs typeface="B Lotus" panose="00000400000000000000" pitchFamily="2" charset="-78"/>
              </a:rPr>
              <a:t>)</a:t>
            </a:r>
          </a:p>
          <a:p>
            <a:pPr marL="0" indent="0" algn="just" rtl="1">
              <a:buNone/>
            </a:pPr>
            <a:r>
              <a:rPr lang="fa-IR" sz="2400" dirty="0" smtClean="0">
                <a:cs typeface="B Lotus" panose="00000400000000000000" pitchFamily="2" charset="-78"/>
              </a:rPr>
              <a:t>هر سؤال را به پاسخ مناسب خود وصل کنید. لازم به ذکر است، احتمال دارد هر پاسخ جواب چند سؤال باشد. </a:t>
            </a:r>
          </a:p>
          <a:p>
            <a:pPr marL="0" indent="0" algn="just" rtl="1">
              <a:buNone/>
            </a:pPr>
            <a:r>
              <a:rPr lang="fa-IR" sz="2400" dirty="0" smtClean="0">
                <a:cs typeface="B Lotus" panose="00000400000000000000" pitchFamily="2" charset="-78"/>
              </a:rPr>
              <a:t> </a:t>
            </a:r>
          </a:p>
          <a:p>
            <a:pPr marL="0" indent="0" algn="just" rtl="1">
              <a:buNone/>
            </a:pPr>
            <a:r>
              <a:rPr lang="fa-IR" sz="2400" dirty="0" smtClean="0">
                <a:cs typeface="B Lotus" panose="00000400000000000000" pitchFamily="2" charset="-78"/>
              </a:rPr>
              <a:t>سؤال (</a:t>
            </a:r>
            <a:r>
              <a:rPr lang="fa-IR" sz="2400" dirty="0" smtClean="0">
                <a:solidFill>
                  <a:srgbClr val="FF0000"/>
                </a:solidFill>
                <a:cs typeface="B Lotus" panose="00000400000000000000" pitchFamily="2" charset="-78"/>
              </a:rPr>
              <a:t>بخش 2</a:t>
            </a:r>
            <a:r>
              <a:rPr lang="fa-IR" sz="2400" dirty="0" smtClean="0">
                <a:cs typeface="B Lotus" panose="00000400000000000000" pitchFamily="2" charset="-78"/>
              </a:rPr>
              <a:t>) </a:t>
            </a:r>
          </a:p>
          <a:p>
            <a:pPr marL="0" indent="0" algn="just" rtl="1">
              <a:buNone/>
            </a:pPr>
            <a:r>
              <a:rPr lang="fa-IR" sz="2400" dirty="0" smtClean="0">
                <a:solidFill>
                  <a:schemeClr val="tx1"/>
                </a:solidFill>
                <a:cs typeface="B Lotus" panose="00000400000000000000" pitchFamily="2" charset="-78"/>
              </a:rPr>
              <a:t>نرگس همراه مادر و برادرش علی به فروشگاهی رفتند که 10 تا 50 درصد تخفیف </a:t>
            </a:r>
            <a:r>
              <a:rPr lang="fa-IR" sz="2400" dirty="0" smtClean="0">
                <a:solidFill>
                  <a:schemeClr val="tx1"/>
                </a:solidFill>
                <a:cs typeface="B Lotus" panose="00000400000000000000" pitchFamily="2" charset="-78"/>
              </a:rPr>
              <a:t>زمستانه برای اجناس خود اعلام کرده بود. کل </a:t>
            </a:r>
            <a:r>
              <a:rPr lang="fa-IR" sz="2400" dirty="0" smtClean="0">
                <a:solidFill>
                  <a:schemeClr val="tx1"/>
                </a:solidFill>
                <a:cs typeface="B Lotus" panose="00000400000000000000" pitchFamily="2" charset="-78"/>
              </a:rPr>
              <a:t>پول آن‌ها 150/000 هزار تومان است. ربع این پول سهم نرگس، خمس آن سهم علی و بقیه برای مادرش در نظر گرفته شده است. آن‌ها اجناس دلخواه خود را انتخاب کردند امّا نگرانند که پولشان کفاف خرید آن‌ها را ندهد. اگر قیمت اجناس انتخابی آن‌ها با لحاظ درصد تخفیف به قرار زیر باشد، لطفاً شما با اطّلاعات علمی خود آن‌ها را راهنمایی کنید.</a:t>
            </a:r>
          </a:p>
          <a:p>
            <a:pPr marL="0" indent="0" algn="just" rtl="1">
              <a:buNone/>
            </a:pPr>
            <a:r>
              <a:rPr lang="fa-IR" sz="2400" dirty="0" smtClean="0">
                <a:solidFill>
                  <a:schemeClr val="tx1"/>
                </a:solidFill>
                <a:cs typeface="B Lotus" panose="00000400000000000000" pitchFamily="2" charset="-78"/>
              </a:rPr>
              <a:t>کیف 35000 تومان با 10 درصد تخفیف</a:t>
            </a:r>
          </a:p>
          <a:p>
            <a:pPr marL="0" indent="0" algn="just" rtl="1">
              <a:buNone/>
            </a:pPr>
            <a:r>
              <a:rPr lang="fa-IR" sz="2400" dirty="0" smtClean="0">
                <a:solidFill>
                  <a:schemeClr val="tx1"/>
                </a:solidFill>
                <a:cs typeface="B Lotus" panose="00000400000000000000" pitchFamily="2" charset="-78"/>
              </a:rPr>
              <a:t>دفتر 8000 تومان با 30 درصد تخفیف</a:t>
            </a:r>
          </a:p>
          <a:p>
            <a:pPr marL="0" indent="0" algn="just" rtl="1">
              <a:buNone/>
            </a:pPr>
            <a:r>
              <a:rPr lang="fa-IR" sz="2400" dirty="0" smtClean="0">
                <a:solidFill>
                  <a:schemeClr val="tx1"/>
                </a:solidFill>
                <a:cs typeface="B Lotus" panose="00000400000000000000" pitchFamily="2" charset="-78"/>
              </a:rPr>
              <a:t>جوراب جفتی 4000 تومان با 40 درصد تخفیف</a:t>
            </a:r>
          </a:p>
          <a:p>
            <a:pPr marL="0" indent="0" algn="just" rtl="1">
              <a:buNone/>
            </a:pPr>
            <a:endParaRPr lang="fa-IR" sz="2400" dirty="0" smtClean="0">
              <a:solidFill>
                <a:schemeClr val="tx1"/>
              </a:solidFill>
              <a:cs typeface="B Lotus" panose="00000400000000000000" pitchFamily="2" charset="-78"/>
            </a:endParaRPr>
          </a:p>
          <a:p>
            <a:pPr marL="0" indent="0" algn="just" rtl="1">
              <a:buNone/>
            </a:pPr>
            <a:endParaRPr lang="fa-IR" sz="2400" dirty="0" smtClean="0">
              <a:cs typeface="B Lotus" panose="00000400000000000000" pitchFamily="2" charset="-78"/>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63171216"/>
      </p:ext>
    </p:extLst>
  </p:cSld>
  <p:clrMapOvr>
    <a:masterClrMapping/>
  </p:clrMapOvr>
  <p:transition spd="slow" advTm="2173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300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10" fill="hold"/>
                                        <p:tgtEl>
                                          <p:spTgt spid="3">
                                            <p:bg/>
                                          </p:spTgt>
                                        </p:tgtEl>
                                        <p:attrNameLst>
                                          <p:attrName>ppt_x</p:attrName>
                                        </p:attrNameLst>
                                      </p:cBhvr>
                                      <p:tavLst>
                                        <p:tav tm="0">
                                          <p:val>
                                            <p:strVal val="#ppt_x"/>
                                          </p:val>
                                        </p:tav>
                                        <p:tav tm="100000">
                                          <p:val>
                                            <p:strVal val="#ppt_x"/>
                                          </p:val>
                                        </p:tav>
                                      </p:tavLst>
                                    </p:anim>
                                    <p:anim calcmode="lin" valueType="num">
                                      <p:cBhvr additive="base">
                                        <p:cTn id="12" dur="1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30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1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300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1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1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300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300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300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1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1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300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300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300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300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300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180729"/>
          </a:xfrm>
        </p:spPr>
        <p:txBody>
          <a:bodyPr>
            <a:normAutofit/>
          </a:bodyPr>
          <a:lstStyle/>
          <a:p>
            <a:pPr marL="0" indent="0" algn="ctr" rtl="1">
              <a:buNone/>
            </a:pPr>
            <a:r>
              <a:rPr lang="fa-IR" sz="2400" b="1" dirty="0">
                <a:solidFill>
                  <a:srgbClr val="FF0000"/>
                </a:solidFill>
                <a:cs typeface="B Lotus" panose="00000400000000000000" pitchFamily="2" charset="-78"/>
              </a:rPr>
              <a:t>سطح تجزیه و تحلیل:</a:t>
            </a:r>
          </a:p>
          <a:p>
            <a:pPr marL="0" indent="0" algn="just" rtl="1">
              <a:buNone/>
            </a:pPr>
            <a:r>
              <a:rPr lang="fa-IR" sz="2400" dirty="0">
                <a:cs typeface="B Lotus" panose="00000400000000000000" pitchFamily="2" charset="-78"/>
              </a:rPr>
              <a:t>فوتبالیستی روی مثبت هشت (8+) </a:t>
            </a:r>
            <a:r>
              <a:rPr lang="fa-IR" sz="2400" dirty="0" smtClean="0">
                <a:cs typeface="B Lotus" panose="00000400000000000000" pitchFamily="2" charset="-78"/>
              </a:rPr>
              <a:t>محور قرار گرفته است. </a:t>
            </a:r>
            <a:r>
              <a:rPr lang="fa-IR" sz="2400" dirty="0">
                <a:cs typeface="B Lotus" panose="00000400000000000000" pitchFamily="2" charset="-78"/>
              </a:rPr>
              <a:t>قدرت هر شوت </a:t>
            </a:r>
            <a:r>
              <a:rPr lang="fa-IR" sz="2400" dirty="0" smtClean="0">
                <a:cs typeface="B Lotus" panose="00000400000000000000" pitchFamily="2" charset="-78"/>
              </a:rPr>
              <a:t>این فوتبالیست توپ </a:t>
            </a:r>
            <a:r>
              <a:rPr lang="fa-IR" sz="2400" dirty="0">
                <a:cs typeface="B Lotus" panose="00000400000000000000" pitchFamily="2" charset="-78"/>
              </a:rPr>
              <a:t>را شانزده خانۀ پیش می‌برد. چه کسری از قدرت خود را </a:t>
            </a:r>
            <a:r>
              <a:rPr lang="fa-IR" sz="2400" dirty="0" smtClean="0">
                <a:cs typeface="B Lotus" panose="00000400000000000000" pitchFamily="2" charset="-78"/>
              </a:rPr>
              <a:t>این فوتبالیست باید استفاده کند تا </a:t>
            </a:r>
            <a:r>
              <a:rPr lang="fa-IR" sz="2400" dirty="0">
                <a:cs typeface="B Lotus" panose="00000400000000000000" pitchFamily="2" charset="-78"/>
              </a:rPr>
              <a:t>:  </a:t>
            </a:r>
          </a:p>
          <a:p>
            <a:pPr marL="0" indent="0" algn="just" rtl="1">
              <a:buNone/>
            </a:pPr>
            <a:r>
              <a:rPr lang="fa-IR" sz="2400" dirty="0">
                <a:solidFill>
                  <a:srgbClr val="FF0000"/>
                </a:solidFill>
                <a:cs typeface="B Lotus" panose="00000400000000000000" pitchFamily="2" charset="-78"/>
              </a:rPr>
              <a:t>راهنمایی: </a:t>
            </a:r>
            <a:r>
              <a:rPr lang="fa-IR" sz="2400" dirty="0">
                <a:cs typeface="B Lotus" panose="00000400000000000000" pitchFamily="2" charset="-78"/>
              </a:rPr>
              <a:t>یک پاسخ ممکن است برای چند سؤال در نظر گرفته شده باشد</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سؤالات:</a:t>
            </a:r>
          </a:p>
          <a:p>
            <a:pPr marL="0" indent="0" algn="just" rtl="1">
              <a:buNone/>
            </a:pPr>
            <a:r>
              <a:rPr lang="fa-IR" sz="2400" dirty="0">
                <a:cs typeface="B Lotus" panose="00000400000000000000" pitchFamily="2" charset="-78"/>
              </a:rPr>
              <a:t> 1ـ توپ روی عدد چهل قرار می‌گیرد.</a:t>
            </a:r>
          </a:p>
          <a:p>
            <a:pPr marL="0" indent="0" algn="just" rtl="1">
              <a:buNone/>
            </a:pPr>
            <a:r>
              <a:rPr lang="fa-IR" sz="2400" dirty="0">
                <a:cs typeface="B Lotus" panose="00000400000000000000" pitchFamily="2" charset="-78"/>
              </a:rPr>
              <a:t>2ـ </a:t>
            </a:r>
            <a:r>
              <a:rPr lang="fa-IR" sz="2400">
                <a:cs typeface="B Lotus" panose="00000400000000000000" pitchFamily="2" charset="-78"/>
              </a:rPr>
              <a:t>توپ </a:t>
            </a:r>
            <a:r>
              <a:rPr lang="fa-IR" sz="2400" smtClean="0">
                <a:cs typeface="B Lotus" panose="00000400000000000000" pitchFamily="2" charset="-78"/>
              </a:rPr>
              <a:t>روی </a:t>
            </a:r>
            <a:r>
              <a:rPr lang="fa-IR" sz="2400" dirty="0">
                <a:cs typeface="B Lotus" panose="00000400000000000000" pitchFamily="2" charset="-78"/>
              </a:rPr>
              <a:t>عدد منفی دو قرار می‌گیرد. </a:t>
            </a:r>
          </a:p>
          <a:p>
            <a:pPr marL="0" indent="0" algn="just" rtl="1">
              <a:buNone/>
            </a:pPr>
            <a:r>
              <a:rPr lang="fa-IR" sz="2400" dirty="0">
                <a:cs typeface="B Lotus" panose="00000400000000000000" pitchFamily="2" charset="-78"/>
              </a:rPr>
              <a:t>3ـ توپ روی عدد مثبت دو قرار می‌گیرد.</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پاسخ‌ها:</a:t>
            </a:r>
          </a:p>
          <a:p>
            <a:pPr marL="0" indent="0" algn="just" rtl="1">
              <a:buNone/>
            </a:pPr>
            <a:r>
              <a:rPr lang="fa-IR" sz="2400" dirty="0">
                <a:cs typeface="B Lotus" panose="00000400000000000000" pitchFamily="2" charset="-78"/>
              </a:rPr>
              <a:t>الف) با یک دوم قدرت به سمت چپ</a:t>
            </a:r>
          </a:p>
          <a:p>
            <a:pPr marL="0" indent="0" algn="just" rtl="1">
              <a:buNone/>
            </a:pPr>
            <a:r>
              <a:rPr lang="fa-IR" sz="2400" dirty="0">
                <a:cs typeface="B Lotus" panose="00000400000000000000" pitchFamily="2" charset="-78"/>
              </a:rPr>
              <a:t>ب) با ده شانزدهم قدرت به سمت چپ</a:t>
            </a:r>
          </a:p>
          <a:p>
            <a:pPr marL="0" indent="0" algn="just" rtl="1">
              <a:buNone/>
            </a:pPr>
            <a:r>
              <a:rPr lang="fa-IR" sz="2400" dirty="0">
                <a:cs typeface="B Lotus" panose="00000400000000000000" pitchFamily="2" charset="-78"/>
              </a:rPr>
              <a:t>ج) شش </a:t>
            </a:r>
            <a:r>
              <a:rPr lang="fa-IR" sz="2400" dirty="0" smtClean="0">
                <a:cs typeface="B Lotus" panose="00000400000000000000" pitchFamily="2" charset="-78"/>
              </a:rPr>
              <a:t>شانزدهم </a:t>
            </a:r>
            <a:r>
              <a:rPr lang="fa-IR" sz="2400" dirty="0">
                <a:cs typeface="B Lotus" panose="00000400000000000000" pitchFamily="2" charset="-78"/>
              </a:rPr>
              <a:t>قدرت خود به سمت چپ</a:t>
            </a:r>
          </a:p>
          <a:p>
            <a:pPr marL="0" indent="0" algn="just" rtl="1">
              <a:buNone/>
            </a:pPr>
            <a:r>
              <a:rPr lang="fa-IR" sz="2400" dirty="0">
                <a:cs typeface="B Lotus" panose="00000400000000000000" pitchFamily="2" charset="-78"/>
              </a:rPr>
              <a:t>د) دو برابر قدرت خود به سمت راست</a:t>
            </a:r>
          </a:p>
          <a:p>
            <a:pPr marL="0" indent="0" algn="just" rtl="1">
              <a:buNone/>
            </a:pP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34137418"/>
      </p:ext>
    </p:extLst>
  </p:cSld>
  <p:clrMapOvr>
    <a:masterClrMapping/>
  </p:clrMapOvr>
  <mc:AlternateContent xmlns:mc="http://schemas.openxmlformats.org/markup-compatibility/2006">
    <mc:Choice xmlns:p14="http://schemas.microsoft.com/office/powerpoint/2010/main" Requires="p14">
      <p:transition spd="slow" p14:dur="2000" advTm="102550"/>
    </mc:Choice>
    <mc:Fallback>
      <p:transition spd="slow" advTm="10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145383"/>
          </a:xfrm>
        </p:spPr>
        <p:txBody>
          <a:bodyPr>
            <a:normAutofit/>
          </a:bodyPr>
          <a:lstStyle/>
          <a:p>
            <a:pPr marL="0" indent="0" algn="just" rtl="1">
              <a:buNone/>
            </a:pPr>
            <a:endParaRPr lang="fa-IR" sz="2400" dirty="0" smtClean="0">
              <a:cs typeface="B Lotus" panose="00000400000000000000" pitchFamily="2" charset="-78"/>
            </a:endParaRPr>
          </a:p>
          <a:p>
            <a:pPr marL="0" indent="0" algn="just" rtl="1">
              <a:buNone/>
            </a:pPr>
            <a:r>
              <a:rPr lang="fa-IR" sz="2400" dirty="0" smtClean="0">
                <a:cs typeface="B Lotus" panose="00000400000000000000" pitchFamily="2" charset="-78"/>
              </a:rPr>
              <a:t> 1ـ انتخاب‌های نرگس: 1 عدد کیف، 2 جفت جوراب و 5 عدد دفتر</a:t>
            </a:r>
          </a:p>
          <a:p>
            <a:pPr marL="0" indent="0" algn="just" rtl="1">
              <a:buNone/>
            </a:pPr>
            <a:r>
              <a:rPr lang="fa-IR" sz="2400" dirty="0" smtClean="0">
                <a:cs typeface="B Lotus" panose="00000400000000000000" pitchFamily="2" charset="-78"/>
              </a:rPr>
              <a:t>2ـ انتخاب‌های علی: 2 دفتر، 5 جفت جوراب</a:t>
            </a:r>
          </a:p>
          <a:p>
            <a:pPr marL="0" indent="0" algn="just" rtl="1">
              <a:buNone/>
            </a:pPr>
            <a:r>
              <a:rPr lang="fa-IR" sz="2400" dirty="0" smtClean="0">
                <a:cs typeface="B Lotus" panose="00000400000000000000" pitchFamily="2" charset="-78"/>
              </a:rPr>
              <a:t>3ـ انتخاب‌های مادر: 7 جفت جوراب و 2 عدد کیف</a:t>
            </a:r>
          </a:p>
          <a:p>
            <a:pPr marL="0" indent="0" algn="just" rtl="1">
              <a:buNone/>
            </a:pPr>
            <a:endParaRPr lang="fa-IR" sz="2400" dirty="0" smtClean="0">
              <a:cs typeface="B Lotus" panose="00000400000000000000" pitchFamily="2" charset="-78"/>
            </a:endParaRPr>
          </a:p>
          <a:p>
            <a:pPr marL="0" indent="0" algn="just" rtl="1">
              <a:buNone/>
            </a:pPr>
            <a:r>
              <a:rPr lang="fa-IR" sz="2400" dirty="0" smtClean="0">
                <a:cs typeface="B Lotus" panose="00000400000000000000" pitchFamily="2" charset="-78"/>
              </a:rPr>
              <a:t>پاسخ‌ها (</a:t>
            </a:r>
            <a:r>
              <a:rPr lang="fa-IR" sz="2400" dirty="0" smtClean="0">
                <a:solidFill>
                  <a:srgbClr val="FF0000"/>
                </a:solidFill>
                <a:cs typeface="B Lotus" panose="00000400000000000000" pitchFamily="2" charset="-78"/>
              </a:rPr>
              <a:t>بخش سوم</a:t>
            </a:r>
            <a:r>
              <a:rPr lang="fa-IR" sz="2400" dirty="0" smtClean="0">
                <a:cs typeface="B Lotus" panose="00000400000000000000" pitchFamily="2" charset="-78"/>
              </a:rPr>
              <a:t>)</a:t>
            </a:r>
            <a:endParaRPr lang="fa-IR" sz="2400" dirty="0">
              <a:cs typeface="B Lotus" panose="00000400000000000000" pitchFamily="2" charset="-78"/>
            </a:endParaRPr>
          </a:p>
          <a:p>
            <a:pPr marL="0" indent="0" algn="just" rtl="1">
              <a:buNone/>
            </a:pPr>
            <a:r>
              <a:rPr lang="fa-IR" sz="2400" dirty="0" smtClean="0">
                <a:cs typeface="B Lotus" panose="00000400000000000000" pitchFamily="2" charset="-78"/>
              </a:rPr>
              <a:t>الف) ـ کافی است.</a:t>
            </a:r>
          </a:p>
          <a:p>
            <a:pPr marL="0" indent="0" algn="just" rtl="1">
              <a:buNone/>
            </a:pPr>
            <a:r>
              <a:rPr lang="fa-IR" sz="2400" dirty="0" smtClean="0">
                <a:cs typeface="B Lotus" panose="00000400000000000000" pitchFamily="2" charset="-78"/>
              </a:rPr>
              <a:t>ب) ـ مبلغ 107500 تومان پول نیاز است.</a:t>
            </a:r>
          </a:p>
          <a:p>
            <a:pPr marL="0" indent="0" algn="just" rtl="1">
              <a:buNone/>
            </a:pPr>
            <a:r>
              <a:rPr lang="fa-IR" sz="2400" dirty="0" smtClean="0">
                <a:cs typeface="B Lotus" panose="00000400000000000000" pitchFamily="2" charset="-78"/>
              </a:rPr>
              <a:t>ج) مبلغ 87800 تومان نیاز است.</a:t>
            </a:r>
          </a:p>
          <a:p>
            <a:pPr marL="0" indent="0" algn="just" rtl="1">
              <a:buNone/>
            </a:pPr>
            <a:r>
              <a:rPr lang="fa-IR" sz="2400" dirty="0" smtClean="0">
                <a:cs typeface="B Lotus" panose="00000400000000000000" pitchFamily="2" charset="-78"/>
              </a:rPr>
              <a:t>د) مبلغ 540 تومان مازاد </a:t>
            </a:r>
            <a:r>
              <a:rPr lang="fa-IR" sz="2400" dirty="0" smtClean="0">
                <a:cs typeface="B Lotus" panose="00000400000000000000" pitchFamily="2" charset="-78"/>
              </a:rPr>
              <a:t>مصرف خواهند </a:t>
            </a:r>
            <a:r>
              <a:rPr lang="fa-IR" sz="2400" dirty="0" smtClean="0">
                <a:cs typeface="B Lotus" panose="00000400000000000000" pitchFamily="2" charset="-78"/>
              </a:rPr>
              <a:t>داشت.</a:t>
            </a:r>
          </a:p>
          <a:p>
            <a:pPr marL="0" indent="0" algn="just" rtl="1">
              <a:buNone/>
            </a:pPr>
            <a:endParaRPr lang="fa-IR" sz="2400" dirty="0">
              <a:cs typeface="B Lotus" panose="00000400000000000000" pitchFamily="2" charset="-78"/>
            </a:endParaRPr>
          </a:p>
          <a:p>
            <a:pPr marL="0" indent="0" algn="just" rtl="1">
              <a:buNone/>
            </a:pPr>
            <a:r>
              <a:rPr lang="fa-IR" sz="2400" dirty="0" smtClean="0">
                <a:cs typeface="B Lotus" panose="00000400000000000000" pitchFamily="2" charset="-78"/>
              </a:rPr>
              <a:t>لازم به یادآوری است، اولاً با این نوع آزمون‌ها می‌توان حداکثر تا سطح تجزیه و تحلیل سؤال طرّاحی کرد. ثانیاً، این نوع آزمون‌ها را در </a:t>
            </a:r>
            <a:r>
              <a:rPr lang="fa-IR" sz="2400" dirty="0" smtClean="0">
                <a:cs typeface="B Lotus" panose="00000400000000000000" pitchFamily="2" charset="-78"/>
              </a:rPr>
              <a:t>دو </a:t>
            </a:r>
            <a:r>
              <a:rPr lang="fa-IR" sz="2400" dirty="0" smtClean="0">
                <a:cs typeface="B Lotus" panose="00000400000000000000" pitchFamily="2" charset="-78"/>
              </a:rPr>
              <a:t>شکل نوشت. اگر طول عبارت‌های فهرست «پرسش‌ها» و «پاسخ‌ها» کوتاه باشند، بهتر است به شکل دو ستون موازی نوشته شوند. امّا در جایی که مطالب فهرست «پرسش‌ها» یا «پاسخ‌ها» طولانی و مفصّل طرّاحی شده و نتوان به شکل موازی و ستونی آن‌ها را تنظیم کرد، بایست فهرست پرسش‌ها و پاسخ‌ها را به دنبال هم نوشت</a:t>
            </a:r>
          </a:p>
          <a:p>
            <a:pPr marL="0" indent="0" algn="just" rtl="1">
              <a:buNone/>
            </a:pPr>
            <a:r>
              <a:rPr lang="fa-IR" sz="2400" dirty="0" smtClean="0">
                <a:cs typeface="B Lotus" panose="00000400000000000000" pitchFamily="2" charset="-78"/>
              </a:rPr>
              <a:t>.</a:t>
            </a: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65313364"/>
      </p:ext>
    </p:extLst>
  </p:cSld>
  <p:clrMapOvr>
    <a:masterClrMapping/>
  </p:clrMapOvr>
  <p:transition spd="slow" advTm="1260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8000"/>
          </a:xfrm>
        </p:spPr>
        <p:txBody>
          <a:bodyPr>
            <a:normAutofit/>
          </a:bodyPr>
          <a:lstStyle/>
          <a:p>
            <a:pPr marL="0" indent="0" algn="ctr" rtl="1">
              <a:buNone/>
            </a:pPr>
            <a:r>
              <a:rPr lang="fa-IR" sz="2400" b="1" dirty="0" smtClean="0">
                <a:solidFill>
                  <a:srgbClr val="FF0000"/>
                </a:solidFill>
                <a:cs typeface="B Lotus" panose="00000400000000000000" pitchFamily="2" charset="-78"/>
              </a:rPr>
              <a:t>قواعد تهیّۀ سؤالات جورکردنی:</a:t>
            </a:r>
          </a:p>
          <a:p>
            <a:pPr marL="0" indent="0" algn="just" rtl="1">
              <a:buNone/>
            </a:pPr>
            <a:r>
              <a:rPr lang="fa-IR" sz="2400" dirty="0" smtClean="0">
                <a:solidFill>
                  <a:srgbClr val="FF0000"/>
                </a:solidFill>
                <a:cs typeface="B Lotus" panose="00000400000000000000" pitchFamily="2" charset="-78"/>
              </a:rPr>
              <a:t>1ـ</a:t>
            </a:r>
            <a:r>
              <a:rPr lang="fa-IR" sz="2400" dirty="0" smtClean="0">
                <a:cs typeface="B Lotus" panose="00000400000000000000" pitchFamily="2" charset="-78"/>
              </a:rPr>
              <a:t> اطّلاعات کامل دربارۀ چگونگی جور کردن پرسش‌ها و پاسخ‌ها را در راهنمای سؤال بنویسید.</a:t>
            </a:r>
          </a:p>
          <a:p>
            <a:pPr marL="0" indent="0" algn="just" rtl="1">
              <a:buNone/>
            </a:pPr>
            <a:r>
              <a:rPr lang="fa-IR" sz="2400" dirty="0" smtClean="0">
                <a:cs typeface="B Lotus" panose="00000400000000000000" pitchFamily="2" charset="-78"/>
              </a:rPr>
              <a:t>به طور کلّی در راهنمای سؤال‌ها سه نوع اطّلاعات زیر را می‌توان قرار داد. </a:t>
            </a:r>
          </a:p>
          <a:p>
            <a:pPr marL="0" indent="0" algn="just" rtl="1">
              <a:buNone/>
            </a:pPr>
            <a:r>
              <a:rPr lang="fa-IR" sz="2400" dirty="0" smtClean="0">
                <a:cs typeface="B Lotus" panose="00000400000000000000" pitchFamily="2" charset="-78"/>
              </a:rPr>
              <a:t>الف) اساس رابطۀ بین پرسش‌ها و پاسخ‌ها یا مبنای جور کردن آن‌ها</a:t>
            </a:r>
          </a:p>
          <a:p>
            <a:pPr marL="0" indent="0" algn="just" rtl="1">
              <a:buNone/>
            </a:pPr>
            <a:r>
              <a:rPr lang="fa-IR" sz="2400" dirty="0" smtClean="0">
                <a:cs typeface="B Lotus" panose="00000400000000000000" pitchFamily="2" charset="-78"/>
              </a:rPr>
              <a:t>ب) روش مشخّص کردن پاسخ‌ها یا جور کردن پرسش‌ها و پاسخ‌ها </a:t>
            </a:r>
          </a:p>
          <a:p>
            <a:pPr marL="0" indent="0" algn="just" rtl="1">
              <a:buNone/>
            </a:pPr>
            <a:r>
              <a:rPr lang="fa-IR" sz="2400" dirty="0" smtClean="0">
                <a:cs typeface="B Lotus" panose="00000400000000000000" pitchFamily="2" charset="-78"/>
              </a:rPr>
              <a:t>ج) یک پاسخ چند بار مورد استفاده قرار می‌گیرد؟ یک‌بار، یا بیش از یک بار</a:t>
            </a:r>
          </a:p>
          <a:p>
            <a:pPr marL="0" indent="0" algn="just" rtl="1">
              <a:buNone/>
            </a:pPr>
            <a:r>
              <a:rPr lang="fa-IR" sz="2400" dirty="0">
                <a:cs typeface="B Lotus" panose="00000400000000000000" pitchFamily="2" charset="-78"/>
              </a:rPr>
              <a:t> </a:t>
            </a:r>
            <a:endParaRPr lang="fa-IR" sz="2400" dirty="0" smtClean="0">
              <a:cs typeface="B Lotus" panose="00000400000000000000" pitchFamily="2" charset="-78"/>
            </a:endParaRPr>
          </a:p>
          <a:p>
            <a:pPr marL="0" indent="0" algn="just" rtl="1">
              <a:buNone/>
            </a:pPr>
            <a:r>
              <a:rPr lang="fa-IR" sz="2400" dirty="0" smtClean="0">
                <a:solidFill>
                  <a:srgbClr val="FF0000"/>
                </a:solidFill>
                <a:cs typeface="B Lotus" panose="00000400000000000000" pitchFamily="2" charset="-78"/>
              </a:rPr>
              <a:t> مثال:</a:t>
            </a:r>
            <a:endParaRPr lang="fa-IR" sz="2400" dirty="0" smtClean="0">
              <a:solidFill>
                <a:srgbClr val="FF0000"/>
              </a:solidFill>
              <a:cs typeface="B Lotus" panose="00000400000000000000" pitchFamily="2" charset="-78"/>
            </a:endParaRPr>
          </a:p>
          <a:p>
            <a:pPr marL="0" indent="0" algn="just" rtl="1">
              <a:buNone/>
            </a:pPr>
            <a:r>
              <a:rPr lang="fa-IR" sz="2400" dirty="0" smtClean="0">
                <a:cs typeface="B Lotus" panose="00000400000000000000" pitchFamily="2" charset="-78"/>
              </a:rPr>
              <a:t>راهنمایی:</a:t>
            </a:r>
          </a:p>
          <a:p>
            <a:pPr marL="0" indent="0" algn="just" rtl="1">
              <a:buNone/>
            </a:pPr>
            <a:r>
              <a:rPr lang="fa-IR" sz="2400" dirty="0" smtClean="0">
                <a:cs typeface="B Lotus" panose="00000400000000000000" pitchFamily="2" charset="-78"/>
              </a:rPr>
              <a:t>در </a:t>
            </a:r>
            <a:r>
              <a:rPr lang="fa-IR" sz="2400" dirty="0">
                <a:cs typeface="B Lotus" panose="00000400000000000000" pitchFamily="2" charset="-78"/>
              </a:rPr>
              <a:t>زیر دو ستون یا دو فهرست مطلب وجود دارند. ستون اوّل در برگیرندۀ عناوین داستان‌های کوتاه و ستون دوم شامل نام‌های نویسندگان است. برای هر یک از داستان‌های ستون سمت راست، نام یکی از نویسندگان ستون سمت چپ را </a:t>
            </a:r>
            <a:r>
              <a:rPr lang="fa-IR" sz="2400" dirty="0" smtClean="0">
                <a:cs typeface="B Lotus" panose="00000400000000000000" pitchFamily="2" charset="-78"/>
              </a:rPr>
              <a:t>انتخاب کنید. </a:t>
            </a:r>
            <a:endParaRPr lang="fa-IR" sz="2400" dirty="0">
              <a:cs typeface="B Lotus" panose="00000400000000000000" pitchFamily="2" charset="-78"/>
            </a:endParaRPr>
          </a:p>
          <a:p>
            <a:pPr marL="0" indent="0" algn="just" rtl="1">
              <a:buNone/>
            </a:pPr>
            <a:r>
              <a:rPr lang="fa-IR" sz="2400" dirty="0">
                <a:cs typeface="B Lotus" panose="00000400000000000000" pitchFamily="2" charset="-78"/>
              </a:rPr>
              <a:t>حرف مقابل نام نویسنده را در جای خالی مقابل عنوان داستان بنویسید. </a:t>
            </a:r>
          </a:p>
          <a:p>
            <a:pPr marL="0" indent="0" algn="just" rtl="1">
              <a:buNone/>
            </a:pPr>
            <a:r>
              <a:rPr lang="fa-IR" sz="2400" dirty="0">
                <a:cs typeface="B Lotus" panose="00000400000000000000" pitchFamily="2" charset="-78"/>
              </a:rPr>
              <a:t>تعداد نام‌های نویسندگان بیش‌تر از تعداد عنوان‌های داستان‌هاست. بنابراین، تعدادی نام نویسنده اضافی خواهید آورد. هم‌چنین ممکن است نام یک نویسنده برای بیش‌تر از یک داستان انتخاب شود. </a:t>
            </a:r>
          </a:p>
          <a:p>
            <a:pPr marL="0" indent="0" algn="just" rtl="1">
              <a:buNone/>
            </a:pPr>
            <a:endParaRPr lang="fa-IR" sz="2400" dirty="0" smtClean="0">
              <a:cs typeface="B Lotus" panose="00000400000000000000" pitchFamily="2" charset="-78"/>
            </a:endParaRPr>
          </a:p>
          <a:p>
            <a:pPr marL="0" indent="0" algn="just" rtl="1">
              <a:buNone/>
            </a:pPr>
            <a:endParaRPr lang="en-US" sz="2400" dirty="0">
              <a:solidFill>
                <a:srgbClr val="FF0000"/>
              </a:solidFill>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15095092"/>
      </p:ext>
    </p:extLst>
  </p:cSld>
  <p:clrMapOvr>
    <a:masterClrMapping/>
  </p:clrMapOvr>
  <p:transition spd="slow" advTm="1614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just" rtl="1">
              <a:buNone/>
            </a:pPr>
            <a:r>
              <a:rPr lang="fa-IR" sz="2400" dirty="0">
                <a:solidFill>
                  <a:srgbClr val="FF0000"/>
                </a:solidFill>
                <a:cs typeface="B Lotus" panose="00000400000000000000" pitchFamily="2" charset="-78"/>
              </a:rPr>
              <a:t>2ـ </a:t>
            </a:r>
            <a:r>
              <a:rPr lang="fa-IR" sz="2400" dirty="0">
                <a:cs typeface="B Lotus" panose="00000400000000000000" pitchFamily="2" charset="-78"/>
              </a:rPr>
              <a:t>موضوع‌های مهم و در ارتباط با هدف‌های آموزشی </a:t>
            </a:r>
            <a:r>
              <a:rPr lang="fa-IR" sz="2400" dirty="0" smtClean="0">
                <a:cs typeface="B Lotus" panose="00000400000000000000" pitchFamily="2" charset="-78"/>
              </a:rPr>
              <a:t>یا رفتاری را </a:t>
            </a:r>
            <a:r>
              <a:rPr lang="fa-IR" sz="2400" dirty="0">
                <a:cs typeface="B Lotus" panose="00000400000000000000" pitchFamily="2" charset="-78"/>
              </a:rPr>
              <a:t>در سؤال‌ها قرار دهید</a:t>
            </a:r>
            <a:r>
              <a:rPr lang="fa-IR" sz="2400" dirty="0" smtClean="0">
                <a:cs typeface="B Lotus" panose="00000400000000000000" pitchFamily="2" charset="-78"/>
              </a:rPr>
              <a:t>. هر </a:t>
            </a:r>
            <a:r>
              <a:rPr lang="fa-IR" sz="2400" dirty="0">
                <a:cs typeface="B Lotus" panose="00000400000000000000" pitchFamily="2" charset="-78"/>
              </a:rPr>
              <a:t>تمرین جورکردنی باید یک موضوع مهمّ مربوط به یک هدف آموزشی را بسنجند. یعنی از قرار دادن مطالب جزئی، بی‌اهمیّت و نامربوط به محتوای درس و هدف‌های یادگیری </a:t>
            </a:r>
            <a:r>
              <a:rPr lang="fa-IR" sz="2400" dirty="0" smtClean="0">
                <a:cs typeface="B Lotus" panose="00000400000000000000" pitchFamily="2" charset="-78"/>
              </a:rPr>
              <a:t>بپرهیزید.</a:t>
            </a:r>
            <a:endParaRPr lang="fa-IR" sz="2400" dirty="0">
              <a:cs typeface="B Lotus" panose="00000400000000000000" pitchFamily="2" charset="-78"/>
            </a:endParaRPr>
          </a:p>
          <a:p>
            <a:pPr marL="0" indent="0" algn="just" rtl="1">
              <a:buNone/>
            </a:pPr>
            <a:r>
              <a:rPr lang="fa-IR" sz="2400" dirty="0" smtClean="0">
                <a:solidFill>
                  <a:srgbClr val="FF0000"/>
                </a:solidFill>
                <a:cs typeface="B Lotus" panose="00000400000000000000" pitchFamily="2" charset="-78"/>
              </a:rPr>
              <a:t> </a:t>
            </a:r>
          </a:p>
          <a:p>
            <a:pPr marL="0" indent="0" algn="just" rtl="1">
              <a:buNone/>
            </a:pPr>
            <a:r>
              <a:rPr lang="fa-IR" sz="2400" dirty="0" smtClean="0">
                <a:solidFill>
                  <a:srgbClr val="FF0000"/>
                </a:solidFill>
                <a:cs typeface="B Lotus" panose="00000400000000000000" pitchFamily="2" charset="-78"/>
              </a:rPr>
              <a:t>3ـ </a:t>
            </a:r>
            <a:r>
              <a:rPr lang="fa-IR" sz="2400" dirty="0" smtClean="0">
                <a:cs typeface="B Lotus" panose="00000400000000000000" pitchFamily="2" charset="-78"/>
              </a:rPr>
              <a:t>پرسش‌ها و پاسخ‌های هر تمرین را متجانس انتخاب کنید. یعنی، سؤالات و پاسخ‌های آن‌ها باید یک مفهوم واحد را سؤال و پاسخ دهند. </a:t>
            </a:r>
          </a:p>
          <a:p>
            <a:pPr marL="0" indent="0" algn="just" rtl="1">
              <a:buNone/>
            </a:pPr>
            <a:endParaRPr lang="fa-IR" sz="2400" dirty="0">
              <a:solidFill>
                <a:srgbClr val="FF0000"/>
              </a:solidFill>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4ـ </a:t>
            </a:r>
            <a:r>
              <a:rPr lang="fa-IR" sz="2400" dirty="0" smtClean="0">
                <a:cs typeface="B Lotus" panose="00000400000000000000" pitchFamily="2" charset="-78"/>
              </a:rPr>
              <a:t>طول </a:t>
            </a:r>
            <a:r>
              <a:rPr lang="fa-IR" sz="2400" dirty="0">
                <a:cs typeface="B Lotus" panose="00000400000000000000" pitchFamily="2" charset="-78"/>
              </a:rPr>
              <a:t>فهرست پرسش‌ها و پاسخ‌ها را </a:t>
            </a:r>
            <a:r>
              <a:rPr lang="fa-IR" sz="2400" dirty="0" smtClean="0">
                <a:cs typeface="B Lotus" panose="00000400000000000000" pitchFamily="2" charset="-78"/>
              </a:rPr>
              <a:t>کوتاه نوشته شوند. فهرست </a:t>
            </a:r>
            <a:r>
              <a:rPr lang="fa-IR" sz="2400" dirty="0">
                <a:cs typeface="B Lotus" panose="00000400000000000000" pitchFamily="2" charset="-78"/>
              </a:rPr>
              <a:t>کوتاه مطالب هم برای معلّم و هم برای دانش‌آموزان بهتر است. معلّم در تهیّۀ مطالب کم‌ حجم‌تر، بیش‌تر می‌تواند تجانس آن‌ها را رعایت کند.</a:t>
            </a:r>
          </a:p>
          <a:p>
            <a:pPr marL="0" indent="0" algn="just" rtl="1">
              <a:buNone/>
            </a:pPr>
            <a:endParaRPr lang="fa-IR" sz="2400" dirty="0" smtClean="0">
              <a:solidFill>
                <a:srgbClr val="FF0000"/>
              </a:solidFill>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5ـ </a:t>
            </a:r>
            <a:r>
              <a:rPr lang="fa-IR" sz="2400" dirty="0">
                <a:cs typeface="B Lotus" panose="00000400000000000000" pitchFamily="2" charset="-78"/>
              </a:rPr>
              <a:t>توضیحات مفصّل را در فهرست پرسش‌ها قرار داده و در فهرست پاسخ‌ها مطالب کم‌تری بنویسید</a:t>
            </a:r>
            <a:r>
              <a:rPr lang="fa-IR" sz="2400" dirty="0" smtClean="0">
                <a:cs typeface="B Lotus" panose="00000400000000000000" pitchFamily="2" charset="-78"/>
              </a:rPr>
              <a:t>. قرار </a:t>
            </a:r>
            <a:r>
              <a:rPr lang="fa-IR" sz="2400" dirty="0">
                <a:cs typeface="B Lotus" panose="00000400000000000000" pitchFamily="2" charset="-78"/>
              </a:rPr>
              <a:t>دادن مطالب مختصر در ستون پاسخ‌ها به کارآمدی سؤال کمک می‌کند. این امر باعث می‌شود، دانش‌آموزان ابتدا مطالب طولانی‌تر پرسش‌ها را به دقّت مطالعه کنند، آن‌گاه به سرعت پاسخ‌ها را بخوانند و تصمیم خود را در رابطه با انتخاب آن‌ها بگیرند. </a:t>
            </a:r>
            <a:endParaRPr lang="fa-IR" sz="2400" dirty="0" smtClean="0">
              <a:cs typeface="B Lotus" panose="00000400000000000000" pitchFamily="2" charset="-78"/>
            </a:endParaRPr>
          </a:p>
          <a:p>
            <a:pPr marL="0" indent="0" algn="just" rtl="1">
              <a:buNone/>
            </a:pPr>
            <a:endParaRPr lang="fa-IR" sz="2400" dirty="0">
              <a:cs typeface="B Lotus" panose="00000400000000000000" pitchFamily="2" charset="-78"/>
            </a:endParaRPr>
          </a:p>
          <a:p>
            <a:pPr marL="0" indent="0" algn="just" rtl="1">
              <a:buNone/>
            </a:pPr>
            <a:r>
              <a:rPr lang="fa-IR" sz="2400" dirty="0" smtClean="0">
                <a:solidFill>
                  <a:srgbClr val="FF0000"/>
                </a:solidFill>
                <a:cs typeface="B Lotus" panose="00000400000000000000" pitchFamily="2" charset="-78"/>
              </a:rPr>
              <a:t>6- </a:t>
            </a:r>
            <a:r>
              <a:rPr lang="fa-IR" sz="2400" dirty="0">
                <a:cs typeface="B Lotus" panose="00000400000000000000" pitchFamily="2" charset="-78"/>
              </a:rPr>
              <a:t>از نوشتن تمرین‌ها یا سؤال‌هایی که پرسش‌ها و پاسخ‌های آن‌ها با هم جور </a:t>
            </a:r>
            <a:r>
              <a:rPr lang="fa-IR" sz="2400" dirty="0" smtClean="0">
                <a:cs typeface="B Lotus" panose="00000400000000000000" pitchFamily="2" charset="-78"/>
              </a:rPr>
              <a:t>می‌شوند، </a:t>
            </a:r>
            <a:r>
              <a:rPr lang="fa-IR" sz="2400" dirty="0">
                <a:cs typeface="B Lotus" panose="00000400000000000000" pitchFamily="2" charset="-78"/>
              </a:rPr>
              <a:t>پرهیز کنید. </a:t>
            </a:r>
          </a:p>
          <a:p>
            <a:pPr marL="0" indent="0" algn="just" rtl="1">
              <a:buNone/>
            </a:pPr>
            <a:endParaRPr lang="en-US" sz="2400" dirty="0">
              <a:solidFill>
                <a:srgbClr val="FF0000"/>
              </a:solidFill>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32626193"/>
      </p:ext>
    </p:extLst>
  </p:cSld>
  <p:clrMapOvr>
    <a:masterClrMapping/>
  </p:clrMapOvr>
  <p:transition spd="slow" advTm="14861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965576"/>
          </a:xfrm>
        </p:spPr>
        <p:txBody>
          <a:bodyPr>
            <a:noAutofit/>
          </a:bodyPr>
          <a:lstStyle/>
          <a:p>
            <a:pPr marL="0" indent="0" algn="just" rtl="1">
              <a:buNone/>
            </a:pPr>
            <a:r>
              <a:rPr lang="fa-IR" sz="2400" dirty="0" smtClean="0">
                <a:solidFill>
                  <a:srgbClr val="FF0000"/>
                </a:solidFill>
                <a:cs typeface="B Lotus" panose="00000400000000000000" pitchFamily="2" charset="-78"/>
              </a:rPr>
              <a:t> </a:t>
            </a:r>
            <a:r>
              <a:rPr lang="fa-IR" sz="2400" dirty="0">
                <a:solidFill>
                  <a:srgbClr val="FF0000"/>
                </a:solidFill>
                <a:cs typeface="B Lotus" panose="00000400000000000000" pitchFamily="2" charset="-78"/>
              </a:rPr>
              <a:t>7-</a:t>
            </a:r>
            <a:r>
              <a:rPr lang="fa-IR" sz="2400" dirty="0">
                <a:cs typeface="B Lotus" panose="00000400000000000000" pitchFamily="2" charset="-78"/>
              </a:rPr>
              <a:t> هر یک از پاسخ‌ها را به گونه‌ای انتخاب کنید که برای تمام پرسش‌ها درست جلوه کند. </a:t>
            </a:r>
            <a:endParaRPr lang="fa-IR" sz="2400" dirty="0" smtClean="0">
              <a:cs typeface="B Lotus" panose="00000400000000000000" pitchFamily="2" charset="-78"/>
            </a:endParaRP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8-</a:t>
            </a:r>
            <a:r>
              <a:rPr lang="fa-IR" sz="2400" dirty="0">
                <a:cs typeface="B Lotus" panose="00000400000000000000" pitchFamily="2" charset="-78"/>
              </a:rPr>
              <a:t> پرسش‌ها را با  شماره و پاسخ‌ها را با </a:t>
            </a:r>
            <a:r>
              <a:rPr lang="fa-IR" sz="2400" dirty="0" smtClean="0">
                <a:cs typeface="B Lotus" panose="00000400000000000000" pitchFamily="2" charset="-78"/>
              </a:rPr>
              <a:t>حروف ابجد (ابجد، هوز، حطی، کلمن، سعفص، قرشت، ثخذ، ضظغ) مشخّص </a:t>
            </a:r>
            <a:r>
              <a:rPr lang="fa-IR" sz="2400" dirty="0">
                <a:cs typeface="B Lotus" panose="00000400000000000000" pitchFamily="2" charset="-78"/>
              </a:rPr>
              <a:t>کنید. </a:t>
            </a:r>
            <a:endParaRPr lang="fa-IR" sz="2400" dirty="0" smtClean="0">
              <a:cs typeface="B Lotus" panose="00000400000000000000" pitchFamily="2" charset="-78"/>
            </a:endParaRP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9-</a:t>
            </a:r>
            <a:r>
              <a:rPr lang="fa-IR" sz="2400" dirty="0">
                <a:cs typeface="B Lotus" panose="00000400000000000000" pitchFamily="2" charset="-78"/>
              </a:rPr>
              <a:t> فهرست پرسش‌ها و فهرست پاسخ‌ها را به طور منطقی مرتّب کنید</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10- </a:t>
            </a:r>
            <a:r>
              <a:rPr lang="fa-IR" sz="2400" dirty="0">
                <a:cs typeface="B Lotus" panose="00000400000000000000" pitchFamily="2" charset="-78"/>
              </a:rPr>
              <a:t>در برگه‌های امتحانی همۀ پرسش‌ها و </a:t>
            </a:r>
            <a:r>
              <a:rPr lang="fa-IR" sz="2400" dirty="0" smtClean="0">
                <a:cs typeface="B Lotus" panose="00000400000000000000" pitchFamily="2" charset="-78"/>
              </a:rPr>
              <a:t>پاسخ‌های </a:t>
            </a:r>
            <a:r>
              <a:rPr lang="fa-IR" sz="2400" dirty="0">
                <a:cs typeface="B Lotus" panose="00000400000000000000" pitchFamily="2" charset="-78"/>
              </a:rPr>
              <a:t>یک سؤال را در یک صفحه قرار دهید</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11-</a:t>
            </a:r>
            <a:r>
              <a:rPr lang="fa-IR" sz="2400" dirty="0">
                <a:cs typeface="B Lotus" panose="00000400000000000000" pitchFamily="2" charset="-78"/>
              </a:rPr>
              <a:t> </a:t>
            </a:r>
            <a:r>
              <a:rPr lang="fa-IR" sz="2400" dirty="0" smtClean="0">
                <a:cs typeface="B Lotus" panose="00000400000000000000" pitchFamily="2" charset="-78"/>
              </a:rPr>
              <a:t>در </a:t>
            </a:r>
            <a:r>
              <a:rPr lang="fa-IR" sz="2400" dirty="0">
                <a:cs typeface="B Lotus" panose="00000400000000000000" pitchFamily="2" charset="-78"/>
              </a:rPr>
              <a:t>نوشتن صورت سؤال‌ها، ابتکاری عمل کنید. </a:t>
            </a:r>
            <a:endParaRPr lang="fa-IR" sz="2400" dirty="0" smtClean="0">
              <a:cs typeface="B Lotus" panose="00000400000000000000" pitchFamily="2" charset="-78"/>
            </a:endParaRPr>
          </a:p>
          <a:p>
            <a:pPr marL="0" indent="0" algn="just" rtl="1">
              <a:buNone/>
            </a:pPr>
            <a:endParaRPr lang="fa-IR" sz="2400" dirty="0" smtClean="0">
              <a:cs typeface="B Lotus" panose="00000400000000000000" pitchFamily="2" charset="-78"/>
            </a:endParaRPr>
          </a:p>
          <a:p>
            <a:pPr marL="0" indent="0" algn="ctr" rtl="1">
              <a:buNone/>
            </a:pPr>
            <a:r>
              <a:rPr lang="fa-IR" sz="2400" b="1" dirty="0">
                <a:solidFill>
                  <a:srgbClr val="FF0000"/>
                </a:solidFill>
                <a:cs typeface="B Lotus" panose="00000400000000000000" pitchFamily="2" charset="-78"/>
              </a:rPr>
              <a:t>امتیازها و محدودیت‌های آزمون‌های جورکردنی: </a:t>
            </a:r>
          </a:p>
          <a:p>
            <a:pPr marL="0" indent="0" algn="just" rtl="1">
              <a:buNone/>
            </a:pPr>
            <a:r>
              <a:rPr lang="fa-IR" sz="2400" dirty="0">
                <a:solidFill>
                  <a:srgbClr val="FF0000"/>
                </a:solidFill>
                <a:cs typeface="B Lotus" panose="00000400000000000000" pitchFamily="2" charset="-78"/>
              </a:rPr>
              <a:t>امتیازات :</a:t>
            </a:r>
          </a:p>
          <a:p>
            <a:pPr marL="0" indent="0" algn="just" rtl="1">
              <a:buNone/>
            </a:pPr>
            <a:r>
              <a:rPr lang="fa-IR" sz="2400" dirty="0">
                <a:cs typeface="B Lotus" panose="00000400000000000000" pitchFamily="2" charset="-78"/>
              </a:rPr>
              <a:t>1- پاسخ‌گویی به آن‌ها زمان کمی نیاز داشته و در یک زمان معیّن می‌توان تعداد زیادی از آن‌ها را مورد استفاده قرار داد. بنابراین استفاده از این نوع سؤال‌ها، مانند سؤال‌های عینی دیگر‌، نمونۀ نسبتاً بزرگی از محتوای درس و هدف‌های آموزشی آن را فراهم می‌آورد</a:t>
            </a:r>
            <a:r>
              <a:rPr lang="fa-IR" sz="2400" dirty="0" smtClean="0">
                <a:cs typeface="B Lotus" panose="00000400000000000000" pitchFamily="2" charset="-78"/>
              </a:rPr>
              <a:t>.</a:t>
            </a: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5929893"/>
      </p:ext>
    </p:extLst>
  </p:cSld>
  <p:clrMapOvr>
    <a:masterClrMapping/>
  </p:clrMapOvr>
  <p:transition spd="slow" advTm="1600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just" rtl="1">
              <a:buNone/>
            </a:pPr>
            <a:endParaRPr lang="fa-IR" sz="2400" dirty="0" smtClean="0">
              <a:cs typeface="B Lotus" panose="00000400000000000000" pitchFamily="2" charset="-78"/>
            </a:endParaRPr>
          </a:p>
          <a:p>
            <a:pPr marL="0" indent="0" algn="just" rtl="1">
              <a:buNone/>
            </a:pPr>
            <a:r>
              <a:rPr lang="fa-IR" sz="2400" dirty="0" smtClean="0">
                <a:cs typeface="B Lotus" panose="00000400000000000000" pitchFamily="2" charset="-78"/>
              </a:rPr>
              <a:t>2- </a:t>
            </a:r>
            <a:r>
              <a:rPr lang="fa-IR" sz="2400" dirty="0">
                <a:cs typeface="B Lotus" panose="00000400000000000000" pitchFamily="2" charset="-78"/>
              </a:rPr>
              <a:t>تصحیح سؤالات جورکردنی آسان، سریع و عینی بوده و امکان دخالت نظر شخصی در اصلاح آن وجود ندارد. </a:t>
            </a:r>
            <a:r>
              <a:rPr lang="fa-IR" sz="2400" dirty="0" smtClean="0">
                <a:cs typeface="B Lotus" panose="00000400000000000000" pitchFamily="2" charset="-78"/>
              </a:rPr>
              <a:t>لذا</a:t>
            </a:r>
            <a:r>
              <a:rPr lang="fa-IR" sz="2400" dirty="0">
                <a:cs typeface="B Lotus" panose="00000400000000000000" pitchFamily="2" charset="-78"/>
              </a:rPr>
              <a:t>، برای اصلاح آن به مصحّح متخصّص نیازی نیست</a:t>
            </a:r>
            <a:r>
              <a:rPr lang="fa-IR" sz="2400" dirty="0" smtClean="0">
                <a:cs typeface="B Lotus" panose="00000400000000000000" pitchFamily="2" charset="-78"/>
              </a:rPr>
              <a:t>.</a:t>
            </a:r>
          </a:p>
          <a:p>
            <a:pPr marL="0" indent="0" algn="just" rtl="1">
              <a:buNone/>
            </a:pPr>
            <a:r>
              <a:rPr lang="fa-IR" sz="2400" dirty="0" smtClean="0">
                <a:cs typeface="B Lotus" panose="00000400000000000000" pitchFamily="2" charset="-78"/>
              </a:rPr>
              <a:t>3- </a:t>
            </a:r>
            <a:r>
              <a:rPr lang="fa-IR" sz="2400" dirty="0">
                <a:cs typeface="B Lotus" panose="00000400000000000000" pitchFamily="2" charset="-78"/>
              </a:rPr>
              <a:t>امکان حدس جواب در این‌گونه سؤالات نسبت به دیگر انواع سؤالات به ویژه سوالات صحیح </a:t>
            </a:r>
            <a:r>
              <a:rPr lang="fa-IR" sz="2400" dirty="0" smtClean="0">
                <a:cs typeface="B Lotus" panose="00000400000000000000" pitchFamily="2" charset="-78"/>
              </a:rPr>
              <a:t>ـ </a:t>
            </a:r>
            <a:r>
              <a:rPr lang="fa-IR" sz="2400" dirty="0">
                <a:cs typeface="B Lotus" panose="00000400000000000000" pitchFamily="2" charset="-78"/>
              </a:rPr>
              <a:t>غلط کم‌تر است. </a:t>
            </a:r>
            <a:endParaRPr lang="fa-IR" sz="2400" dirty="0" smtClean="0">
              <a:cs typeface="B Lotus" panose="00000400000000000000" pitchFamily="2" charset="-78"/>
            </a:endParaRPr>
          </a:p>
          <a:p>
            <a:pPr marL="0" indent="0" algn="just" rtl="1">
              <a:buNone/>
            </a:pPr>
            <a:r>
              <a:rPr lang="fa-IR" sz="2400" dirty="0" smtClean="0">
                <a:cs typeface="B Lotus" panose="00000400000000000000" pitchFamily="2" charset="-78"/>
              </a:rPr>
              <a:t>4- </a:t>
            </a:r>
            <a:r>
              <a:rPr lang="fa-IR" sz="2400" dirty="0">
                <a:cs typeface="B Lotus" panose="00000400000000000000" pitchFamily="2" charset="-78"/>
              </a:rPr>
              <a:t>از سؤالات جورکردنی برای سنجش هدف‌های سطح بالاتری از سؤالات صحیح </a:t>
            </a:r>
            <a:r>
              <a:rPr lang="fa-IR" sz="2400" dirty="0" smtClean="0">
                <a:cs typeface="B Lotus" panose="00000400000000000000" pitchFamily="2" charset="-78"/>
              </a:rPr>
              <a:t>ـ </a:t>
            </a:r>
            <a:r>
              <a:rPr lang="fa-IR" sz="2400" dirty="0">
                <a:cs typeface="B Lotus" panose="00000400000000000000" pitchFamily="2" charset="-78"/>
              </a:rPr>
              <a:t>غلط می‌توان استفاده کرد</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just" rtl="1">
              <a:buNone/>
            </a:pPr>
            <a:r>
              <a:rPr lang="fa-IR" sz="2400" b="1" dirty="0">
                <a:solidFill>
                  <a:srgbClr val="FF0000"/>
                </a:solidFill>
                <a:cs typeface="B Lotus" panose="00000400000000000000" pitchFamily="2" charset="-78"/>
              </a:rPr>
              <a:t>محدودیّت‌ها :</a:t>
            </a:r>
          </a:p>
          <a:p>
            <a:pPr marL="0" indent="0" algn="just" rtl="1">
              <a:buNone/>
            </a:pPr>
            <a:r>
              <a:rPr lang="fa-IR" sz="2400" dirty="0">
                <a:solidFill>
                  <a:srgbClr val="FF0000"/>
                </a:solidFill>
                <a:cs typeface="B Lotus" panose="00000400000000000000" pitchFamily="2" charset="-78"/>
              </a:rPr>
              <a:t>1-</a:t>
            </a:r>
            <a:r>
              <a:rPr lang="fa-IR" sz="2400" dirty="0">
                <a:cs typeface="B Lotus" panose="00000400000000000000" pitchFamily="2" charset="-78"/>
              </a:rPr>
              <a:t> از آن‌جا که در یادگیری، تداعی بین امور و حفظ طوطی‌وار دخالت زیادی دارد، معلّمان غالباً در تهیّۀ این نوع سوالات بر روابط حفظی بین امور تأکید می‌کنند. </a:t>
            </a:r>
            <a:r>
              <a:rPr lang="fa-IR" sz="2400" dirty="0" smtClean="0">
                <a:cs typeface="B Lotus" panose="00000400000000000000" pitchFamily="2" charset="-78"/>
              </a:rPr>
              <a:t>بنابراین، </a:t>
            </a:r>
            <a:r>
              <a:rPr lang="fa-IR" sz="2400" dirty="0">
                <a:cs typeface="B Lotus" panose="00000400000000000000" pitchFamily="2" charset="-78"/>
              </a:rPr>
              <a:t>این </a:t>
            </a:r>
            <a:r>
              <a:rPr lang="fa-IR" sz="2400" dirty="0" smtClean="0">
                <a:cs typeface="B Lotus" panose="00000400000000000000" pitchFamily="2" charset="-78"/>
              </a:rPr>
              <a:t>نوع آزمون‌ها </a:t>
            </a:r>
            <a:r>
              <a:rPr lang="fa-IR" sz="2400" dirty="0">
                <a:cs typeface="B Lotus" panose="00000400000000000000" pitchFamily="2" charset="-78"/>
              </a:rPr>
              <a:t>اگر به دقت تهیّه نشوند، ممکن است دانش‌آموزان را به یادگیری سطحی </a:t>
            </a:r>
            <a:r>
              <a:rPr lang="fa-IR" sz="2400" dirty="0" smtClean="0">
                <a:cs typeface="B Lotus" panose="00000400000000000000" pitchFamily="2" charset="-78"/>
              </a:rPr>
              <a:t>(سطح دانش) مطالب </a:t>
            </a:r>
            <a:r>
              <a:rPr lang="fa-IR" sz="2400" dirty="0">
                <a:cs typeface="B Lotus" panose="00000400000000000000" pitchFamily="2" charset="-78"/>
              </a:rPr>
              <a:t>تشویق کنند.</a:t>
            </a:r>
          </a:p>
          <a:p>
            <a:pPr marL="0" indent="0" algn="just" rtl="1">
              <a:buNone/>
            </a:pPr>
            <a:r>
              <a:rPr lang="fa-IR" sz="2400" dirty="0">
                <a:solidFill>
                  <a:srgbClr val="FF0000"/>
                </a:solidFill>
                <a:cs typeface="B Lotus" panose="00000400000000000000" pitchFamily="2" charset="-78"/>
              </a:rPr>
              <a:t>2-</a:t>
            </a:r>
            <a:r>
              <a:rPr lang="fa-IR" sz="2400" dirty="0">
                <a:cs typeface="B Lotus" panose="00000400000000000000" pitchFamily="2" charset="-78"/>
              </a:rPr>
              <a:t> بعضی اوقات پیدا کردن مجموعه‌ای از پرسش‌ها که به اندازۀ کافی شبیه هم باشند تا بتوان برای آن‌ها مجموعۀ پاسخ‌های همگونی پیدا کرد، کار دشواری است.</a:t>
            </a:r>
          </a:p>
          <a:p>
            <a:pPr marL="0" indent="0" algn="just" rtl="1">
              <a:buNone/>
            </a:pPr>
            <a:r>
              <a:rPr lang="fa-IR" sz="2400" dirty="0">
                <a:solidFill>
                  <a:srgbClr val="FF0000"/>
                </a:solidFill>
                <a:cs typeface="B Lotus" panose="00000400000000000000" pitchFamily="2" charset="-78"/>
              </a:rPr>
              <a:t>3-</a:t>
            </a:r>
            <a:r>
              <a:rPr lang="fa-IR" sz="2400" dirty="0">
                <a:cs typeface="B Lotus" panose="00000400000000000000" pitchFamily="2" charset="-78"/>
              </a:rPr>
              <a:t> مبهم نوشتن راهنمای سؤال توسط طرّاحان مبتدی</a:t>
            </a:r>
          </a:p>
          <a:p>
            <a:pPr marL="0" indent="0" algn="just" rtl="1">
              <a:buNone/>
            </a:pPr>
            <a:r>
              <a:rPr lang="fa-IR" sz="2400" dirty="0">
                <a:solidFill>
                  <a:srgbClr val="FF0000"/>
                </a:solidFill>
                <a:cs typeface="B Lotus" panose="00000400000000000000" pitchFamily="2" charset="-78"/>
              </a:rPr>
              <a:t>4-</a:t>
            </a:r>
            <a:r>
              <a:rPr lang="fa-IR" sz="2400" dirty="0">
                <a:cs typeface="B Lotus" panose="00000400000000000000" pitchFamily="2" charset="-78"/>
              </a:rPr>
              <a:t> طولانی بودن فهرست پرسش و پاسخ‌ها</a:t>
            </a:r>
          </a:p>
          <a:p>
            <a:pPr marL="0" indent="0" algn="just" rtl="1">
              <a:buNone/>
            </a:pPr>
            <a:r>
              <a:rPr lang="fa-IR" sz="2400" dirty="0">
                <a:solidFill>
                  <a:srgbClr val="FF0000"/>
                </a:solidFill>
                <a:cs typeface="B Lotus" panose="00000400000000000000" pitchFamily="2" charset="-78"/>
              </a:rPr>
              <a:t>5-</a:t>
            </a:r>
            <a:r>
              <a:rPr lang="fa-IR" sz="2400" dirty="0">
                <a:cs typeface="B Lotus" panose="00000400000000000000" pitchFamily="2" charset="-78"/>
              </a:rPr>
              <a:t> مبهم بیان کردن صورت پرسش‌ها</a:t>
            </a:r>
          </a:p>
          <a:p>
            <a:pPr marL="0" indent="0" algn="just" rtl="1">
              <a:buNone/>
            </a:pP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95043908"/>
      </p:ext>
    </p:extLst>
  </p:cSld>
  <p:clrMapOvr>
    <a:masterClrMapping/>
  </p:clrMapOvr>
  <p:transition spd="slow" advTm="1728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a:bodyPr>
          <a:lstStyle/>
          <a:p>
            <a:pPr marL="0" indent="0" algn="just" rtl="1">
              <a:buNone/>
            </a:pPr>
            <a:r>
              <a:rPr lang="fa-IR" sz="2400" dirty="0">
                <a:cs typeface="B Lotus" panose="00000400000000000000" pitchFamily="2" charset="-78"/>
              </a:rPr>
              <a:t>نمونه سؤالات آزمون جورکردنی در چهار سطح «دانش، درک و فهم، کاربرد و تجزیه و تحلیل» حیطۀ شناختی از کتاب ریاضیات ششم ابتدایی</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ctr" rtl="1">
              <a:buNone/>
            </a:pPr>
            <a:r>
              <a:rPr lang="fa-IR" sz="2400" b="1" dirty="0">
                <a:solidFill>
                  <a:srgbClr val="FF0000"/>
                </a:solidFill>
                <a:cs typeface="B Lotus" panose="00000400000000000000" pitchFamily="2" charset="-78"/>
              </a:rPr>
              <a:t>سطح دانش</a:t>
            </a:r>
            <a:r>
              <a:rPr lang="fa-IR" sz="2400" b="1" dirty="0" smtClean="0">
                <a:solidFill>
                  <a:srgbClr val="FF0000"/>
                </a:solidFill>
                <a:cs typeface="B Lotus" panose="00000400000000000000" pitchFamily="2" charset="-78"/>
              </a:rPr>
              <a:t>:</a:t>
            </a:r>
          </a:p>
          <a:p>
            <a:pPr marL="0" indent="0" algn="just" rtl="1">
              <a:buNone/>
            </a:pPr>
            <a:endParaRPr lang="fa-IR" sz="2400" dirty="0">
              <a:solidFill>
                <a:srgbClr val="FF0000"/>
              </a:solidFill>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راهنمایی: </a:t>
            </a:r>
            <a:r>
              <a:rPr lang="fa-IR" sz="2400" dirty="0">
                <a:cs typeface="B Lotus" panose="00000400000000000000" pitchFamily="2" charset="-78"/>
              </a:rPr>
              <a:t>هر سؤال را به پاسخ مناسب خود وصل کنید. یک پاسخ اضافی </a:t>
            </a:r>
            <a:r>
              <a:rPr lang="fa-IR" sz="2400" dirty="0" smtClean="0">
                <a:cs typeface="B Lotus" panose="00000400000000000000" pitchFamily="2" charset="-78"/>
              </a:rPr>
              <a:t>وجود </a:t>
            </a:r>
            <a:r>
              <a:rPr lang="fa-IR" sz="2400" dirty="0">
                <a:cs typeface="B Lotus" panose="00000400000000000000" pitchFamily="2" charset="-78"/>
              </a:rPr>
              <a:t>دارد.</a:t>
            </a:r>
          </a:p>
          <a:p>
            <a:pPr marL="0" indent="0" algn="just" rtl="1">
              <a:buNone/>
            </a:pPr>
            <a:r>
              <a:rPr lang="fa-IR" sz="2400" dirty="0">
                <a:solidFill>
                  <a:srgbClr val="FF0000"/>
                </a:solidFill>
                <a:cs typeface="B Lotus" panose="00000400000000000000" pitchFamily="2" charset="-78"/>
              </a:rPr>
              <a:t>سؤالات:</a:t>
            </a:r>
          </a:p>
          <a:p>
            <a:pPr marL="0" indent="0" algn="just" rtl="1">
              <a:buNone/>
            </a:pPr>
            <a:r>
              <a:rPr lang="fa-IR" sz="2400" dirty="0">
                <a:cs typeface="B Lotus" panose="00000400000000000000" pitchFamily="2" charset="-78"/>
              </a:rPr>
              <a:t>1ـ شکلی حول یک نقطه به اندازۀ 180 درجه یا کم‌تر در جهت عقربه‌های ساعت چرخیده و دقیقاً روی شکل خودش قرار می‌گیرد.</a:t>
            </a:r>
          </a:p>
          <a:p>
            <a:pPr marL="0" indent="0" algn="just" rtl="1">
              <a:buNone/>
            </a:pPr>
            <a:r>
              <a:rPr lang="fa-IR" sz="2400" dirty="0">
                <a:cs typeface="B Lotus" panose="00000400000000000000" pitchFamily="2" charset="-78"/>
              </a:rPr>
              <a:t>2ـ شکل را 180 درجه بچرخانید،  قرینۀ شکل روی خودش منطبق می‌شود. این نقطه ......... نام دارد.</a:t>
            </a:r>
          </a:p>
          <a:p>
            <a:pPr marL="0" indent="0" algn="just" rtl="1">
              <a:buNone/>
            </a:pPr>
            <a:r>
              <a:rPr lang="fa-IR" sz="2400" dirty="0">
                <a:cs typeface="B Lotus" panose="00000400000000000000" pitchFamily="2" charset="-78"/>
              </a:rPr>
              <a:t>3ـ کوتاه‌ترین پاره خطی است که دو نقطه را به هم وصل می‌کند.</a:t>
            </a:r>
          </a:p>
          <a:p>
            <a:pPr marL="0" indent="0" algn="just" rtl="1">
              <a:buNone/>
            </a:pPr>
            <a:r>
              <a:rPr lang="fa-IR" sz="2400" dirty="0">
                <a:cs typeface="B Lotus" panose="00000400000000000000" pitchFamily="2" charset="-78"/>
              </a:rPr>
              <a:t>4ـ خطی است که از وسط یک پاره خط بگذرد و بر آن </a:t>
            </a:r>
            <a:r>
              <a:rPr lang="fa-IR" sz="2400" dirty="0" smtClean="0">
                <a:cs typeface="B Lotus" panose="00000400000000000000" pitchFamily="2" charset="-78"/>
              </a:rPr>
              <a:t>عمود </a:t>
            </a:r>
            <a:r>
              <a:rPr lang="fa-IR" sz="2400" dirty="0">
                <a:cs typeface="B Lotus" panose="00000400000000000000" pitchFamily="2" charset="-78"/>
              </a:rPr>
              <a:t>باشد.</a:t>
            </a:r>
          </a:p>
          <a:p>
            <a:pPr marL="0" indent="0" algn="just" rtl="1">
              <a:buNone/>
            </a:pPr>
            <a:r>
              <a:rPr lang="fa-IR" sz="2400" dirty="0">
                <a:cs typeface="B Lotus" panose="00000400000000000000" pitchFamily="2" charset="-78"/>
              </a:rPr>
              <a:t>5ـ دو زاویه را که مجموع آن‌ها 90 درجه باشد، ....... می‌گویند.</a:t>
            </a:r>
          </a:p>
          <a:p>
            <a:pPr marL="0" indent="0" algn="just" rtl="1">
              <a:buNone/>
            </a:pPr>
            <a:r>
              <a:rPr lang="fa-IR" sz="2400" dirty="0">
                <a:cs typeface="B Lotus" panose="00000400000000000000" pitchFamily="2" charset="-78"/>
              </a:rPr>
              <a:t>6ـ دو زاویه را که مجموع آن‌ها 180 درجه باشد، .......... می‌گویند.</a:t>
            </a:r>
          </a:p>
          <a:p>
            <a:pPr marL="0" indent="0" algn="just" rtl="1">
              <a:buNone/>
            </a:pP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66134202"/>
      </p:ext>
    </p:extLst>
  </p:cSld>
  <p:clrMapOvr>
    <a:masterClrMapping/>
  </p:clrMapOvr>
  <mc:AlternateContent xmlns:mc="http://schemas.openxmlformats.org/markup-compatibility/2006">
    <mc:Choice xmlns:p14="http://schemas.microsoft.com/office/powerpoint/2010/main" Requires="p14">
      <p:transition spd="slow" p14:dur="2000" advTm="117580"/>
    </mc:Choice>
    <mc:Fallback>
      <p:transition spd="slow" advTm="11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62500" lnSpcReduction="20000"/>
          </a:bodyPr>
          <a:lstStyle/>
          <a:p>
            <a:pPr marL="0" indent="0" algn="r" rtl="1">
              <a:buNone/>
            </a:pPr>
            <a:r>
              <a:rPr lang="fa-IR" sz="2400" dirty="0">
                <a:solidFill>
                  <a:srgbClr val="FF0000"/>
                </a:solidFill>
                <a:cs typeface="B Lotus" panose="00000400000000000000" pitchFamily="2" charset="-78"/>
              </a:rPr>
              <a:t>پاسخ‌ها:</a:t>
            </a:r>
          </a:p>
          <a:p>
            <a:pPr marL="0" indent="0" algn="r" rtl="1">
              <a:buNone/>
            </a:pPr>
            <a:r>
              <a:rPr lang="fa-IR" sz="2400" dirty="0">
                <a:cs typeface="B Lotus" panose="00000400000000000000" pitchFamily="2" charset="-78"/>
              </a:rPr>
              <a:t>الف) </a:t>
            </a:r>
            <a:r>
              <a:rPr lang="fa-IR" sz="2400" dirty="0" smtClean="0">
                <a:cs typeface="B Lotus" panose="00000400000000000000" pitchFamily="2" charset="-78"/>
              </a:rPr>
              <a:t>عمود </a:t>
            </a:r>
            <a:r>
              <a:rPr lang="fa-IR" sz="2400" dirty="0">
                <a:cs typeface="B Lotus" panose="00000400000000000000" pitchFamily="2" charset="-78"/>
              </a:rPr>
              <a:t>منصف</a:t>
            </a:r>
          </a:p>
          <a:p>
            <a:pPr marL="0" indent="0" algn="r" rtl="1">
              <a:buNone/>
            </a:pPr>
            <a:r>
              <a:rPr lang="fa-IR" sz="2400" dirty="0">
                <a:cs typeface="B Lotus" panose="00000400000000000000" pitchFamily="2" charset="-78"/>
              </a:rPr>
              <a:t>ب) فاصلۀ دو خط</a:t>
            </a:r>
          </a:p>
          <a:p>
            <a:pPr marL="0" indent="0" algn="r" rtl="1">
              <a:buNone/>
            </a:pPr>
            <a:r>
              <a:rPr lang="fa-IR" sz="2400" dirty="0">
                <a:cs typeface="B Lotus" panose="00000400000000000000" pitchFamily="2" charset="-78"/>
              </a:rPr>
              <a:t>ج) مرکز تقارن</a:t>
            </a:r>
          </a:p>
          <a:p>
            <a:pPr marL="0" indent="0" algn="r" rtl="1">
              <a:buNone/>
            </a:pPr>
            <a:r>
              <a:rPr lang="fa-IR" sz="2400" dirty="0">
                <a:cs typeface="B Lotus" panose="00000400000000000000" pitchFamily="2" charset="-78"/>
              </a:rPr>
              <a:t>د) مکمل</a:t>
            </a:r>
          </a:p>
          <a:p>
            <a:pPr marL="0" indent="0" algn="r" rtl="1">
              <a:buNone/>
            </a:pPr>
            <a:r>
              <a:rPr lang="fa-IR" sz="2400" dirty="0">
                <a:cs typeface="B Lotus" panose="00000400000000000000" pitchFamily="2" charset="-78"/>
              </a:rPr>
              <a:t>ﻫ ) متمم</a:t>
            </a:r>
          </a:p>
          <a:p>
            <a:pPr marL="0" indent="0" algn="r" rtl="1">
              <a:buNone/>
            </a:pPr>
            <a:r>
              <a:rPr lang="fa-IR" sz="2400" dirty="0">
                <a:cs typeface="B Lotus" panose="00000400000000000000" pitchFamily="2" charset="-78"/>
              </a:rPr>
              <a:t>و) تقارن چرخشی</a:t>
            </a:r>
          </a:p>
          <a:p>
            <a:pPr marL="0" indent="0" algn="r" rtl="1">
              <a:buNone/>
            </a:pPr>
            <a:r>
              <a:rPr lang="fa-IR" sz="2400" dirty="0">
                <a:cs typeface="B Lotus" panose="00000400000000000000" pitchFamily="2" charset="-78"/>
              </a:rPr>
              <a:t>ز) تقارن مرکزی</a:t>
            </a:r>
          </a:p>
          <a:p>
            <a:pPr marL="0" indent="0" algn="ctr" rtl="1">
              <a:buNone/>
            </a:pPr>
            <a:endParaRPr lang="fa-IR" sz="2400" b="1" dirty="0">
              <a:cs typeface="B Lotus" panose="00000400000000000000" pitchFamily="2" charset="-78"/>
            </a:endParaRPr>
          </a:p>
          <a:p>
            <a:pPr marL="0" indent="0" algn="ctr" rtl="1">
              <a:buNone/>
            </a:pPr>
            <a:r>
              <a:rPr lang="fa-IR" sz="2900" b="1" dirty="0">
                <a:solidFill>
                  <a:srgbClr val="FF0000"/>
                </a:solidFill>
                <a:cs typeface="B Lotus" panose="00000400000000000000" pitchFamily="2" charset="-78"/>
              </a:rPr>
              <a:t>سطح درک و فهم:</a:t>
            </a:r>
          </a:p>
          <a:p>
            <a:pPr marL="0" indent="0" algn="r" rtl="1">
              <a:buNone/>
            </a:pPr>
            <a:r>
              <a:rPr lang="fa-IR" sz="2400" dirty="0">
                <a:solidFill>
                  <a:srgbClr val="FF0000"/>
                </a:solidFill>
                <a:cs typeface="B Lotus" panose="00000400000000000000" pitchFamily="2" charset="-78"/>
              </a:rPr>
              <a:t>راهنمایی: </a:t>
            </a:r>
            <a:r>
              <a:rPr lang="fa-IR" sz="2400" dirty="0">
                <a:cs typeface="B Lotus" panose="00000400000000000000" pitchFamily="2" charset="-78"/>
              </a:rPr>
              <a:t>هر سؤال را به پاسخ مناسب خود وصل کنید. یک پاسخ </a:t>
            </a:r>
            <a:r>
              <a:rPr lang="fa-IR" sz="2400" dirty="0" smtClean="0">
                <a:cs typeface="B Lotus" panose="00000400000000000000" pitchFamily="2" charset="-78"/>
              </a:rPr>
              <a:t>اضافی </a:t>
            </a:r>
            <a:r>
              <a:rPr lang="fa-IR" sz="2400" dirty="0">
                <a:cs typeface="B Lotus" panose="00000400000000000000" pitchFamily="2" charset="-78"/>
              </a:rPr>
              <a:t>وجود دارد.</a:t>
            </a:r>
          </a:p>
          <a:p>
            <a:pPr marL="0" indent="0" algn="r" rtl="1">
              <a:buNone/>
            </a:pPr>
            <a:r>
              <a:rPr lang="fa-IR" sz="2400" dirty="0">
                <a:solidFill>
                  <a:srgbClr val="FF0000"/>
                </a:solidFill>
                <a:cs typeface="B Lotus" panose="00000400000000000000" pitchFamily="2" charset="-78"/>
              </a:rPr>
              <a:t>سؤالات:</a:t>
            </a:r>
          </a:p>
          <a:p>
            <a:pPr marL="0" indent="0" algn="r" rtl="1">
              <a:buNone/>
            </a:pPr>
            <a:r>
              <a:rPr lang="fa-IR" sz="2400" dirty="0">
                <a:cs typeface="B Lotus" panose="00000400000000000000" pitchFamily="2" charset="-78"/>
              </a:rPr>
              <a:t>1ـ کوچک‌ترین عدد شش رقمی زوج بدون تکرار ارقام</a:t>
            </a:r>
          </a:p>
          <a:p>
            <a:pPr marL="0" indent="0" algn="r" rtl="1">
              <a:buNone/>
            </a:pPr>
            <a:r>
              <a:rPr lang="fa-IR" sz="2400" dirty="0">
                <a:cs typeface="B Lotus" panose="00000400000000000000" pitchFamily="2" charset="-78"/>
              </a:rPr>
              <a:t>2ـ کوچک‌ترین عدد ده رقمی بدون تکرار ارقام</a:t>
            </a:r>
          </a:p>
          <a:p>
            <a:pPr marL="0" indent="0" algn="r" rtl="1">
              <a:buNone/>
            </a:pPr>
            <a:r>
              <a:rPr lang="fa-IR" sz="2400" dirty="0">
                <a:cs typeface="B Lotus" panose="00000400000000000000" pitchFamily="2" charset="-78"/>
              </a:rPr>
              <a:t>3ـ بزرگ‌ترین عدد زوج سه رقمی بین 400 و 609</a:t>
            </a:r>
          </a:p>
          <a:p>
            <a:pPr marL="0" indent="0" algn="r" rtl="1">
              <a:buNone/>
            </a:pPr>
            <a:r>
              <a:rPr lang="fa-IR" sz="2400" dirty="0">
                <a:cs typeface="B Lotus" panose="00000400000000000000" pitchFamily="2" charset="-78"/>
              </a:rPr>
              <a:t>4ـ کوچک‌ترین عدد فرد سه رقمی</a:t>
            </a:r>
          </a:p>
          <a:p>
            <a:pPr marL="0" indent="0" algn="r" rtl="1">
              <a:buNone/>
            </a:pPr>
            <a:endParaRPr lang="fa-IR" sz="2400" dirty="0">
              <a:cs typeface="B Lotus" panose="00000400000000000000" pitchFamily="2" charset="-78"/>
            </a:endParaRPr>
          </a:p>
          <a:p>
            <a:pPr marL="0" indent="0" algn="r" rtl="1">
              <a:buNone/>
            </a:pPr>
            <a:r>
              <a:rPr lang="fa-IR" sz="2400" dirty="0">
                <a:solidFill>
                  <a:srgbClr val="FF0000"/>
                </a:solidFill>
                <a:cs typeface="B Lotus" panose="00000400000000000000" pitchFamily="2" charset="-78"/>
              </a:rPr>
              <a:t>پاسخ‌ها:</a:t>
            </a:r>
          </a:p>
          <a:p>
            <a:pPr marL="0" indent="0" algn="r" rtl="1">
              <a:buNone/>
            </a:pPr>
            <a:r>
              <a:rPr lang="fa-IR" sz="2400" dirty="0">
                <a:cs typeface="B Lotus" panose="00000400000000000000" pitchFamily="2" charset="-78"/>
              </a:rPr>
              <a:t>الف) یک صد و یک</a:t>
            </a:r>
          </a:p>
          <a:p>
            <a:pPr marL="0" indent="0" algn="r" rtl="1">
              <a:buNone/>
            </a:pPr>
            <a:r>
              <a:rPr lang="fa-IR" sz="2400" dirty="0">
                <a:cs typeface="B Lotus" panose="00000400000000000000" pitchFamily="2" charset="-78"/>
              </a:rPr>
              <a:t>ب) صد و دو هزار و سیصد و چهل و پنج</a:t>
            </a:r>
          </a:p>
          <a:p>
            <a:pPr marL="0" indent="0" algn="r" rtl="1">
              <a:buNone/>
            </a:pPr>
            <a:r>
              <a:rPr lang="fa-IR" sz="2400" dirty="0">
                <a:cs typeface="B Lotus" panose="00000400000000000000" pitchFamily="2" charset="-78"/>
              </a:rPr>
              <a:t>ج) یک میلیارد</a:t>
            </a:r>
          </a:p>
          <a:p>
            <a:pPr marL="0" indent="0" algn="r" rtl="1">
              <a:buNone/>
            </a:pPr>
            <a:r>
              <a:rPr lang="fa-IR" sz="2400" dirty="0">
                <a:cs typeface="B Lotus" panose="00000400000000000000" pitchFamily="2" charset="-78"/>
              </a:rPr>
              <a:t>د) پانصد و نود و هشت</a:t>
            </a:r>
          </a:p>
          <a:p>
            <a:pPr marL="0" indent="0" algn="r" rtl="1">
              <a:buNone/>
            </a:pPr>
            <a:r>
              <a:rPr lang="fa-IR" sz="2400" dirty="0">
                <a:cs typeface="B Lotus" panose="00000400000000000000" pitchFamily="2" charset="-78"/>
              </a:rPr>
              <a:t>ﻫ) یک ملیارد و بیست و سه میلیون و چهارصد و پنجاه و شش هزار و هفت‌صد و هشتاد و نه</a:t>
            </a:r>
          </a:p>
          <a:p>
            <a:pPr marL="0" indent="0" algn="r" rtl="1">
              <a:buNone/>
            </a:pP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36995157"/>
      </p:ext>
    </p:extLst>
  </p:cSld>
  <p:clrMapOvr>
    <a:masterClrMapping/>
  </p:clrMapOvr>
  <mc:AlternateContent xmlns:mc="http://schemas.openxmlformats.org/markup-compatibility/2006">
    <mc:Choice xmlns:p14="http://schemas.microsoft.com/office/powerpoint/2010/main" Requires="p14">
      <p:transition spd="slow" p14:dur="2000" advTm="123833"/>
    </mc:Choice>
    <mc:Fallback>
      <p:transition spd="slow" advTm="12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 calcmode="lin" valueType="num">
                                      <p:cBhvr additive="base">
                                        <p:cTn id="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 calcmode="lin" valueType="num">
                                      <p:cBhvr additive="base">
                                        <p:cTn id="6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 calcmode="lin" valueType="num">
                                      <p:cBhvr additive="base">
                                        <p:cTn id="7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 calcmode="lin" valueType="num">
                                      <p:cBhvr additive="base">
                                        <p:cTn id="79"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anim calcmode="lin" valueType="num">
                                      <p:cBhvr additive="base">
                                        <p:cTn id="83"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anim calcmode="lin" valueType="num">
                                      <p:cBhvr additive="base">
                                        <p:cTn id="87"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20" end="20"/>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anim calcmode="lin" valueType="num">
                                      <p:cBhvr additive="base">
                                        <p:cTn id="91"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anim calcmode="lin" valueType="num">
                                      <p:cBhvr additive="base">
                                        <p:cTn id="95"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63871"/>
          </a:xfrm>
        </p:spPr>
        <p:txBody>
          <a:bodyPr>
            <a:normAutofit lnSpcReduction="10000"/>
          </a:bodyPr>
          <a:lstStyle/>
          <a:p>
            <a:pPr marL="0" indent="0" algn="ctr" rtl="1">
              <a:buNone/>
            </a:pPr>
            <a:r>
              <a:rPr lang="fa-IR" sz="2400" b="1" dirty="0">
                <a:solidFill>
                  <a:srgbClr val="FF0000"/>
                </a:solidFill>
                <a:cs typeface="B Lotus" panose="00000400000000000000" pitchFamily="2" charset="-78"/>
              </a:rPr>
              <a:t>سطح کاربرد:</a:t>
            </a:r>
          </a:p>
          <a:p>
            <a:pPr marL="0" indent="0" algn="just" rtl="1">
              <a:buNone/>
            </a:pPr>
            <a:r>
              <a:rPr lang="fa-IR" sz="2400" dirty="0">
                <a:cs typeface="B Lotus" panose="00000400000000000000" pitchFamily="2" charset="-78"/>
              </a:rPr>
              <a:t>دانش‌آموزان کلاس ششم دبستان بنت‌الهدی می‌خواهند برای عید سعید فطر شربت درست کنند. سه گروه پیشنهادهای خود را ارائه داده‌اند. پیشنهاد گروه اوّل: 1 پیمانه شکر و 9 پیمانه آب، پیشنهاد گروه دوم: 5 پیمانه شکر و 9 پیمانه آب و پیشنهاد گروه سوم: یک سوم پیمانه شکر و 3 پیمانه آب</a:t>
            </a:r>
          </a:p>
          <a:p>
            <a:pPr marL="0" indent="0" algn="just" rtl="1">
              <a:buNone/>
            </a:pPr>
            <a:r>
              <a:rPr lang="fa-IR" sz="2400" dirty="0">
                <a:solidFill>
                  <a:srgbClr val="FF0000"/>
                </a:solidFill>
                <a:cs typeface="B Lotus" panose="00000400000000000000" pitchFamily="2" charset="-78"/>
              </a:rPr>
              <a:t>راهنمایی</a:t>
            </a:r>
            <a:r>
              <a:rPr lang="fa-IR" sz="2400" dirty="0">
                <a:cs typeface="B Lotus" panose="00000400000000000000" pitchFamily="2" charset="-78"/>
              </a:rPr>
              <a:t>: هر سؤال را به پاسخ صحیح مرتبط دهید. یک پاسخ اضافی وجود دارد</a:t>
            </a:r>
            <a:r>
              <a:rPr lang="fa-IR" sz="2400" dirty="0" smtClean="0">
                <a:cs typeface="B Lotus" panose="00000400000000000000" pitchFamily="2" charset="-78"/>
              </a:rPr>
              <a:t>.</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سؤالات:</a:t>
            </a:r>
          </a:p>
          <a:p>
            <a:pPr marL="0" indent="0" algn="just" rtl="1">
              <a:buNone/>
            </a:pPr>
            <a:r>
              <a:rPr lang="fa-IR" sz="2400" dirty="0">
                <a:cs typeface="B Lotus" panose="00000400000000000000" pitchFamily="2" charset="-78"/>
              </a:rPr>
              <a:t>1ـ با استفاده از این دو پیشنهاد، شیرینی شربت یکسان می‌شود.</a:t>
            </a:r>
          </a:p>
          <a:p>
            <a:pPr marL="0" indent="0" algn="just" rtl="1">
              <a:buNone/>
            </a:pPr>
            <a:r>
              <a:rPr lang="fa-IR" sz="2400" dirty="0">
                <a:cs typeface="B Lotus" panose="00000400000000000000" pitchFamily="2" charset="-78"/>
              </a:rPr>
              <a:t>2ـ با استفاده از این پیشنهاد شربت شیرین‌تر از بقیه می‌شود.</a:t>
            </a:r>
          </a:p>
          <a:p>
            <a:pPr marL="0" indent="0" algn="just" rtl="1">
              <a:buNone/>
            </a:pPr>
            <a:r>
              <a:rPr lang="fa-IR" sz="2400" dirty="0">
                <a:cs typeface="B Lotus" panose="00000400000000000000" pitchFamily="2" charset="-78"/>
              </a:rPr>
              <a:t>3ـ با استفاده از این پیشنهاد، شربت رقیق‌تر می‌شود. </a:t>
            </a:r>
          </a:p>
          <a:p>
            <a:pPr marL="0" indent="0" algn="just" rtl="1">
              <a:buNone/>
            </a:pPr>
            <a:endParaRPr lang="fa-IR" sz="2400" dirty="0">
              <a:cs typeface="B Lotus" panose="00000400000000000000" pitchFamily="2" charset="-78"/>
            </a:endParaRPr>
          </a:p>
          <a:p>
            <a:pPr marL="0" indent="0" algn="just" rtl="1">
              <a:buNone/>
            </a:pPr>
            <a:r>
              <a:rPr lang="fa-IR" sz="2400" dirty="0">
                <a:solidFill>
                  <a:srgbClr val="FF0000"/>
                </a:solidFill>
                <a:cs typeface="B Lotus" panose="00000400000000000000" pitchFamily="2" charset="-78"/>
              </a:rPr>
              <a:t>پاسخ‌ها:</a:t>
            </a:r>
          </a:p>
          <a:p>
            <a:pPr marL="0" indent="0" algn="just" rtl="1">
              <a:buNone/>
            </a:pPr>
            <a:r>
              <a:rPr lang="fa-IR" sz="2400" dirty="0">
                <a:cs typeface="B Lotus" panose="00000400000000000000" pitchFamily="2" charset="-78"/>
              </a:rPr>
              <a:t>الف) پیشنهاد دوم</a:t>
            </a:r>
          </a:p>
          <a:p>
            <a:pPr marL="0" indent="0" algn="just" rtl="1">
              <a:buNone/>
            </a:pPr>
            <a:r>
              <a:rPr lang="fa-IR" sz="2400" dirty="0">
                <a:cs typeface="B Lotus" panose="00000400000000000000" pitchFamily="2" charset="-78"/>
              </a:rPr>
              <a:t>ب) پیشنهاد سوم </a:t>
            </a:r>
          </a:p>
          <a:p>
            <a:pPr marL="0" indent="0" algn="just" rtl="1">
              <a:buNone/>
            </a:pPr>
            <a:r>
              <a:rPr lang="fa-IR" sz="2400" dirty="0">
                <a:cs typeface="B Lotus" panose="00000400000000000000" pitchFamily="2" charset="-78"/>
              </a:rPr>
              <a:t>ج) پیشنهاد اوّل و سوم</a:t>
            </a:r>
          </a:p>
          <a:p>
            <a:pPr marL="0" indent="0" algn="just" rtl="1">
              <a:buNone/>
            </a:pPr>
            <a:r>
              <a:rPr lang="fa-IR" sz="2400" dirty="0">
                <a:cs typeface="B Lotus" panose="00000400000000000000" pitchFamily="2" charset="-78"/>
              </a:rPr>
              <a:t>د) پیشنهاد دوم و سوم</a:t>
            </a:r>
          </a:p>
          <a:p>
            <a:pPr marL="0" indent="0" algn="just" rtl="1">
              <a:buNone/>
            </a:pPr>
            <a:endParaRPr lang="en-US" sz="2400"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39723256"/>
      </p:ext>
    </p:extLst>
  </p:cSld>
  <p:clrMapOvr>
    <a:masterClrMapping/>
  </p:clrMapOvr>
  <mc:AlternateContent xmlns:mc="http://schemas.openxmlformats.org/markup-compatibility/2006">
    <mc:Choice xmlns:p14="http://schemas.microsoft.com/office/powerpoint/2010/main" Requires="p14">
      <p:transition spd="slow" p14:dur="2000" advTm="172561"/>
    </mc:Choice>
    <mc:Fallback>
      <p:transition spd="slow" advTm="172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11|4.7|51.6|35.9|13.5"/>
</p:tagLst>
</file>

<file path=ppt/tags/tag10.xml><?xml version="1.0" encoding="utf-8"?>
<p:tagLst xmlns:a="http://schemas.openxmlformats.org/drawingml/2006/main" xmlns:r="http://schemas.openxmlformats.org/officeDocument/2006/relationships" xmlns:p="http://schemas.openxmlformats.org/presentationml/2006/main">
  <p:tag name="TIMING" val="|0.9|13.5|19.6|5.3|18.1"/>
</p:tagLst>
</file>

<file path=ppt/tags/tag2.xml><?xml version="1.0" encoding="utf-8"?>
<p:tagLst xmlns:a="http://schemas.openxmlformats.org/drawingml/2006/main" xmlns:r="http://schemas.openxmlformats.org/officeDocument/2006/relationships" xmlns:p="http://schemas.openxmlformats.org/presentationml/2006/main">
  <p:tag name="TIMING" val="|1.2|31.2|36.9|54.9"/>
</p:tagLst>
</file>

<file path=ppt/tags/tag3.xml><?xml version="1.0" encoding="utf-8"?>
<p:tagLst xmlns:a="http://schemas.openxmlformats.org/drawingml/2006/main" xmlns:r="http://schemas.openxmlformats.org/officeDocument/2006/relationships" xmlns:p="http://schemas.openxmlformats.org/presentationml/2006/main">
  <p:tag name="TIMING" val="|0.2|3.6|21.1|35.2|3.7|50.8|20.6"/>
</p:tagLst>
</file>

<file path=ppt/tags/tag4.xml><?xml version="1.0" encoding="utf-8"?>
<p:tagLst xmlns:a="http://schemas.openxmlformats.org/drawingml/2006/main" xmlns:r="http://schemas.openxmlformats.org/officeDocument/2006/relationships" xmlns:p="http://schemas.openxmlformats.org/presentationml/2006/main">
  <p:tag name="TIMING" val="|0.4|28.5|2.8|40.8|21.1|42"/>
</p:tagLst>
</file>

<file path=ppt/tags/tag5.xml><?xml version="1.0" encoding="utf-8"?>
<p:tagLst xmlns:a="http://schemas.openxmlformats.org/drawingml/2006/main" xmlns:r="http://schemas.openxmlformats.org/officeDocument/2006/relationships" xmlns:p="http://schemas.openxmlformats.org/presentationml/2006/main">
  <p:tag name="TIMING" val="|1.9|21.6|50.2|7|36.4|13.2|6.6"/>
</p:tagLst>
</file>

<file path=ppt/tags/tag6.xml><?xml version="1.0" encoding="utf-8"?>
<p:tagLst xmlns:a="http://schemas.openxmlformats.org/drawingml/2006/main" xmlns:r="http://schemas.openxmlformats.org/officeDocument/2006/relationships" xmlns:p="http://schemas.openxmlformats.org/presentationml/2006/main">
  <p:tag name="TIMING" val="|1.5|15.5|12.9|31.5|2.9|63.7|21|12.3|5.9"/>
</p:tagLst>
</file>

<file path=ppt/tags/tag7.xml><?xml version="1.0" encoding="utf-8"?>
<p:tagLst xmlns:a="http://schemas.openxmlformats.org/drawingml/2006/main" xmlns:r="http://schemas.openxmlformats.org/officeDocument/2006/relationships" xmlns:p="http://schemas.openxmlformats.org/presentationml/2006/main">
  <p:tag name="TIMING" val="|1.4|45.9|6.5|9"/>
</p:tagLst>
</file>

<file path=ppt/tags/tag8.xml><?xml version="1.0" encoding="utf-8"?>
<p:tagLst xmlns:a="http://schemas.openxmlformats.org/drawingml/2006/main" xmlns:r="http://schemas.openxmlformats.org/officeDocument/2006/relationships" xmlns:p="http://schemas.openxmlformats.org/presentationml/2006/main">
  <p:tag name="TIMING" val="|3.4|47.4|41.2"/>
</p:tagLst>
</file>

<file path=ppt/tags/tag9.xml><?xml version="1.0" encoding="utf-8"?>
<p:tagLst xmlns:a="http://schemas.openxmlformats.org/drawingml/2006/main" xmlns:r="http://schemas.openxmlformats.org/officeDocument/2006/relationships" xmlns:p="http://schemas.openxmlformats.org/presentationml/2006/main">
  <p:tag name="TIMING" val="|1.6|39.5|8.4|1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1638</Words>
  <Application>Microsoft Office PowerPoint</Application>
  <PresentationFormat>Widescreen</PresentationFormat>
  <Paragraphs>132</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 Lotus</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dc:creator>
  <cp:lastModifiedBy>ca</cp:lastModifiedBy>
  <cp:revision>54</cp:revision>
  <dcterms:created xsi:type="dcterms:W3CDTF">2020-04-21T20:24:05Z</dcterms:created>
  <dcterms:modified xsi:type="dcterms:W3CDTF">2020-04-23T07:57:42Z</dcterms:modified>
</cp:coreProperties>
</file>