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397" r:id="rId2"/>
    <p:sldId id="404" r:id="rId3"/>
    <p:sldId id="403" r:id="rId4"/>
    <p:sldId id="402" r:id="rId5"/>
    <p:sldId id="398" r:id="rId6"/>
    <p:sldId id="401" r:id="rId7"/>
    <p:sldId id="376" r:id="rId8"/>
    <p:sldId id="377" r:id="rId9"/>
    <p:sldId id="380" r:id="rId10"/>
    <p:sldId id="381" r:id="rId11"/>
    <p:sldId id="391" r:id="rId12"/>
    <p:sldId id="393" r:id="rId13"/>
    <p:sldId id="394" r:id="rId14"/>
    <p:sldId id="395" r:id="rId15"/>
    <p:sldId id="396" r:id="rId16"/>
    <p:sldId id="383" r:id="rId1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FC0A"/>
    <a:srgbClr val="00FF00"/>
    <a:srgbClr val="0F1301"/>
    <a:srgbClr val="011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0FEC21C-111F-48C1-8F4A-822184C63214}" type="datetimeFigureOut">
              <a:rPr lang="fa-IR" smtClean="0"/>
              <a:t>22/10/1441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2D0E8D1-0434-4597-9B2F-2B865CFB7DEE}" type="slidenum">
              <a:rPr lang="fa-IR" smtClean="0"/>
              <a:t>‹#›</a:t>
            </a:fld>
            <a:endParaRPr lang="fa-IR"/>
          </a:p>
        </p:txBody>
      </p:sp>
    </p:spTree>
    <p:extLst>
      <p:ext uri="{BB962C8B-B14F-4D97-AF65-F5344CB8AC3E}">
        <p14:creationId xmlns:p14="http://schemas.microsoft.com/office/powerpoint/2010/main" val="369853649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2D0E8D1-0434-4597-9B2F-2B865CFB7DEE}" type="slidenum">
              <a:rPr lang="fa-IR" smtClean="0"/>
              <a:t>13</a:t>
            </a:fld>
            <a:endParaRPr lang="fa-IR"/>
          </a:p>
        </p:txBody>
      </p:sp>
    </p:spTree>
    <p:extLst>
      <p:ext uri="{BB962C8B-B14F-4D97-AF65-F5344CB8AC3E}">
        <p14:creationId xmlns:p14="http://schemas.microsoft.com/office/powerpoint/2010/main" val="7883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2567810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66414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29310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10035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29785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250826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FA7C16E1-B9D8-4774-9F69-14374B3F2C26}" type="datetimeFigureOut">
              <a:rPr lang="fa-IR" smtClean="0"/>
              <a:t>22/10/1441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91492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FA7C16E1-B9D8-4774-9F69-14374B3F2C26}" type="datetimeFigureOut">
              <a:rPr lang="fa-IR" smtClean="0"/>
              <a:t>22/10/1441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105327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C16E1-B9D8-4774-9F69-14374B3F2C26}" type="datetimeFigureOut">
              <a:rPr lang="fa-IR" smtClean="0"/>
              <a:t>22/10/1441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88298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9278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34873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A7C16E1-B9D8-4774-9F69-14374B3F2C26}" type="datetimeFigureOut">
              <a:rPr lang="fa-IR" smtClean="0"/>
              <a:t>22/10/1441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EE8EA43-1B61-4172-A83B-F07CCF095D85}" type="slidenum">
              <a:rPr lang="fa-IR" smtClean="0"/>
              <a:t>‹#›</a:t>
            </a:fld>
            <a:endParaRPr lang="fa-IR"/>
          </a:p>
        </p:txBody>
      </p:sp>
    </p:spTree>
    <p:extLst>
      <p:ext uri="{BB962C8B-B14F-4D97-AF65-F5344CB8AC3E}">
        <p14:creationId xmlns:p14="http://schemas.microsoft.com/office/powerpoint/2010/main" val="316444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buNone/>
            </a:pPr>
            <a:r>
              <a:rPr lang="fa-IR" b="1" dirty="0" smtClean="0">
                <a:solidFill>
                  <a:srgbClr val="FF0000"/>
                </a:solidFill>
                <a:cs typeface="B Lotus" panose="00000400000000000000" pitchFamily="2" charset="-78"/>
              </a:rPr>
              <a:t>جدول مشخصات آزمون (جدول دو بعدی)</a:t>
            </a:r>
          </a:p>
          <a:p>
            <a:pPr marL="0" indent="0" algn="just">
              <a:buNone/>
            </a:pPr>
            <a:r>
              <a:rPr lang="fa-IR" dirty="0" smtClean="0">
                <a:cs typeface="B Lotus" panose="00000400000000000000" pitchFamily="2" charset="-78"/>
              </a:rPr>
              <a:t>یک آزمون خوب پیشرفت تحصیلی آزمونی است که به بهترین شکل ضمن احاطۀ همۀ محتوای برنامۀ درسی منعکس کنندۀ تمامی هدف‌های آموزشی نیز باشد. برای تحقق این اهداف می‌توان از جدول دوبعدی استفاده کرد. این جدول برای تعیین و توصیف هدف‌های آموزشی یا هدف‌های یادگیری و سنجش و اندازه‌گیری عملکرد یادگیرندگان مورد استفاده قرار می‌گیرد.</a:t>
            </a:r>
            <a:endParaRPr lang="en-US"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0616710"/>
      </p:ext>
    </p:extLst>
  </p:cSld>
  <p:clrMapOvr>
    <a:masterClrMapping/>
  </p:clrMapOvr>
  <p:transition spd="slow" advTm="1019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666528" cy="418058"/>
          </a:xfrm>
        </p:spPr>
        <p:txBody>
          <a:bodyPr>
            <a:normAutofit/>
          </a:bodyPr>
          <a:lstStyle/>
          <a:p>
            <a:pPr algn="l"/>
            <a:r>
              <a:rPr lang="fa-IR" sz="1000" dirty="0" smtClean="0">
                <a:cs typeface="2  Lotus" panose="00000400000000000000" pitchFamily="2" charset="-78"/>
              </a:rPr>
              <a:t>سنجش و اندازه‌گیری </a:t>
            </a:r>
            <a:endParaRPr lang="fa-IR" sz="1000" dirty="0">
              <a:cs typeface="2  Lotus" panose="00000400000000000000" pitchFamily="2" charset="-78"/>
            </a:endParaRPr>
          </a:p>
        </p:txBody>
      </p:sp>
      <p:sp>
        <p:nvSpPr>
          <p:cNvPr id="3" name="Content Placeholder 2"/>
          <p:cNvSpPr>
            <a:spLocks noGrp="1"/>
          </p:cNvSpPr>
          <p:nvPr>
            <p:ph idx="1"/>
          </p:nvPr>
        </p:nvSpPr>
        <p:spPr>
          <a:xfrm>
            <a:off x="107504" y="116632"/>
            <a:ext cx="8928992" cy="6696744"/>
          </a:xfrm>
        </p:spPr>
        <p:txBody>
          <a:bodyPr>
            <a:normAutofit fontScale="70000" lnSpcReduction="20000"/>
          </a:bodyPr>
          <a:lstStyle/>
          <a:p>
            <a:pPr marL="0" indent="0" algn="just">
              <a:buNone/>
            </a:pPr>
            <a:r>
              <a:rPr lang="fa-IR" b="1" dirty="0">
                <a:solidFill>
                  <a:srgbClr val="FF0000"/>
                </a:solidFill>
                <a:cs typeface="B Lotus" panose="00000400000000000000" pitchFamily="2" charset="-78"/>
              </a:rPr>
              <a:t>پرسشنامه‌های عاطفی :</a:t>
            </a:r>
          </a:p>
          <a:p>
            <a:pPr marL="0" indent="0" algn="just">
              <a:buNone/>
            </a:pPr>
            <a:r>
              <a:rPr lang="fa-IR" dirty="0">
                <a:cs typeface="B Lotus" panose="00000400000000000000" pitchFamily="2" charset="-78"/>
              </a:rPr>
              <a:t>این پرسشنامه‌هادارای دو نوع باز پاسخ و بسته پاسخ بوده و شدّت، جهت و هدف خاصی را سنجش می‌کنند که به قرار زیر تهیّه می‌شوند </a:t>
            </a:r>
            <a:r>
              <a:rPr lang="fa-IR" dirty="0" smtClean="0">
                <a:cs typeface="B Lotus" panose="00000400000000000000" pitchFamily="2" charset="-78"/>
              </a:rPr>
              <a:t>:</a:t>
            </a:r>
          </a:p>
          <a:p>
            <a:pPr marL="0" indent="0" algn="just">
              <a:buNone/>
            </a:pPr>
            <a:endParaRPr lang="fa-IR" dirty="0">
              <a:cs typeface="B Lotus" panose="00000400000000000000" pitchFamily="2" charset="-78"/>
            </a:endParaRPr>
          </a:p>
          <a:p>
            <a:pPr marL="0" indent="0" algn="just">
              <a:buNone/>
            </a:pPr>
            <a:r>
              <a:rPr lang="fa-IR" b="1" dirty="0">
                <a:cs typeface="B Lotus" panose="00000400000000000000" pitchFamily="2" charset="-78"/>
              </a:rPr>
              <a:t>قواعد تهیّه و اجرای پرسشنامه‌های عقیده سنج :</a:t>
            </a:r>
          </a:p>
          <a:p>
            <a:pPr marL="0" indent="0" algn="just">
              <a:buNone/>
            </a:pPr>
            <a:r>
              <a:rPr lang="fa-IR" dirty="0">
                <a:cs typeface="B Lotus" panose="00000400000000000000" pitchFamily="2" charset="-78"/>
              </a:rPr>
              <a:t>1- تعیین هدف از تنظیم پرسشنامه</a:t>
            </a:r>
          </a:p>
          <a:p>
            <a:pPr marL="0" indent="0" algn="just">
              <a:buNone/>
            </a:pPr>
            <a:r>
              <a:rPr lang="fa-IR" dirty="0">
                <a:cs typeface="B Lotus" panose="00000400000000000000" pitchFamily="2" charset="-78"/>
              </a:rPr>
              <a:t>2- نوشتن جملات ساده، واضح و مختصر</a:t>
            </a:r>
          </a:p>
          <a:p>
            <a:pPr marL="0" indent="0" algn="just">
              <a:buNone/>
            </a:pPr>
            <a:r>
              <a:rPr lang="fa-IR" dirty="0">
                <a:cs typeface="B Lotus" panose="00000400000000000000" pitchFamily="2" charset="-78"/>
              </a:rPr>
              <a:t>3- پرهیز از نوشتن جمله‌های هرگز تأیید نشده </a:t>
            </a:r>
          </a:p>
          <a:p>
            <a:pPr marL="0" indent="0" algn="just">
              <a:buNone/>
            </a:pPr>
            <a:r>
              <a:rPr lang="fa-IR" dirty="0">
                <a:cs typeface="B Lotus" panose="00000400000000000000" pitchFamily="2" charset="-78"/>
              </a:rPr>
              <a:t>4- خودداری از نوشتن جمله‌های منفی مضاعف </a:t>
            </a:r>
          </a:p>
          <a:p>
            <a:pPr marL="0" indent="0" algn="just">
              <a:buNone/>
            </a:pPr>
            <a:r>
              <a:rPr lang="fa-IR" dirty="0">
                <a:cs typeface="B Lotus" panose="00000400000000000000" pitchFamily="2" charset="-78"/>
              </a:rPr>
              <a:t>5- نوشتن جمله‌ها تعیین کننده عواطف (عاری از حقیقت)</a:t>
            </a:r>
          </a:p>
          <a:p>
            <a:pPr marL="0" indent="0" algn="just">
              <a:buNone/>
            </a:pPr>
            <a:r>
              <a:rPr lang="fa-IR" dirty="0">
                <a:cs typeface="B Lotus" panose="00000400000000000000" pitchFamily="2" charset="-78"/>
              </a:rPr>
              <a:t>6- دقت در نوشتن جمله‌ها به زمان حال (فاقد زمان گذشته و آینده)</a:t>
            </a:r>
          </a:p>
          <a:p>
            <a:pPr marL="0" indent="0" algn="just">
              <a:buNone/>
            </a:pPr>
            <a:r>
              <a:rPr lang="fa-IR" dirty="0">
                <a:cs typeface="B Lotus" panose="00000400000000000000" pitchFamily="2" charset="-78"/>
              </a:rPr>
              <a:t>7- قرار دادن تنها یک اندیشه در جمله‌ها</a:t>
            </a:r>
          </a:p>
          <a:p>
            <a:pPr marL="0" indent="0" algn="just">
              <a:buNone/>
            </a:pPr>
            <a:r>
              <a:rPr lang="fa-IR" dirty="0">
                <a:cs typeface="B Lotus" panose="00000400000000000000" pitchFamily="2" charset="-78"/>
              </a:rPr>
              <a:t>8- تنظیم تعداد سوال‌ها در حد مطلوب </a:t>
            </a:r>
          </a:p>
          <a:p>
            <a:pPr marL="0" indent="0" algn="just">
              <a:buNone/>
            </a:pPr>
            <a:r>
              <a:rPr lang="fa-IR" dirty="0">
                <a:cs typeface="B Lotus" panose="00000400000000000000" pitchFamily="2" charset="-78"/>
              </a:rPr>
              <a:t>9- مرور و اصلاح پرسشنامه توسط خود و دوستان مطّلع</a:t>
            </a:r>
          </a:p>
          <a:p>
            <a:pPr marL="0" indent="0" algn="just">
              <a:buNone/>
            </a:pPr>
            <a:r>
              <a:rPr lang="fa-IR" dirty="0">
                <a:cs typeface="B Lotus" panose="00000400000000000000" pitchFamily="2" charset="-78"/>
              </a:rPr>
              <a:t>10- جلب توّجه پاسخ دهندگان به اهمیّت پاسخ صحیح و صادقانه </a:t>
            </a:r>
          </a:p>
          <a:p>
            <a:pPr marL="0" indent="0" algn="just">
              <a:buNone/>
            </a:pPr>
            <a:r>
              <a:rPr lang="fa-IR" dirty="0">
                <a:cs typeface="B Lotus" panose="00000400000000000000" pitchFamily="2" charset="-78"/>
              </a:rPr>
              <a:t>11- جلب توّجه پاسخ دهندگان به پاسخگویی دقیق و با علاقه</a:t>
            </a:r>
          </a:p>
          <a:p>
            <a:pPr marL="0" indent="0" algn="just">
              <a:buNone/>
            </a:pPr>
            <a:r>
              <a:rPr lang="fa-IR" dirty="0">
                <a:cs typeface="B Lotus" panose="00000400000000000000" pitchFamily="2" charset="-78"/>
              </a:rPr>
              <a:t>12- جلوگیری از مشورت پاسخ دهندگان به هنگام پاسخگویی</a:t>
            </a:r>
          </a:p>
          <a:p>
            <a:pPr marL="0" indent="0" algn="just">
              <a:buNone/>
            </a:pPr>
            <a:r>
              <a:rPr lang="fa-IR" dirty="0">
                <a:cs typeface="B Lotus" panose="00000400000000000000" pitchFamily="2" charset="-78"/>
              </a:rPr>
              <a:t>13- تفهیم پاسخ دهندگان به پاسخگویی سوالات مطابق عقاید خود نه جلب توّجه طرّاح و ... </a:t>
            </a: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5637213"/>
      </p:ext>
    </p:extLst>
  </p:cSld>
  <p:clrMapOvr>
    <a:masterClrMapping/>
  </p:clrMapOvr>
  <mc:AlternateContent xmlns:mc="http://schemas.openxmlformats.org/markup-compatibility/2006" xmlns:p14="http://schemas.microsoft.com/office/powerpoint/2010/main">
    <mc:Choice Requires="p14">
      <p:transition spd="slow" p14:dur="2000" advTm="151717"/>
    </mc:Choice>
    <mc:Fallback xmlns="">
      <p:transition spd="slow" advTm="15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 calcmode="lin" valueType="num">
                                      <p:cBhvr additive="base">
                                        <p:cTn id="6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 calcmode="lin" valueType="num">
                                      <p:cBhvr additive="base">
                                        <p:cTn id="7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xEl>
                                              <p:pRg st="16" end="16"/>
                                            </p:txEl>
                                          </p:spTgt>
                                        </p:tgtEl>
                                        <p:attrNameLst>
                                          <p:attrName>style.visibility</p:attrName>
                                        </p:attrNameLst>
                                      </p:cBhvr>
                                      <p:to>
                                        <p:strVal val="visible"/>
                                      </p:to>
                                    </p:set>
                                    <p:anim calcmode="lin" valueType="num">
                                      <p:cBhvr additive="base">
                                        <p:cTn id="7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18456" cy="346050"/>
          </a:xfrm>
        </p:spPr>
        <p:txBody>
          <a:bodyPr>
            <a:normAutofit/>
          </a:bodyPr>
          <a:lstStyle/>
          <a:p>
            <a:r>
              <a:rPr lang="fa-IR" sz="800" dirty="0" smtClean="0">
                <a:cs typeface="B Lotus" panose="00000400000000000000" pitchFamily="2" charset="-78"/>
              </a:rPr>
              <a:t>سنجش و اندازه‌گیری </a:t>
            </a:r>
            <a:endParaRPr lang="fa-IR" sz="800" dirty="0">
              <a:cs typeface="B Lotus" panose="00000400000000000000" pitchFamily="2" charset="-78"/>
            </a:endParaRPr>
          </a:p>
        </p:txBody>
      </p:sp>
      <p:sp>
        <p:nvSpPr>
          <p:cNvPr id="3" name="Content Placeholder 2"/>
          <p:cNvSpPr>
            <a:spLocks noGrp="1"/>
          </p:cNvSpPr>
          <p:nvPr>
            <p:ph idx="1"/>
          </p:nvPr>
        </p:nvSpPr>
        <p:spPr>
          <a:xfrm>
            <a:off x="179512" y="116632"/>
            <a:ext cx="8856984" cy="6480720"/>
          </a:xfrm>
        </p:spPr>
        <p:txBody>
          <a:bodyPr/>
          <a:lstStyle/>
          <a:p>
            <a:pPr marL="0" indent="0">
              <a:buNone/>
            </a:pPr>
            <a:r>
              <a:rPr lang="fa-IR" dirty="0" smtClean="0">
                <a:solidFill>
                  <a:srgbClr val="FF0000"/>
                </a:solidFill>
                <a:cs typeface="B Lotus" panose="00000400000000000000" pitchFamily="2" charset="-78"/>
              </a:rPr>
              <a:t>باز پاسخ مانند :</a:t>
            </a:r>
          </a:p>
          <a:p>
            <a:pPr marL="0" indent="0">
              <a:buNone/>
            </a:pPr>
            <a:r>
              <a:rPr lang="fa-IR" dirty="0" smtClean="0">
                <a:cs typeface="B Lotus" panose="00000400000000000000" pitchFamily="2" charset="-78"/>
              </a:rPr>
              <a:t>1- این واحد درسی یک واحد خوبی بود اگر ..........</a:t>
            </a:r>
          </a:p>
          <a:p>
            <a:pPr marL="0" indent="0">
              <a:buNone/>
            </a:pPr>
            <a:r>
              <a:rPr lang="fa-IR" dirty="0" smtClean="0">
                <a:cs typeface="B Lotus" panose="00000400000000000000" pitchFamily="2" charset="-78"/>
              </a:rPr>
              <a:t>2- ارزشیابی یادگیری را بهتر یاد می‌گرفتم به شرطی که ..........</a:t>
            </a:r>
          </a:p>
          <a:p>
            <a:pPr marL="0" indent="0">
              <a:buNone/>
            </a:pPr>
            <a:r>
              <a:rPr lang="fa-IR" dirty="0" smtClean="0">
                <a:cs typeface="B Lotus" panose="00000400000000000000" pitchFamily="2" charset="-78"/>
              </a:rPr>
              <a:t>3- توصیه می‌کنم برای بهبود این واحد درسی ............</a:t>
            </a:r>
          </a:p>
          <a:p>
            <a:pPr marL="0" indent="0">
              <a:buNone/>
            </a:pPr>
            <a:r>
              <a:rPr lang="fa-IR" dirty="0" smtClean="0">
                <a:cs typeface="B Lotus" panose="00000400000000000000" pitchFamily="2" charset="-78"/>
              </a:rPr>
              <a:t>4- روشی که استاد برای تدریس به کار می‌برد ..........</a:t>
            </a:r>
          </a:p>
          <a:p>
            <a:pPr marL="0" indent="0">
              <a:buNone/>
            </a:pPr>
            <a:r>
              <a:rPr lang="fa-IR" dirty="0" smtClean="0">
                <a:cs typeface="B Lotus" panose="00000400000000000000" pitchFamily="2" charset="-78"/>
              </a:rPr>
              <a:t>5- از مطالب این واحد درسی برای ...........</a:t>
            </a:r>
          </a:p>
          <a:p>
            <a:pPr marL="0" indent="0">
              <a:buNone/>
            </a:pPr>
            <a:r>
              <a:rPr lang="fa-IR" dirty="0" smtClean="0">
                <a:cs typeface="B Lotus" panose="00000400000000000000" pitchFamily="2" charset="-78"/>
              </a:rPr>
              <a:t>6- منبع واحد ارزشیابی یادگیری یک ...........</a:t>
            </a:r>
          </a:p>
          <a:p>
            <a:pPr marL="0" indent="0">
              <a:buNone/>
            </a:pPr>
            <a:r>
              <a:rPr lang="fa-IR" dirty="0" smtClean="0">
                <a:cs typeface="B Lotus" panose="00000400000000000000" pitchFamily="2" charset="-78"/>
              </a:rPr>
              <a:t>7- آن‌چه بیش‌تر از هر چیز مرا در این ترم خوشحال کرد ..........</a:t>
            </a:r>
          </a:p>
          <a:p>
            <a:pPr marL="0" indent="0">
              <a:buNone/>
            </a:pPr>
            <a:r>
              <a:rPr lang="fa-IR" dirty="0" smtClean="0">
                <a:cs typeface="B Lotus" panose="00000400000000000000" pitchFamily="2" charset="-78"/>
              </a:rPr>
              <a:t>8- موردی که در این واحد درسی آزار داد ...........</a:t>
            </a:r>
          </a:p>
          <a:p>
            <a:pPr marL="0" indent="0">
              <a:buNone/>
            </a:pPr>
            <a:endParaRPr lang="fa-IR"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9955265"/>
      </p:ext>
    </p:extLst>
  </p:cSld>
  <p:clrMapOvr>
    <a:masterClrMapping/>
  </p:clrMapOvr>
  <mc:AlternateContent xmlns:mc="http://schemas.openxmlformats.org/markup-compatibility/2006" xmlns:p14="http://schemas.microsoft.com/office/powerpoint/2010/main">
    <mc:Choice Requires="p14">
      <p:transition spd="slow" p14:dur="2000" advTm="116073"/>
    </mc:Choice>
    <mc:Fallback xmlns="">
      <p:transition spd="slow" advTm="116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162472" cy="346050"/>
          </a:xfrm>
        </p:spPr>
        <p:txBody>
          <a:bodyPr>
            <a:normAutofit/>
          </a:bodyPr>
          <a:lstStyle/>
          <a:p>
            <a:r>
              <a:rPr lang="fa-IR" sz="800" dirty="0" smtClean="0">
                <a:cs typeface="B Lotus" panose="00000400000000000000" pitchFamily="2" charset="-78"/>
              </a:rPr>
              <a:t>سنجش و اندازه‌گیری</a:t>
            </a:r>
            <a:endParaRPr lang="fa-IR" sz="800" dirty="0">
              <a:cs typeface="B Lotus" panose="000004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7555252"/>
              </p:ext>
            </p:extLst>
          </p:nvPr>
        </p:nvGraphicFramePr>
        <p:xfrm>
          <a:off x="251520" y="620688"/>
          <a:ext cx="8568952" cy="4824536"/>
        </p:xfrm>
        <a:graphic>
          <a:graphicData uri="http://schemas.openxmlformats.org/drawingml/2006/table">
            <a:tbl>
              <a:tblPr rtl="1" firstRow="1" bandRow="1">
                <a:tableStyleId>{5C22544A-7EE6-4342-B048-85BDC9FD1C3A}</a:tableStyleId>
              </a:tblPr>
              <a:tblGrid>
                <a:gridCol w="8568952">
                  <a:extLst>
                    <a:ext uri="{9D8B030D-6E8A-4147-A177-3AD203B41FA5}">
                      <a16:colId xmlns:a16="http://schemas.microsoft.com/office/drawing/2014/main" val="20000"/>
                    </a:ext>
                  </a:extLst>
                </a:gridCol>
              </a:tblGrid>
              <a:tr h="4824536">
                <a:tc>
                  <a:txBody>
                    <a:bodyPr/>
                    <a:lstStyle/>
                    <a:p>
                      <a:pPr rtl="1"/>
                      <a:r>
                        <a:rPr lang="fa-IR" dirty="0" smtClean="0">
                          <a:ln>
                            <a:solidFill>
                              <a:sysClr val="windowText" lastClr="000000"/>
                            </a:solidFill>
                          </a:ln>
                          <a:solidFill>
                            <a:sysClr val="windowText" lastClr="000000"/>
                          </a:solidFill>
                          <a:cs typeface="B Lotus" panose="00000400000000000000" pitchFamily="2" charset="-78"/>
                        </a:rPr>
                        <a:t>راهنمایی :</a:t>
                      </a:r>
                    </a:p>
                    <a:p>
                      <a:pPr rtl="1"/>
                      <a:r>
                        <a:rPr lang="fa-IR" b="0" dirty="0" smtClean="0">
                          <a:ln>
                            <a:solidFill>
                              <a:sysClr val="windowText" lastClr="000000"/>
                            </a:solidFill>
                          </a:ln>
                          <a:solidFill>
                            <a:sysClr val="windowText" lastClr="000000"/>
                          </a:solidFill>
                          <a:cs typeface="B Lotus" panose="00000400000000000000" pitchFamily="2" charset="-78"/>
                        </a:rPr>
                        <a:t>پاسخگوی گرامی، لطفاً با انتخاب مناسب‌ترین گزینه مرتبط به هر سوال، درجۀ توافق جمله‌های زیر را با عقاید شخصی خویش معین فرمایید% </a:t>
                      </a:r>
                    </a:p>
                    <a:p>
                      <a:pPr algn="l" rtl="1"/>
                      <a:r>
                        <a:rPr lang="fa-IR" b="0" dirty="0" smtClean="0">
                          <a:ln>
                            <a:solidFill>
                              <a:sysClr val="windowText" lastClr="000000"/>
                            </a:solidFill>
                          </a:ln>
                          <a:solidFill>
                            <a:sysClr val="windowText" lastClr="000000"/>
                          </a:solidFill>
                          <a:cs typeface="B Lotus" panose="00000400000000000000" pitchFamily="2" charset="-78"/>
                        </a:rPr>
                        <a:t>با تشکر</a:t>
                      </a:r>
                    </a:p>
                    <a:p>
                      <a:pPr algn="r" rtl="1"/>
                      <a:endParaRPr lang="fa-IR" b="0" dirty="0" smtClean="0">
                        <a:ln>
                          <a:solidFill>
                            <a:sysClr val="windowText" lastClr="000000"/>
                          </a:solidFill>
                        </a:ln>
                        <a:solidFill>
                          <a:sysClr val="windowText" lastClr="000000"/>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54944198"/>
              </p:ext>
            </p:extLst>
          </p:nvPr>
        </p:nvGraphicFramePr>
        <p:xfrm>
          <a:off x="1259632" y="2564904"/>
          <a:ext cx="5856310" cy="2401116"/>
        </p:xfrm>
        <a:graphic>
          <a:graphicData uri="http://schemas.openxmlformats.org/drawingml/2006/table">
            <a:tbl>
              <a:tblPr rtl="1" firstRow="1" bandRow="1">
                <a:tableStyleId>{FABFCF23-3B69-468F-B69F-88F6DE6A72F2}</a:tableStyleId>
              </a:tblPr>
              <a:tblGrid>
                <a:gridCol w="3489596">
                  <a:extLst>
                    <a:ext uri="{9D8B030D-6E8A-4147-A177-3AD203B41FA5}">
                      <a16:colId xmlns:a16="http://schemas.microsoft.com/office/drawing/2014/main" val="20000"/>
                    </a:ext>
                  </a:extLst>
                </a:gridCol>
                <a:gridCol w="643136">
                  <a:extLst>
                    <a:ext uri="{9D8B030D-6E8A-4147-A177-3AD203B41FA5}">
                      <a16:colId xmlns:a16="http://schemas.microsoft.com/office/drawing/2014/main" val="20001"/>
                    </a:ext>
                  </a:extLst>
                </a:gridCol>
                <a:gridCol w="486544">
                  <a:extLst>
                    <a:ext uri="{9D8B030D-6E8A-4147-A177-3AD203B41FA5}">
                      <a16:colId xmlns:a16="http://schemas.microsoft.com/office/drawing/2014/main" val="20002"/>
                    </a:ext>
                  </a:extLst>
                </a:gridCol>
                <a:gridCol w="505594">
                  <a:extLst>
                    <a:ext uri="{9D8B030D-6E8A-4147-A177-3AD203B41FA5}">
                      <a16:colId xmlns:a16="http://schemas.microsoft.com/office/drawing/2014/main" val="20003"/>
                    </a:ext>
                  </a:extLst>
                </a:gridCol>
                <a:gridCol w="731440">
                  <a:extLst>
                    <a:ext uri="{9D8B030D-6E8A-4147-A177-3AD203B41FA5}">
                      <a16:colId xmlns:a16="http://schemas.microsoft.com/office/drawing/2014/main" val="20004"/>
                    </a:ext>
                  </a:extLst>
                </a:gridCol>
              </a:tblGrid>
              <a:tr h="287859">
                <a:tc rowSpan="2">
                  <a:txBody>
                    <a:bodyPr/>
                    <a:lstStyle/>
                    <a:p>
                      <a:pPr algn="ctr" rtl="1"/>
                      <a:r>
                        <a:rPr lang="fa-IR" dirty="0" smtClean="0"/>
                        <a:t>سوالات </a:t>
                      </a:r>
                      <a:endParaRPr lang="fa-IR"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algn="ctr" rtl="1"/>
                      <a:r>
                        <a:rPr lang="fa-IR" dirty="0" smtClean="0"/>
                        <a:t>گزینه‌ها </a:t>
                      </a:r>
                      <a:endParaRPr lang="fa-IR"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rtl="1"/>
                      <a:endParaRPr lang="fa-IR"/>
                    </a:p>
                  </a:txBody>
                  <a:tcPr/>
                </a:tc>
                <a:tc hMerge="1">
                  <a:txBody>
                    <a:bodyPr/>
                    <a:lstStyle/>
                    <a:p>
                      <a:pPr rtl="1"/>
                      <a:endParaRPr lang="fa-IR" dirty="0"/>
                    </a:p>
                  </a:txBody>
                  <a:tcPr/>
                </a:tc>
                <a:tc hMerge="1">
                  <a:txBody>
                    <a:bodyPr/>
                    <a:lstStyle/>
                    <a:p>
                      <a:pPr rtl="1"/>
                      <a:endParaRPr lang="fa-IR"/>
                    </a:p>
                  </a:txBody>
                  <a:tcPr/>
                </a:tc>
                <a:extLst>
                  <a:ext uri="{0D108BD9-81ED-4DB2-BD59-A6C34878D82A}">
                    <a16:rowId xmlns:a16="http://schemas.microsoft.com/office/drawing/2014/main" val="10000"/>
                  </a:ext>
                </a:extLst>
              </a:tr>
              <a:tr h="287859">
                <a:tc vMerge="1">
                  <a:txBody>
                    <a:bodyPr/>
                    <a:lstStyle/>
                    <a:p>
                      <a:endParaRPr lang="fa-IR"/>
                    </a:p>
                  </a:txBody>
                  <a:tcPr/>
                </a:tc>
                <a:tc>
                  <a:txBody>
                    <a:bodyPr/>
                    <a:lstStyle/>
                    <a:p>
                      <a:pPr rtl="1"/>
                      <a:r>
                        <a:rPr lang="fa-IR" sz="800" dirty="0" smtClean="0">
                          <a:ln>
                            <a:solidFill>
                              <a:schemeClr val="tx1"/>
                            </a:solidFill>
                          </a:ln>
                          <a:cs typeface="B Lotus" panose="00000400000000000000" pitchFamily="2" charset="-78"/>
                        </a:rPr>
                        <a:t>کاملآً موافق</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rtl="1"/>
                      <a:r>
                        <a:rPr lang="fa-IR" sz="800" dirty="0" smtClean="0">
                          <a:ln>
                            <a:solidFill>
                              <a:schemeClr val="tx1"/>
                            </a:solidFill>
                          </a:ln>
                          <a:cs typeface="B Lotus" panose="00000400000000000000" pitchFamily="2" charset="-78"/>
                        </a:rPr>
                        <a:t>موافق</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rtl="1"/>
                      <a:r>
                        <a:rPr lang="fa-IR" sz="800" dirty="0" smtClean="0">
                          <a:ln>
                            <a:solidFill>
                              <a:schemeClr val="tx1"/>
                            </a:solidFill>
                          </a:ln>
                          <a:cs typeface="B Lotus" panose="00000400000000000000" pitchFamily="2" charset="-78"/>
                        </a:rPr>
                        <a:t>مخالف</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rtl="1"/>
                      <a:r>
                        <a:rPr lang="fa-IR" sz="800" dirty="0" smtClean="0">
                          <a:ln>
                            <a:solidFill>
                              <a:schemeClr val="tx1"/>
                            </a:solidFill>
                          </a:ln>
                          <a:cs typeface="B Lotus" panose="00000400000000000000" pitchFamily="2" charset="-78"/>
                        </a:rPr>
                        <a:t>کاملاً مخالف</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287859">
                <a:tc>
                  <a:txBody>
                    <a:bodyPr/>
                    <a:lstStyle/>
                    <a:p>
                      <a:pPr rtl="1"/>
                      <a:r>
                        <a:rPr lang="fa-IR" sz="800" dirty="0" smtClean="0">
                          <a:ln>
                            <a:solidFill>
                              <a:schemeClr val="tx1"/>
                            </a:solidFill>
                          </a:ln>
                          <a:cs typeface="B Lotus" panose="00000400000000000000" pitchFamily="2" charset="-78"/>
                        </a:rPr>
                        <a:t>1- معتقدم، آگاهی و تسلط بر مفاهیم ارزشیابی یادگیری، بر هر داوطلب حرفه‌ی معلّمی ضروری است.</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8642">
                <a:tc>
                  <a:txBody>
                    <a:bodyPr/>
                    <a:lstStyle/>
                    <a:p>
                      <a:pPr rtl="1"/>
                      <a:r>
                        <a:rPr lang="fa-IR" sz="800" dirty="0" smtClean="0">
                          <a:ln>
                            <a:solidFill>
                              <a:schemeClr val="tx1"/>
                            </a:solidFill>
                          </a:ln>
                          <a:cs typeface="B Lotus" panose="00000400000000000000" pitchFamily="2" charset="-78"/>
                        </a:rPr>
                        <a:t>2- گاهی اوقات تعمداً در کلاس درس، از پی‌گیری مباحث خودداری می‌کنم.</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7859">
                <a:tc>
                  <a:txBody>
                    <a:bodyPr/>
                    <a:lstStyle/>
                    <a:p>
                      <a:pPr rtl="1"/>
                      <a:r>
                        <a:rPr lang="fa-IR" sz="800" dirty="0" smtClean="0">
                          <a:ln>
                            <a:solidFill>
                              <a:schemeClr val="tx1"/>
                            </a:solidFill>
                          </a:ln>
                          <a:solidFill>
                            <a:schemeClr val="bg1"/>
                          </a:solidFill>
                          <a:cs typeface="B Lotus" panose="00000400000000000000" pitchFamily="2" charset="-78"/>
                        </a:rPr>
                        <a:t>3- اگر با علاقه و دقّت مباحث را پی‌گیری کنم، می‎توانم در لابلای مباحث استاد، اشکالاتی را متذکر شوم. </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7859">
                <a:tc>
                  <a:txBody>
                    <a:bodyPr/>
                    <a:lstStyle/>
                    <a:p>
                      <a:pPr rtl="1"/>
                      <a:r>
                        <a:rPr lang="fa-IR" sz="800" dirty="0" smtClean="0">
                          <a:ln>
                            <a:solidFill>
                              <a:schemeClr val="tx1"/>
                            </a:solidFill>
                          </a:ln>
                          <a:solidFill>
                            <a:schemeClr val="bg1"/>
                          </a:solidFill>
                          <a:cs typeface="B Lotus" panose="00000400000000000000" pitchFamily="2" charset="-78"/>
                        </a:rPr>
                        <a:t>4- چنین به نظر می‌آید غیر از این منبع درسی، منبع کاملی برای درک و تسلط مفاهیم ارزشیابی یادگیری وجود دارد.</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7859">
                <a:tc>
                  <a:txBody>
                    <a:bodyPr/>
                    <a:lstStyle/>
                    <a:p>
                      <a:pPr rtl="1"/>
                      <a:r>
                        <a:rPr lang="fa-IR" sz="800" dirty="0" smtClean="0">
                          <a:ln>
                            <a:solidFill>
                              <a:schemeClr val="tx1"/>
                            </a:solidFill>
                          </a:ln>
                          <a:solidFill>
                            <a:schemeClr val="bg1"/>
                          </a:solidFill>
                          <a:cs typeface="B Lotus" panose="00000400000000000000" pitchFamily="2" charset="-78"/>
                        </a:rPr>
                        <a:t>5- مطالب این واحد درسی، یکی از مهم‌ترین راه‌کارهای افزایش میزان تخصص حرفه‌ای معلّمان محسوب می‌شود.</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7859">
                <a:tc>
                  <a:txBody>
                    <a:bodyPr/>
                    <a:lstStyle/>
                    <a:p>
                      <a:pPr rtl="1"/>
                      <a:r>
                        <a:rPr lang="fa-IR" sz="800" dirty="0" smtClean="0">
                          <a:ln>
                            <a:solidFill>
                              <a:schemeClr val="tx1"/>
                            </a:solidFill>
                          </a:ln>
                          <a:solidFill>
                            <a:schemeClr val="bg1"/>
                          </a:solidFill>
                          <a:cs typeface="B Lotus" panose="00000400000000000000" pitchFamily="2" charset="-78"/>
                        </a:rPr>
                        <a:t>6- احساس دارم در ساعات کلاسی این واحد، سعی ندارم به موقع در کلاس درس حاضر شوم.</a:t>
                      </a:r>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fa-IR" sz="800" dirty="0">
                        <a:ln>
                          <a:solidFill>
                            <a:schemeClr val="tx1"/>
                          </a:solidFill>
                        </a:ln>
                        <a:solidFill>
                          <a:schemeClr val="bg1"/>
                        </a:solidFill>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1853291"/>
      </p:ext>
    </p:extLst>
  </p:cSld>
  <p:clrMapOvr>
    <a:masterClrMapping/>
  </p:clrMapOvr>
  <mc:AlternateContent xmlns:mc="http://schemas.openxmlformats.org/markup-compatibility/2006" xmlns:p14="http://schemas.microsoft.com/office/powerpoint/2010/main">
    <mc:Choice Requires="p14">
      <p:transition spd="slow" p14:dur="2000" advTm="258"/>
    </mc:Choice>
    <mc:Fallback xmlns="">
      <p:transition spd="slow" advTm="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64096" cy="216024"/>
          </a:xfrm>
        </p:spPr>
        <p:txBody>
          <a:bodyPr>
            <a:normAutofit/>
          </a:bodyPr>
          <a:lstStyle/>
          <a:p>
            <a:r>
              <a:rPr lang="fa-IR" sz="800" dirty="0" smtClean="0">
                <a:cs typeface="B Lotus" panose="00000400000000000000" pitchFamily="2" charset="-78"/>
              </a:rPr>
              <a:t>سنجش و اندازه‌گیری</a:t>
            </a:r>
            <a:endParaRPr lang="fa-IR" sz="800" dirty="0">
              <a:cs typeface="B Lotus" panose="00000400000000000000" pitchFamily="2" charset="-78"/>
            </a:endParaRPr>
          </a:p>
        </p:txBody>
      </p:sp>
      <p:sp>
        <p:nvSpPr>
          <p:cNvPr id="3" name="Content Placeholder 2"/>
          <p:cNvSpPr>
            <a:spLocks noGrp="1"/>
          </p:cNvSpPr>
          <p:nvPr>
            <p:ph idx="1"/>
          </p:nvPr>
        </p:nvSpPr>
        <p:spPr>
          <a:xfrm>
            <a:off x="179512" y="116632"/>
            <a:ext cx="8856984" cy="6624736"/>
          </a:xfrm>
        </p:spPr>
        <p:txBody>
          <a:bodyPr>
            <a:normAutofit lnSpcReduction="10000"/>
          </a:bodyPr>
          <a:lstStyle/>
          <a:p>
            <a:pPr marL="0" indent="0">
              <a:buNone/>
            </a:pPr>
            <a:r>
              <a:rPr lang="fa-IR" dirty="0" smtClean="0">
                <a:solidFill>
                  <a:srgbClr val="FF0000"/>
                </a:solidFill>
                <a:cs typeface="B Lotus" panose="00000400000000000000" pitchFamily="2" charset="-78"/>
              </a:rPr>
              <a:t>انواع پرسشنامه‌های سنجش عقیده : </a:t>
            </a:r>
          </a:p>
          <a:p>
            <a:pPr marL="0" indent="0">
              <a:buNone/>
            </a:pPr>
            <a:r>
              <a:rPr lang="fa-IR" dirty="0" smtClean="0">
                <a:cs typeface="B Lotus" panose="00000400000000000000" pitchFamily="2" charset="-78"/>
              </a:rPr>
              <a:t>1- روش تفکیک معنایی 2- روش لیکرت </a:t>
            </a:r>
          </a:p>
          <a:p>
            <a:pPr marL="0" indent="0">
              <a:buNone/>
            </a:pPr>
            <a:r>
              <a:rPr lang="fa-IR" dirty="0" smtClean="0">
                <a:solidFill>
                  <a:srgbClr val="FF0000"/>
                </a:solidFill>
                <a:cs typeface="B Lotus" panose="00000400000000000000" pitchFamily="2" charset="-78"/>
              </a:rPr>
              <a:t>روش تفکیک معنایی : </a:t>
            </a:r>
            <a:r>
              <a:rPr lang="fa-IR" dirty="0" smtClean="0">
                <a:cs typeface="B Lotus" panose="00000400000000000000" pitchFamily="2" charset="-78"/>
              </a:rPr>
              <a:t>این روش شامل تعدادی صفت دو قطبی (خوب ـ بد، زیبا ـ زشت، روشن ـ تاریک، تأیید ـ مردود و ...)  </a:t>
            </a:r>
          </a:p>
          <a:p>
            <a:pPr marL="0" indent="0">
              <a:buNone/>
            </a:pPr>
            <a:r>
              <a:rPr lang="fa-IR" dirty="0" smtClean="0">
                <a:cs typeface="B Lotus" panose="00000400000000000000" pitchFamily="2" charset="-78"/>
              </a:rPr>
              <a:t>مانند :</a:t>
            </a:r>
          </a:p>
          <a:p>
            <a:pPr marL="0" indent="0">
              <a:buNone/>
            </a:pPr>
            <a:endParaRPr lang="fa-IR" dirty="0" smtClean="0">
              <a:cs typeface="B Lotus" panose="00000400000000000000" pitchFamily="2" charset="-78"/>
            </a:endParaRPr>
          </a:p>
          <a:p>
            <a:pPr marL="0" indent="0">
              <a:buNone/>
            </a:pPr>
            <a:endParaRPr lang="fa-IR" dirty="0">
              <a:cs typeface="B Lotus" panose="00000400000000000000" pitchFamily="2" charset="-78"/>
            </a:endParaRPr>
          </a:p>
          <a:p>
            <a:pPr marL="0" indent="0">
              <a:buNone/>
            </a:pPr>
            <a:endParaRPr lang="fa-IR" sz="1600" dirty="0" smtClean="0">
              <a:cs typeface="B Lotus" panose="00000400000000000000" pitchFamily="2" charset="-78"/>
            </a:endParaRPr>
          </a:p>
          <a:p>
            <a:pPr marL="0" indent="0">
              <a:buNone/>
            </a:pPr>
            <a:endParaRPr lang="fa-IR" sz="1600" dirty="0" smtClean="0">
              <a:cs typeface="B Lotus" panose="00000400000000000000" pitchFamily="2" charset="-78"/>
            </a:endParaRPr>
          </a:p>
          <a:p>
            <a:pPr marL="0" indent="0">
              <a:buNone/>
            </a:pPr>
            <a:r>
              <a:rPr lang="fa-IR" sz="2400" b="1" dirty="0" smtClean="0">
                <a:solidFill>
                  <a:srgbClr val="FF0000"/>
                </a:solidFill>
                <a:cs typeface="B Lotus" panose="00000400000000000000" pitchFamily="2" charset="-78"/>
              </a:rPr>
              <a:t>قواعد تهیّه پرسشنامه تفکیک معنایی : </a:t>
            </a:r>
          </a:p>
          <a:p>
            <a:pPr marL="0" indent="0">
              <a:buNone/>
            </a:pPr>
            <a:r>
              <a:rPr lang="fa-IR" sz="2200" dirty="0" smtClean="0">
                <a:cs typeface="B Lotus" panose="00000400000000000000" pitchFamily="2" charset="-78"/>
              </a:rPr>
              <a:t>1- تنظیم جفت‌های مناسب صفت‌های دو قطبی</a:t>
            </a:r>
          </a:p>
          <a:p>
            <a:pPr marL="0" indent="0">
              <a:buNone/>
            </a:pPr>
            <a:r>
              <a:rPr lang="fa-IR" sz="2200" dirty="0" smtClean="0">
                <a:cs typeface="B Lotus" panose="00000400000000000000" pitchFamily="2" charset="-78"/>
              </a:rPr>
              <a:t>2- تنظیم ظاهر صحیح پرسشنامه </a:t>
            </a:r>
          </a:p>
          <a:p>
            <a:pPr marL="0" indent="0">
              <a:buNone/>
            </a:pPr>
            <a:r>
              <a:rPr lang="fa-IR" sz="2200" dirty="0" smtClean="0">
                <a:cs typeface="B Lotus" panose="00000400000000000000" pitchFamily="2" charset="-78"/>
              </a:rPr>
              <a:t>3- اجرای روی گروه هدف</a:t>
            </a:r>
          </a:p>
          <a:p>
            <a:pPr marL="0" indent="0">
              <a:buNone/>
            </a:pPr>
            <a:r>
              <a:rPr lang="fa-IR" sz="2200" dirty="0" smtClean="0">
                <a:cs typeface="B Lotus" panose="00000400000000000000" pitchFamily="2" charset="-78"/>
              </a:rPr>
              <a:t>4- محاسبه همبستگی بین هر جفت صفت دو قطبی با نمره کل مقیاس</a:t>
            </a:r>
          </a:p>
          <a:p>
            <a:pPr marL="0" indent="0">
              <a:buNone/>
            </a:pPr>
            <a:r>
              <a:rPr lang="fa-IR" sz="2200" dirty="0" smtClean="0">
                <a:cs typeface="B Lotus" panose="00000400000000000000" pitchFamily="2" charset="-78"/>
              </a:rPr>
              <a:t>5- حذف صفت‌های با همبستگی کم‎تر از کل مقیاس </a:t>
            </a:r>
            <a:endParaRPr lang="fa-IR" sz="2200" dirty="0">
              <a:cs typeface="B Lotus" panose="00000400000000000000" pitchFamily="2" charset="-78"/>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192351624"/>
                  </p:ext>
                </p:extLst>
              </p:nvPr>
            </p:nvGraphicFramePr>
            <p:xfrm>
              <a:off x="1403648" y="2492896"/>
              <a:ext cx="6096000" cy="1644269"/>
            </p:xfrm>
            <a:graphic>
              <a:graphicData uri="http://schemas.openxmlformats.org/drawingml/2006/table">
                <a:tbl>
                  <a:tblPr rtl="1"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rtl="1"/>
                          <a:r>
                            <a:rPr lang="fa-IR" sz="1800" dirty="0" smtClean="0">
                              <a:solidFill>
                                <a:schemeClr val="tx1"/>
                              </a:solidFill>
                            </a:rPr>
                            <a:t>درس خواندن برای</a:t>
                          </a:r>
                          <a:r>
                            <a:rPr lang="fa-IR" sz="1800" baseline="0" dirty="0" smtClean="0">
                              <a:solidFill>
                                <a:schemeClr val="tx1"/>
                              </a:solidFill>
                            </a:rPr>
                            <a:t> یک شخص، کاری </a:t>
                          </a:r>
                          <a:r>
                            <a:rPr lang="fa-IR" sz="1800" dirty="0" smtClean="0">
                              <a:solidFill>
                                <a:schemeClr val="tx1"/>
                              </a:solidFill>
                            </a:rPr>
                            <a:t>: </a:t>
                          </a:r>
                        </a:p>
                        <a:p>
                          <a:pPr rtl="1"/>
                          <a:endParaRPr lang="fa-IR" sz="1800" dirty="0" smtClean="0">
                            <a:solidFill>
                              <a:schemeClr val="tx1"/>
                            </a:solidFill>
                          </a:endParaRPr>
                        </a:p>
                        <a:p>
                          <a:pPr algn="ctr" rtl="1"/>
                          <a:r>
                            <a:rPr lang="fa-IR" sz="1800" dirty="0" smtClean="0">
                              <a:solidFill>
                                <a:schemeClr val="tx1"/>
                              </a:solidFill>
                            </a:rPr>
                            <a:t>مفید         </a:t>
                          </a:r>
                          <a14:m>
                            <m:oMath xmlns:m="http://schemas.openxmlformats.org/officeDocument/2006/math">
                              <m:f>
                                <m:fPr>
                                  <m:ctrlPr>
                                    <a:rPr lang="fa-IR" sz="1800" i="1" smtClean="0">
                                      <a:solidFill>
                                        <a:schemeClr val="tx1"/>
                                      </a:solidFill>
                                      <a:latin typeface="Cambria Math" panose="02040503050406030204" pitchFamily="18" charset="0"/>
                                    </a:rPr>
                                  </m:ctrlPr>
                                </m:fPr>
                                <m:num>
                                  <m:r>
                                    <a:rPr lang="fa-IR" sz="1800" b="1" i="1" smtClean="0">
                                      <a:solidFill>
                                        <a:schemeClr val="tx1"/>
                                      </a:solidFill>
                                      <a:latin typeface="Cambria Math"/>
                                    </a:rPr>
                                    <m:t> </m:t>
                                  </m:r>
                                  <m:r>
                                    <a:rPr lang="fa-IR" sz="1800" b="1" i="1" smtClean="0">
                                      <a:solidFill>
                                        <a:schemeClr val="tx1"/>
                                      </a:solidFill>
                                      <a:latin typeface="Cambria Math"/>
                                      <a:sym typeface="Wingdings 2"/>
                                    </a:rPr>
                                    <m:t></m:t>
                                  </m:r>
                                </m:num>
                                <m:den>
                                  <m:r>
                                    <m:rPr>
                                      <m:nor/>
                                    </m:rPr>
                                    <a:rPr kumimoji="0" lang="fa-IR" sz="1800" b="0" i="0" u="none" strike="noStrike" kern="1200" cap="none" spc="0" normalizeH="0" baseline="0" noProof="0" dirty="0" smtClean="0">
                                      <a:ln>
                                        <a:noFill/>
                                      </a:ln>
                                      <a:solidFill>
                                        <a:schemeClr val="tx1"/>
                                      </a:solidFill>
                                      <a:effectLst/>
                                      <a:uLnTx/>
                                      <a:uFillTx/>
                                      <a:latin typeface="+mn-lt"/>
                                      <a:ea typeface="+mn-ea"/>
                                      <a:cs typeface="B Lotus" panose="00000400000000000000" pitchFamily="2" charset="-78"/>
                                    </a:rPr>
                                    <m:t>7</m:t>
                                  </m:r>
                                </m:den>
                              </m:f>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b="1" i="1" dirty="0" smtClean="0">
                                      <a:solidFill>
                                        <a:schemeClr val="tx1"/>
                                      </a:solidFill>
                                      <a:latin typeface="Cambria Math"/>
                                    </a:rPr>
                                    <m:t> </m:t>
                                  </m:r>
                                  <m:r>
                                    <a:rPr lang="fa-IR" sz="1800" b="1" i="1" dirty="0" smtClean="0">
                                      <a:solidFill>
                                        <a:schemeClr val="tx1"/>
                                      </a:solidFill>
                                      <a:latin typeface="Cambria Math"/>
                                      <a:sym typeface="Wingdings 2"/>
                                    </a:rPr>
                                    <m:t></m:t>
                                  </m:r>
                                </m:num>
                                <m:den>
                                  <m:r>
                                    <m:rPr>
                                      <m:nor/>
                                    </m:rPr>
                                    <a:rPr lang="fa-IR" sz="1800" dirty="0" smtClean="0">
                                      <a:solidFill>
                                        <a:schemeClr val="tx1"/>
                                      </a:solidFill>
                                      <a:cs typeface="B Lotus" panose="00000400000000000000" pitchFamily="2" charset="-78"/>
                                    </a:rPr>
                                    <m:t>6</m:t>
                                  </m:r>
                                </m:den>
                              </m:f>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b="1" i="1" dirty="0" smtClean="0">
                                      <a:solidFill>
                                        <a:schemeClr val="tx1"/>
                                      </a:solidFill>
                                      <a:latin typeface="Cambria Math"/>
                                    </a:rPr>
                                    <m:t> </m:t>
                                  </m:r>
                                  <m:r>
                                    <a:rPr lang="fa-IR" sz="1800" b="1" i="1" dirty="0" smtClean="0">
                                      <a:solidFill>
                                        <a:schemeClr val="tx1"/>
                                      </a:solidFill>
                                      <a:latin typeface="Cambria Math"/>
                                      <a:sym typeface="Wingdings 2"/>
                                    </a:rPr>
                                    <m:t></m:t>
                                  </m:r>
                                </m:num>
                                <m:den>
                                  <m:r>
                                    <m:rPr>
                                      <m:nor/>
                                    </m:rPr>
                                    <a:rPr lang="fa-IR" sz="1800" dirty="0" smtClean="0">
                                      <a:solidFill>
                                        <a:schemeClr val="tx1"/>
                                      </a:solidFill>
                                      <a:cs typeface="B Lotus" panose="00000400000000000000" pitchFamily="2" charset="-78"/>
                                    </a:rPr>
                                    <m:t>5</m:t>
                                  </m:r>
                                </m:den>
                              </m:f>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b="1" i="1" dirty="0" smtClean="0">
                                      <a:solidFill>
                                        <a:schemeClr val="tx1"/>
                                      </a:solidFill>
                                      <a:latin typeface="Cambria Math"/>
                                    </a:rPr>
                                    <m:t> </m:t>
                                  </m:r>
                                  <m:r>
                                    <a:rPr lang="fa-IR" sz="1800" b="1" i="1" dirty="0" smtClean="0">
                                      <a:solidFill>
                                        <a:schemeClr val="tx1"/>
                                      </a:solidFill>
                                      <a:latin typeface="Cambria Math"/>
                                      <a:sym typeface="Wingdings 2"/>
                                    </a:rPr>
                                    <m:t></m:t>
                                  </m:r>
                                </m:num>
                                <m:den>
                                  <m:r>
                                    <m:rPr>
                                      <m:nor/>
                                    </m:rPr>
                                    <a:rPr lang="fa-IR" sz="1800" dirty="0" smtClean="0">
                                      <a:solidFill>
                                        <a:schemeClr val="tx1"/>
                                      </a:solidFill>
                                      <a:cs typeface="B Lotus" panose="00000400000000000000" pitchFamily="2" charset="-78"/>
                                    </a:rPr>
                                    <m:t>4</m:t>
                                  </m:r>
                                </m:den>
                              </m:f>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b="1" i="1" dirty="0" smtClean="0">
                                      <a:solidFill>
                                        <a:schemeClr val="tx1"/>
                                      </a:solidFill>
                                      <a:latin typeface="Cambria Math"/>
                                    </a:rPr>
                                    <m:t> </m:t>
                                  </m:r>
                                  <m:r>
                                    <a:rPr lang="fa-IR" sz="1800" b="1" i="1" dirty="0" smtClean="0">
                                      <a:solidFill>
                                        <a:schemeClr val="tx1"/>
                                      </a:solidFill>
                                      <a:latin typeface="Cambria Math"/>
                                      <a:sym typeface="Wingdings 2"/>
                                    </a:rPr>
                                    <m:t></m:t>
                                  </m:r>
                                </m:num>
                                <m:den>
                                  <m:r>
                                    <m:rPr>
                                      <m:nor/>
                                    </m:rPr>
                                    <a:rPr lang="fa-IR" sz="1800" dirty="0" smtClean="0">
                                      <a:solidFill>
                                        <a:schemeClr val="tx1"/>
                                      </a:solidFill>
                                      <a:cs typeface="B Lotus" panose="00000400000000000000" pitchFamily="2" charset="-78"/>
                                    </a:rPr>
                                    <m:t>3</m:t>
                                  </m:r>
                                </m:den>
                              </m:f>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i="1" dirty="0" smtClean="0">
                                      <a:solidFill>
                                        <a:schemeClr val="tx1"/>
                                      </a:solidFill>
                                      <a:latin typeface="Cambria Math"/>
                                      <a:sym typeface="Wingdings 2"/>
                                    </a:rPr>
                                    <m:t></m:t>
                                  </m:r>
                                  <m:r>
                                    <a:rPr lang="fa-IR" sz="1800" b="1" i="1" dirty="0" smtClean="0">
                                      <a:solidFill>
                                        <a:schemeClr val="tx1"/>
                                      </a:solidFill>
                                      <a:latin typeface="Cambria Math"/>
                                    </a:rPr>
                                    <m:t> </m:t>
                                  </m:r>
                                </m:num>
                                <m:den>
                                  <m:r>
                                    <m:rPr>
                                      <m:nor/>
                                    </m:rPr>
                                    <a:rPr lang="fa-IR" sz="1800" dirty="0" smtClean="0">
                                      <a:solidFill>
                                        <a:schemeClr val="tx1"/>
                                      </a:solidFill>
                                      <a:cs typeface="B Lotus" panose="00000400000000000000" pitchFamily="2" charset="-78"/>
                                    </a:rPr>
                                    <m:t>2</m:t>
                                  </m:r>
                                </m:den>
                              </m:f>
                              <m:r>
                                <a:rPr lang="fa-IR" sz="1800" b="1" i="1" dirty="0" smtClean="0">
                                  <a:solidFill>
                                    <a:schemeClr val="tx1"/>
                                  </a:solidFill>
                                  <a:latin typeface="Cambria Math"/>
                                </a:rPr>
                                <m:t> </m:t>
                              </m:r>
                            </m:oMath>
                          </a14:m>
                          <a:r>
                            <a:rPr lang="fa-IR" sz="1800" dirty="0" smtClean="0">
                              <a:solidFill>
                                <a:schemeClr val="tx1"/>
                              </a:solidFill>
                            </a:rPr>
                            <a:t>    </a:t>
                          </a:r>
                          <a14:m>
                            <m:oMath xmlns:m="http://schemas.openxmlformats.org/officeDocument/2006/math">
                              <m:f>
                                <m:fPr>
                                  <m:ctrlPr>
                                    <a:rPr lang="fa-IR" sz="1800" i="1" dirty="0" smtClean="0">
                                      <a:solidFill>
                                        <a:schemeClr val="tx1"/>
                                      </a:solidFill>
                                      <a:latin typeface="Cambria Math" panose="02040503050406030204" pitchFamily="18" charset="0"/>
                                    </a:rPr>
                                  </m:ctrlPr>
                                </m:fPr>
                                <m:num>
                                  <m:r>
                                    <a:rPr lang="fa-IR" sz="1800" b="1" i="1" dirty="0" smtClean="0">
                                      <a:solidFill>
                                        <a:schemeClr val="tx1"/>
                                      </a:solidFill>
                                      <a:latin typeface="Cambria Math"/>
                                    </a:rPr>
                                    <m:t> </m:t>
                                  </m:r>
                                  <m:r>
                                    <a:rPr lang="fa-IR" sz="1800" b="1" i="1" dirty="0" smtClean="0">
                                      <a:solidFill>
                                        <a:schemeClr val="tx1"/>
                                      </a:solidFill>
                                      <a:latin typeface="Cambria Math"/>
                                      <a:sym typeface="Wingdings 2"/>
                                    </a:rPr>
                                    <m:t></m:t>
                                  </m:r>
                                </m:num>
                                <m:den>
                                  <m:r>
                                    <m:rPr>
                                      <m:nor/>
                                    </m:rPr>
                                    <a:rPr lang="fa-IR" sz="1800" dirty="0" smtClean="0">
                                      <a:solidFill>
                                        <a:schemeClr val="tx1"/>
                                      </a:solidFill>
                                      <a:cs typeface="B Lotus" panose="00000400000000000000" pitchFamily="2" charset="-78"/>
                                    </a:rPr>
                                    <m:t>1</m:t>
                                  </m:r>
                                </m:den>
                              </m:f>
                            </m:oMath>
                          </a14:m>
                          <a:r>
                            <a:rPr lang="fa-IR" sz="1800" dirty="0" smtClean="0">
                              <a:solidFill>
                                <a:schemeClr val="tx1"/>
                              </a:solidFill>
                            </a:rPr>
                            <a:t>       بی‌فایده</a:t>
                          </a:r>
                        </a:p>
                        <a:p>
                          <a:pPr algn="ctr" rtl="1"/>
                          <a:endParaRPr lang="fa-IR" dirty="0" smtClean="0"/>
                        </a:p>
                        <a:p>
                          <a:pPr algn="ctr" rtl="1"/>
                          <a:endParaRPr lang="fa-IR" dirty="0"/>
                        </a:p>
                      </a:txBody>
                      <a:tcPr/>
                    </a:tc>
                    <a:extLst>
                      <a:ext uri="{0D108BD9-81ED-4DB2-BD59-A6C34878D82A}">
                        <a16:rowId xmlns:a16="http://schemas.microsoft.com/office/drawing/2014/main" val="1000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192351624"/>
                  </p:ext>
                </p:extLst>
              </p:nvPr>
            </p:nvGraphicFramePr>
            <p:xfrm>
              <a:off x="1403648" y="2492896"/>
              <a:ext cx="6096000" cy="1643126"/>
            </p:xfrm>
            <a:graphic>
              <a:graphicData uri="http://schemas.openxmlformats.org/drawingml/2006/table">
                <a:tbl>
                  <a:tblPr rtl="1" firstRow="1" bandRow="1">
                    <a:tableStyleId>{5C22544A-7EE6-4342-B048-85BDC9FD1C3A}</a:tableStyleId>
                  </a:tblPr>
                  <a:tblGrid>
                    <a:gridCol w="6096000"/>
                  </a:tblGrid>
                  <a:tr h="1643126">
                    <a:tc>
                      <a:txBody>
                        <a:bodyPr/>
                        <a:lstStyle/>
                        <a:p>
                          <a:endParaRPr lang="fa-IR"/>
                        </a:p>
                      </a:txBody>
                      <a:tcPr>
                        <a:blipFill rotWithShape="1">
                          <a:blip r:embed="rId5"/>
                          <a:stretch>
                            <a:fillRect t="-1859" r="-100" b="-372"/>
                          </a:stretch>
                        </a:blipFill>
                      </a:tcPr>
                    </a:tc>
                  </a:tr>
                </a:tbl>
              </a:graphicData>
            </a:graphic>
          </p:graphicFrame>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0229454"/>
      </p:ext>
    </p:extLst>
  </p:cSld>
  <p:clrMapOvr>
    <a:masterClrMapping/>
  </p:clrMapOvr>
  <p:transition spd="slow" advTm="72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162472" cy="274042"/>
          </a:xfrm>
        </p:spPr>
        <p:txBody>
          <a:bodyPr>
            <a:normAutofit/>
          </a:bodyPr>
          <a:lstStyle/>
          <a:p>
            <a:r>
              <a:rPr lang="fa-IR" sz="800" dirty="0" smtClean="0">
                <a:cs typeface="B Lotus" panose="00000400000000000000" pitchFamily="2" charset="-78"/>
              </a:rPr>
              <a:t>سنجش و اندازه‌گیری :</a:t>
            </a:r>
            <a:endParaRPr lang="fa-IR" sz="800" dirty="0">
              <a:cs typeface="B Lotus" panose="00000400000000000000" pitchFamily="2" charset="-78"/>
            </a:endParaRPr>
          </a:p>
        </p:txBody>
      </p:sp>
      <p:sp>
        <p:nvSpPr>
          <p:cNvPr id="3" name="Content Placeholder 2"/>
          <p:cNvSpPr>
            <a:spLocks noGrp="1"/>
          </p:cNvSpPr>
          <p:nvPr>
            <p:ph idx="1"/>
          </p:nvPr>
        </p:nvSpPr>
        <p:spPr>
          <a:xfrm>
            <a:off x="107504" y="116632"/>
            <a:ext cx="8928992" cy="6264696"/>
          </a:xfrm>
        </p:spPr>
        <p:txBody>
          <a:bodyPr/>
          <a:lstStyle/>
          <a:p>
            <a:pPr marL="0" indent="0" algn="just">
              <a:buNone/>
            </a:pPr>
            <a:r>
              <a:rPr lang="fa-IR" b="1" dirty="0" smtClean="0">
                <a:solidFill>
                  <a:srgbClr val="FF0000"/>
                </a:solidFill>
                <a:cs typeface="B Lotus" panose="00000400000000000000" pitchFamily="2" charset="-78"/>
              </a:rPr>
              <a:t>روش لیکرت : </a:t>
            </a:r>
          </a:p>
          <a:p>
            <a:pPr marL="0" indent="0" algn="just">
              <a:buNone/>
            </a:pPr>
            <a:r>
              <a:rPr lang="fa-IR" dirty="0" smtClean="0">
                <a:cs typeface="B Lotus" panose="00000400000000000000" pitchFamily="2" charset="-78"/>
              </a:rPr>
              <a:t>این مقیاس در سال 1932 به وسیله رنسیس لیکرت برای سنجش یک رشته بیان یا گویه شناسی دربارۀ اشخاص، گروه‌ها و یا اشیاء ساخته شده است. (مانند اسلاید قبلی)</a:t>
            </a:r>
          </a:p>
          <a:p>
            <a:pPr marL="0" indent="0" algn="just">
              <a:buNone/>
            </a:pPr>
            <a:r>
              <a:rPr lang="fa-IR" dirty="0" smtClean="0">
                <a:cs typeface="B Lotus" panose="00000400000000000000" pitchFamily="2" charset="-78"/>
              </a:rPr>
              <a:t>نمره‌گذاری: وزن سؤالات در تعیین نمره‌گذاری برای این نوع پرسشنامه مهم است. برای سؤالات مثبت به ترتیب از بالاترین نمره به اولین گزینه و کم‌ترین نمره به آخرین گزینه و بر عکس آن در سؤالات منفی عمل ‌شود.</a:t>
            </a:r>
          </a:p>
          <a:p>
            <a:pPr marL="0" indent="0" algn="just">
              <a:buNone/>
            </a:pPr>
            <a:endParaRPr lang="fa-IR" dirty="0">
              <a:cs typeface="B Lotus" panose="000004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296689978"/>
              </p:ext>
            </p:extLst>
          </p:nvPr>
        </p:nvGraphicFramePr>
        <p:xfrm>
          <a:off x="1475656" y="4293096"/>
          <a:ext cx="6096000" cy="1381760"/>
        </p:xfrm>
        <a:graphic>
          <a:graphicData uri="http://schemas.openxmlformats.org/drawingml/2006/table">
            <a:tbl>
              <a:tblPr rtl="1"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pPr algn="ctr" rtl="1"/>
                      <a:r>
                        <a:rPr lang="fa-IR" dirty="0" smtClean="0"/>
                        <a:t>سوال </a:t>
                      </a:r>
                      <a:endParaRPr lang="fa-IR" dirty="0"/>
                    </a:p>
                  </a:txBody>
                  <a:tcPr/>
                </a:tc>
                <a:tc>
                  <a:txBody>
                    <a:bodyPr/>
                    <a:lstStyle/>
                    <a:p>
                      <a:pPr algn="ctr" rtl="1"/>
                      <a:r>
                        <a:rPr lang="fa-IR" dirty="0" smtClean="0"/>
                        <a:t>کاملاً موافق</a:t>
                      </a:r>
                      <a:endParaRPr lang="fa-IR" dirty="0"/>
                    </a:p>
                  </a:txBody>
                  <a:tcPr/>
                </a:tc>
                <a:tc>
                  <a:txBody>
                    <a:bodyPr/>
                    <a:lstStyle/>
                    <a:p>
                      <a:pPr algn="ctr" rtl="1"/>
                      <a:r>
                        <a:rPr lang="fa-IR" dirty="0" smtClean="0"/>
                        <a:t>موافق</a:t>
                      </a:r>
                      <a:endParaRPr lang="fa-IR" dirty="0"/>
                    </a:p>
                  </a:txBody>
                  <a:tcPr/>
                </a:tc>
                <a:tc>
                  <a:txBody>
                    <a:bodyPr/>
                    <a:lstStyle/>
                    <a:p>
                      <a:pPr algn="ctr" rtl="1"/>
                      <a:r>
                        <a:rPr lang="fa-IR" dirty="0" smtClean="0"/>
                        <a:t>متوسط</a:t>
                      </a:r>
                      <a:endParaRPr lang="fa-IR" dirty="0"/>
                    </a:p>
                  </a:txBody>
                  <a:tcPr/>
                </a:tc>
                <a:tc>
                  <a:txBody>
                    <a:bodyPr/>
                    <a:lstStyle/>
                    <a:p>
                      <a:pPr algn="ctr" rtl="1"/>
                      <a:r>
                        <a:rPr lang="fa-IR" dirty="0" smtClean="0"/>
                        <a:t>مخالف</a:t>
                      </a:r>
                      <a:endParaRPr lang="fa-IR" dirty="0"/>
                    </a:p>
                  </a:txBody>
                  <a:tcPr/>
                </a:tc>
                <a:tc>
                  <a:txBody>
                    <a:bodyPr/>
                    <a:lstStyle/>
                    <a:p>
                      <a:pPr algn="ctr" rtl="1"/>
                      <a:r>
                        <a:rPr lang="fa-IR" dirty="0" smtClean="0"/>
                        <a:t>کاملاً مخالف</a:t>
                      </a:r>
                      <a:endParaRPr lang="fa-IR" dirty="0"/>
                    </a:p>
                  </a:txBody>
                  <a:tcPr/>
                </a:tc>
                <a:extLst>
                  <a:ext uri="{0D108BD9-81ED-4DB2-BD59-A6C34878D82A}">
                    <a16:rowId xmlns:a16="http://schemas.microsoft.com/office/drawing/2014/main" val="10000"/>
                  </a:ext>
                </a:extLst>
              </a:tr>
              <a:tr h="370840">
                <a:tc>
                  <a:txBody>
                    <a:bodyPr/>
                    <a:lstStyle/>
                    <a:p>
                      <a:pPr algn="ctr" rtl="1"/>
                      <a:r>
                        <a:rPr lang="fa-IR" dirty="0" smtClean="0"/>
                        <a:t>مثبت</a:t>
                      </a:r>
                      <a:endParaRPr lang="fa-IR" dirty="0"/>
                    </a:p>
                  </a:txBody>
                  <a:tcPr/>
                </a:tc>
                <a:tc>
                  <a:txBody>
                    <a:bodyPr/>
                    <a:lstStyle/>
                    <a:p>
                      <a:pPr algn="ctr" rtl="1"/>
                      <a:r>
                        <a:rPr lang="fa-IR" dirty="0" smtClean="0"/>
                        <a:t>5</a:t>
                      </a:r>
                      <a:endParaRPr lang="fa-IR" dirty="0"/>
                    </a:p>
                  </a:txBody>
                  <a:tcPr/>
                </a:tc>
                <a:tc>
                  <a:txBody>
                    <a:bodyPr/>
                    <a:lstStyle/>
                    <a:p>
                      <a:pPr algn="ctr" rtl="1"/>
                      <a:r>
                        <a:rPr lang="fa-IR" dirty="0" smtClean="0"/>
                        <a:t>4</a:t>
                      </a:r>
                      <a:endParaRPr lang="fa-IR" dirty="0"/>
                    </a:p>
                  </a:txBody>
                  <a:tcPr/>
                </a:tc>
                <a:tc>
                  <a:txBody>
                    <a:bodyPr/>
                    <a:lstStyle/>
                    <a:p>
                      <a:pPr algn="ctr" rtl="1"/>
                      <a:r>
                        <a:rPr lang="fa-IR" dirty="0" smtClean="0"/>
                        <a:t>3</a:t>
                      </a:r>
                      <a:endParaRPr lang="fa-IR" dirty="0"/>
                    </a:p>
                  </a:txBody>
                  <a:tcPr/>
                </a:tc>
                <a:tc>
                  <a:txBody>
                    <a:bodyPr/>
                    <a:lstStyle/>
                    <a:p>
                      <a:pPr algn="ctr" rtl="1"/>
                      <a:r>
                        <a:rPr lang="fa-IR" dirty="0" smtClean="0"/>
                        <a:t>2</a:t>
                      </a:r>
                      <a:endParaRPr lang="fa-IR" dirty="0"/>
                    </a:p>
                  </a:txBody>
                  <a:tcPr/>
                </a:tc>
                <a:tc>
                  <a:txBody>
                    <a:bodyPr/>
                    <a:lstStyle/>
                    <a:p>
                      <a:pPr algn="ctr" rtl="1"/>
                      <a:r>
                        <a:rPr lang="fa-IR" dirty="0" smtClean="0"/>
                        <a:t>1</a:t>
                      </a:r>
                      <a:endParaRPr lang="fa-IR" dirty="0"/>
                    </a:p>
                  </a:txBody>
                  <a:tcPr/>
                </a:tc>
                <a:extLst>
                  <a:ext uri="{0D108BD9-81ED-4DB2-BD59-A6C34878D82A}">
                    <a16:rowId xmlns:a16="http://schemas.microsoft.com/office/drawing/2014/main" val="10001"/>
                  </a:ext>
                </a:extLst>
              </a:tr>
              <a:tr h="370840">
                <a:tc>
                  <a:txBody>
                    <a:bodyPr/>
                    <a:lstStyle/>
                    <a:p>
                      <a:pPr algn="ctr" rtl="1"/>
                      <a:r>
                        <a:rPr lang="fa-IR" dirty="0" smtClean="0"/>
                        <a:t>منفی</a:t>
                      </a:r>
                      <a:endParaRPr lang="fa-IR" dirty="0"/>
                    </a:p>
                  </a:txBody>
                  <a:tcPr/>
                </a:tc>
                <a:tc>
                  <a:txBody>
                    <a:bodyPr/>
                    <a:lstStyle/>
                    <a:p>
                      <a:pPr algn="ctr" rtl="1"/>
                      <a:r>
                        <a:rPr lang="fa-IR" dirty="0" smtClean="0"/>
                        <a:t>1</a:t>
                      </a:r>
                      <a:endParaRPr lang="fa-IR" dirty="0"/>
                    </a:p>
                  </a:txBody>
                  <a:tcPr/>
                </a:tc>
                <a:tc>
                  <a:txBody>
                    <a:bodyPr/>
                    <a:lstStyle/>
                    <a:p>
                      <a:pPr algn="ctr" rtl="1"/>
                      <a:r>
                        <a:rPr lang="fa-IR" dirty="0" smtClean="0"/>
                        <a:t>2</a:t>
                      </a:r>
                      <a:endParaRPr lang="fa-IR" dirty="0"/>
                    </a:p>
                  </a:txBody>
                  <a:tcPr/>
                </a:tc>
                <a:tc>
                  <a:txBody>
                    <a:bodyPr/>
                    <a:lstStyle/>
                    <a:p>
                      <a:pPr algn="ctr" rtl="1"/>
                      <a:r>
                        <a:rPr lang="fa-IR" dirty="0" smtClean="0"/>
                        <a:t>3</a:t>
                      </a:r>
                      <a:endParaRPr lang="fa-IR" dirty="0"/>
                    </a:p>
                  </a:txBody>
                  <a:tcPr/>
                </a:tc>
                <a:tc>
                  <a:txBody>
                    <a:bodyPr/>
                    <a:lstStyle/>
                    <a:p>
                      <a:pPr algn="ctr" rtl="1"/>
                      <a:r>
                        <a:rPr lang="fa-IR" dirty="0" smtClean="0"/>
                        <a:t>4</a:t>
                      </a:r>
                      <a:endParaRPr lang="fa-IR" dirty="0"/>
                    </a:p>
                  </a:txBody>
                  <a:tcPr/>
                </a:tc>
                <a:tc>
                  <a:txBody>
                    <a:bodyPr/>
                    <a:lstStyle/>
                    <a:p>
                      <a:pPr algn="ctr" rtl="1"/>
                      <a:r>
                        <a:rPr lang="fa-IR" dirty="0" smtClean="0"/>
                        <a:t>5</a:t>
                      </a:r>
                      <a:endParaRPr lang="fa-IR" dirty="0"/>
                    </a:p>
                  </a:txBody>
                  <a:tcPr/>
                </a:tc>
                <a:extLst>
                  <a:ext uri="{0D108BD9-81ED-4DB2-BD59-A6C34878D82A}">
                    <a16:rowId xmlns:a16="http://schemas.microsoft.com/office/drawing/2014/main" val="10002"/>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9127430"/>
      </p:ext>
    </p:extLst>
  </p:cSld>
  <p:clrMapOvr>
    <a:masterClrMapping/>
  </p:clrMapOvr>
  <mc:AlternateContent xmlns:mc="http://schemas.openxmlformats.org/markup-compatibility/2006" xmlns:p14="http://schemas.microsoft.com/office/powerpoint/2010/main">
    <mc:Choice Requires="p14">
      <p:transition spd="slow" p14:dur="2000" advTm="121422"/>
    </mc:Choice>
    <mc:Fallback xmlns="">
      <p:transition spd="slow" advTm="12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450504" cy="346050"/>
          </a:xfrm>
        </p:spPr>
        <p:txBody>
          <a:bodyPr>
            <a:normAutofit/>
          </a:bodyPr>
          <a:lstStyle/>
          <a:p>
            <a:r>
              <a:rPr lang="fa-IR" sz="800" dirty="0" smtClean="0">
                <a:cs typeface="B Lotus" panose="00000400000000000000" pitchFamily="2" charset="-78"/>
              </a:rPr>
              <a:t>سنجش و اندازه‌گیری</a:t>
            </a:r>
            <a:endParaRPr lang="fa-IR" sz="800" dirty="0">
              <a:cs typeface="B Lotus"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116632"/>
                <a:ext cx="8856984" cy="6552728"/>
              </a:xfrm>
            </p:spPr>
            <p:txBody>
              <a:bodyPr>
                <a:normAutofit fontScale="85000" lnSpcReduction="20000"/>
              </a:bodyPr>
              <a:lstStyle/>
              <a:p>
                <a:pPr marL="0" indent="0">
                  <a:buNone/>
                </a:pPr>
                <a:endParaRPr lang="fa-IR" dirty="0">
                  <a:cs typeface="B Lotus" panose="00000400000000000000" pitchFamily="2" charset="-78"/>
                </a:endParaRPr>
              </a:p>
              <a:p>
                <a:pPr marL="0" indent="0">
                  <a:buNone/>
                </a:pPr>
                <a:r>
                  <a:rPr lang="fa-IR" dirty="0" smtClean="0">
                    <a:cs typeface="B Lotus" panose="00000400000000000000" pitchFamily="2" charset="-78"/>
                  </a:rPr>
                  <a:t>برای تعیین نمره هر پاسخ دهنده، مجموع وزن‌های انتخاب شده او بر تعداد کل سؤالات تقسیم می‌شود.</a:t>
                </a:r>
              </a:p>
              <a:p>
                <a:pPr marL="0" indent="0">
                  <a:buNone/>
                </a:pPr>
                <a14:m>
                  <m:oMathPara xmlns:m="http://schemas.openxmlformats.org/officeDocument/2006/math">
                    <m:oMathParaPr>
                      <m:jc m:val="centerGroup"/>
                    </m:oMathParaPr>
                    <m:oMath xmlns:m="http://schemas.openxmlformats.org/officeDocument/2006/math">
                      <m:f>
                        <m:fPr>
                          <m:ctrlPr>
                            <a:rPr lang="fa-IR" sz="1800" i="1" smtClean="0">
                              <a:latin typeface="Cambria Math" panose="02040503050406030204" pitchFamily="18" charset="0"/>
                            </a:rPr>
                          </m:ctrlPr>
                        </m:fPr>
                        <m:num>
                          <m:r>
                            <a:rPr lang="fa-IR" sz="1800" b="0" i="1" smtClean="0">
                              <a:latin typeface="Cambria Math"/>
                            </a:rPr>
                            <m:t>انتخابی</m:t>
                          </m:r>
                          <m:r>
                            <a:rPr lang="fa-IR" sz="1800" b="0" i="1" smtClean="0">
                              <a:latin typeface="Cambria Math"/>
                            </a:rPr>
                            <m:t> </m:t>
                          </m:r>
                          <m:r>
                            <a:rPr lang="fa-IR" sz="1800" b="0" i="1" smtClean="0">
                              <a:latin typeface="Cambria Math"/>
                            </a:rPr>
                            <m:t>گزینه‌ی</m:t>
                          </m:r>
                          <m:r>
                            <a:rPr lang="fa-IR" sz="1800" b="0" i="1" smtClean="0">
                              <a:latin typeface="Cambria Math"/>
                            </a:rPr>
                            <m:t> </m:t>
                          </m:r>
                          <m:r>
                            <a:rPr lang="fa-IR" sz="1800" b="0" i="1" smtClean="0">
                              <a:latin typeface="Cambria Math"/>
                            </a:rPr>
                            <m:t>هر</m:t>
                          </m:r>
                          <m:r>
                            <a:rPr lang="fa-IR" sz="1800" b="0" i="1" smtClean="0">
                              <a:latin typeface="Cambria Math"/>
                            </a:rPr>
                            <m:t> </m:t>
                          </m:r>
                          <m:r>
                            <a:rPr lang="fa-IR" sz="1800" b="0" i="1" smtClean="0">
                              <a:latin typeface="Cambria Math"/>
                            </a:rPr>
                            <m:t>نمرات</m:t>
                          </m:r>
                          <m:r>
                            <a:rPr lang="fa-IR" sz="1800" b="0" i="1" smtClean="0">
                              <a:latin typeface="Cambria Math"/>
                            </a:rPr>
                            <m:t> </m:t>
                          </m:r>
                          <m:r>
                            <a:rPr lang="fa-IR" sz="1800" b="0" i="1" smtClean="0">
                              <a:latin typeface="Cambria Math"/>
                            </a:rPr>
                            <m:t>مجموع</m:t>
                          </m:r>
                        </m:num>
                        <m:den>
                          <m:r>
                            <m:rPr>
                              <m:nor/>
                            </m:rPr>
                            <a:rPr lang="fa-IR" sz="1800" b="0" i="0" smtClean="0">
                              <a:latin typeface="Cambria Math"/>
                              <a:cs typeface="B Lotus" panose="00000400000000000000" pitchFamily="2" charset="-78"/>
                            </a:rPr>
                            <m:t>تعداد کل سوالات</m:t>
                          </m:r>
                        </m:den>
                      </m:f>
                    </m:oMath>
                  </m:oMathPara>
                </a14:m>
                <a:endParaRPr lang="fa-IR" sz="1800" dirty="0" smtClean="0">
                  <a:cs typeface="B Lotus" panose="00000400000000000000" pitchFamily="2" charset="-78"/>
                </a:endParaRPr>
              </a:p>
              <a:p>
                <a:pPr marL="0" indent="0">
                  <a:buNone/>
                </a:pPr>
                <a:r>
                  <a:rPr lang="fa-IR" b="1" dirty="0" smtClean="0">
                    <a:solidFill>
                      <a:srgbClr val="FF0000"/>
                    </a:solidFill>
                    <a:cs typeface="B Lotus" panose="00000400000000000000" pitchFamily="2" charset="-78"/>
                  </a:rPr>
                  <a:t>قواعد تهیّه پرسشنامه‌های عاطفی مبتنی بر طیف لیکرت :</a:t>
                </a:r>
              </a:p>
              <a:p>
                <a:pPr marL="0" indent="0">
                  <a:buNone/>
                </a:pPr>
                <a:r>
                  <a:rPr lang="fa-IR" dirty="0" smtClean="0">
                    <a:cs typeface="B Lotus" panose="00000400000000000000" pitchFamily="2" charset="-78"/>
                  </a:rPr>
                  <a:t>1- مشخص کردن ویژگی عاطفی مورد نظر</a:t>
                </a:r>
              </a:p>
              <a:p>
                <a:pPr marL="0" indent="0">
                  <a:buNone/>
                </a:pPr>
                <a:r>
                  <a:rPr lang="fa-IR" dirty="0" smtClean="0">
                    <a:cs typeface="B Lotus" panose="00000400000000000000" pitchFamily="2" charset="-78"/>
                  </a:rPr>
                  <a:t>2- نوشتن تعداد جملات سنجش ویژگی عاطفی مورد نظر (تعداد جملات منفی و مثبت برابر باشد)</a:t>
                </a:r>
              </a:p>
              <a:p>
                <a:pPr marL="0" indent="0">
                  <a:buNone/>
                </a:pPr>
                <a:r>
                  <a:rPr lang="fa-IR" dirty="0" smtClean="0">
                    <a:cs typeface="B Lotus" panose="00000400000000000000" pitchFamily="2" charset="-78"/>
                  </a:rPr>
                  <a:t>3- نظر خواهی از داوران</a:t>
                </a:r>
              </a:p>
              <a:p>
                <a:pPr marL="0" indent="0">
                  <a:buNone/>
                </a:pPr>
                <a:r>
                  <a:rPr lang="fa-IR" dirty="0" smtClean="0">
                    <a:cs typeface="B Lotus" panose="00000400000000000000" pitchFamily="2" charset="-78"/>
                  </a:rPr>
                  <a:t>4- حذف سؤالات نامطلوب</a:t>
                </a:r>
              </a:p>
              <a:p>
                <a:pPr marL="0" indent="0">
                  <a:buNone/>
                </a:pPr>
                <a:r>
                  <a:rPr lang="fa-IR" dirty="0" smtClean="0">
                    <a:cs typeface="B Lotus" panose="00000400000000000000" pitchFamily="2" charset="-78"/>
                  </a:rPr>
                  <a:t>5- تعیین تعداد گزینه‌ها</a:t>
                </a:r>
              </a:p>
              <a:p>
                <a:pPr marL="0" indent="0">
                  <a:buNone/>
                </a:pPr>
                <a:r>
                  <a:rPr lang="fa-IR" dirty="0" smtClean="0">
                    <a:cs typeface="B Lotus" panose="00000400000000000000" pitchFamily="2" charset="-78"/>
                  </a:rPr>
                  <a:t>6- مخلوط کردن سؤالات منفی و مثبت با نوشتن راهنمای پاسخگویی</a:t>
                </a:r>
              </a:p>
              <a:p>
                <a:pPr marL="0" indent="0">
                  <a:buNone/>
                </a:pPr>
                <a:r>
                  <a:rPr lang="fa-IR" dirty="0" smtClean="0">
                    <a:cs typeface="B Lotus" panose="00000400000000000000" pitchFamily="2" charset="-78"/>
                  </a:rPr>
                  <a:t>7- اجرای فرم مقدماتی (تعیین حجم دقیق اعتباریابی تست)</a:t>
                </a:r>
              </a:p>
              <a:p>
                <a:pPr marL="0" indent="0">
                  <a:buNone/>
                </a:pPr>
                <a:r>
                  <a:rPr lang="fa-IR" dirty="0" smtClean="0">
                    <a:cs typeface="B Lotus" panose="00000400000000000000" pitchFamily="2" charset="-78"/>
                  </a:rPr>
                  <a:t>8- نمره‌گذاری جواب‌ها</a:t>
                </a:r>
              </a:p>
              <a:p>
                <a:pPr marL="0" indent="0">
                  <a:buNone/>
                </a:pPr>
                <a:r>
                  <a:rPr lang="fa-IR" dirty="0" smtClean="0">
                    <a:cs typeface="B Lotus" panose="00000400000000000000" pitchFamily="2" charset="-78"/>
                  </a:rPr>
                  <a:t>9- حذف سؤالات دارای همبستگی بی‌معنی</a:t>
                </a:r>
                <a:endParaRPr lang="fa-IR" dirty="0">
                  <a:cs typeface="B Lotus"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116632"/>
                <a:ext cx="8856984" cy="6552728"/>
              </a:xfrm>
              <a:blipFill>
                <a:blip r:embed="rId5"/>
                <a:stretch>
                  <a:fillRect r="-1376"/>
                </a:stretch>
              </a:blipFill>
            </p:spPr>
            <p:txBody>
              <a:bodyPr/>
              <a:lstStyle/>
              <a:p>
                <a:r>
                  <a:rPr lang="en-US">
                    <a:noFill/>
                  </a:rPr>
                  <a:t> </a:t>
                </a:r>
              </a:p>
            </p:txBody>
          </p:sp>
        </mc:Fallback>
      </mc:AlternateContent>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86421422"/>
      </p:ext>
    </p:extLst>
  </p:cSld>
  <p:clrMapOvr>
    <a:masterClrMapping/>
  </p:clrMapOvr>
  <mc:AlternateContent xmlns:mc="http://schemas.openxmlformats.org/markup-compatibility/2006" xmlns:p14="http://schemas.microsoft.com/office/powerpoint/2010/main">
    <mc:Choice Requires="p14">
      <p:transition spd="slow" p14:dur="2000" advTm="148181"/>
    </mc:Choice>
    <mc:Fallback xmlns="">
      <p:transition spd="slow" advTm="14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38536" cy="490066"/>
          </a:xfrm>
        </p:spPr>
        <p:txBody>
          <a:bodyPr>
            <a:normAutofit/>
          </a:bodyPr>
          <a:lstStyle/>
          <a:p>
            <a:pPr algn="l"/>
            <a:r>
              <a:rPr lang="fa-IR" sz="1000" dirty="0" smtClean="0">
                <a:cs typeface="2  Lotus" panose="00000400000000000000" pitchFamily="2" charset="-78"/>
              </a:rPr>
              <a:t>سنجش و اندازه‌گیری </a:t>
            </a:r>
            <a:endParaRPr lang="fa-IR" sz="1000" dirty="0">
              <a:cs typeface="2  Lotus" panose="00000400000000000000" pitchFamily="2" charset="-78"/>
            </a:endParaRPr>
          </a:p>
        </p:txBody>
      </p:sp>
      <p:sp>
        <p:nvSpPr>
          <p:cNvPr id="3" name="Content Placeholder 2"/>
          <p:cNvSpPr>
            <a:spLocks noGrp="1"/>
          </p:cNvSpPr>
          <p:nvPr>
            <p:ph idx="1"/>
          </p:nvPr>
        </p:nvSpPr>
        <p:spPr>
          <a:xfrm>
            <a:off x="179512" y="116632"/>
            <a:ext cx="8856984" cy="6552728"/>
          </a:xfrm>
        </p:spPr>
        <p:txBody>
          <a:bodyPr>
            <a:normAutofit fontScale="92500" lnSpcReduction="10000"/>
          </a:bodyPr>
          <a:lstStyle/>
          <a:p>
            <a:pPr marL="0" indent="0" algn="just">
              <a:buNone/>
            </a:pPr>
            <a:r>
              <a:rPr lang="fa-IR" b="1" dirty="0" smtClean="0">
                <a:solidFill>
                  <a:srgbClr val="FF0000"/>
                </a:solidFill>
                <a:cs typeface="B Lotus" panose="00000400000000000000" pitchFamily="2" charset="-78"/>
              </a:rPr>
              <a:t>روایی :</a:t>
            </a:r>
          </a:p>
          <a:p>
            <a:pPr marL="0" indent="0" algn="just">
              <a:buNone/>
            </a:pPr>
            <a:r>
              <a:rPr lang="fa-IR" dirty="0" smtClean="0">
                <a:cs typeface="B Lotus" panose="00000400000000000000" pitchFamily="2" charset="-78"/>
              </a:rPr>
              <a:t>روایی اصطلاحی است که به هدفی که آزمون برای تحقّق بخشیدن به آن درست شده است، اشاره می‌کند.</a:t>
            </a:r>
          </a:p>
          <a:p>
            <a:pPr marL="0" indent="0" algn="just">
              <a:buNone/>
            </a:pPr>
            <a:r>
              <a:rPr lang="fa-IR" b="1" dirty="0" smtClean="0">
                <a:solidFill>
                  <a:srgbClr val="FF0000"/>
                </a:solidFill>
                <a:cs typeface="B Lotus" panose="00000400000000000000" pitchFamily="2" charset="-78"/>
              </a:rPr>
              <a:t>انواع روایی : </a:t>
            </a:r>
            <a:r>
              <a:rPr lang="fa-IR" dirty="0" smtClean="0">
                <a:cs typeface="B Lotus" panose="00000400000000000000" pitchFamily="2" charset="-78"/>
              </a:rPr>
              <a:t>محتوایی، روایی ملاکی و روایی سازه </a:t>
            </a:r>
          </a:p>
          <a:p>
            <a:pPr marL="0" indent="0" algn="just">
              <a:buNone/>
            </a:pPr>
            <a:r>
              <a:rPr lang="fa-IR" dirty="0" smtClean="0">
                <a:cs typeface="B Lotus" panose="00000400000000000000" pitchFamily="2" charset="-78"/>
              </a:rPr>
              <a:t>اگر آزمون‌های مورد استفاده در نظام‌های تعلیم و تربیتی به سؤالات زیر پاسخ دهند، توانسته‌اند انواع روایی‌ها را مدّ نظر قرار دهند.</a:t>
            </a:r>
          </a:p>
          <a:p>
            <a:pPr marL="0" indent="0" algn="just">
              <a:buNone/>
            </a:pPr>
            <a:r>
              <a:rPr lang="fa-IR" dirty="0" smtClean="0">
                <a:cs typeface="B Lotus" panose="00000400000000000000" pitchFamily="2" charset="-78"/>
              </a:rPr>
              <a:t>1- آیا سؤال‌های آزمون از محتوای درس یا موضوع مورد نظر یک نمونه‌ی خوب ارائه می‌دهند؟ (</a:t>
            </a:r>
            <a:r>
              <a:rPr lang="fa-IR" dirty="0" smtClean="0">
                <a:solidFill>
                  <a:srgbClr val="FF0000"/>
                </a:solidFill>
                <a:cs typeface="B Lotus" panose="00000400000000000000" pitchFamily="2" charset="-78"/>
              </a:rPr>
              <a:t>جدول دوبعدی</a:t>
            </a:r>
            <a:r>
              <a:rPr lang="fa-IR" dirty="0" smtClean="0">
                <a:cs typeface="B Lotus" panose="00000400000000000000" pitchFamily="2" charset="-78"/>
              </a:rPr>
              <a:t>)</a:t>
            </a:r>
          </a:p>
          <a:p>
            <a:pPr marL="0" indent="0" algn="just">
              <a:buNone/>
            </a:pPr>
            <a:r>
              <a:rPr lang="fa-IR" dirty="0" smtClean="0">
                <a:cs typeface="B Lotus" panose="00000400000000000000" pitchFamily="2" charset="-78"/>
              </a:rPr>
              <a:t>2- نمرات آزمون کدام عملکرد دانش‌آموز، عملکرد فعلی و یا آتی را پیش‌بینی می‌کند؟ (</a:t>
            </a:r>
            <a:r>
              <a:rPr lang="fa-IR" dirty="0" smtClean="0">
                <a:solidFill>
                  <a:srgbClr val="FF0000"/>
                </a:solidFill>
                <a:cs typeface="B Lotus" panose="00000400000000000000" pitchFamily="2" charset="-78"/>
              </a:rPr>
              <a:t>استفاده از انواع آزمون‌ها در ارزشیابی‌ها</a:t>
            </a:r>
            <a:r>
              <a:rPr lang="fa-IR" dirty="0" smtClean="0">
                <a:cs typeface="B Lotus" panose="00000400000000000000" pitchFamily="2" charset="-78"/>
              </a:rPr>
              <a:t>)</a:t>
            </a:r>
          </a:p>
          <a:p>
            <a:pPr marL="0" indent="0" algn="just">
              <a:buNone/>
            </a:pPr>
            <a:r>
              <a:rPr lang="fa-IR" dirty="0" smtClean="0">
                <a:cs typeface="B Lotus" panose="00000400000000000000" pitchFamily="2" charset="-78"/>
              </a:rPr>
              <a:t>3- آیا نمرات آزمون به مفاهیم نظری یا سازه‌هایی که آزمون برای سنجش آن‌ها درست شده است، مربوط هستند؟ (</a:t>
            </a:r>
            <a:r>
              <a:rPr lang="fa-IR" dirty="0" smtClean="0">
                <a:solidFill>
                  <a:srgbClr val="FF0000"/>
                </a:solidFill>
                <a:cs typeface="B Lotus" panose="00000400000000000000" pitchFamily="2" charset="-78"/>
              </a:rPr>
              <a:t>لحاظ کردن انواع حوزه‌ها و حیطه‌های یادگیری</a:t>
            </a:r>
            <a:r>
              <a:rPr lang="fa-IR" dirty="0" smtClean="0">
                <a:cs typeface="B Lotus" panose="00000400000000000000" pitchFamily="2" charset="-78"/>
              </a:rPr>
              <a:t>)</a:t>
            </a:r>
          </a:p>
          <a:p>
            <a:pPr marL="0" indent="0" algn="just">
              <a:buNone/>
            </a:pPr>
            <a:r>
              <a:rPr lang="fa-IR" dirty="0" smtClean="0">
                <a:cs typeface="B Lotus" panose="00000400000000000000" pitchFamily="2" charset="-78"/>
              </a:rPr>
              <a:t> </a:t>
            </a:r>
          </a:p>
          <a:p>
            <a:pPr marL="0" indent="0" algn="just">
              <a:buNone/>
            </a:pPr>
            <a:endParaRPr lang="fa-IR"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13935230"/>
      </p:ext>
    </p:extLst>
  </p:cSld>
  <p:clrMapOvr>
    <a:masterClrMapping/>
  </p:clrMapOvr>
  <mc:AlternateContent xmlns:mc="http://schemas.openxmlformats.org/markup-compatibility/2006" xmlns:p14="http://schemas.microsoft.com/office/powerpoint/2010/main">
    <mc:Choice Requires="p14">
      <p:transition spd="slow" p14:dur="2000" advTm="113354"/>
    </mc:Choice>
    <mc:Fallback xmlns="">
      <p:transition spd="slow" advTm="11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endParaRPr lang="fa-IR" dirty="0" smtClean="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33642250"/>
              </p:ext>
            </p:extLst>
          </p:nvPr>
        </p:nvGraphicFramePr>
        <p:xfrm>
          <a:off x="923764" y="1412775"/>
          <a:ext cx="7680686" cy="4219138"/>
        </p:xfrm>
        <a:graphic>
          <a:graphicData uri="http://schemas.openxmlformats.org/drawingml/2006/table">
            <a:tbl>
              <a:tblPr firstRow="1" bandRow="1">
                <a:tableStyleId>{5C22544A-7EE6-4342-B048-85BDC9FD1C3A}</a:tableStyleId>
              </a:tblPr>
              <a:tblGrid>
                <a:gridCol w="590822">
                  <a:extLst>
                    <a:ext uri="{9D8B030D-6E8A-4147-A177-3AD203B41FA5}">
                      <a16:colId xmlns:a16="http://schemas.microsoft.com/office/drawing/2014/main" val="1067251233"/>
                    </a:ext>
                  </a:extLst>
                </a:gridCol>
                <a:gridCol w="590822">
                  <a:extLst>
                    <a:ext uri="{9D8B030D-6E8A-4147-A177-3AD203B41FA5}">
                      <a16:colId xmlns:a16="http://schemas.microsoft.com/office/drawing/2014/main" val="192698521"/>
                    </a:ext>
                  </a:extLst>
                </a:gridCol>
                <a:gridCol w="590822">
                  <a:extLst>
                    <a:ext uri="{9D8B030D-6E8A-4147-A177-3AD203B41FA5}">
                      <a16:colId xmlns:a16="http://schemas.microsoft.com/office/drawing/2014/main" val="2440914006"/>
                    </a:ext>
                  </a:extLst>
                </a:gridCol>
                <a:gridCol w="590822">
                  <a:extLst>
                    <a:ext uri="{9D8B030D-6E8A-4147-A177-3AD203B41FA5}">
                      <a16:colId xmlns:a16="http://schemas.microsoft.com/office/drawing/2014/main" val="3283582093"/>
                    </a:ext>
                  </a:extLst>
                </a:gridCol>
                <a:gridCol w="590822">
                  <a:extLst>
                    <a:ext uri="{9D8B030D-6E8A-4147-A177-3AD203B41FA5}">
                      <a16:colId xmlns:a16="http://schemas.microsoft.com/office/drawing/2014/main" val="453039398"/>
                    </a:ext>
                  </a:extLst>
                </a:gridCol>
                <a:gridCol w="590822">
                  <a:extLst>
                    <a:ext uri="{9D8B030D-6E8A-4147-A177-3AD203B41FA5}">
                      <a16:colId xmlns:a16="http://schemas.microsoft.com/office/drawing/2014/main" val="471475269"/>
                    </a:ext>
                  </a:extLst>
                </a:gridCol>
                <a:gridCol w="590822">
                  <a:extLst>
                    <a:ext uri="{9D8B030D-6E8A-4147-A177-3AD203B41FA5}">
                      <a16:colId xmlns:a16="http://schemas.microsoft.com/office/drawing/2014/main" val="3065038934"/>
                    </a:ext>
                  </a:extLst>
                </a:gridCol>
                <a:gridCol w="590822">
                  <a:extLst>
                    <a:ext uri="{9D8B030D-6E8A-4147-A177-3AD203B41FA5}">
                      <a16:colId xmlns:a16="http://schemas.microsoft.com/office/drawing/2014/main" val="1750189428"/>
                    </a:ext>
                  </a:extLst>
                </a:gridCol>
                <a:gridCol w="590822">
                  <a:extLst>
                    <a:ext uri="{9D8B030D-6E8A-4147-A177-3AD203B41FA5}">
                      <a16:colId xmlns:a16="http://schemas.microsoft.com/office/drawing/2014/main" val="2066116353"/>
                    </a:ext>
                  </a:extLst>
                </a:gridCol>
                <a:gridCol w="590822">
                  <a:extLst>
                    <a:ext uri="{9D8B030D-6E8A-4147-A177-3AD203B41FA5}">
                      <a16:colId xmlns:a16="http://schemas.microsoft.com/office/drawing/2014/main" val="4100958562"/>
                    </a:ext>
                  </a:extLst>
                </a:gridCol>
                <a:gridCol w="590822">
                  <a:extLst>
                    <a:ext uri="{9D8B030D-6E8A-4147-A177-3AD203B41FA5}">
                      <a16:colId xmlns:a16="http://schemas.microsoft.com/office/drawing/2014/main" val="3702067386"/>
                    </a:ext>
                  </a:extLst>
                </a:gridCol>
                <a:gridCol w="590822">
                  <a:extLst>
                    <a:ext uri="{9D8B030D-6E8A-4147-A177-3AD203B41FA5}">
                      <a16:colId xmlns:a16="http://schemas.microsoft.com/office/drawing/2014/main" val="1191188539"/>
                    </a:ext>
                  </a:extLst>
                </a:gridCol>
                <a:gridCol w="590822">
                  <a:extLst>
                    <a:ext uri="{9D8B030D-6E8A-4147-A177-3AD203B41FA5}">
                      <a16:colId xmlns:a16="http://schemas.microsoft.com/office/drawing/2014/main" val="827502512"/>
                    </a:ext>
                  </a:extLst>
                </a:gridCol>
              </a:tblGrid>
              <a:tr h="356746">
                <a:tc gridSpan="2">
                  <a:txBody>
                    <a:bodyPr/>
                    <a:lstStyle/>
                    <a:p>
                      <a:pPr algn="ctr"/>
                      <a:r>
                        <a:rPr lang="fa-IR" sz="1000" dirty="0" smtClean="0">
                          <a:cs typeface="B Lotus" panose="00000400000000000000" pitchFamily="2" charset="-78"/>
                        </a:rPr>
                        <a:t>بخش پنجم</a:t>
                      </a:r>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gridSpan="2">
                  <a:txBody>
                    <a:bodyPr/>
                    <a:lstStyle/>
                    <a:p>
                      <a:pPr algn="ctr"/>
                      <a:r>
                        <a:rPr lang="fa-IR" sz="1000" dirty="0" smtClean="0">
                          <a:cs typeface="B Lotus" panose="00000400000000000000" pitchFamily="2" charset="-78"/>
                        </a:rPr>
                        <a:t>بخش چهارم</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gridSpan="3">
                  <a:txBody>
                    <a:bodyPr/>
                    <a:lstStyle/>
                    <a:p>
                      <a:pPr algn="ctr"/>
                      <a:r>
                        <a:rPr lang="fa-IR" sz="1000" dirty="0" smtClean="0">
                          <a:cs typeface="B Lotus" panose="00000400000000000000" pitchFamily="2" charset="-78"/>
                        </a:rPr>
                        <a:t>بخش سوم</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tc>
                <a:tc hMerge="1">
                  <a:txBody>
                    <a:bodyPr/>
                    <a:lstStyle/>
                    <a:p>
                      <a:endParaRPr lang="en-US" sz="1000" dirty="0">
                        <a:cs typeface="B Lotus" panose="00000400000000000000" pitchFamily="2" charset="-78"/>
                      </a:endParaRPr>
                    </a:p>
                  </a:txBody>
                  <a:tcPr/>
                </a:tc>
                <a:tc gridSpan="2">
                  <a:txBody>
                    <a:bodyPr/>
                    <a:lstStyle/>
                    <a:p>
                      <a:pPr algn="ctr"/>
                      <a:r>
                        <a:rPr lang="fa-IR" sz="1000" dirty="0" smtClean="0">
                          <a:cs typeface="B Lotus" panose="00000400000000000000" pitchFamily="2" charset="-78"/>
                        </a:rPr>
                        <a:t>بخش دوم</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tc>
                <a:tc gridSpan="3">
                  <a:txBody>
                    <a:bodyPr/>
                    <a:lstStyle/>
                    <a:p>
                      <a:pPr algn="ctr"/>
                      <a:r>
                        <a:rPr lang="fa-IR" sz="1000" dirty="0" smtClean="0">
                          <a:cs typeface="B Lotus" panose="00000400000000000000" pitchFamily="2" charset="-78"/>
                        </a:rPr>
                        <a:t>بخش اوّل</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tc>
                <a:tc hMerge="1">
                  <a:txBody>
                    <a:bodyPr/>
                    <a:lstStyle/>
                    <a:p>
                      <a:endParaRPr lang="en-US" sz="1000" dirty="0">
                        <a:cs typeface="B Lotus" panose="00000400000000000000" pitchFamily="2" charset="-78"/>
                      </a:endParaRPr>
                    </a:p>
                  </a:txBody>
                  <a:tcPr/>
                </a:tc>
                <a:tc rowSpan="3">
                  <a:txBody>
                    <a:bodyPr/>
                    <a:lstStyle/>
                    <a:p>
                      <a:r>
                        <a:rPr lang="fa-IR" sz="1000" b="0" dirty="0" smtClean="0">
                          <a:cs typeface="B Lotus" panose="00000400000000000000" pitchFamily="2" charset="-78"/>
                        </a:rPr>
                        <a:t>بعدمحتموا</a:t>
                      </a:r>
                    </a:p>
                    <a:p>
                      <a:endParaRPr lang="fa-IR" sz="1000" b="0" dirty="0" smtClean="0">
                        <a:cs typeface="B Lotus" panose="00000400000000000000" pitchFamily="2" charset="-78"/>
                      </a:endParaRPr>
                    </a:p>
                    <a:p>
                      <a:endParaRPr lang="fa-IR" sz="1000" b="0" dirty="0" smtClean="0">
                        <a:cs typeface="B Lotus" panose="00000400000000000000" pitchFamily="2" charset="-78"/>
                      </a:endParaRPr>
                    </a:p>
                    <a:p>
                      <a:endParaRPr lang="fa-IR" sz="1000" b="0" dirty="0" smtClean="0">
                        <a:cs typeface="B Lotus" panose="00000400000000000000" pitchFamily="2" charset="-78"/>
                      </a:endParaRPr>
                    </a:p>
                    <a:p>
                      <a:endParaRPr lang="fa-IR" sz="1000" b="0" dirty="0" smtClean="0">
                        <a:cs typeface="B Lotus" panose="00000400000000000000" pitchFamily="2" charset="-78"/>
                      </a:endParaRPr>
                    </a:p>
                    <a:p>
                      <a:r>
                        <a:rPr lang="fa-IR" sz="1000" b="0" dirty="0" smtClean="0">
                          <a:cs typeface="B Lotus" panose="00000400000000000000" pitchFamily="2" charset="-78"/>
                        </a:rPr>
                        <a:t>بعدهدف</a:t>
                      </a:r>
                      <a:endParaRPr lang="en-US" sz="1000" b="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24816239"/>
                  </a:ext>
                </a:extLst>
              </a:tr>
              <a:tr h="356746">
                <a:tc>
                  <a:txBody>
                    <a:bodyPr/>
                    <a:lstStyle/>
                    <a:p>
                      <a:r>
                        <a:rPr lang="fa-IR" sz="1000" dirty="0" smtClean="0">
                          <a:cs typeface="B Lotus" panose="00000400000000000000" pitchFamily="2" charset="-78"/>
                        </a:rPr>
                        <a:t>فصل2</a:t>
                      </a:r>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فصل3</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فصل3</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فصل1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76616705"/>
                  </a:ext>
                </a:extLst>
              </a:tr>
              <a:tr h="395475">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درس2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درس1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29899327"/>
                  </a:ext>
                </a:extLst>
              </a:tr>
              <a:tr h="356746">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4</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دانش</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6671894"/>
                  </a:ext>
                </a:extLst>
              </a:tr>
              <a:tr h="356746">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6</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درک‌وفهم</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72217268"/>
                  </a:ext>
                </a:extLst>
              </a:tr>
              <a:tr h="356746">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کاربرد</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36009915"/>
                  </a:ext>
                </a:extLst>
              </a:tr>
              <a:tr h="356746">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3</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تجزیه</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73976522"/>
                  </a:ext>
                </a:extLst>
              </a:tr>
              <a:tr h="395407">
                <a:tc>
                  <a:txBody>
                    <a:bodyPr/>
                    <a:lstStyle/>
                    <a:p>
                      <a:endParaRPr lang="en-US" sz="100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a-IR" sz="1000" dirty="0" smtClean="0">
                          <a:cs typeface="B Lotus" panose="00000400000000000000" pitchFamily="2" charset="-78"/>
                        </a:rPr>
                        <a:t>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ترکیب</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7304291"/>
                  </a:ext>
                </a:extLst>
              </a:tr>
              <a:tr h="182880">
                <a:tc>
                  <a:txBody>
                    <a:bodyPr/>
                    <a:lstStyle/>
                    <a:p>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fa-IR" sz="1000" dirty="0" smtClean="0">
                          <a:cs typeface="B Lotus" panose="00000400000000000000" pitchFamily="2" charset="-78"/>
                        </a:rPr>
                        <a:t>ارزشیابی</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8434300"/>
                  </a:ext>
                </a:extLst>
              </a:tr>
              <a:tr h="182880">
                <a:tc>
                  <a:txBody>
                    <a:bodyPr/>
                    <a:lstStyle/>
                    <a:p>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3</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1</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6</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4</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a-IR" sz="1000" dirty="0" smtClean="0">
                          <a:cs typeface="B Lotus" panose="00000400000000000000" pitchFamily="2" charset="-78"/>
                        </a:rPr>
                        <a:t>2</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a-IR" sz="1000" dirty="0" smtClean="0">
                          <a:cs typeface="B Lotus" panose="00000400000000000000" pitchFamily="2" charset="-78"/>
                        </a:rPr>
                        <a:t>تعدادسؤال</a:t>
                      </a:r>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2275499"/>
                  </a:ext>
                </a:extLst>
              </a:tr>
              <a:tr h="251460">
                <a:tc>
                  <a:txBody>
                    <a:bodyPr/>
                    <a:lstStyle/>
                    <a:p>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fa-IR" sz="900" dirty="0" smtClean="0">
                          <a:cs typeface="B Lotus" panose="00000400000000000000" pitchFamily="2" charset="-78"/>
                        </a:rPr>
                        <a:t>درصدسؤال</a:t>
                      </a:r>
                    </a:p>
                  </a:txBody>
                  <a:tcP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18768217"/>
                  </a:ext>
                </a:extLst>
              </a:tr>
              <a:tr h="356746">
                <a:tc gridSpan="12">
                  <a:txBody>
                    <a:bodyPr/>
                    <a:lstStyle/>
                    <a:p>
                      <a:r>
                        <a:rPr lang="fa-IR" sz="1000" dirty="0" smtClean="0">
                          <a:cs typeface="B Lotus" panose="00000400000000000000" pitchFamily="2" charset="-78"/>
                        </a:rPr>
                        <a:t>19</a:t>
                      </a:r>
                      <a:endParaRPr lang="en-US" sz="1000" dirty="0">
                        <a:cs typeface="B Lotus" panose="00000400000000000000" pitchFamily="2" charset="-78"/>
                      </a:endParaRPr>
                    </a:p>
                  </a:txBody>
                  <a:tcPr>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sz="1000">
                        <a:cs typeface="B Lotus"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fa-IR" sz="1000" dirty="0" smtClean="0">
                          <a:cs typeface="B Lotus" panose="00000400000000000000" pitchFamily="2" charset="-78"/>
                        </a:rPr>
                        <a:t>تعدادکل‌سؤال</a:t>
                      </a:r>
                    </a:p>
                    <a:p>
                      <a:endParaRPr lang="en-US" sz="1000" dirty="0">
                        <a:cs typeface="B Lotus" panose="00000400000000000000" pitchFamily="2" charset="-7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943851"/>
                  </a:ext>
                </a:extLst>
              </a:tr>
            </a:tbl>
          </a:graphicData>
        </a:graphic>
      </p:graphicFrame>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6235400"/>
      </p:ext>
    </p:extLst>
  </p:cSld>
  <p:clrMapOvr>
    <a:masterClrMapping/>
  </p:clrMapOvr>
  <mc:AlternateContent xmlns:mc="http://schemas.openxmlformats.org/markup-compatibility/2006" xmlns:p14="http://schemas.microsoft.com/office/powerpoint/2010/main">
    <mc:Choice Requires="p14">
      <p:transition spd="slow" p14:dur="2000" advTm="392554"/>
    </mc:Choice>
    <mc:Fallback xmlns="">
      <p:transition spd="slow" advTm="39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buNone/>
            </a:pPr>
            <a:r>
              <a:rPr lang="fa-IR" b="1" dirty="0">
                <a:solidFill>
                  <a:srgbClr val="FF0000"/>
                </a:solidFill>
                <a:cs typeface="B Lotus" panose="00000400000000000000" pitchFamily="2" charset="-78"/>
              </a:rPr>
              <a:t>ترتیب قرار دادن سؤال‌های آزمون به دنبال یکدیگر :</a:t>
            </a:r>
          </a:p>
          <a:p>
            <a:pPr marL="0" indent="0">
              <a:buNone/>
            </a:pPr>
            <a:r>
              <a:rPr lang="fa-IR" b="1" dirty="0">
                <a:cs typeface="B Lotus" panose="00000400000000000000" pitchFamily="2" charset="-78"/>
              </a:rPr>
              <a:t>1- سوال‌ها را به ترتیب :</a:t>
            </a:r>
          </a:p>
          <a:p>
            <a:pPr marL="0" indent="0">
              <a:buNone/>
            </a:pPr>
            <a:r>
              <a:rPr lang="fa-IR" dirty="0">
                <a:cs typeface="B Lotus" panose="00000400000000000000" pitchFamily="2" charset="-78"/>
              </a:rPr>
              <a:t>الف) صحیح و غلط </a:t>
            </a:r>
          </a:p>
          <a:p>
            <a:pPr marL="0" indent="0">
              <a:buNone/>
            </a:pPr>
            <a:r>
              <a:rPr lang="fa-IR" dirty="0">
                <a:cs typeface="B Lotus" panose="00000400000000000000" pitchFamily="2" charset="-78"/>
              </a:rPr>
              <a:t>ب) جور کردنی </a:t>
            </a:r>
          </a:p>
          <a:p>
            <a:pPr marL="0" indent="0">
              <a:buNone/>
            </a:pPr>
            <a:r>
              <a:rPr lang="fa-IR" dirty="0">
                <a:cs typeface="B Lotus" panose="00000400000000000000" pitchFamily="2" charset="-78"/>
              </a:rPr>
              <a:t>ج) گزینه‌ای </a:t>
            </a:r>
          </a:p>
          <a:p>
            <a:pPr marL="0" indent="0">
              <a:buNone/>
            </a:pPr>
            <a:r>
              <a:rPr lang="fa-IR" dirty="0">
                <a:cs typeface="B Lotus" panose="00000400000000000000" pitchFamily="2" charset="-78"/>
              </a:rPr>
              <a:t>د) کوته پاسخ</a:t>
            </a:r>
          </a:p>
          <a:p>
            <a:pPr marL="0" indent="0">
              <a:buNone/>
            </a:pPr>
            <a:r>
              <a:rPr lang="fa-IR" dirty="0">
                <a:cs typeface="B Lotus" panose="00000400000000000000" pitchFamily="2" charset="-78"/>
              </a:rPr>
              <a:t>ﻫ) تشریحی محدود پاسخ</a:t>
            </a:r>
          </a:p>
          <a:p>
            <a:pPr marL="0" indent="0">
              <a:buNone/>
            </a:pPr>
            <a:r>
              <a:rPr lang="fa-IR" dirty="0">
                <a:cs typeface="B Lotus" panose="00000400000000000000" pitchFamily="2" charset="-78"/>
              </a:rPr>
              <a:t>و) تشریحی گسترده پاسخ</a:t>
            </a:r>
          </a:p>
          <a:p>
            <a:pPr marL="0" indent="0">
              <a:buNone/>
            </a:pPr>
            <a:endParaRPr lang="fa-IR" dirty="0">
              <a:cs typeface="B Lotus" panose="00000400000000000000" pitchFamily="2" charset="-78"/>
            </a:endParaRPr>
          </a:p>
          <a:p>
            <a:pPr marL="0" indent="0">
              <a:buNone/>
            </a:pPr>
            <a:r>
              <a:rPr lang="fa-IR" b="1" dirty="0">
                <a:cs typeface="B Lotus" panose="00000400000000000000" pitchFamily="2" charset="-78"/>
              </a:rPr>
              <a:t>2- سوال‌ها را از ساده به دشوار </a:t>
            </a:r>
            <a:r>
              <a:rPr lang="fa-IR" dirty="0">
                <a:cs typeface="B Lotus" panose="00000400000000000000" pitchFamily="2" charset="-78"/>
              </a:rPr>
              <a:t>(دانش، درک و فهم، کاربرد، تجزیه و تحلیل، ترکیب و ارزشیابی) مرتّب کنید.</a:t>
            </a:r>
          </a:p>
          <a:p>
            <a:pPr marL="0" indent="0">
              <a:buNone/>
            </a:pPr>
            <a:endParaRPr lang="fa-IR" dirty="0">
              <a:cs typeface="B Lotus" panose="00000400000000000000" pitchFamily="2" charset="-78"/>
            </a:endParaRPr>
          </a:p>
          <a:p>
            <a:pPr marL="0" indent="0">
              <a:buNone/>
            </a:pPr>
            <a:r>
              <a:rPr lang="fa-IR" b="1" dirty="0">
                <a:cs typeface="B Lotus" panose="00000400000000000000" pitchFamily="2" charset="-78"/>
              </a:rPr>
              <a:t>3- سوال‌ها را به ترتیب سازمان اصلی </a:t>
            </a:r>
            <a:r>
              <a:rPr lang="fa-IR" dirty="0">
                <a:cs typeface="B Lotus" panose="00000400000000000000" pitchFamily="2" charset="-78"/>
              </a:rPr>
              <a:t>(درس اوّل، درس دوم، درس سوم و ...) به دنبال هم مرتّب کنید. </a:t>
            </a:r>
          </a:p>
          <a:p>
            <a:pPr marL="0" indent="0">
              <a:buNone/>
            </a:pPr>
            <a:endParaRPr lang="fa-IR" dirty="0">
              <a:cs typeface="B Lotus" panose="00000400000000000000" pitchFamily="2" charset="-78"/>
            </a:endParaRPr>
          </a:p>
          <a:p>
            <a:pPr marL="0" indent="0">
              <a:buNone/>
            </a:pPr>
            <a:endParaRPr lang="en-US" dirty="0">
              <a:cs typeface="B Lotus" panose="00000400000000000000" pitchFamily="2" charset="-78"/>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2059396"/>
      </p:ext>
    </p:extLst>
  </p:cSld>
  <p:clrMapOvr>
    <a:masterClrMapping/>
  </p:clrMapOvr>
  <p:transition spd="slow" advTm="16816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0000" lnSpcReduction="20000"/>
          </a:bodyPr>
          <a:lstStyle/>
          <a:p>
            <a:pPr marL="0" indent="0" algn="just">
              <a:buNone/>
            </a:pPr>
            <a:r>
              <a:rPr lang="fa-IR" b="1" dirty="0">
                <a:solidFill>
                  <a:srgbClr val="FF0000"/>
                </a:solidFill>
                <a:cs typeface="B Lotus" panose="00000400000000000000" pitchFamily="2" charset="-78"/>
              </a:rPr>
              <a:t>سنجش عملکردی : </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در سنجش عملکردی یا آزمون‌های عملکردی، فرایندها و فرآورده‌های یادگیری دانش‌آموزان و دانشجویان به طور مستقیم سنجش می‌شود. </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نظریه‌های شناختی یادگیری بر آموزش و پرورش تأثیر گذاشته‌اند، لذا مهارت‌های فکری پیچیده مورد تأکید قرار گرفته، به این دلیل توصیۀ اکید می‌شود، از آزمون‌های عملکردی استفاده‌ی بیش‌تری به عمل آید. </a:t>
            </a:r>
          </a:p>
          <a:p>
            <a:pPr marL="0" indent="0" algn="just">
              <a:buNone/>
            </a:pPr>
            <a:r>
              <a:rPr lang="fa-IR" dirty="0">
                <a:cs typeface="B Lotus" panose="00000400000000000000" pitchFamily="2" charset="-78"/>
              </a:rPr>
              <a:t> </a:t>
            </a:r>
          </a:p>
          <a:p>
            <a:pPr marL="0" indent="0" algn="just">
              <a:buNone/>
            </a:pPr>
            <a:r>
              <a:rPr lang="fa-IR" dirty="0">
                <a:cs typeface="B Lotus" panose="00000400000000000000" pitchFamily="2" charset="-78"/>
              </a:rPr>
              <a:t>1- در گذشته نظریه‌های رفتاری یادگیری افکار معلّمان را نسبت به آموزش تحت تأثیر قرار می‌دادند، و از آن‌جا که در نظریه‌های رفتاری اعتقاد بر این است که یادگیری در مراحل کوچک انجام ‌شود، لذا نظام ارزشیابی گذشته بر آزمون‌های عینی که دانش‌های اساسی و خرد را می‌سنجیدند، مبتنی بود.</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2- نظریه‌های شناختی جدید، هم‌چنان بر جنبه‌های فکری و خود نظم‌دهی یادگیرنده تأکید می‌کنند. لذا توجّه امروز، معطوف چگونگی به کارگیری دانش و تفسیر آن جهت حل مسائل پیچیده است؛ این امر با آزمون‌های عینی قابل سنجش نیست.</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3- پژوهش‌های تازه نشان می‌دهد که یادگیری و انگیزش بر هم تأثیر زیادی دارند؛ پژوهشگران بر این باورند که در زمینه‌ی نوشتن باید یادگیرندگان را وادار کرد تا نسبت به کار خود بیندیشند و آن‌را ارزشیابی نمایند (ارزشیابی شخصی). این کار به انتخاب معیارهای سطح بالا برای خود کمک می‌کند.</a:t>
            </a:r>
          </a:p>
          <a:p>
            <a:pPr marL="0" indent="0" algn="just">
              <a:buNone/>
            </a:pPr>
            <a:endParaRPr lang="en-US" dirty="0">
              <a:cs typeface="B Lotus" panose="00000400000000000000" pitchFamily="2" charset="-78"/>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4500822"/>
      </p:ext>
    </p:extLst>
  </p:cSld>
  <p:clrMapOvr>
    <a:masterClrMapping/>
  </p:clrMapOvr>
  <mc:AlternateContent xmlns:mc="http://schemas.openxmlformats.org/markup-compatibility/2006" xmlns:p14="http://schemas.microsoft.com/office/powerpoint/2010/main">
    <mc:Choice Requires="p14">
      <p:transition spd="slow" p14:dur="2000" advTm="145063"/>
    </mc:Choice>
    <mc:Fallback xmlns="">
      <p:transition spd="slow" advTm="14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lgn="just">
              <a:buNone/>
            </a:pPr>
            <a:r>
              <a:rPr lang="fa-IR" dirty="0">
                <a:cs typeface="B Lotus" panose="00000400000000000000" pitchFamily="2" charset="-78"/>
              </a:rPr>
              <a:t>4- یکی دیگر از انتقادهای وارد بر آزمون‌های سنّتی عینی (به ویژه چند گزینه‌ای) این هست که مهارت‌هایی را می‌سنجند که در دنیای واقعی مانند ندارند. </a:t>
            </a:r>
            <a:endParaRPr lang="fa-IR" dirty="0" smtClean="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r>
              <a:rPr lang="fa-IR" b="1" dirty="0" smtClean="0">
                <a:solidFill>
                  <a:srgbClr val="FF0000"/>
                </a:solidFill>
                <a:cs typeface="B Lotus" panose="00000400000000000000" pitchFamily="2" charset="-78"/>
              </a:rPr>
              <a:t>پوشۀ </a:t>
            </a:r>
            <a:r>
              <a:rPr lang="fa-IR" b="1" dirty="0">
                <a:solidFill>
                  <a:srgbClr val="FF0000"/>
                </a:solidFill>
                <a:cs typeface="B Lotus" panose="00000400000000000000" pitchFamily="2" charset="-78"/>
              </a:rPr>
              <a:t>کار :</a:t>
            </a:r>
          </a:p>
          <a:p>
            <a:pPr marL="0" indent="0" algn="just">
              <a:buNone/>
            </a:pPr>
            <a:r>
              <a:rPr lang="fa-IR" dirty="0">
                <a:cs typeface="B Lotus" panose="00000400000000000000" pitchFamily="2" charset="-78"/>
              </a:rPr>
              <a:t>به مجموعه‌ای از کارهای یادگیرنده </a:t>
            </a:r>
            <a:r>
              <a:rPr lang="fa-IR" dirty="0" smtClean="0">
                <a:cs typeface="B Lotus" panose="00000400000000000000" pitchFamily="2" charset="-78"/>
              </a:rPr>
              <a:t>که </a:t>
            </a:r>
            <a:r>
              <a:rPr lang="fa-IR" dirty="0">
                <a:cs typeface="B Lotus" panose="00000400000000000000" pitchFamily="2" charset="-78"/>
              </a:rPr>
              <a:t>نشان </a:t>
            </a:r>
            <a:r>
              <a:rPr lang="fa-IR" dirty="0" smtClean="0">
                <a:cs typeface="B Lotus" panose="00000400000000000000" pitchFamily="2" charset="-78"/>
              </a:rPr>
              <a:t>دهندۀ کوشش</a:t>
            </a:r>
            <a:r>
              <a:rPr lang="fa-IR" dirty="0">
                <a:cs typeface="B Lotus" panose="00000400000000000000" pitchFamily="2" charset="-78"/>
              </a:rPr>
              <a:t>، پیشرفت </a:t>
            </a:r>
            <a:r>
              <a:rPr lang="fa-IR" dirty="0" smtClean="0">
                <a:cs typeface="B Lotus" panose="00000400000000000000" pitchFamily="2" charset="-78"/>
              </a:rPr>
              <a:t>و </a:t>
            </a:r>
            <a:r>
              <a:rPr lang="fa-IR" dirty="0">
                <a:cs typeface="B Lotus" panose="00000400000000000000" pitchFamily="2" charset="-78"/>
              </a:rPr>
              <a:t>موفقیّت تحصیلی او در یک </a:t>
            </a:r>
            <a:r>
              <a:rPr lang="fa-IR" dirty="0" smtClean="0">
                <a:cs typeface="B Lotus" panose="00000400000000000000" pitchFamily="2" charset="-78"/>
              </a:rPr>
              <a:t>زمینۀ خاص باشد، پوشۀ کار عنوان می‌شود. این </a:t>
            </a:r>
            <a:r>
              <a:rPr lang="fa-IR" dirty="0">
                <a:cs typeface="B Lotus" panose="00000400000000000000" pitchFamily="2" charset="-78"/>
              </a:rPr>
              <a:t>مجموعه شاید در طول یک سال تحصیلی، ترم تحصیلی و یا ماهانه گردآوری شده و حتّی به شکل الکترونیکی نیز ثبت و ضبط شده باشد. </a:t>
            </a:r>
          </a:p>
          <a:p>
            <a:pPr marL="0" indent="0" algn="just">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9767561"/>
      </p:ext>
    </p:extLst>
  </p:cSld>
  <p:clrMapOvr>
    <a:masterClrMapping/>
  </p:clrMapOvr>
  <mc:AlternateContent xmlns:mc="http://schemas.openxmlformats.org/markup-compatibility/2006" xmlns:p14="http://schemas.microsoft.com/office/powerpoint/2010/main">
    <mc:Choice Requires="p14">
      <p:transition spd="slow" p14:dur="2000" advTm="92012"/>
    </mc:Choice>
    <mc:Fallback xmlns="">
      <p:transition spd="slow" advTm="9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lgn="just">
              <a:buNone/>
            </a:pPr>
            <a:r>
              <a:rPr lang="fa-IR" dirty="0">
                <a:cs typeface="B Lotus" panose="00000400000000000000" pitchFamily="2" charset="-78"/>
              </a:rPr>
              <a:t>پس از تصحیح برگه‌های آزمون، برای هر یک از دانش‌آموزان نمره‌ای به نام </a:t>
            </a:r>
            <a:r>
              <a:rPr lang="fa-IR" dirty="0" smtClean="0">
                <a:cs typeface="B Lotus" panose="00000400000000000000" pitchFamily="2" charset="-78"/>
              </a:rPr>
              <a:t>نمرۀ </a:t>
            </a:r>
            <a:r>
              <a:rPr lang="fa-IR" dirty="0">
                <a:cs typeface="B Lotus" panose="00000400000000000000" pitchFamily="2" charset="-78"/>
              </a:rPr>
              <a:t>خام به دست می‌آید. نمرات خام به خودی خود قابل تفسیر و استفاده نیستند و باید در رابطه با آن‌ها اقداماتی انجام داد تا قابل استفاده شوند. از اقداماتی که در این باره می‌توان انجام داد، تعیین وضع تمرکز یا حالت پراکندگی نمرات یعنی </a:t>
            </a:r>
            <a:r>
              <a:rPr lang="fa-IR" dirty="0" smtClean="0">
                <a:cs typeface="B Lotus" panose="00000400000000000000" pitchFamily="2" charset="-78"/>
              </a:rPr>
              <a:t>محاسبۀ </a:t>
            </a:r>
            <a:r>
              <a:rPr lang="fa-IR" dirty="0">
                <a:cs typeface="B Lotus" panose="00000400000000000000" pitchFamily="2" charset="-78"/>
              </a:rPr>
              <a:t>شاخص‌های گرایش مرکزی و شاخص‌های پراکندگی است.</a:t>
            </a:r>
          </a:p>
          <a:p>
            <a:pPr marL="0" indent="0" algn="just">
              <a:buNone/>
            </a:pPr>
            <a:r>
              <a:rPr lang="fa-IR" dirty="0">
                <a:cs typeface="B Lotus" panose="00000400000000000000" pitchFamily="2" charset="-78"/>
              </a:rPr>
              <a:t>هنجارها و نیمرخ‌های روانی، روش‌هایی هستند که کمک می‌کنند تا سطح موفقیّت دانش‌آموزان را در کلاس‌های مختلف با هم مقایسه کرده و میزان توفیق آنان را نسبت به یکدیگر سنجید.</a:t>
            </a:r>
          </a:p>
          <a:p>
            <a:pPr marL="0" indent="0" algn="just">
              <a:buNone/>
            </a:pPr>
            <a:r>
              <a:rPr lang="fa-IR" dirty="0">
                <a:cs typeface="B Lotus" panose="00000400000000000000" pitchFamily="2" charset="-78"/>
              </a:rPr>
              <a:t>هنجار به معنی حدّ متوسط، که در ابزار سازی به </a:t>
            </a:r>
            <a:r>
              <a:rPr lang="fa-IR" dirty="0" smtClean="0">
                <a:cs typeface="B Lotus" panose="00000400000000000000" pitchFamily="2" charset="-78"/>
              </a:rPr>
              <a:t>نمرۀ </a:t>
            </a:r>
            <a:r>
              <a:rPr lang="fa-IR" dirty="0">
                <a:cs typeface="B Lotus" panose="00000400000000000000" pitchFamily="2" charset="-78"/>
              </a:rPr>
              <a:t>متوسط (میانگین، میانه) گروه معینی اطلاق می‌شود.</a:t>
            </a:r>
          </a:p>
          <a:p>
            <a:pPr marL="0" indent="0" algn="just">
              <a:buNone/>
            </a:pPr>
            <a:r>
              <a:rPr lang="fa-IR" dirty="0">
                <a:cs typeface="B Lotus" panose="00000400000000000000" pitchFamily="2" charset="-78"/>
              </a:rPr>
              <a:t>و گروه هنجار، گروه مرجعی است که آزمون یا پرسشنامه بر روی نفرات آن مجموعه اجرا ‌شده سپس عملکرد متوسط افراد آن گروه به صورت معیار برای مقایسه‌ی عملکرد آزمون شوندگانی که در آینده به آزمون یا پرسشنامه جواب خواهند داد، مورد استفاده قرار می‌گیرد. </a:t>
            </a:r>
            <a:endParaRPr lang="en-US"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35068258"/>
      </p:ext>
    </p:extLst>
  </p:cSld>
  <p:clrMapOvr>
    <a:masterClrMapping/>
  </p:clrMapOvr>
  <mc:AlternateContent xmlns:mc="http://schemas.openxmlformats.org/markup-compatibility/2006" xmlns:p14="http://schemas.microsoft.com/office/powerpoint/2010/main">
    <mc:Choice Requires="p14">
      <p:transition spd="slow" p14:dur="2000" advTm="163450"/>
    </mc:Choice>
    <mc:Fallback xmlns="">
      <p:transition spd="slow" advTm="16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0"/>
            <a:ext cx="9036496" cy="6813376"/>
          </a:xfrm>
        </p:spPr>
        <p:txBody>
          <a:bodyPr>
            <a:normAutofit fontScale="92500"/>
          </a:bodyPr>
          <a:lstStyle/>
          <a:p>
            <a:pPr marL="0" indent="0" algn="just">
              <a:buNone/>
            </a:pPr>
            <a:r>
              <a:rPr lang="fa-IR" b="1" dirty="0">
                <a:solidFill>
                  <a:srgbClr val="FF0000"/>
                </a:solidFill>
                <a:cs typeface="B Lotus" panose="00000400000000000000" pitchFamily="2" charset="-78"/>
              </a:rPr>
              <a:t>انواع هنجارها :</a:t>
            </a:r>
          </a:p>
          <a:p>
            <a:pPr marL="0" indent="0" algn="just">
              <a:buNone/>
            </a:pPr>
            <a:r>
              <a:rPr lang="fa-IR" dirty="0">
                <a:cs typeface="B Lotus" panose="00000400000000000000" pitchFamily="2" charset="-78"/>
              </a:rPr>
              <a:t>1- هنجار سنّی (هنجار سنّی یا معادل سنّی بر میانگین یا </a:t>
            </a:r>
            <a:r>
              <a:rPr lang="fa-IR" dirty="0" smtClean="0">
                <a:cs typeface="B Lotus" panose="00000400000000000000" pitchFamily="2" charset="-78"/>
              </a:rPr>
              <a:t>میانۀ </a:t>
            </a:r>
            <a:r>
              <a:rPr lang="fa-IR" dirty="0">
                <a:cs typeface="B Lotus" panose="00000400000000000000" pitchFamily="2" charset="-78"/>
              </a:rPr>
              <a:t>نمراتی مبتنی است که کودکان و نوجوانان در سنّ‌های مختلف کسب می‌کنند و به صورت‌ معادل‌های سنّی نشان داده می‌شود.)</a:t>
            </a:r>
          </a:p>
          <a:p>
            <a:pPr marL="0" indent="0" algn="just">
              <a:buNone/>
            </a:pPr>
            <a:r>
              <a:rPr lang="fa-IR" dirty="0">
                <a:cs typeface="B Lotus" panose="00000400000000000000" pitchFamily="2" charset="-78"/>
              </a:rPr>
              <a:t>2- هنجار کلاسی (شبیه هنجار سنّی با این تفاوت </a:t>
            </a:r>
            <a:r>
              <a:rPr lang="fa-IR" dirty="0" smtClean="0">
                <a:cs typeface="B Lotus" panose="00000400000000000000" pitchFamily="2" charset="-78"/>
              </a:rPr>
              <a:t>که </a:t>
            </a:r>
            <a:r>
              <a:rPr lang="fa-IR" dirty="0">
                <a:cs typeface="B Lotus" panose="00000400000000000000" pitchFamily="2" charset="-78"/>
              </a:rPr>
              <a:t>از گروه‌های کلاسی به عنوان گروه‌های مرجع استفاده می‌کنند.)</a:t>
            </a:r>
          </a:p>
          <a:p>
            <a:pPr marL="0" indent="0" algn="just">
              <a:buNone/>
            </a:pPr>
            <a:r>
              <a:rPr lang="fa-IR" dirty="0">
                <a:cs typeface="B Lotus" panose="00000400000000000000" pitchFamily="2" charset="-78"/>
              </a:rPr>
              <a:t>3- هنجار سنّی نمایی (</a:t>
            </a:r>
            <a:r>
              <a:rPr lang="fa-IR" dirty="0" smtClean="0">
                <a:cs typeface="B Lotus" panose="00000400000000000000" pitchFamily="2" charset="-78"/>
              </a:rPr>
              <a:t>نمرۀ </a:t>
            </a:r>
            <a:r>
              <a:rPr lang="fa-IR" dirty="0">
                <a:cs typeface="B Lotus" panose="00000400000000000000" pitchFamily="2" charset="-78"/>
              </a:rPr>
              <a:t>هنجار را تنها برای دانش‌آموزان سنّ مورد نظر برای آن کلاس محاسبه می‌کنند.)</a:t>
            </a:r>
          </a:p>
          <a:p>
            <a:pPr marL="0" indent="0" algn="just">
              <a:buNone/>
            </a:pPr>
            <a:r>
              <a:rPr lang="fa-IR" dirty="0">
                <a:cs typeface="B Lotus" panose="00000400000000000000" pitchFamily="2" charset="-78"/>
              </a:rPr>
              <a:t>4- هنجار سنّ ذهنی (</a:t>
            </a:r>
            <a:r>
              <a:rPr lang="fa-IR" dirty="0" smtClean="0">
                <a:cs typeface="B Lotus" panose="00000400000000000000" pitchFamily="2" charset="-78"/>
              </a:rPr>
              <a:t>نمرۀ </a:t>
            </a:r>
            <a:r>
              <a:rPr lang="fa-IR" dirty="0">
                <a:cs typeface="B Lotus" panose="00000400000000000000" pitchFamily="2" charset="-78"/>
              </a:rPr>
              <a:t>مربوط به هنجار سنّ ذهنی است.)</a:t>
            </a:r>
          </a:p>
          <a:p>
            <a:pPr marL="0" indent="0" algn="just">
              <a:buNone/>
            </a:pPr>
            <a:r>
              <a:rPr lang="fa-IR" dirty="0">
                <a:cs typeface="B Lotus" panose="00000400000000000000" pitchFamily="2" charset="-78"/>
              </a:rPr>
              <a:t>5- هوشبهر (</a:t>
            </a:r>
            <a:r>
              <a:rPr lang="fa-IR" dirty="0" smtClean="0">
                <a:cs typeface="B Lotus" panose="00000400000000000000" pitchFamily="2" charset="-78"/>
              </a:rPr>
              <a:t>بهر‌ۀ </a:t>
            </a:r>
            <a:r>
              <a:rPr lang="fa-IR" dirty="0">
                <a:cs typeface="B Lotus" panose="00000400000000000000" pitchFamily="2" charset="-78"/>
              </a:rPr>
              <a:t>هوشی که با فرمول (ذهنی سنّ)/(تقویمی سنّ </a:t>
            </a:r>
            <a:r>
              <a:rPr lang="fa-IR" dirty="0" smtClean="0">
                <a:cs typeface="B Lotus" panose="00000400000000000000" pitchFamily="2" charset="-78"/>
              </a:rPr>
              <a:t>) =</a:t>
            </a:r>
            <a:r>
              <a:rPr lang="en-US" dirty="0">
                <a:cs typeface="B Lotus" panose="00000400000000000000" pitchFamily="2" charset="-78"/>
              </a:rPr>
              <a:t>IQ </a:t>
            </a:r>
            <a:r>
              <a:rPr lang="fa-IR" dirty="0" smtClean="0">
                <a:cs typeface="B Lotus" panose="00000400000000000000" pitchFamily="2" charset="-78"/>
              </a:rPr>
              <a:t> یا </a:t>
            </a:r>
            <a:r>
              <a:rPr lang="fa-IR" dirty="0">
                <a:cs typeface="B Lotus" panose="00000400000000000000" pitchFamily="2" charset="-78"/>
              </a:rPr>
              <a:t>هوشبهر به دست می‌آید.)  </a:t>
            </a:r>
          </a:p>
          <a:p>
            <a:pPr marL="0" indent="0" algn="just">
              <a:buNone/>
            </a:pPr>
            <a:r>
              <a:rPr lang="fa-IR" dirty="0">
                <a:cs typeface="B Lotus" panose="00000400000000000000" pitchFamily="2" charset="-78"/>
              </a:rPr>
              <a:t>6- هنجار درصد (در هنجار درصدی، فرد با گروه سنّی یا کلاسی خودش یعنی گروهی که منطقاً می‌توان او را عضوی از آن دانست مقایسه می‌شود.)</a:t>
            </a:r>
          </a:p>
          <a:p>
            <a:pPr marL="0" indent="0" algn="just">
              <a:buNone/>
            </a:pPr>
            <a:endParaRPr lang="fa-IR" b="1"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55926235"/>
      </p:ext>
    </p:extLst>
  </p:cSld>
  <p:clrMapOvr>
    <a:masterClrMapping/>
  </p:clrMapOvr>
  <mc:AlternateContent xmlns:mc="http://schemas.openxmlformats.org/markup-compatibility/2006" xmlns:p14="http://schemas.microsoft.com/office/powerpoint/2010/main">
    <mc:Choice Requires="p14">
      <p:transition spd="slow" p14:dur="2000" advTm="130706"/>
    </mc:Choice>
    <mc:Fallback xmlns="">
      <p:transition spd="slow" advTm="13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6624736"/>
          </a:xfrm>
        </p:spPr>
        <p:txBody>
          <a:bodyPr>
            <a:normAutofit/>
          </a:bodyPr>
          <a:lstStyle/>
          <a:p>
            <a:pPr marL="0" indent="0" algn="just">
              <a:buNone/>
            </a:pPr>
            <a:r>
              <a:rPr lang="fa-IR" dirty="0">
                <a:cs typeface="B Lotus" panose="00000400000000000000" pitchFamily="2" charset="-78"/>
              </a:rPr>
              <a:t>هنجارهای مربوط به نمرات معیار :</a:t>
            </a:r>
          </a:p>
          <a:p>
            <a:pPr marL="0" indent="0" algn="just">
              <a:buNone/>
            </a:pPr>
            <a:r>
              <a:rPr lang="fa-IR" dirty="0">
                <a:cs typeface="B Lotus" panose="00000400000000000000" pitchFamily="2" charset="-78"/>
              </a:rPr>
              <a:t>1- </a:t>
            </a:r>
            <a:r>
              <a:rPr lang="fa-IR" dirty="0" smtClean="0">
                <a:cs typeface="B Lotus" panose="00000400000000000000" pitchFamily="2" charset="-78"/>
              </a:rPr>
              <a:t>نمرۀ</a:t>
            </a:r>
            <a:r>
              <a:rPr lang="en-US" dirty="0" smtClean="0">
                <a:cs typeface="B Lotus" panose="00000400000000000000" pitchFamily="2" charset="-78"/>
              </a:rPr>
              <a:t>                 </a:t>
            </a:r>
            <a:r>
              <a:rPr lang="fa-IR" dirty="0" smtClean="0">
                <a:cs typeface="B Lotus" panose="00000400000000000000" pitchFamily="2" charset="-78"/>
              </a:rPr>
              <a:t> </a:t>
            </a:r>
            <a:r>
              <a:rPr lang="en-US" dirty="0" smtClean="0">
                <a:cs typeface="B Lotus" panose="00000400000000000000" pitchFamily="2" charset="-78"/>
              </a:rPr>
              <a:t>                                   </a:t>
            </a:r>
            <a:r>
              <a:rPr lang="en-US" sz="1800" dirty="0" smtClean="0">
                <a:cs typeface="B Lotus" panose="00000400000000000000" pitchFamily="2" charset="-78"/>
              </a:rPr>
              <a:t>Z </a:t>
            </a:r>
            <a:r>
              <a:rPr lang="en-US" sz="1800" dirty="0">
                <a:cs typeface="B Lotus" panose="00000400000000000000" pitchFamily="2" charset="-78"/>
              </a:rPr>
              <a:t>=  (𝑿−𝑿 ̅)/(</a:t>
            </a:r>
            <a:r>
              <a:rPr lang="en-US" sz="1800" dirty="0" smtClean="0">
                <a:cs typeface="B Lotus" panose="00000400000000000000" pitchFamily="2" charset="-78"/>
              </a:rPr>
              <a:t>𝝈)</a:t>
            </a:r>
            <a:endParaRPr lang="en-US" sz="1800" dirty="0">
              <a:cs typeface="B Lotus" panose="00000400000000000000" pitchFamily="2" charset="-78"/>
            </a:endParaRPr>
          </a:p>
          <a:p>
            <a:pPr marL="0" indent="0" algn="just">
              <a:buNone/>
            </a:pPr>
            <a:r>
              <a:rPr lang="en-US" dirty="0" smtClean="0">
                <a:cs typeface="B Lotus" panose="00000400000000000000" pitchFamily="2" charset="-78"/>
              </a:rPr>
              <a:t> </a:t>
            </a:r>
            <a:r>
              <a:rPr lang="fa-IR" dirty="0" smtClean="0">
                <a:cs typeface="B Lotus" panose="00000400000000000000" pitchFamily="2" charset="-78"/>
              </a:rPr>
              <a:t>2ـ نمرۀ</a:t>
            </a:r>
            <a:r>
              <a:rPr lang="en-US" dirty="0" smtClean="0">
                <a:cs typeface="B Lotus" panose="00000400000000000000" pitchFamily="2" charset="-78"/>
              </a:rPr>
              <a:t>  </a:t>
            </a:r>
            <a:r>
              <a:rPr lang="en-US" sz="1800" dirty="0" smtClean="0">
                <a:cs typeface="B Lotus" panose="00000400000000000000" pitchFamily="2" charset="-78"/>
              </a:rPr>
              <a:t>T=10 </a:t>
            </a:r>
            <a:r>
              <a:rPr lang="en-US" sz="1800" dirty="0">
                <a:cs typeface="B Lotus" panose="00000400000000000000" pitchFamily="2" charset="-78"/>
              </a:rPr>
              <a:t>(</a:t>
            </a:r>
            <a:r>
              <a:rPr lang="en-US" sz="1800" dirty="0" err="1">
                <a:cs typeface="B Lotus" panose="00000400000000000000" pitchFamily="2" charset="-78"/>
              </a:rPr>
              <a:t>zn</a:t>
            </a:r>
            <a:r>
              <a:rPr lang="en-US" sz="1800" dirty="0">
                <a:cs typeface="B Lotus" panose="00000400000000000000" pitchFamily="2" charset="-78"/>
              </a:rPr>
              <a:t>) + </a:t>
            </a:r>
            <a:r>
              <a:rPr lang="en-US" sz="1800" dirty="0" smtClean="0">
                <a:cs typeface="B Lotus" panose="00000400000000000000" pitchFamily="2" charset="-78"/>
              </a:rPr>
              <a:t>50                                                                                     </a:t>
            </a:r>
            <a:endParaRPr lang="en-US" sz="1800" dirty="0">
              <a:cs typeface="B Lotus" panose="00000400000000000000" pitchFamily="2" charset="-78"/>
            </a:endParaRPr>
          </a:p>
          <a:p>
            <a:pPr marL="0" indent="0" algn="just">
              <a:buNone/>
            </a:pPr>
            <a:r>
              <a:rPr lang="fa-IR" dirty="0" smtClean="0">
                <a:cs typeface="B Lotus" panose="00000400000000000000" pitchFamily="2" charset="-78"/>
              </a:rPr>
              <a:t>3ـ نمرات </a:t>
            </a:r>
            <a:r>
              <a:rPr lang="fa-IR" dirty="0">
                <a:cs typeface="B Lotus" panose="00000400000000000000" pitchFamily="2" charset="-78"/>
              </a:rPr>
              <a:t>استعداد </a:t>
            </a:r>
            <a:r>
              <a:rPr lang="fa-IR" dirty="0" smtClean="0">
                <a:cs typeface="B Lotus" panose="00000400000000000000" pitchFamily="2" charset="-78"/>
              </a:rPr>
              <a:t>تحصیلی</a:t>
            </a:r>
            <a:r>
              <a:rPr lang="en-US" sz="1800" dirty="0" smtClean="0">
                <a:cs typeface="B Lotus" panose="00000400000000000000" pitchFamily="2" charset="-78"/>
              </a:rPr>
              <a:t>(SAS</a:t>
            </a:r>
            <a:r>
              <a:rPr lang="en-US" sz="1800" dirty="0">
                <a:cs typeface="B Lotus" panose="00000400000000000000" pitchFamily="2" charset="-78"/>
              </a:rPr>
              <a:t>) SAS=100 (</a:t>
            </a:r>
            <a:r>
              <a:rPr lang="en-US" sz="1800" dirty="0" err="1">
                <a:cs typeface="B Lotus" panose="00000400000000000000" pitchFamily="2" charset="-78"/>
              </a:rPr>
              <a:t>zn</a:t>
            </a:r>
            <a:r>
              <a:rPr lang="en-US" sz="1800" dirty="0">
                <a:cs typeface="B Lotus" panose="00000400000000000000" pitchFamily="2" charset="-78"/>
              </a:rPr>
              <a:t>) + 500     </a:t>
            </a:r>
            <a:r>
              <a:rPr lang="en-US" sz="1800" dirty="0" smtClean="0">
                <a:cs typeface="B Lotus" panose="00000400000000000000" pitchFamily="2" charset="-78"/>
              </a:rPr>
              <a:t>                      </a:t>
            </a:r>
            <a:endParaRPr lang="en-US" sz="1800" dirty="0">
              <a:cs typeface="B Lotus" panose="00000400000000000000" pitchFamily="2" charset="-78"/>
            </a:endParaRPr>
          </a:p>
          <a:p>
            <a:pPr marL="0" indent="0" algn="just">
              <a:buNone/>
            </a:pPr>
            <a:r>
              <a:rPr lang="fa-IR" dirty="0" smtClean="0">
                <a:cs typeface="B Lotus" panose="00000400000000000000" pitchFamily="2" charset="-78"/>
              </a:rPr>
              <a:t>4ـ نمرات </a:t>
            </a:r>
            <a:r>
              <a:rPr lang="fa-IR" dirty="0">
                <a:cs typeface="B Lotus" panose="00000400000000000000" pitchFamily="2" charset="-78"/>
              </a:rPr>
              <a:t>نه بخشی    </a:t>
            </a:r>
            <a:r>
              <a:rPr lang="en-US" dirty="0" smtClean="0">
                <a:cs typeface="B Lotus" panose="00000400000000000000" pitchFamily="2" charset="-78"/>
              </a:rPr>
              <a:t>      </a:t>
            </a:r>
            <a:r>
              <a:rPr lang="fa-IR" dirty="0" smtClean="0">
                <a:cs typeface="B Lotus" panose="00000400000000000000" pitchFamily="2" charset="-78"/>
              </a:rPr>
              <a:t>                     </a:t>
            </a:r>
            <a:r>
              <a:rPr lang="en-US" sz="1800" dirty="0">
                <a:cs typeface="B Lotus" panose="00000400000000000000" pitchFamily="2" charset="-78"/>
              </a:rPr>
              <a:t>SN=2 (</a:t>
            </a:r>
            <a:r>
              <a:rPr lang="en-US" sz="1800" dirty="0" err="1">
                <a:cs typeface="B Lotus" panose="00000400000000000000" pitchFamily="2" charset="-78"/>
              </a:rPr>
              <a:t>zn</a:t>
            </a:r>
            <a:r>
              <a:rPr lang="en-US" sz="1800" dirty="0">
                <a:cs typeface="B Lotus" panose="00000400000000000000" pitchFamily="2" charset="-78"/>
              </a:rPr>
              <a:t>) + 5      </a:t>
            </a:r>
          </a:p>
          <a:p>
            <a:pPr marL="0" indent="0" algn="just">
              <a:buNone/>
            </a:pPr>
            <a:r>
              <a:rPr lang="fa-IR" dirty="0" smtClean="0">
                <a:cs typeface="B Lotus" panose="00000400000000000000" pitchFamily="2" charset="-78"/>
              </a:rPr>
              <a:t>5ـ هوشبهر </a:t>
            </a:r>
            <a:r>
              <a:rPr lang="fa-IR" dirty="0">
                <a:cs typeface="B Lotus" panose="00000400000000000000" pitchFamily="2" charset="-78"/>
              </a:rPr>
              <a:t>انحرافی                         </a:t>
            </a:r>
            <a:r>
              <a:rPr lang="en-US" sz="1800" dirty="0">
                <a:cs typeface="B Lotus" panose="00000400000000000000" pitchFamily="2" charset="-78"/>
              </a:rPr>
              <a:t>DIQ=15 (</a:t>
            </a:r>
            <a:r>
              <a:rPr lang="en-US" sz="1800" dirty="0" err="1">
                <a:cs typeface="B Lotus" panose="00000400000000000000" pitchFamily="2" charset="-78"/>
              </a:rPr>
              <a:t>zn</a:t>
            </a:r>
            <a:r>
              <a:rPr lang="en-US" sz="1800" dirty="0">
                <a:cs typeface="B Lotus" panose="00000400000000000000" pitchFamily="2" charset="-78"/>
              </a:rPr>
              <a:t>) + 100    </a:t>
            </a:r>
          </a:p>
          <a:p>
            <a:pPr marL="0" indent="0" algn="just">
              <a:buNone/>
            </a:pPr>
            <a:endParaRPr lang="en-US" dirty="0">
              <a:cs typeface="B Lotus" panose="00000400000000000000" pitchFamily="2" charset="-78"/>
            </a:endParaRPr>
          </a:p>
          <a:p>
            <a:pPr marL="0" indent="0" algn="just">
              <a:buNone/>
            </a:pPr>
            <a:endParaRPr lang="fa-IR"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99478810"/>
      </p:ext>
    </p:extLst>
  </p:cSld>
  <p:clrMapOvr>
    <a:masterClrMapping/>
  </p:clrMapOvr>
  <mc:AlternateContent xmlns:mc="http://schemas.openxmlformats.org/markup-compatibility/2006" xmlns:p14="http://schemas.microsoft.com/office/powerpoint/2010/main">
    <mc:Choice Requires="p14">
      <p:transition spd="slow" p14:dur="2000" advTm="125270"/>
    </mc:Choice>
    <mc:Fallback xmlns="">
      <p:transition spd="slow" advTm="12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22512" cy="562074"/>
          </a:xfrm>
        </p:spPr>
        <p:txBody>
          <a:bodyPr>
            <a:normAutofit/>
          </a:bodyPr>
          <a:lstStyle/>
          <a:p>
            <a:pPr algn="l"/>
            <a:r>
              <a:rPr lang="fa-IR" sz="1000" dirty="0" smtClean="0">
                <a:cs typeface="2  Lotus" panose="00000400000000000000" pitchFamily="2" charset="-78"/>
              </a:rPr>
              <a:t>سنجش و اندازه‌گیری </a:t>
            </a:r>
            <a:endParaRPr lang="fa-IR" sz="1000" dirty="0">
              <a:cs typeface="2  Lotus" panose="00000400000000000000" pitchFamily="2" charset="-78"/>
            </a:endParaRPr>
          </a:p>
        </p:txBody>
      </p:sp>
      <p:sp>
        <p:nvSpPr>
          <p:cNvPr id="3" name="Content Placeholder 2"/>
          <p:cNvSpPr>
            <a:spLocks noGrp="1"/>
          </p:cNvSpPr>
          <p:nvPr>
            <p:ph idx="1"/>
          </p:nvPr>
        </p:nvSpPr>
        <p:spPr>
          <a:xfrm>
            <a:off x="107504" y="116632"/>
            <a:ext cx="8928992" cy="6552728"/>
          </a:xfrm>
        </p:spPr>
        <p:txBody>
          <a:bodyPr>
            <a:normAutofit/>
          </a:bodyPr>
          <a:lstStyle/>
          <a:p>
            <a:pPr marL="0" indent="0" algn="just">
              <a:buNone/>
            </a:pPr>
            <a:r>
              <a:rPr lang="fa-IR" b="1" dirty="0">
                <a:solidFill>
                  <a:srgbClr val="FF0000"/>
                </a:solidFill>
                <a:cs typeface="B Lotus" panose="00000400000000000000" pitchFamily="2" charset="-78"/>
              </a:rPr>
              <a:t>نیمرخ :</a:t>
            </a:r>
          </a:p>
          <a:p>
            <a:pPr marL="0" indent="0" algn="just">
              <a:buNone/>
            </a:pPr>
            <a:r>
              <a:rPr lang="fa-IR" dirty="0">
                <a:cs typeface="B Lotus" panose="00000400000000000000" pitchFamily="2" charset="-78"/>
              </a:rPr>
              <a:t>یکی از فواید تبدیل نمره‌های خام به نمره‌های هنجار یا نمره‌های مشتق، سهولت </a:t>
            </a:r>
            <a:r>
              <a:rPr lang="fa-IR" dirty="0" smtClean="0">
                <a:cs typeface="B Lotus" panose="00000400000000000000" pitchFamily="2" charset="-78"/>
              </a:rPr>
              <a:t>مقایسۀ </a:t>
            </a:r>
            <a:r>
              <a:rPr lang="fa-IR" dirty="0">
                <a:cs typeface="B Lotus" panose="00000400000000000000" pitchFamily="2" charset="-78"/>
              </a:rPr>
              <a:t>عملکرد دانش‌آموزان با دیگران و در سایر آزمون‌های مختلف است. </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هدف از این بررسی نیز، تعیین نقاط ضعف و قدرت، سپس کوشش در جهت اصلاح، بهبود و پیشبرد ایرادهای موجود است. </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(این عدم ارزشیابی از نتایج عملکرد، یکی از دلایل مهم عقب افتادگی و شکست‌های پی در پی افراد، سازمان‌ها و ارگان‌هاست.) </a:t>
            </a:r>
          </a:p>
          <a:p>
            <a:pPr marL="0" indent="0" algn="just">
              <a:buNone/>
            </a:pPr>
            <a:endParaRPr lang="fa-IR"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80893061"/>
      </p:ext>
    </p:extLst>
  </p:cSld>
  <p:clrMapOvr>
    <a:masterClrMapping/>
  </p:clrMapOvr>
  <mc:AlternateContent xmlns:mc="http://schemas.openxmlformats.org/markup-compatibility/2006" xmlns:p14="http://schemas.microsoft.com/office/powerpoint/2010/main">
    <mc:Choice Requires="p14">
      <p:transition spd="slow" p14:dur="2000" advTm="87201"/>
    </mc:Choice>
    <mc:Fallback xmlns="">
      <p:transition spd="slow" advTm="8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7|31"/>
</p:tagLst>
</file>

<file path=ppt/tags/tag10.xml><?xml version="1.0" encoding="utf-8"?>
<p:tagLst xmlns:a="http://schemas.openxmlformats.org/drawingml/2006/main" xmlns:r="http://schemas.openxmlformats.org/officeDocument/2006/relationships" xmlns:p="http://schemas.openxmlformats.org/presentationml/2006/main">
  <p:tag name="TIMING" val="|0.6|8.4"/>
</p:tagLst>
</file>

<file path=ppt/tags/tag11.xml><?xml version="1.0" encoding="utf-8"?>
<p:tagLst xmlns:a="http://schemas.openxmlformats.org/drawingml/2006/main" xmlns:r="http://schemas.openxmlformats.org/officeDocument/2006/relationships" xmlns:p="http://schemas.openxmlformats.org/presentationml/2006/main">
  <p:tag name="TIMING" val="|0.9|9.6|10.1"/>
</p:tagLst>
</file>

<file path=ppt/tags/tag12.xml><?xml version="1.0" encoding="utf-8"?>
<p:tagLst xmlns:a="http://schemas.openxmlformats.org/drawingml/2006/main" xmlns:r="http://schemas.openxmlformats.org/officeDocument/2006/relationships" xmlns:p="http://schemas.openxmlformats.org/presentationml/2006/main">
  <p:tag name="TIMING" val="|17|8.4"/>
</p:tagLst>
</file>

<file path=ppt/tags/tag2.xml><?xml version="1.0" encoding="utf-8"?>
<p:tagLst xmlns:a="http://schemas.openxmlformats.org/drawingml/2006/main" xmlns:r="http://schemas.openxmlformats.org/officeDocument/2006/relationships" xmlns:p="http://schemas.openxmlformats.org/presentationml/2006/main">
  <p:tag name="TIMING" val="|0.1|22.8|26.8|18"/>
</p:tagLst>
</file>

<file path=ppt/tags/tag3.xml><?xml version="1.0" encoding="utf-8"?>
<p:tagLst xmlns:a="http://schemas.openxmlformats.org/drawingml/2006/main" xmlns:r="http://schemas.openxmlformats.org/officeDocument/2006/relationships" xmlns:p="http://schemas.openxmlformats.org/presentationml/2006/main">
  <p:tag name="TIMING" val="|0.9|10.8|78.7|7.4|1.7"/>
</p:tagLst>
</file>

<file path=ppt/tags/tag4.xml><?xml version="1.0" encoding="utf-8"?>
<p:tagLst xmlns:a="http://schemas.openxmlformats.org/drawingml/2006/main" xmlns:r="http://schemas.openxmlformats.org/officeDocument/2006/relationships" xmlns:p="http://schemas.openxmlformats.org/presentationml/2006/main">
  <p:tag name="TIMING" val="|0.9|1.7"/>
</p:tagLst>
</file>

<file path=ppt/tags/tag5.xml><?xml version="1.0" encoding="utf-8"?>
<p:tagLst xmlns:a="http://schemas.openxmlformats.org/drawingml/2006/main" xmlns:r="http://schemas.openxmlformats.org/officeDocument/2006/relationships" xmlns:p="http://schemas.openxmlformats.org/presentationml/2006/main">
  <p:tag name="TIMING" val="|0.9|58.6|15|26.1"/>
</p:tagLst>
</file>

<file path=ppt/tags/tag6.xml><?xml version="1.0" encoding="utf-8"?>
<p:tagLst xmlns:a="http://schemas.openxmlformats.org/drawingml/2006/main" xmlns:r="http://schemas.openxmlformats.org/officeDocument/2006/relationships" xmlns:p="http://schemas.openxmlformats.org/presentationml/2006/main">
  <p:tag name="TIMING" val="|0.8|1.9|22.7|9.2|33.8|8|16.3"/>
</p:tagLst>
</file>

<file path=ppt/tags/tag7.xml><?xml version="1.0" encoding="utf-8"?>
<p:tagLst xmlns:a="http://schemas.openxmlformats.org/drawingml/2006/main" xmlns:r="http://schemas.openxmlformats.org/officeDocument/2006/relationships" xmlns:p="http://schemas.openxmlformats.org/presentationml/2006/main">
  <p:tag name="TIMING" val="|1|8|13.7|66.6|11.7|8.2"/>
</p:tagLst>
</file>

<file path=ppt/tags/tag8.xml><?xml version="1.0" encoding="utf-8"?>
<p:tagLst xmlns:a="http://schemas.openxmlformats.org/drawingml/2006/main" xmlns:r="http://schemas.openxmlformats.org/officeDocument/2006/relationships" xmlns:p="http://schemas.openxmlformats.org/presentationml/2006/main">
  <p:tag name="TIMING" val="|1.6|2.9|40.4|12.3"/>
</p:tagLst>
</file>

<file path=ppt/tags/tag9.xml><?xml version="1.0" encoding="utf-8"?>
<p:tagLst xmlns:a="http://schemas.openxmlformats.org/drawingml/2006/main" xmlns:r="http://schemas.openxmlformats.org/officeDocument/2006/relationships" xmlns:p="http://schemas.openxmlformats.org/presentationml/2006/main">
  <p:tag name="TIMING" val="|0.8|3.1|1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4912</TotalTime>
  <Words>1687</Words>
  <Application>Microsoft Office PowerPoint</Application>
  <PresentationFormat>On-screen Show (4:3)</PresentationFormat>
  <Paragraphs>210</Paragraphs>
  <Slides>16</Slides>
  <Notes>1</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2  Lotus</vt:lpstr>
      <vt:lpstr>Arial</vt:lpstr>
      <vt:lpstr>B Lotus</vt:lpstr>
      <vt:lpstr>Calibri</vt:lpstr>
      <vt:lpstr>Cambria Math</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سنجش و اندازه‌گیری </vt:lpstr>
      <vt:lpstr>سنجش و اندازه‌گیری </vt:lpstr>
      <vt:lpstr>سنجش و اندازه‌گیری </vt:lpstr>
      <vt:lpstr>سنجش و اندازه‌گیری</vt:lpstr>
      <vt:lpstr>سنجش و اندازه‌گیری</vt:lpstr>
      <vt:lpstr>سنجش و اندازه‌گیری :</vt:lpstr>
      <vt:lpstr>سنجش و اندازه‌گیری</vt:lpstr>
      <vt:lpstr>سنجش و اندازه‌گیری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اندازه‌گیری :  در اندازه‌گیری، ویژگی‌ها یا صفات اشیاء و افراد تعیین می‌شوند و مقدار آن ویژگی‌ها یا صفات به صورت عدد و رقم گزارش می‌شود.   اندازه‌گیری، عبارت است از فرایندی که تعیین می‌کند یک شخص یا یک شیء چه مقدار از یک ویژگی برخوردار است.  اندازه‌گیری، فرایندی دقیق و دربرگیرنده قواعدی است که این قواعد اندازه‌گیری، خط‌مشی‌هایی هستند برای نشان دادن مقدار شیء مورد اندازه‌گیری.  قواعد اندازه‌گیری از جنبه‌های مهم استاندارد کردن آزمون‌های روانی و تربیتی است که نتیجه‌اش به‌دست آوردن نتایج یکسان توسط افراد مختلف در آزمون‌های گوناگون است.</dc:title>
  <dc:creator>user</dc:creator>
  <cp:lastModifiedBy>ca</cp:lastModifiedBy>
  <cp:revision>369</cp:revision>
  <dcterms:created xsi:type="dcterms:W3CDTF">2015-07-25T06:36:25Z</dcterms:created>
  <dcterms:modified xsi:type="dcterms:W3CDTF">2020-06-13T04:20:40Z</dcterms:modified>
</cp:coreProperties>
</file>