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GB"/>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5/31/2020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GB"/>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GB"/>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5/31/2020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5/31/2020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5/31/2020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5/31/2020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5/31/2020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GB"/>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1.jpe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5/31/2020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81C32-A659-624F-9F8C-EF79F8255009}"/>
              </a:ext>
            </a:extLst>
          </p:cNvPr>
          <p:cNvSpPr>
            <a:spLocks noGrp="1"/>
          </p:cNvSpPr>
          <p:nvPr>
            <p:ph type="ctrTitle"/>
          </p:nvPr>
        </p:nvSpPr>
        <p:spPr>
          <a:xfrm>
            <a:off x="1275977" y="1826620"/>
            <a:ext cx="9640045" cy="2677647"/>
          </a:xfrm>
        </p:spPr>
        <p:txBody>
          <a:bodyPr/>
          <a:lstStyle/>
          <a:p>
            <a:pPr algn="ctr"/>
            <a:r>
              <a:rPr lang="en-GB"/>
              <a:t>    بنام خدا     </a:t>
            </a:r>
            <a:br>
              <a:rPr lang="en-GB"/>
            </a:br>
            <a:r>
              <a:rPr lang="en-GB"/>
              <a:t>عوامل موثر در تربیت#</a:t>
            </a:r>
            <a:endParaRPr lang="en-US"/>
          </a:p>
        </p:txBody>
      </p:sp>
      <p:sp>
        <p:nvSpPr>
          <p:cNvPr id="3" name="Subtitle 2">
            <a:extLst>
              <a:ext uri="{FF2B5EF4-FFF2-40B4-BE49-F238E27FC236}">
                <a16:creationId xmlns:a16="http://schemas.microsoft.com/office/drawing/2014/main" id="{2BFFA9B5-7E4D-0843-8944-540399E88FB0}"/>
              </a:ext>
            </a:extLst>
          </p:cNvPr>
          <p:cNvSpPr>
            <a:spLocks noGrp="1"/>
          </p:cNvSpPr>
          <p:nvPr>
            <p:ph type="subTitle" idx="1"/>
          </p:nvPr>
        </p:nvSpPr>
        <p:spPr>
          <a:xfrm flipH="1">
            <a:off x="9980612" y="4777379"/>
            <a:ext cx="45719" cy="3114763"/>
          </a:xfrm>
        </p:spPr>
        <p:txBody>
          <a:bodyPr/>
          <a:lstStyle/>
          <a:p>
            <a:endParaRPr lang="en-US"/>
          </a:p>
        </p:txBody>
      </p:sp>
    </p:spTree>
    <p:extLst>
      <p:ext uri="{BB962C8B-B14F-4D97-AF65-F5344CB8AC3E}">
        <p14:creationId xmlns:p14="http://schemas.microsoft.com/office/powerpoint/2010/main" val="4070482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9F46C-DA3B-3049-A2F3-97530E0B089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1129DF0-6E8A-3E4D-8307-1FED2D3F524C}"/>
              </a:ext>
            </a:extLst>
          </p:cNvPr>
          <p:cNvSpPr>
            <a:spLocks noGrp="1"/>
          </p:cNvSpPr>
          <p:nvPr>
            <p:ph idx="1"/>
          </p:nvPr>
        </p:nvSpPr>
        <p:spPr>
          <a:xfrm>
            <a:off x="2985733" y="2578760"/>
            <a:ext cx="8825659" cy="3416300"/>
          </a:xfrm>
        </p:spPr>
        <p:txBody>
          <a:bodyPr>
            <a:normAutofit/>
          </a:bodyPr>
          <a:lstStyle/>
          <a:p>
            <a:pPr algn="r"/>
            <a:br>
              <a:rPr lang="ar-AE" sz="2400" b="0" i="1">
                <a:solidFill>
                  <a:srgbClr val="333333"/>
                </a:solidFill>
                <a:effectLst/>
                <a:latin typeface="rtl-font"/>
              </a:rPr>
            </a:br>
            <a:r>
              <a:rPr lang="ar-AE" sz="2400" b="0" i="1">
                <a:solidFill>
                  <a:srgbClr val="333333"/>
                </a:solidFill>
                <a:effectLst/>
                <a:latin typeface="rtl-font"/>
              </a:rPr>
              <a:t>دشمنی کردن در قالب دوستی و خیانت کردن با ابراز خیرخواهی، موفّقیّت بیشتری برای دشمنان به ارمغان می‌آورد، بی‌آنکه هزینة مالی و جانی در این مسیر صرف شود. نخستین موجودی که از این شیوه بهره جست، ابلیس بود. دشمنی او از روی حسادت نسبت به مقام والای آدم سرچشمه می‌گیرد. گرچه شیطان بر انسان سلطه ندارد، امّا از ابزارهایی مانند نفس امّاره و اختیار انسان استفاده کرده است و با شیوه‌هایی همچون وسوسه، وعده‌های دروغ، تفرقه‌افکنی، اغفال، فسادانگیزی و مانند آن، آدمیان را به سویگمراهی سوق می‌دهد. امّا اگر انسان مؤمن و باتقوا به خدا پناهنده شود و بر او توکّل نماید، از شرّ شیطان ایمن خواهد بود</a:t>
            </a:r>
            <a:endParaRPr lang="en-US" sz="2400"/>
          </a:p>
        </p:txBody>
      </p:sp>
    </p:spTree>
    <p:extLst>
      <p:ext uri="{BB962C8B-B14F-4D97-AF65-F5344CB8AC3E}">
        <p14:creationId xmlns:p14="http://schemas.microsoft.com/office/powerpoint/2010/main" val="2844209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62ED0-D5F7-3749-989C-80F79CD6A2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22E7FD8-7A89-4740-8DC1-103CB658EA5A}"/>
              </a:ext>
            </a:extLst>
          </p:cNvPr>
          <p:cNvSpPr>
            <a:spLocks noGrp="1"/>
          </p:cNvSpPr>
          <p:nvPr>
            <p:ph idx="1"/>
          </p:nvPr>
        </p:nvSpPr>
        <p:spPr>
          <a:xfrm>
            <a:off x="3366341" y="1952775"/>
            <a:ext cx="8825659" cy="3416300"/>
          </a:xfrm>
        </p:spPr>
        <p:txBody>
          <a:bodyPr>
            <a:noAutofit/>
          </a:bodyPr>
          <a:lstStyle/>
          <a:p>
            <a:pPr algn="r" rtl="1"/>
            <a:br>
              <a:rPr lang="ar-AE" b="0" i="0">
                <a:solidFill>
                  <a:srgbClr val="333333"/>
                </a:solidFill>
                <a:effectLst/>
                <a:latin typeface="rtl-font"/>
              </a:rPr>
            </a:br>
            <a:r>
              <a:rPr lang="ar-AE" b="0" i="0">
                <a:solidFill>
                  <a:srgbClr val="333333"/>
                </a:solidFill>
                <a:effectLst/>
                <a:latin typeface="rtl-font"/>
              </a:rPr>
              <a:t>1ـ تهدید پنهان و نرم، واقعیّتی است که پیوسته با انسان دست به گریبان بوده است و موجب نافرمانی فراوانی نیز شده است. پرسابقه‌ترین این نوع تهدید، از ناحیة ابلیس یا شیطان در مقابل انسان بوده است.</a:t>
            </a:r>
          </a:p>
          <a:p>
            <a:pPr algn="r" rtl="1"/>
            <a:r>
              <a:rPr lang="ar-AE" b="0" i="0">
                <a:solidFill>
                  <a:srgbClr val="333333"/>
                </a:solidFill>
                <a:effectLst/>
                <a:latin typeface="rtl-font"/>
              </a:rPr>
              <a:t>2ـ تهدیدهای شیطان بر اثر سرخوردگی او و دوری از رحمت الهی و به قصد انتقام‌جویی از آدم و فرزندان او صورت پذیرفته است.</a:t>
            </a:r>
          </a:p>
          <a:p>
            <a:pPr algn="r" rtl="1"/>
            <a:r>
              <a:rPr lang="ar-AE" b="0" i="0">
                <a:solidFill>
                  <a:srgbClr val="333333"/>
                </a:solidFill>
                <a:effectLst/>
                <a:latin typeface="rtl-font"/>
              </a:rPr>
              <a:t>3ـ ابعاد این تهدید در دو شاخة عملی و نظری است که طیّ آن، باورها و رفتارهای مبتنی بر آن را به چالش می‌کشاند.</a:t>
            </a:r>
          </a:p>
          <a:p>
            <a:pPr algn="r" rtl="1"/>
            <a:r>
              <a:rPr lang="ar-AE" b="0" i="0">
                <a:solidFill>
                  <a:srgbClr val="333333"/>
                </a:solidFill>
                <a:effectLst/>
                <a:latin typeface="rtl-font"/>
              </a:rPr>
              <a:t>4ـ نفس امّاره و مختار بودن انسان از ابزارهایی است که شیطان در این تهدید به کار می‌گیرد. امّا با این ابزار بر انسان سیطره نمی‌یابد و تنها او را به مقصود شیطانی خویش دعوت می‌کند.</a:t>
            </a:r>
          </a:p>
          <a:p>
            <a:pPr algn="r" rtl="1"/>
            <a:r>
              <a:rPr lang="ar-AE" b="0" i="0">
                <a:solidFill>
                  <a:srgbClr val="333333"/>
                </a:solidFill>
                <a:effectLst/>
                <a:latin typeface="rtl-font"/>
              </a:rPr>
              <a:t>5ـ دشمن قسم خورده تا به منظور گمراه‌سازی انسان، از روش‌های متعدّد مانند وسوسه، فریب، وعده‌های دروغ، فراهم‌سازی و تسهیل انجام گناه، فسادانگیزی و مانند آن بهره می‌جوید.</a:t>
            </a:r>
          </a:p>
          <a:p>
            <a:pPr algn="r" rtl="1"/>
            <a:r>
              <a:rPr lang="ar-AE" b="0" i="0">
                <a:solidFill>
                  <a:srgbClr val="333333"/>
                </a:solidFill>
                <a:effectLst/>
                <a:latin typeface="rtl-font"/>
              </a:rPr>
              <a:t>6ـ بهترین راه مقابله با تهدید شیطان از نظر </a:t>
            </a:r>
            <a:r>
              <a:rPr lang="ar-AE" b="0" i="1">
                <a:solidFill>
                  <a:srgbClr val="333333"/>
                </a:solidFill>
                <a:effectLst/>
                <a:latin typeface="rtl-font"/>
              </a:rPr>
              <a:t>قرآن</a:t>
            </a:r>
            <a:r>
              <a:rPr lang="ar-AE" b="0" i="0">
                <a:solidFill>
                  <a:srgbClr val="333333"/>
                </a:solidFill>
                <a:effectLst/>
                <a:latin typeface="rtl-font"/>
              </a:rPr>
              <a:t>، پناه جستن به خداوند متعـال است که از طریق ذکر مداوم ذات حق امکان‌پذیر است. این امر زمانی مؤثّر واقع می‌شود که انسان به خدای متعال ایمان داشته است و تقوای او را پیشه کند</a:t>
            </a:r>
          </a:p>
        </p:txBody>
      </p:sp>
    </p:spTree>
    <p:extLst>
      <p:ext uri="{BB962C8B-B14F-4D97-AF65-F5344CB8AC3E}">
        <p14:creationId xmlns:p14="http://schemas.microsoft.com/office/powerpoint/2010/main" val="3549854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9E3C6-F5FF-F94A-ABC9-7BFD258A81BC}"/>
              </a:ext>
            </a:extLst>
          </p:cNvPr>
          <p:cNvSpPr>
            <a:spLocks noGrp="1"/>
          </p:cNvSpPr>
          <p:nvPr>
            <p:ph type="title"/>
          </p:nvPr>
        </p:nvSpPr>
        <p:spPr/>
        <p:txBody>
          <a:bodyPr/>
          <a:lstStyle/>
          <a:p>
            <a:pPr algn="r"/>
            <a:r>
              <a:rPr lang="en-GB"/>
              <a:t>اراده ی انسان#</a:t>
            </a:r>
            <a:endParaRPr lang="en-US"/>
          </a:p>
        </p:txBody>
      </p:sp>
      <p:sp>
        <p:nvSpPr>
          <p:cNvPr id="3" name="Content Placeholder 2">
            <a:extLst>
              <a:ext uri="{FF2B5EF4-FFF2-40B4-BE49-F238E27FC236}">
                <a16:creationId xmlns:a16="http://schemas.microsoft.com/office/drawing/2014/main" id="{01070821-6E74-8449-B2BA-0F13113BAB0F}"/>
              </a:ext>
            </a:extLst>
          </p:cNvPr>
          <p:cNvSpPr>
            <a:spLocks noGrp="1"/>
          </p:cNvSpPr>
          <p:nvPr>
            <p:ph idx="1"/>
          </p:nvPr>
        </p:nvSpPr>
        <p:spPr>
          <a:xfrm>
            <a:off x="2914262" y="2749032"/>
            <a:ext cx="8825659" cy="3416300"/>
          </a:xfrm>
        </p:spPr>
        <p:txBody>
          <a:bodyPr>
            <a:normAutofit/>
          </a:bodyPr>
          <a:lstStyle/>
          <a:p>
            <a:pPr algn="r"/>
            <a:r>
              <a:rPr lang="en-GB" sz="2000"/>
              <a:t>از دیدگاه علامه طباطبایی </a:t>
            </a:r>
          </a:p>
          <a:p>
            <a:pPr algn="r"/>
            <a:r>
              <a:rPr lang="ar-AE" sz="2000" b="0" i="0">
                <a:solidFill>
                  <a:srgbClr val="000000"/>
                </a:solidFill>
                <a:effectLst/>
                <a:latin typeface="mtr"/>
              </a:rPr>
              <a:t> در نظر گاه علامه انسان موجودی شریف و کریم است .شرافت او قائم به روح اوست. انسان صاحب اختیار و اراده است، اما این اراده انسان در طول اراده خداست. انسان نه مجبور صرف است که از خود هیچ ارادهای نداشته باشد، و نه مختار مطلق است که به حال خود واگذاشته شده باشد. تربیت و رشد انسان باید تابع قدرت اختیار و اراده او باشد. از نظر علامه اصل اختیار و اراده باید در تمامی مولفه ها و عناصر تربیت، نظیر مربی، متربی، هدف، روش ، محتوی، وسیله و ارزشیابی نقش محوری و اساسی داشته باشد. تربیت موثر،پویا و مسئولیت آفرین متاثر از قدرت انتخاب و اختیار انسان است.</a:t>
            </a:r>
            <a:endParaRPr lang="en-US" sz="2000"/>
          </a:p>
        </p:txBody>
      </p:sp>
    </p:spTree>
    <p:extLst>
      <p:ext uri="{BB962C8B-B14F-4D97-AF65-F5344CB8AC3E}">
        <p14:creationId xmlns:p14="http://schemas.microsoft.com/office/powerpoint/2010/main" val="4031094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80977-4790-D34A-BFD2-EBFC32DBA2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56C6F15-36CC-D742-9132-EC163CED61AD}"/>
              </a:ext>
            </a:extLst>
          </p:cNvPr>
          <p:cNvSpPr>
            <a:spLocks noGrp="1"/>
          </p:cNvSpPr>
          <p:nvPr>
            <p:ph idx="1"/>
          </p:nvPr>
        </p:nvSpPr>
        <p:spPr>
          <a:xfrm>
            <a:off x="3208394" y="2318988"/>
            <a:ext cx="8825659" cy="3416300"/>
          </a:xfrm>
        </p:spPr>
        <p:txBody>
          <a:bodyPr>
            <a:noAutofit/>
          </a:bodyPr>
          <a:lstStyle/>
          <a:p>
            <a:pPr algn="r"/>
            <a:r>
              <a:rPr lang="ar-AE" sz="2000" b="0" i="0">
                <a:solidFill>
                  <a:srgbClr val="4D4D4D"/>
                </a:solidFill>
                <a:effectLst/>
                <a:latin typeface="IRANSans"/>
              </a:rPr>
              <a:t>همواره این سؤال مطرح است که چرا انسان که برای کمال آفریده شده و در دل نیز عشق به کمال دارد، به ندرت به این هدف بزرگ خود می‌رسد؟ چه عاملی مانع از رسیدن به مقصد می‌شود و یا کمبود کدام سبب نمی‌گذارد، غرض حاصل شود؟</a:t>
            </a:r>
            <a:br>
              <a:rPr lang="ar-AE" sz="2000"/>
            </a:br>
            <a:r>
              <a:rPr lang="ar-AE" sz="2000" b="0" i="0">
                <a:solidFill>
                  <a:srgbClr val="4D4D4D"/>
                </a:solidFill>
                <a:effectLst/>
                <a:latin typeface="IRANSans"/>
              </a:rPr>
              <a:t>آنچه بیشتر در زندگی روزمره کمبودش احساس می‌شود، اراده است. آیا واقعاً اراده، در کمال مؤثر است؟ اصلاً اراده چه نقشی در کمال انسان دارد؟ پاسخ‌هایی که می‌توان در جواب این سؤال ارائه داد بنا به عقاید مختلف، فرق می‌کند. ممکن است پاسخ داده شود که اراده صفتی تکوینی است و قابل تقویت نمی‌باشد و یا این‌که همه انسان‌ها دارای اراده‌ای مساوی هستند و لذا اراده در رسیدن به کمال نقشی ایفا نمی‌کند و یا حتی ممکن است گفته شود، اراده امانتی است الهی که فقط بندگان خاص خدا از آن بهره‌مند می‌شوند، اما حقیقت این است که اراده عنصری مؤثر در رسیدن به کمال است که باید تقویت شود.</a:t>
            </a:r>
            <a:br>
              <a:rPr lang="ar-AE" sz="2000"/>
            </a:br>
            <a:r>
              <a:rPr lang="ar-AE" sz="2000" b="0" i="0">
                <a:solidFill>
                  <a:srgbClr val="4D4D4D"/>
                </a:solidFill>
                <a:effectLst/>
                <a:latin typeface="IRANSans"/>
              </a:rPr>
              <a:t>وقتی اراده و کمال به همراه عوامل کمال به طور دقیق مورد بررسی قرار گیرد، معلوم می‌شود که رابطه‌ای عمیق‌تر از آنچه تصور می‌شود، بین او دو وجود دارد. هنگامی که انسان قبول کند اراده در کمال نقش موثری دارد، گام در راه تقویت اراده می‌نهد تا از آن برای رسیدن به هدف خود استفاده کند.</a:t>
            </a:r>
            <a:endParaRPr lang="en-US" sz="2000"/>
          </a:p>
        </p:txBody>
      </p:sp>
    </p:spTree>
    <p:extLst>
      <p:ext uri="{BB962C8B-B14F-4D97-AF65-F5344CB8AC3E}">
        <p14:creationId xmlns:p14="http://schemas.microsoft.com/office/powerpoint/2010/main" val="143727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88781-FDBD-DE45-9244-604275B288BA}"/>
              </a:ext>
            </a:extLst>
          </p:cNvPr>
          <p:cNvSpPr>
            <a:spLocks noGrp="1"/>
          </p:cNvSpPr>
          <p:nvPr>
            <p:ph type="title"/>
          </p:nvPr>
        </p:nvSpPr>
        <p:spPr>
          <a:xfrm>
            <a:off x="7621181" y="838200"/>
            <a:ext cx="8761413" cy="821186"/>
          </a:xfrm>
        </p:spPr>
        <p:txBody>
          <a:bodyPr/>
          <a:lstStyle/>
          <a:p>
            <a:r>
              <a:rPr lang="en-GB"/>
              <a:t>سختی ها و شدائد#   </a:t>
            </a:r>
            <a:endParaRPr lang="en-US"/>
          </a:p>
        </p:txBody>
      </p:sp>
      <p:sp>
        <p:nvSpPr>
          <p:cNvPr id="3" name="Content Placeholder 2">
            <a:extLst>
              <a:ext uri="{FF2B5EF4-FFF2-40B4-BE49-F238E27FC236}">
                <a16:creationId xmlns:a16="http://schemas.microsoft.com/office/drawing/2014/main" id="{24B85CAF-C9B6-E24A-9D79-8676DF70D087}"/>
              </a:ext>
            </a:extLst>
          </p:cNvPr>
          <p:cNvSpPr>
            <a:spLocks noGrp="1"/>
          </p:cNvSpPr>
          <p:nvPr>
            <p:ph idx="1"/>
          </p:nvPr>
        </p:nvSpPr>
        <p:spPr>
          <a:xfrm rot="10800000" flipV="1">
            <a:off x="559517" y="2560618"/>
            <a:ext cx="11442370" cy="3933701"/>
          </a:xfrm>
        </p:spPr>
        <p:txBody>
          <a:bodyPr>
            <a:noAutofit/>
          </a:bodyPr>
          <a:lstStyle/>
          <a:p>
            <a:pPr algn="r"/>
            <a:r>
              <a:rPr lang="ar-AE" sz="2400" b="0" i="0">
                <a:solidFill>
                  <a:srgbClr val="222222"/>
                </a:solidFill>
                <a:effectLst/>
                <a:latin typeface="IRANSans"/>
              </a:rPr>
              <a:t>با تأمل در آیات قرآن و روایات, متوجه این مطلب می شویم كه خداوند شداید و بلاها را مخصوصاً متوجه كسانی</a:t>
            </a:r>
            <a:endParaRPr lang="en-GB" sz="2400" b="0" i="0">
              <a:solidFill>
                <a:srgbClr val="222222"/>
              </a:solidFill>
              <a:effectLst/>
              <a:latin typeface="IRANSans"/>
            </a:endParaRPr>
          </a:p>
          <a:p>
            <a:pPr marL="0" indent="0" algn="r">
              <a:buNone/>
            </a:pPr>
            <a:r>
              <a:rPr lang="ar-AE" sz="2400" b="0" i="0">
                <a:solidFill>
                  <a:srgbClr val="222222"/>
                </a:solidFill>
                <a:effectLst/>
                <a:latin typeface="IRANSans"/>
              </a:rPr>
              <a:t> می كند كه مورد لطف و رحمت خاصه او هستند. شداید و سختی ها در حقیقت تحفه های الهی می باشند. در حدیث </a:t>
            </a:r>
            <a:endParaRPr lang="en-GB" sz="2400" b="0" i="0">
              <a:solidFill>
                <a:srgbClr val="222222"/>
              </a:solidFill>
              <a:effectLst/>
              <a:latin typeface="IRANSans"/>
            </a:endParaRPr>
          </a:p>
          <a:p>
            <a:pPr marL="0" indent="0" algn="r">
              <a:buNone/>
            </a:pPr>
            <a:r>
              <a:rPr lang="ar-AE" sz="2400" b="0" i="0">
                <a:solidFill>
                  <a:srgbClr val="222222"/>
                </a:solidFill>
                <a:effectLst/>
                <a:latin typeface="IRANSans"/>
              </a:rPr>
              <a:t>آمده است: (اِنَّ اللهَ یَتَعاهدُ للمؤمِن بِالبَلاء كَما یَتَعاهد الرجل اَهله بِالهَدیه مِن الغیبهٔ; خداوند بنده مؤمن را به وسیله </a:t>
            </a:r>
            <a:r>
              <a:rPr lang="en-GB" sz="2400" b="0" i="0">
                <a:solidFill>
                  <a:srgbClr val="222222"/>
                </a:solidFill>
                <a:effectLst/>
                <a:latin typeface="IRANSans"/>
              </a:rPr>
              <a:t>   </a:t>
            </a:r>
            <a:r>
              <a:rPr lang="en-GB" sz="2400">
                <a:solidFill>
                  <a:srgbClr val="222222"/>
                </a:solidFill>
                <a:latin typeface="IRANSans"/>
              </a:rPr>
              <a:t>          </a:t>
            </a:r>
            <a:endParaRPr lang="en-GB" sz="2400" b="0" i="0">
              <a:solidFill>
                <a:srgbClr val="222222"/>
              </a:solidFill>
              <a:effectLst/>
              <a:latin typeface="IRANSans"/>
            </a:endParaRPr>
          </a:p>
          <a:p>
            <a:pPr marL="0" indent="0" algn="r">
              <a:buNone/>
            </a:pPr>
            <a:r>
              <a:rPr lang="ar-AE" sz="2400" b="0" i="0">
                <a:solidFill>
                  <a:srgbClr val="222222"/>
                </a:solidFill>
                <a:effectLst/>
                <a:latin typeface="IRANSans"/>
              </a:rPr>
              <a:t>فرستادن سختی و مشكل یاد می كند, آن طور كه یك مرد هنگامی كه در مسافرت است, با فرستادن یك هدیه, خاندان </a:t>
            </a:r>
            <a:endParaRPr lang="en-GB" sz="2400" b="0" i="0">
              <a:solidFill>
                <a:srgbClr val="222222"/>
              </a:solidFill>
              <a:effectLst/>
              <a:latin typeface="IRANSans"/>
            </a:endParaRPr>
          </a:p>
          <a:p>
            <a:pPr marL="0" indent="0" algn="r">
              <a:buNone/>
            </a:pPr>
            <a:r>
              <a:rPr lang="ar-AE" sz="2400" b="0" i="0">
                <a:solidFill>
                  <a:srgbClr val="222222"/>
                </a:solidFill>
                <a:effectLst/>
                <a:latin typeface="IRANSans"/>
              </a:rPr>
              <a:t>خود را یاد می كند و مورد </a:t>
            </a:r>
            <a:r>
              <a:rPr lang="ar-AE" sz="2400" i="0">
                <a:solidFill>
                  <a:srgbClr val="222222"/>
                </a:solidFill>
                <a:effectLst/>
                <a:latin typeface="IRANSans"/>
              </a:rPr>
              <a:t>محبت</a:t>
            </a:r>
            <a:r>
              <a:rPr lang="ar-AE" sz="2400" b="0" i="0">
                <a:solidFill>
                  <a:srgbClr val="222222"/>
                </a:solidFill>
                <a:effectLst/>
                <a:latin typeface="IRANSans"/>
              </a:rPr>
              <a:t> و نوازش قرار می دهد.)</a:t>
            </a:r>
            <a:endParaRPr lang="en-US" sz="2400"/>
          </a:p>
        </p:txBody>
      </p:sp>
    </p:spTree>
    <p:extLst>
      <p:ext uri="{BB962C8B-B14F-4D97-AF65-F5344CB8AC3E}">
        <p14:creationId xmlns:p14="http://schemas.microsoft.com/office/powerpoint/2010/main" val="3520269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4CA48-F979-684A-98EB-5AE54FA4B2C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321930F-16CC-6D45-B45A-950884B5B39D}"/>
              </a:ext>
            </a:extLst>
          </p:cNvPr>
          <p:cNvSpPr>
            <a:spLocks noGrp="1"/>
          </p:cNvSpPr>
          <p:nvPr>
            <p:ph idx="1"/>
          </p:nvPr>
        </p:nvSpPr>
        <p:spPr>
          <a:xfrm>
            <a:off x="3146545" y="2468032"/>
            <a:ext cx="8825659" cy="3416300"/>
          </a:xfrm>
        </p:spPr>
        <p:txBody>
          <a:bodyPr anchor="t">
            <a:normAutofit/>
          </a:bodyPr>
          <a:lstStyle/>
          <a:p>
            <a:pPr algn="r"/>
            <a:r>
              <a:rPr lang="ar-AE" sz="2400" b="0" i="0">
                <a:solidFill>
                  <a:srgbClr val="222222"/>
                </a:solidFill>
                <a:effectLst/>
                <a:latin typeface="IRANSans"/>
              </a:rPr>
              <a:t>اگر سختی ها منفور و بد بودند, هیچ گاه خداوند محبوب ترین كسان خود, یعنی انبیا و</a:t>
            </a:r>
            <a:endParaRPr lang="en-GB" sz="2400" b="0" i="0">
              <a:solidFill>
                <a:srgbClr val="222222"/>
              </a:solidFill>
              <a:effectLst/>
              <a:latin typeface="IRANSans"/>
            </a:endParaRPr>
          </a:p>
          <a:p>
            <a:pPr marL="0" indent="0" algn="r">
              <a:buNone/>
            </a:pPr>
            <a:r>
              <a:rPr lang="ar-AE" sz="2400" b="0" i="0">
                <a:solidFill>
                  <a:srgbClr val="222222"/>
                </a:solidFill>
                <a:effectLst/>
                <a:latin typeface="IRANSans"/>
              </a:rPr>
              <a:t> ائمه اطهار را به آن ها مبتلا نمی كرد. امام علی(ع) در خطبه ۹۴ نهج البلاغه تمامی</a:t>
            </a:r>
            <a:endParaRPr lang="en-GB" sz="2400" b="0" i="0">
              <a:solidFill>
                <a:srgbClr val="222222"/>
              </a:solidFill>
              <a:effectLst/>
              <a:latin typeface="IRANSans"/>
            </a:endParaRPr>
          </a:p>
          <a:p>
            <a:pPr marL="0" indent="0" algn="r">
              <a:buNone/>
            </a:pPr>
            <a:r>
              <a:rPr lang="ar-AE" sz="2400" b="0" i="0">
                <a:solidFill>
                  <a:srgbClr val="222222"/>
                </a:solidFill>
                <a:effectLst/>
                <a:latin typeface="IRANSans"/>
              </a:rPr>
              <a:t> دشواری های زندگی را آزمایش الهی می داند و دنیا را محل آزمایش و حوادث آن را </a:t>
            </a:r>
            <a:endParaRPr lang="en-GB" sz="2400" b="0" i="0">
              <a:solidFill>
                <a:srgbClr val="222222"/>
              </a:solidFill>
              <a:effectLst/>
              <a:latin typeface="IRANSans"/>
            </a:endParaRPr>
          </a:p>
          <a:p>
            <a:pPr marL="0" indent="0" algn="r">
              <a:buNone/>
            </a:pPr>
            <a:r>
              <a:rPr lang="ar-AE" sz="2400" b="0" i="0">
                <a:solidFill>
                  <a:srgbClr val="222222"/>
                </a:solidFill>
                <a:effectLst/>
                <a:latin typeface="IRANSans"/>
              </a:rPr>
              <a:t>جنبه آزمایش معرفی می كند كه موجبات ترقی و كمال انسان را فراهم می نماید.</a:t>
            </a:r>
          </a:p>
          <a:p>
            <a:pPr algn="r"/>
            <a:r>
              <a:rPr lang="ar-AE" sz="2400" b="0" i="0">
                <a:solidFill>
                  <a:srgbClr val="222222"/>
                </a:solidFill>
                <a:effectLst/>
                <a:latin typeface="IRANSans"/>
              </a:rPr>
              <a:t>از نكات قابل توجه در سیره آن امام این است كه همواره هم خودشان, خدا را در </a:t>
            </a:r>
            <a:endParaRPr lang="en-GB" sz="2400" b="0" i="0">
              <a:solidFill>
                <a:srgbClr val="222222"/>
              </a:solidFill>
              <a:effectLst/>
              <a:latin typeface="IRANSans"/>
            </a:endParaRPr>
          </a:p>
          <a:p>
            <a:pPr algn="r"/>
            <a:r>
              <a:rPr lang="ar-AE" sz="2400" b="0" i="0">
                <a:solidFill>
                  <a:srgbClr val="222222"/>
                </a:solidFill>
                <a:effectLst/>
                <a:latin typeface="IRANSans"/>
              </a:rPr>
              <a:t>مقابل وجود سختی ها شكر می كردند و هم به دیگران این فرهنگ ارزش مند اسلامی را می آموختند.</a:t>
            </a:r>
          </a:p>
        </p:txBody>
      </p:sp>
    </p:spTree>
    <p:extLst>
      <p:ext uri="{BB962C8B-B14F-4D97-AF65-F5344CB8AC3E}">
        <p14:creationId xmlns:p14="http://schemas.microsoft.com/office/powerpoint/2010/main" val="2004505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7B94B-EC0B-344A-A071-9EDC10E0CBE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0795043-38BD-EB45-92A8-2C54A8E92D11}"/>
              </a:ext>
            </a:extLst>
          </p:cNvPr>
          <p:cNvSpPr>
            <a:spLocks noGrp="1"/>
          </p:cNvSpPr>
          <p:nvPr>
            <p:ph idx="1"/>
          </p:nvPr>
        </p:nvSpPr>
        <p:spPr>
          <a:xfrm>
            <a:off x="2973363" y="2468032"/>
            <a:ext cx="8825659" cy="3416300"/>
          </a:xfrm>
        </p:spPr>
        <p:txBody>
          <a:bodyPr>
            <a:normAutofit/>
          </a:bodyPr>
          <a:lstStyle/>
          <a:p>
            <a:pPr algn="r"/>
            <a:r>
              <a:rPr lang="ar-AE" sz="2400" b="0" i="0">
                <a:solidFill>
                  <a:srgbClr val="222222"/>
                </a:solidFill>
                <a:effectLst/>
                <a:latin typeface="IRANSans"/>
              </a:rPr>
              <a:t>خداوند همواره بندگان خود را به انواع شداید مواجه می كند و اقسام كوشش ها و مجاهدت ها را جلوی پای آن ها می گذارد; تكالیفی گوناگون برخلاف طبع آسایش طلب آن ها برای آنان مقرر می دارد تا غرور و تكبر از دلشان بیرون رود, نفوسشان به عبودیت خدا عادت كند و این وسیله ای است برای این كه درهای فضل و رحمت و عنایت پروردگار به روی آن ها گشوده شود.</a:t>
            </a:r>
          </a:p>
          <a:p>
            <a:pPr algn="r"/>
            <a:r>
              <a:rPr lang="ar-AE" sz="2400" b="0" i="0">
                <a:solidFill>
                  <a:srgbClr val="222222"/>
                </a:solidFill>
                <a:effectLst/>
                <a:latin typeface="IRANSans"/>
              </a:rPr>
              <a:t>(لایُبلَغ السؤال الاّ بعدَ مُؤلمهٍٔ/ ولایَتِمُّ المُنی الاّ لمَن صَبَرا; حاجت و نیاز آدمی برآورده نمی شود, مگر پس از تحمل سختی و درد و آرزو برآورده نمی شود مگر برای كسی كه صبر كرده است.)</a:t>
            </a:r>
          </a:p>
        </p:txBody>
      </p:sp>
    </p:spTree>
    <p:extLst>
      <p:ext uri="{BB962C8B-B14F-4D97-AF65-F5344CB8AC3E}">
        <p14:creationId xmlns:p14="http://schemas.microsoft.com/office/powerpoint/2010/main" val="325700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5723A-8CDA-7748-8D6E-93422A2EE8B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51EA99A-99F7-C24D-8BDC-78308E7E341F}"/>
              </a:ext>
            </a:extLst>
          </p:cNvPr>
          <p:cNvSpPr>
            <a:spLocks noGrp="1"/>
          </p:cNvSpPr>
          <p:nvPr>
            <p:ph idx="1"/>
          </p:nvPr>
        </p:nvSpPr>
        <p:spPr>
          <a:xfrm>
            <a:off x="3010474" y="2578760"/>
            <a:ext cx="8825659" cy="3416300"/>
          </a:xfrm>
        </p:spPr>
        <p:txBody>
          <a:bodyPr>
            <a:normAutofit/>
          </a:bodyPr>
          <a:lstStyle/>
          <a:p>
            <a:pPr algn="r"/>
            <a:r>
              <a:rPr lang="ar-AE" sz="2800" b="0" i="0">
                <a:solidFill>
                  <a:srgbClr val="222222"/>
                </a:solidFill>
                <a:effectLst/>
                <a:latin typeface="IRANSans"/>
              </a:rPr>
              <a:t>خداوند برای تربیت و پرورش جان انسان ها دو برنامه تشریعی و تكوینی دارد و در هر برنامه, شداید و سختی ها را گنجانده است. در برنامه تشریعی, عبادات را فرض كرده و در برنامه تكوینی, مصایب را بر سر راه بشر قرار داده است. گرسنگی, ترس, تلفات مالی و جانی, شدایدی است كه در تكوین پدید آورده شده تا موجب تكمیل نفوس و پرورش استعدادهای عالی انسانی شود. سختی و گرفتاری, هم تربیت كننده فرد و هم بیداركننده ملت ها است.</a:t>
            </a:r>
            <a:endParaRPr lang="en-US" sz="2800"/>
          </a:p>
        </p:txBody>
      </p:sp>
    </p:spTree>
    <p:extLst>
      <p:ext uri="{BB962C8B-B14F-4D97-AF65-F5344CB8AC3E}">
        <p14:creationId xmlns:p14="http://schemas.microsoft.com/office/powerpoint/2010/main" val="430461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EB01B-4D6D-EE49-A56C-DCD69B7C673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4905079-B99D-4045-B79F-01DCC85D3BC6}"/>
              </a:ext>
            </a:extLst>
          </p:cNvPr>
          <p:cNvSpPr>
            <a:spLocks noGrp="1"/>
          </p:cNvSpPr>
          <p:nvPr>
            <p:ph idx="1"/>
          </p:nvPr>
        </p:nvSpPr>
        <p:spPr>
          <a:xfrm>
            <a:off x="3109434" y="2603500"/>
            <a:ext cx="8825659" cy="3416300"/>
          </a:xfrm>
        </p:spPr>
        <p:txBody>
          <a:bodyPr>
            <a:normAutofit/>
          </a:bodyPr>
          <a:lstStyle/>
          <a:p>
            <a:pPr algn="r"/>
            <a:r>
              <a:rPr lang="ar-AE" sz="2800" b="1" i="0">
                <a:solidFill>
                  <a:srgbClr val="222222"/>
                </a:solidFill>
                <a:effectLst/>
                <a:latin typeface="IRANSansMedium"/>
              </a:rPr>
              <a:t>● در نهادِ بلاها خیر است</a:t>
            </a:r>
            <a:endParaRPr lang="ar-AE" sz="2800" b="0" i="0">
              <a:solidFill>
                <a:srgbClr val="222222"/>
              </a:solidFill>
              <a:effectLst/>
              <a:latin typeface="IRANSans"/>
            </a:endParaRPr>
          </a:p>
          <a:p>
            <a:pPr algn="r"/>
            <a:r>
              <a:rPr lang="ar-AE" sz="2800" b="0" i="0">
                <a:solidFill>
                  <a:srgbClr val="222222"/>
                </a:solidFill>
                <a:effectLst/>
                <a:latin typeface="IRANSans"/>
              </a:rPr>
              <a:t>در شكم گرفتاری ها و مصیبت ها, نیك بختی ها و سعادت ها نهفته است. قرآن در این زمینه می فرماید: (فَانّ مَعَ العُسرِ یُسراً إنَّ مَعَ العسر یُسراً;۶ پس حتماً با سختی آسانی است, (آری) حتماً با سختی آسانی است.)</a:t>
            </a:r>
          </a:p>
          <a:p>
            <a:pPr algn="r"/>
            <a:r>
              <a:rPr lang="ar-AE" sz="2800" b="0" i="0">
                <a:solidFill>
                  <a:srgbClr val="222222"/>
                </a:solidFill>
                <a:effectLst/>
                <a:latin typeface="IRANSans"/>
              </a:rPr>
              <a:t>این خصوصیت مربوط به موجودات زنده بالاخص انسان است كه سختی ها و گرفتاری ها, مقدمه كمال ها و پیش رفت های او است</a:t>
            </a:r>
          </a:p>
        </p:txBody>
      </p:sp>
    </p:spTree>
    <p:extLst>
      <p:ext uri="{BB962C8B-B14F-4D97-AF65-F5344CB8AC3E}">
        <p14:creationId xmlns:p14="http://schemas.microsoft.com/office/powerpoint/2010/main" val="1876499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7909E-91EE-064C-A6F0-06E85994994E}"/>
              </a:ext>
            </a:extLst>
          </p:cNvPr>
          <p:cNvSpPr>
            <a:spLocks noGrp="1"/>
          </p:cNvSpPr>
          <p:nvPr>
            <p:ph type="title"/>
          </p:nvPr>
        </p:nvSpPr>
        <p:spPr/>
        <p:txBody>
          <a:bodyPr/>
          <a:lstStyle/>
          <a:p>
            <a:pPr algn="r"/>
            <a:r>
              <a:rPr lang="en-GB"/>
              <a:t>کار#</a:t>
            </a:r>
            <a:endParaRPr lang="en-US"/>
          </a:p>
        </p:txBody>
      </p:sp>
      <p:sp>
        <p:nvSpPr>
          <p:cNvPr id="3" name="Content Placeholder 2">
            <a:extLst>
              <a:ext uri="{FF2B5EF4-FFF2-40B4-BE49-F238E27FC236}">
                <a16:creationId xmlns:a16="http://schemas.microsoft.com/office/drawing/2014/main" id="{C0B2F1A5-2D28-6043-A93B-89E5B12DC3BE}"/>
              </a:ext>
            </a:extLst>
          </p:cNvPr>
          <p:cNvSpPr>
            <a:spLocks noGrp="1"/>
          </p:cNvSpPr>
          <p:nvPr>
            <p:ph idx="1"/>
          </p:nvPr>
        </p:nvSpPr>
        <p:spPr>
          <a:xfrm>
            <a:off x="3075269" y="2709530"/>
            <a:ext cx="8825659" cy="3416300"/>
          </a:xfrm>
        </p:spPr>
        <p:txBody>
          <a:bodyPr>
            <a:noAutofit/>
          </a:bodyPr>
          <a:lstStyle/>
          <a:p>
            <a:pPr algn="r"/>
            <a:br>
              <a:rPr lang="ar-AE" sz="2000" b="1" i="0">
                <a:solidFill>
                  <a:srgbClr val="000000"/>
                </a:solidFill>
                <a:effectLst/>
                <a:latin typeface="tahoma" panose="020B0604030504040204" pitchFamily="34" charset="0"/>
              </a:rPr>
            </a:br>
            <a:r>
              <a:rPr lang="ar-AE" sz="2000" b="1" i="0">
                <a:solidFill>
                  <a:srgbClr val="000000"/>
                </a:solidFill>
                <a:effectLst/>
                <a:latin typeface="tahoma" panose="020B0604030504040204" pitchFamily="34" charset="0"/>
              </a:rPr>
              <a:t>کار در فرهنگ اسلامی </a:t>
            </a:r>
            <a:br>
              <a:rPr lang="ar-AE" sz="2000" b="1" i="0">
                <a:solidFill>
                  <a:srgbClr val="000000"/>
                </a:solidFill>
                <a:effectLst/>
                <a:latin typeface="tahoma" panose="020B0604030504040204" pitchFamily="34" charset="0"/>
              </a:rPr>
            </a:br>
            <a:r>
              <a:rPr lang="ar-AE" sz="2000" b="0" i="0">
                <a:solidFill>
                  <a:srgbClr val="000000"/>
                </a:solidFill>
                <a:effectLst/>
                <a:latin typeface="tahoma" panose="020B0604030504040204" pitchFamily="34" charset="0"/>
              </a:rPr>
              <a:t>کار در فرهنگ اسلامی از جایگاه رفیعی برخوردار است تا جایی که پیامبر اکرم صلی الله علیه و آله و سلم و ائمه معصومین علیهم السلام همواره به کار دعوت نموده و خود سخت­ترین کارها را انجام می­دادند. هم‌کاری رسول خدا در حفر خندق و موارد بسیار فراوان دیگر و هم‌چنین چاه کندن امیرالمومنین علی علیه‌السلام از جمله شواهد این مساله است.</a:t>
            </a:r>
            <a:br>
              <a:rPr lang="ar-AE" sz="2000"/>
            </a:br>
            <a:br>
              <a:rPr lang="ar-AE" sz="2000"/>
            </a:br>
            <a:r>
              <a:rPr lang="ar-AE" sz="2000" b="0" i="0">
                <a:solidFill>
                  <a:srgbClr val="000000"/>
                </a:solidFill>
                <a:effectLst/>
                <a:latin typeface="tahoma" panose="020B0604030504040204" pitchFamily="34" charset="0"/>
              </a:rPr>
              <a:t>در اسلام بي‌كارى مردود و مطرود است و كار به عنوان يك امر مقدس شناخته شده است. در زبان دين وقتى مى‏خواهند تقدس چيزى را بيان كنند به اين صورت بيان مى‏كنند كه خداوند فلان چيز را دوست دارد. مثلا در حديث وارد شده است: «ان الله يحب المؤمن المحترف». خداوند مؤمنى را كه داراى يك حرفه است و بدان اشتغال دارد دوست دارد.</a:t>
            </a:r>
            <a:endParaRPr lang="en-US" sz="2000"/>
          </a:p>
        </p:txBody>
      </p:sp>
    </p:spTree>
    <p:extLst>
      <p:ext uri="{BB962C8B-B14F-4D97-AF65-F5344CB8AC3E}">
        <p14:creationId xmlns:p14="http://schemas.microsoft.com/office/powerpoint/2010/main" val="2614681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01113-B735-A444-8EA9-FC1645A4F24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359C83E-23CF-4C4D-95BB-E0121FE48321}"/>
              </a:ext>
            </a:extLst>
          </p:cNvPr>
          <p:cNvSpPr>
            <a:spLocks noGrp="1"/>
          </p:cNvSpPr>
          <p:nvPr>
            <p:ph idx="1"/>
          </p:nvPr>
        </p:nvSpPr>
        <p:spPr>
          <a:xfrm>
            <a:off x="2948623" y="2715434"/>
            <a:ext cx="8825659" cy="3416300"/>
          </a:xfrm>
        </p:spPr>
        <p:txBody>
          <a:bodyPr>
            <a:noAutofit/>
          </a:bodyPr>
          <a:lstStyle/>
          <a:p>
            <a:pPr algn="r"/>
            <a:r>
              <a:rPr lang="ar-AE" sz="2000" b="1" i="0">
                <a:solidFill>
                  <a:srgbClr val="000000"/>
                </a:solidFill>
                <a:effectLst/>
                <a:latin typeface="tahoma" panose="020B0604030504040204" pitchFamily="34" charset="0"/>
              </a:rPr>
              <a:t>کار به مثابه عامل تربیت</a:t>
            </a:r>
            <a:br>
              <a:rPr lang="ar-AE" sz="2000"/>
            </a:br>
            <a:r>
              <a:rPr lang="ar-AE" sz="2000" b="0" i="0">
                <a:solidFill>
                  <a:srgbClr val="000000"/>
                </a:solidFill>
                <a:effectLst/>
                <a:latin typeface="tahoma" panose="020B0604030504040204" pitchFamily="34" charset="0"/>
              </a:rPr>
              <a:t>استاد مطهری، کار را یکی از عوامل تربیت دانسته و ارتباط آن را با ابعاد مختلف تربیت انسان بیان می‌کند. این ارتباط نشان‌دهنده اهمیت کار در سبک زندگی اسلامی است. هم‌چنین جایگاه کار در میان دیگر تعلیمات اسلامی را آشکار می‌سازد.</a:t>
            </a:r>
            <a:br>
              <a:rPr lang="ar-AE" sz="2000"/>
            </a:br>
            <a:br>
              <a:rPr lang="ar-AE" sz="2000"/>
            </a:br>
            <a:r>
              <a:rPr lang="ar-AE" sz="2000" b="0" i="0">
                <a:solidFill>
                  <a:srgbClr val="000000"/>
                </a:solidFill>
                <a:effectLst/>
                <a:latin typeface="tahoma" panose="020B0604030504040204" pitchFamily="34" charset="0"/>
              </a:rPr>
              <a:t>به اعتقاد استاد شهید، «كار از هر عامل ديگرى اگر سازنده‏تر نباشد، نقشش در سازندگى كم‌تر نيست. انسان اين‌جور خيال مى‏كند كه كار اثر و معلول انسان است، پس انسان مقدم بر كار است، يعنى چگونگى انسان مقدم بر چگونگى كار و چگونگى كار تابع چگونگى انسان است و بنابراين تربيت بر كار مقدم است. ولى اين درست نيست، هم تربيت بر كار مقدم است و هم كار بر تربيت. يعنى اين دو، هم علت يك‌ديگر هستند و هم معلول يك‌ديگر، هم انسان سازنده و خالق و آفريننده كار خودش است و هم كار و نوع كار خالق و آفريننده روح و چگونگى انسان است.» (مطهری، 1373،ص 409)</a:t>
            </a:r>
            <a:endParaRPr lang="en-US" sz="2000"/>
          </a:p>
        </p:txBody>
      </p:sp>
    </p:spTree>
    <p:extLst>
      <p:ext uri="{BB962C8B-B14F-4D97-AF65-F5344CB8AC3E}">
        <p14:creationId xmlns:p14="http://schemas.microsoft.com/office/powerpoint/2010/main" val="3943548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219EA-7E86-804E-897F-1F0FA5E561C4}"/>
              </a:ext>
            </a:extLst>
          </p:cNvPr>
          <p:cNvSpPr>
            <a:spLocks noGrp="1"/>
          </p:cNvSpPr>
          <p:nvPr>
            <p:ph type="title"/>
          </p:nvPr>
        </p:nvSpPr>
        <p:spPr/>
        <p:txBody>
          <a:bodyPr/>
          <a:lstStyle/>
          <a:p>
            <a:pPr algn="r"/>
            <a:r>
              <a:rPr lang="en-GB"/>
              <a:t>عوامل ماوراء طبیعت #</a:t>
            </a:r>
            <a:endParaRPr lang="en-US"/>
          </a:p>
        </p:txBody>
      </p:sp>
      <p:sp>
        <p:nvSpPr>
          <p:cNvPr id="3" name="Content Placeholder 2">
            <a:extLst>
              <a:ext uri="{FF2B5EF4-FFF2-40B4-BE49-F238E27FC236}">
                <a16:creationId xmlns:a16="http://schemas.microsoft.com/office/drawing/2014/main" id="{3D97A0E5-0F8E-BB4D-9E68-8A789E905C75}"/>
              </a:ext>
            </a:extLst>
          </p:cNvPr>
          <p:cNvSpPr>
            <a:spLocks noGrp="1"/>
          </p:cNvSpPr>
          <p:nvPr>
            <p:ph idx="1"/>
          </p:nvPr>
        </p:nvSpPr>
        <p:spPr>
          <a:xfrm>
            <a:off x="2800182" y="2665350"/>
            <a:ext cx="8825659" cy="3416300"/>
          </a:xfrm>
        </p:spPr>
        <p:txBody>
          <a:bodyPr>
            <a:normAutofit/>
          </a:bodyPr>
          <a:lstStyle/>
          <a:p>
            <a:pPr algn="r"/>
            <a:r>
              <a:rPr lang="ar-AE" sz="2400" b="0" i="0">
                <a:solidFill>
                  <a:srgbClr val="000000"/>
                </a:solidFill>
                <a:effectLst/>
                <a:latin typeface="tahoma" panose="020B0604030504040204" pitchFamily="34" charset="0"/>
              </a:rPr>
              <a:t>فرشتگان الهی نقش کمک و یاری رساندن به تربیت انسان و هدایت پروردگار را برعهده دارند وسجود همگی فرشتگان در ابتدای خلقت انسان بدین معناست که آنان مسخردر راه به کمال رساندن وسعادتمند ساختن انسانند و برای موفقیت و رستگاری او کار می کنند .گروهی از ایشان مامور حیات بخشی وگروهی دیگر مأمور مرگ ، وگروهی دست اندرکار روزی رسانی ، وگروهی مأمور وحی اند. وهمچنین بقیه فرشتگان هرکدام مشغول یکی از کارهای بشرند. بنابراین فرشتگان اسباب الهی ویاورانی برای انسانند که او را درراه رسیدنش به کمال یاری می کنند.</a:t>
            </a:r>
            <a:endParaRPr lang="en-US" sz="2400"/>
          </a:p>
        </p:txBody>
      </p:sp>
    </p:spTree>
    <p:extLst>
      <p:ext uri="{BB962C8B-B14F-4D97-AF65-F5344CB8AC3E}">
        <p14:creationId xmlns:p14="http://schemas.microsoft.com/office/powerpoint/2010/main" val="36822214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TF10001029">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TF10001029" id="{ED3996BA-162B-43C7-B0E2-A5CA4E649741}" vid="{187088E4-27D7-4455-856F-4A44258D82E2}"/>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صفحه گسترده</PresentationFormat>
  <Slides>13</Slides>
  <Notes>0</Notes>
  <HiddenSlides>0</HiddenSlides>
  <ScaleCrop>false</ScaleCrop>
  <HeadingPairs>
    <vt:vector size="4" baseType="variant">
      <vt:variant>
        <vt:lpstr>طرح زمینه</vt:lpstr>
      </vt:variant>
      <vt:variant>
        <vt:i4>1</vt:i4>
      </vt:variant>
      <vt:variant>
        <vt:lpstr>عنوان های اسلاید</vt:lpstr>
      </vt:variant>
      <vt:variant>
        <vt:i4>13</vt:i4>
      </vt:variant>
    </vt:vector>
  </HeadingPairs>
  <TitlesOfParts>
    <vt:vector size="14" baseType="lpstr">
      <vt:lpstr>TF10001029</vt:lpstr>
      <vt:lpstr>    بنام خدا      عوامل موثر در تربیت#</vt:lpstr>
      <vt:lpstr>سختی ها و شدائد#   </vt:lpstr>
      <vt:lpstr>ارائه PowerPoint</vt:lpstr>
      <vt:lpstr>ارائه PowerPoint</vt:lpstr>
      <vt:lpstr>ارائه PowerPoint</vt:lpstr>
      <vt:lpstr>ارائه PowerPoint</vt:lpstr>
      <vt:lpstr>کار#</vt:lpstr>
      <vt:lpstr>ارائه PowerPoint</vt:lpstr>
      <vt:lpstr>عوامل ماوراء طبیعت #</vt:lpstr>
      <vt:lpstr>ارائه PowerPoint</vt:lpstr>
      <vt:lpstr>ارائه PowerPoint</vt:lpstr>
      <vt:lpstr>اراده ی انسان#</vt:lpstr>
      <vt:lpstr>ارائه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بنام خدا            زهرا علی نژاد   گروه۱۰ عوامل موثر در تربیت#</dc:title>
  <cp:lastModifiedBy>کاربر ناشناخته</cp:lastModifiedBy>
  <cp:revision>4</cp:revision>
  <dcterms:modified xsi:type="dcterms:W3CDTF">2020-05-30T22:50:12Z</dcterms:modified>
</cp:coreProperties>
</file>