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A93DE-AB43-4880-95CF-ECB429285E2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CA4AECB3-13F2-4BB2-8162-EA503F2647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فراگير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498074C0-598F-4319-A4DA-E24EDDC483E0}" type="parTrans" cxnId="{0B2E5620-C29B-4D40-976E-B6756B14F660}">
      <dgm:prSet/>
      <dgm:spPr/>
    </dgm:pt>
    <dgm:pt modelId="{FB0A3297-0C84-425F-A477-D8018171BD37}" type="sibTrans" cxnId="{0B2E5620-C29B-4D40-976E-B6756B14F660}">
      <dgm:prSet/>
      <dgm:spPr/>
    </dgm:pt>
    <dgm:pt modelId="{6AAD90AB-4474-472E-8DB0-0F79F48356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فراگيران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B6A330A1-5369-4EB5-9A38-15DAAF934020}" type="parTrans" cxnId="{4FE0CC63-2960-4BEA-9552-2F3FCE9941A3}">
      <dgm:prSet/>
      <dgm:spPr/>
      <dgm:t>
        <a:bodyPr/>
        <a:lstStyle/>
        <a:p>
          <a:pPr rtl="1"/>
          <a:endParaRPr lang="fa-IR"/>
        </a:p>
      </dgm:t>
    </dgm:pt>
    <dgm:pt modelId="{09E8DD20-609B-44ED-9297-912C19A74124}" type="sibTrans" cxnId="{4FE0CC63-2960-4BEA-9552-2F3FCE9941A3}">
      <dgm:prSet/>
      <dgm:spPr/>
    </dgm:pt>
    <dgm:pt modelId="{A2BFC8C3-E2C6-4A2E-9E0A-64D280089D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معلم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71F3DB23-70DF-4CC0-BD43-88356CA77938}" type="parTrans" cxnId="{7CD0C84F-E1E7-4CA0-9D60-D1D1B316665B}">
      <dgm:prSet/>
      <dgm:spPr/>
      <dgm:t>
        <a:bodyPr/>
        <a:lstStyle/>
        <a:p>
          <a:pPr rtl="1"/>
          <a:endParaRPr lang="fa-IR"/>
        </a:p>
      </dgm:t>
    </dgm:pt>
    <dgm:pt modelId="{E7787456-8EFB-464A-845D-9F3D067DF53E}" type="sibTrans" cxnId="{7CD0C84F-E1E7-4CA0-9D60-D1D1B316665B}">
      <dgm:prSet/>
      <dgm:spPr/>
    </dgm:pt>
    <dgm:pt modelId="{6D1CFB68-668B-4AE3-A873-6996434E18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مدرسه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3E470B3E-5659-48DA-868B-1DA1CBA6F2BD}" type="parTrans" cxnId="{E6A223BF-4E81-4D62-884C-4052F0FB25ED}">
      <dgm:prSet/>
      <dgm:spPr/>
      <dgm:t>
        <a:bodyPr/>
        <a:lstStyle/>
        <a:p>
          <a:pPr rtl="1"/>
          <a:endParaRPr lang="fa-IR"/>
        </a:p>
      </dgm:t>
    </dgm:pt>
    <dgm:pt modelId="{50F010A2-55C4-41C0-B279-D42B4A1466B0}" type="sibTrans" cxnId="{E6A223BF-4E81-4D62-884C-4052F0FB25ED}">
      <dgm:prSet/>
      <dgm:spPr/>
    </dgm:pt>
    <dgm:pt modelId="{AE8AD01B-98CF-4AC6-9B98-90CCD6C320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ساير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 معلمان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EA835402-305A-48C4-932D-49BFF5B9BEAB}" type="parTrans" cxnId="{BF16CA9C-CED3-470E-83A9-51D3E20DD626}">
      <dgm:prSet/>
      <dgm:spPr/>
      <dgm:t>
        <a:bodyPr/>
        <a:lstStyle/>
        <a:p>
          <a:pPr rtl="1"/>
          <a:endParaRPr lang="fa-IR"/>
        </a:p>
      </dgm:t>
    </dgm:pt>
    <dgm:pt modelId="{5D8AF359-D65D-4957-9BF6-16E9BA79A48A}" type="sibTrans" cxnId="{BF16CA9C-CED3-470E-83A9-51D3E20DD626}">
      <dgm:prSet/>
      <dgm:spPr/>
    </dgm:pt>
    <dgm:pt modelId="{7C8F7255-BD45-4CDC-9620-263C70635A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كتب و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 وسايل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76635CAD-3EC2-4BA7-9A25-CDF525BC6175}" type="parTrans" cxnId="{749D0FE1-5AF8-4B2D-BF54-F2896498562C}">
      <dgm:prSet/>
      <dgm:spPr/>
      <dgm:t>
        <a:bodyPr/>
        <a:lstStyle/>
        <a:p>
          <a:pPr rtl="1"/>
          <a:endParaRPr lang="fa-IR"/>
        </a:p>
      </dgm:t>
    </dgm:pt>
    <dgm:pt modelId="{9EF6F852-5A3B-4E43-B4CA-9F04CB22E410}" type="sibTrans" cxnId="{749D0FE1-5AF8-4B2D-BF54-F2896498562C}">
      <dgm:prSet/>
      <dgm:spPr/>
    </dgm:pt>
    <dgm:pt modelId="{88B5195E-A3F0-47CF-B075-7AC8C1BBAC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محيط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خارج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DEBC5D37-68FD-48BA-B7C5-2F987C839A30}" type="parTrans" cxnId="{DF9AECCC-DD2A-4F7E-B1AA-7ECDC862BC61}">
      <dgm:prSet/>
      <dgm:spPr/>
      <dgm:t>
        <a:bodyPr/>
        <a:lstStyle/>
        <a:p>
          <a:pPr rtl="1"/>
          <a:endParaRPr lang="fa-IR"/>
        </a:p>
      </dgm:t>
    </dgm:pt>
    <dgm:pt modelId="{D8538B53-E596-41D6-9688-28B416967C49}" type="sibTrans" cxnId="{DF9AECCC-DD2A-4F7E-B1AA-7ECDC862BC61}">
      <dgm:prSet/>
      <dgm:spPr/>
    </dgm:pt>
    <dgm:pt modelId="{7407A7B8-695B-40FA-A8B8-63F0423E26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اولياء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fa-IR" b="0" i="0" u="none" strike="noStrike" cap="none" normalizeH="0" baseline="0" smtClean="0">
              <a:ln>
                <a:noFill/>
              </a:ln>
              <a:solidFill>
                <a:srgbClr val="66FF33"/>
              </a:solidFill>
              <a:effectLst/>
              <a:latin typeface="Tahoma" pitchFamily="34" charset="0"/>
              <a:cs typeface="B Nazanin" pitchFamily="2" charset="-78"/>
            </a:rPr>
            <a:t>فراگيران </a:t>
          </a:r>
          <a:endParaRPr kumimoji="0" lang="en-US" altLang="fa-IR" b="0" i="0" u="none" strike="noStrike" cap="none" normalizeH="0" baseline="0" smtClean="0">
            <a:ln>
              <a:noFill/>
            </a:ln>
            <a:solidFill>
              <a:srgbClr val="66FF33"/>
            </a:solidFill>
            <a:effectLst/>
            <a:latin typeface="Tahoma" pitchFamily="34" charset="0"/>
            <a:cs typeface="B Nazanin" pitchFamily="2" charset="-78"/>
          </a:endParaRPr>
        </a:p>
      </dgm:t>
    </dgm:pt>
    <dgm:pt modelId="{327AFD2A-EDAF-4056-9CFF-8C286F94077B}" type="parTrans" cxnId="{B949E797-8506-42BF-9962-E9F5FA08482E}">
      <dgm:prSet/>
      <dgm:spPr/>
      <dgm:t>
        <a:bodyPr/>
        <a:lstStyle/>
        <a:p>
          <a:pPr rtl="1"/>
          <a:endParaRPr lang="fa-IR"/>
        </a:p>
      </dgm:t>
    </dgm:pt>
    <dgm:pt modelId="{4906C0CF-82C8-46F9-AB55-C60D2792FAB8}" type="sibTrans" cxnId="{B949E797-8506-42BF-9962-E9F5FA08482E}">
      <dgm:prSet/>
      <dgm:spPr/>
    </dgm:pt>
    <dgm:pt modelId="{E169A5D5-ADB2-4A95-8B0C-DAEF45511259}" type="pres">
      <dgm:prSet presAssocID="{70AA93DE-AB43-4880-95CF-ECB429285E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B83306-C851-449C-97FF-949FC3CF82F9}" type="pres">
      <dgm:prSet presAssocID="{CA4AECB3-13F2-4BB2-8162-EA503F264715}" presName="centerShape" presStyleLbl="node0" presStyleIdx="0" presStyleCnt="1"/>
      <dgm:spPr/>
    </dgm:pt>
    <dgm:pt modelId="{13F4B987-DCBA-46CD-9D02-ED45D27192A7}" type="pres">
      <dgm:prSet presAssocID="{B6A330A1-5369-4EB5-9A38-15DAAF934020}" presName="Name9" presStyleLbl="parChTrans1D2" presStyleIdx="0" presStyleCnt="7"/>
      <dgm:spPr/>
    </dgm:pt>
    <dgm:pt modelId="{BBFC6737-A6D5-4331-BD53-D166D01196B9}" type="pres">
      <dgm:prSet presAssocID="{B6A330A1-5369-4EB5-9A38-15DAAF934020}" presName="connTx" presStyleLbl="parChTrans1D2" presStyleIdx="0" presStyleCnt="7"/>
      <dgm:spPr/>
    </dgm:pt>
    <dgm:pt modelId="{21976F67-9042-4081-AAD4-76D3B3DCDE61}" type="pres">
      <dgm:prSet presAssocID="{6AAD90AB-4474-472E-8DB0-0F79F4835689}" presName="node" presStyleLbl="node1" presStyleIdx="0" presStyleCnt="7">
        <dgm:presLayoutVars>
          <dgm:bulletEnabled val="1"/>
        </dgm:presLayoutVars>
      </dgm:prSet>
      <dgm:spPr/>
    </dgm:pt>
    <dgm:pt modelId="{D794B3B6-7E8E-429C-8DA2-9B2F5AB28697}" type="pres">
      <dgm:prSet presAssocID="{71F3DB23-70DF-4CC0-BD43-88356CA77938}" presName="Name9" presStyleLbl="parChTrans1D2" presStyleIdx="1" presStyleCnt="7"/>
      <dgm:spPr/>
    </dgm:pt>
    <dgm:pt modelId="{A6BE557E-916D-4579-B84F-A3B132F9AED7}" type="pres">
      <dgm:prSet presAssocID="{71F3DB23-70DF-4CC0-BD43-88356CA77938}" presName="connTx" presStyleLbl="parChTrans1D2" presStyleIdx="1" presStyleCnt="7"/>
      <dgm:spPr/>
    </dgm:pt>
    <dgm:pt modelId="{4FFC0790-FB90-47E4-9823-90FBF15C155D}" type="pres">
      <dgm:prSet presAssocID="{A2BFC8C3-E2C6-4A2E-9E0A-64D280089D07}" presName="node" presStyleLbl="node1" presStyleIdx="1" presStyleCnt="7">
        <dgm:presLayoutVars>
          <dgm:bulletEnabled val="1"/>
        </dgm:presLayoutVars>
      </dgm:prSet>
      <dgm:spPr/>
    </dgm:pt>
    <dgm:pt modelId="{A3A2FB87-AD38-4613-9BA7-254FC72E6263}" type="pres">
      <dgm:prSet presAssocID="{3E470B3E-5659-48DA-868B-1DA1CBA6F2BD}" presName="Name9" presStyleLbl="parChTrans1D2" presStyleIdx="2" presStyleCnt="7"/>
      <dgm:spPr/>
    </dgm:pt>
    <dgm:pt modelId="{35B197C0-932A-4AED-84AA-1CC083889FDA}" type="pres">
      <dgm:prSet presAssocID="{3E470B3E-5659-48DA-868B-1DA1CBA6F2BD}" presName="connTx" presStyleLbl="parChTrans1D2" presStyleIdx="2" presStyleCnt="7"/>
      <dgm:spPr/>
    </dgm:pt>
    <dgm:pt modelId="{D0534C16-1FA9-4CD2-A718-9A989B7C7EFF}" type="pres">
      <dgm:prSet presAssocID="{6D1CFB68-668B-4AE3-A873-6996434E189F}" presName="node" presStyleLbl="node1" presStyleIdx="2" presStyleCnt="7">
        <dgm:presLayoutVars>
          <dgm:bulletEnabled val="1"/>
        </dgm:presLayoutVars>
      </dgm:prSet>
      <dgm:spPr/>
    </dgm:pt>
    <dgm:pt modelId="{66196C96-1309-4A91-97CB-327AF6E0DD0B}" type="pres">
      <dgm:prSet presAssocID="{EA835402-305A-48C4-932D-49BFF5B9BEAB}" presName="Name9" presStyleLbl="parChTrans1D2" presStyleIdx="3" presStyleCnt="7"/>
      <dgm:spPr/>
    </dgm:pt>
    <dgm:pt modelId="{63C4A4D2-3464-43B5-A4B9-D38F1AABFBC9}" type="pres">
      <dgm:prSet presAssocID="{EA835402-305A-48C4-932D-49BFF5B9BEAB}" presName="connTx" presStyleLbl="parChTrans1D2" presStyleIdx="3" presStyleCnt="7"/>
      <dgm:spPr/>
    </dgm:pt>
    <dgm:pt modelId="{7FC2BA73-A5FC-4D76-82F2-20B4C40DA848}" type="pres">
      <dgm:prSet presAssocID="{AE8AD01B-98CF-4AC6-9B98-90CCD6C3203A}" presName="node" presStyleLbl="node1" presStyleIdx="3" presStyleCnt="7">
        <dgm:presLayoutVars>
          <dgm:bulletEnabled val="1"/>
        </dgm:presLayoutVars>
      </dgm:prSet>
      <dgm:spPr/>
    </dgm:pt>
    <dgm:pt modelId="{0E0112FB-4EEA-4E65-875B-C1FD79A002E5}" type="pres">
      <dgm:prSet presAssocID="{76635CAD-3EC2-4BA7-9A25-CDF525BC6175}" presName="Name9" presStyleLbl="parChTrans1D2" presStyleIdx="4" presStyleCnt="7"/>
      <dgm:spPr/>
    </dgm:pt>
    <dgm:pt modelId="{B9FA9263-B818-46E1-825E-F5C519356374}" type="pres">
      <dgm:prSet presAssocID="{76635CAD-3EC2-4BA7-9A25-CDF525BC6175}" presName="connTx" presStyleLbl="parChTrans1D2" presStyleIdx="4" presStyleCnt="7"/>
      <dgm:spPr/>
    </dgm:pt>
    <dgm:pt modelId="{8BD7DEAE-E705-4185-9AF8-6B261D9AD46A}" type="pres">
      <dgm:prSet presAssocID="{7C8F7255-BD45-4CDC-9620-263C70635A3A}" presName="node" presStyleLbl="node1" presStyleIdx="4" presStyleCnt="7">
        <dgm:presLayoutVars>
          <dgm:bulletEnabled val="1"/>
        </dgm:presLayoutVars>
      </dgm:prSet>
      <dgm:spPr/>
    </dgm:pt>
    <dgm:pt modelId="{F38B9BD3-E5D9-4BE3-8F77-2C524616F78B}" type="pres">
      <dgm:prSet presAssocID="{DEBC5D37-68FD-48BA-B7C5-2F987C839A30}" presName="Name9" presStyleLbl="parChTrans1D2" presStyleIdx="5" presStyleCnt="7"/>
      <dgm:spPr/>
    </dgm:pt>
    <dgm:pt modelId="{F2F1417B-1384-470C-B234-5CE0A0D1992B}" type="pres">
      <dgm:prSet presAssocID="{DEBC5D37-68FD-48BA-B7C5-2F987C839A30}" presName="connTx" presStyleLbl="parChTrans1D2" presStyleIdx="5" presStyleCnt="7"/>
      <dgm:spPr/>
    </dgm:pt>
    <dgm:pt modelId="{8E785404-E4E8-4C94-8E81-51DEEC1690EB}" type="pres">
      <dgm:prSet presAssocID="{88B5195E-A3F0-47CF-B075-7AC8C1BBAC50}" presName="node" presStyleLbl="node1" presStyleIdx="5" presStyleCnt="7">
        <dgm:presLayoutVars>
          <dgm:bulletEnabled val="1"/>
        </dgm:presLayoutVars>
      </dgm:prSet>
      <dgm:spPr/>
    </dgm:pt>
    <dgm:pt modelId="{06698540-0628-4052-B19A-3C7DE9077483}" type="pres">
      <dgm:prSet presAssocID="{327AFD2A-EDAF-4056-9CFF-8C286F94077B}" presName="Name9" presStyleLbl="parChTrans1D2" presStyleIdx="6" presStyleCnt="7"/>
      <dgm:spPr/>
    </dgm:pt>
    <dgm:pt modelId="{5A8C605C-34FF-49EC-8828-812788F15BE4}" type="pres">
      <dgm:prSet presAssocID="{327AFD2A-EDAF-4056-9CFF-8C286F94077B}" presName="connTx" presStyleLbl="parChTrans1D2" presStyleIdx="6" presStyleCnt="7"/>
      <dgm:spPr/>
    </dgm:pt>
    <dgm:pt modelId="{157E63D6-2658-4CF4-B8C7-DC4DCC54D329}" type="pres">
      <dgm:prSet presAssocID="{7407A7B8-695B-40FA-A8B8-63F0423E2679}" presName="node" presStyleLbl="node1" presStyleIdx="6" presStyleCnt="7">
        <dgm:presLayoutVars>
          <dgm:bulletEnabled val="1"/>
        </dgm:presLayoutVars>
      </dgm:prSet>
      <dgm:spPr/>
    </dgm:pt>
  </dgm:ptLst>
  <dgm:cxnLst>
    <dgm:cxn modelId="{C1CF2F9E-F9C6-4552-8FBC-A51F9EE6BE59}" type="presOf" srcId="{327AFD2A-EDAF-4056-9CFF-8C286F94077B}" destId="{5A8C605C-34FF-49EC-8828-812788F15BE4}" srcOrd="1" destOrd="0" presId="urn:microsoft.com/office/officeart/2005/8/layout/radial1"/>
    <dgm:cxn modelId="{58F21CF3-A890-4EFE-A9FF-3045F2C96E3B}" type="presOf" srcId="{88B5195E-A3F0-47CF-B075-7AC8C1BBAC50}" destId="{8E785404-E4E8-4C94-8E81-51DEEC1690EB}" srcOrd="0" destOrd="0" presId="urn:microsoft.com/office/officeart/2005/8/layout/radial1"/>
    <dgm:cxn modelId="{7925FC92-FA9E-48C6-88DC-92AAB6E2619C}" type="presOf" srcId="{6D1CFB68-668B-4AE3-A873-6996434E189F}" destId="{D0534C16-1FA9-4CD2-A718-9A989B7C7EFF}" srcOrd="0" destOrd="0" presId="urn:microsoft.com/office/officeart/2005/8/layout/radial1"/>
    <dgm:cxn modelId="{87859173-FF00-4E7C-A9FD-F3E7919E0285}" type="presOf" srcId="{3E470B3E-5659-48DA-868B-1DA1CBA6F2BD}" destId="{A3A2FB87-AD38-4613-9BA7-254FC72E6263}" srcOrd="0" destOrd="0" presId="urn:microsoft.com/office/officeart/2005/8/layout/radial1"/>
    <dgm:cxn modelId="{A73A5F47-FCE2-419F-990B-EDD22692583C}" type="presOf" srcId="{6AAD90AB-4474-472E-8DB0-0F79F4835689}" destId="{21976F67-9042-4081-AAD4-76D3B3DCDE61}" srcOrd="0" destOrd="0" presId="urn:microsoft.com/office/officeart/2005/8/layout/radial1"/>
    <dgm:cxn modelId="{2E5BF12E-E809-42F4-8AE6-8408C57865B9}" type="presOf" srcId="{AE8AD01B-98CF-4AC6-9B98-90CCD6C3203A}" destId="{7FC2BA73-A5FC-4D76-82F2-20B4C40DA848}" srcOrd="0" destOrd="0" presId="urn:microsoft.com/office/officeart/2005/8/layout/radial1"/>
    <dgm:cxn modelId="{BF16CA9C-CED3-470E-83A9-51D3E20DD626}" srcId="{CA4AECB3-13F2-4BB2-8162-EA503F264715}" destId="{AE8AD01B-98CF-4AC6-9B98-90CCD6C3203A}" srcOrd="3" destOrd="0" parTransId="{EA835402-305A-48C4-932D-49BFF5B9BEAB}" sibTransId="{5D8AF359-D65D-4957-9BF6-16E9BA79A48A}"/>
    <dgm:cxn modelId="{B949E797-8506-42BF-9962-E9F5FA08482E}" srcId="{CA4AECB3-13F2-4BB2-8162-EA503F264715}" destId="{7407A7B8-695B-40FA-A8B8-63F0423E2679}" srcOrd="6" destOrd="0" parTransId="{327AFD2A-EDAF-4056-9CFF-8C286F94077B}" sibTransId="{4906C0CF-82C8-46F9-AB55-C60D2792FAB8}"/>
    <dgm:cxn modelId="{39B1AE37-5ABC-4B06-BFDC-AD5757687305}" type="presOf" srcId="{71F3DB23-70DF-4CC0-BD43-88356CA77938}" destId="{A6BE557E-916D-4579-B84F-A3B132F9AED7}" srcOrd="1" destOrd="0" presId="urn:microsoft.com/office/officeart/2005/8/layout/radial1"/>
    <dgm:cxn modelId="{0B9081FA-44B6-4626-BA6F-9E0A55319D08}" type="presOf" srcId="{76635CAD-3EC2-4BA7-9A25-CDF525BC6175}" destId="{B9FA9263-B818-46E1-825E-F5C519356374}" srcOrd="1" destOrd="0" presId="urn:microsoft.com/office/officeart/2005/8/layout/radial1"/>
    <dgm:cxn modelId="{B46BDBCD-8393-40F1-85ED-EB585F7ECB1B}" type="presOf" srcId="{DEBC5D37-68FD-48BA-B7C5-2F987C839A30}" destId="{F2F1417B-1384-470C-B234-5CE0A0D1992B}" srcOrd="1" destOrd="0" presId="urn:microsoft.com/office/officeart/2005/8/layout/radial1"/>
    <dgm:cxn modelId="{749D0FE1-5AF8-4B2D-BF54-F2896498562C}" srcId="{CA4AECB3-13F2-4BB2-8162-EA503F264715}" destId="{7C8F7255-BD45-4CDC-9620-263C70635A3A}" srcOrd="4" destOrd="0" parTransId="{76635CAD-3EC2-4BA7-9A25-CDF525BC6175}" sibTransId="{9EF6F852-5A3B-4E43-B4CA-9F04CB22E410}"/>
    <dgm:cxn modelId="{0B2E5620-C29B-4D40-976E-B6756B14F660}" srcId="{70AA93DE-AB43-4880-95CF-ECB429285E24}" destId="{CA4AECB3-13F2-4BB2-8162-EA503F264715}" srcOrd="0" destOrd="0" parTransId="{498074C0-598F-4319-A4DA-E24EDDC483E0}" sibTransId="{FB0A3297-0C84-425F-A477-D8018171BD37}"/>
    <dgm:cxn modelId="{E974B8B6-01F4-401B-94B5-62E29A59A11E}" type="presOf" srcId="{A2BFC8C3-E2C6-4A2E-9E0A-64D280089D07}" destId="{4FFC0790-FB90-47E4-9823-90FBF15C155D}" srcOrd="0" destOrd="0" presId="urn:microsoft.com/office/officeart/2005/8/layout/radial1"/>
    <dgm:cxn modelId="{E6A223BF-4E81-4D62-884C-4052F0FB25ED}" srcId="{CA4AECB3-13F2-4BB2-8162-EA503F264715}" destId="{6D1CFB68-668B-4AE3-A873-6996434E189F}" srcOrd="2" destOrd="0" parTransId="{3E470B3E-5659-48DA-868B-1DA1CBA6F2BD}" sibTransId="{50F010A2-55C4-41C0-B279-D42B4A1466B0}"/>
    <dgm:cxn modelId="{26A5662E-186D-4FCD-AA5A-1966143D649A}" type="presOf" srcId="{71F3DB23-70DF-4CC0-BD43-88356CA77938}" destId="{D794B3B6-7E8E-429C-8DA2-9B2F5AB28697}" srcOrd="0" destOrd="0" presId="urn:microsoft.com/office/officeart/2005/8/layout/radial1"/>
    <dgm:cxn modelId="{25836C1A-77EF-4EE7-BF10-8A9D31781E59}" type="presOf" srcId="{B6A330A1-5369-4EB5-9A38-15DAAF934020}" destId="{13F4B987-DCBA-46CD-9D02-ED45D27192A7}" srcOrd="0" destOrd="0" presId="urn:microsoft.com/office/officeart/2005/8/layout/radial1"/>
    <dgm:cxn modelId="{639639E1-05E6-446B-82F4-CBE7AFBE46AE}" type="presOf" srcId="{3E470B3E-5659-48DA-868B-1DA1CBA6F2BD}" destId="{35B197C0-932A-4AED-84AA-1CC083889FDA}" srcOrd="1" destOrd="0" presId="urn:microsoft.com/office/officeart/2005/8/layout/radial1"/>
    <dgm:cxn modelId="{A9D859EA-BFBD-4E30-8A82-1D8DCE65B5D7}" type="presOf" srcId="{7C8F7255-BD45-4CDC-9620-263C70635A3A}" destId="{8BD7DEAE-E705-4185-9AF8-6B261D9AD46A}" srcOrd="0" destOrd="0" presId="urn:microsoft.com/office/officeart/2005/8/layout/radial1"/>
    <dgm:cxn modelId="{C75BF68C-1E5E-4C8F-AB90-C895730919B0}" type="presOf" srcId="{EA835402-305A-48C4-932D-49BFF5B9BEAB}" destId="{66196C96-1309-4A91-97CB-327AF6E0DD0B}" srcOrd="0" destOrd="0" presId="urn:microsoft.com/office/officeart/2005/8/layout/radial1"/>
    <dgm:cxn modelId="{DF9AECCC-DD2A-4F7E-B1AA-7ECDC862BC61}" srcId="{CA4AECB3-13F2-4BB2-8162-EA503F264715}" destId="{88B5195E-A3F0-47CF-B075-7AC8C1BBAC50}" srcOrd="5" destOrd="0" parTransId="{DEBC5D37-68FD-48BA-B7C5-2F987C839A30}" sibTransId="{D8538B53-E596-41D6-9688-28B416967C49}"/>
    <dgm:cxn modelId="{C27776DC-E32D-48DB-93EF-9CAE0C42CF68}" type="presOf" srcId="{CA4AECB3-13F2-4BB2-8162-EA503F264715}" destId="{60B83306-C851-449C-97FF-949FC3CF82F9}" srcOrd="0" destOrd="0" presId="urn:microsoft.com/office/officeart/2005/8/layout/radial1"/>
    <dgm:cxn modelId="{A6FAE616-5198-432A-97C5-5999F82A5296}" type="presOf" srcId="{EA835402-305A-48C4-932D-49BFF5B9BEAB}" destId="{63C4A4D2-3464-43B5-A4B9-D38F1AABFBC9}" srcOrd="1" destOrd="0" presId="urn:microsoft.com/office/officeart/2005/8/layout/radial1"/>
    <dgm:cxn modelId="{7CD0C84F-E1E7-4CA0-9D60-D1D1B316665B}" srcId="{CA4AECB3-13F2-4BB2-8162-EA503F264715}" destId="{A2BFC8C3-E2C6-4A2E-9E0A-64D280089D07}" srcOrd="1" destOrd="0" parTransId="{71F3DB23-70DF-4CC0-BD43-88356CA77938}" sibTransId="{E7787456-8EFB-464A-845D-9F3D067DF53E}"/>
    <dgm:cxn modelId="{399AC3AA-F5F6-4145-8AC1-BBFD62F7DB45}" type="presOf" srcId="{DEBC5D37-68FD-48BA-B7C5-2F987C839A30}" destId="{F38B9BD3-E5D9-4BE3-8F77-2C524616F78B}" srcOrd="0" destOrd="0" presId="urn:microsoft.com/office/officeart/2005/8/layout/radial1"/>
    <dgm:cxn modelId="{1DC58D37-C5BA-455C-B553-7D9A140BF78E}" type="presOf" srcId="{76635CAD-3EC2-4BA7-9A25-CDF525BC6175}" destId="{0E0112FB-4EEA-4E65-875B-C1FD79A002E5}" srcOrd="0" destOrd="0" presId="urn:microsoft.com/office/officeart/2005/8/layout/radial1"/>
    <dgm:cxn modelId="{0B3364CA-429B-4854-B918-897C95BA2454}" type="presOf" srcId="{7407A7B8-695B-40FA-A8B8-63F0423E2679}" destId="{157E63D6-2658-4CF4-B8C7-DC4DCC54D329}" srcOrd="0" destOrd="0" presId="urn:microsoft.com/office/officeart/2005/8/layout/radial1"/>
    <dgm:cxn modelId="{DECD9D7D-BACE-4560-9488-CA7667BB8857}" type="presOf" srcId="{70AA93DE-AB43-4880-95CF-ECB429285E24}" destId="{E169A5D5-ADB2-4A95-8B0C-DAEF45511259}" srcOrd="0" destOrd="0" presId="urn:microsoft.com/office/officeart/2005/8/layout/radial1"/>
    <dgm:cxn modelId="{0D057736-DC2E-4725-965B-971D49A913A0}" type="presOf" srcId="{327AFD2A-EDAF-4056-9CFF-8C286F94077B}" destId="{06698540-0628-4052-B19A-3C7DE9077483}" srcOrd="0" destOrd="0" presId="urn:microsoft.com/office/officeart/2005/8/layout/radial1"/>
    <dgm:cxn modelId="{4FE0CC63-2960-4BEA-9552-2F3FCE9941A3}" srcId="{CA4AECB3-13F2-4BB2-8162-EA503F264715}" destId="{6AAD90AB-4474-472E-8DB0-0F79F4835689}" srcOrd="0" destOrd="0" parTransId="{B6A330A1-5369-4EB5-9A38-15DAAF934020}" sibTransId="{09E8DD20-609B-44ED-9297-912C19A74124}"/>
    <dgm:cxn modelId="{531DDC12-A72E-4C49-A805-0D7F690F6CDE}" type="presOf" srcId="{B6A330A1-5369-4EB5-9A38-15DAAF934020}" destId="{BBFC6737-A6D5-4331-BD53-D166D01196B9}" srcOrd="1" destOrd="0" presId="urn:microsoft.com/office/officeart/2005/8/layout/radial1"/>
    <dgm:cxn modelId="{202C008B-B133-414E-99E0-1AFB24D84785}" type="presParOf" srcId="{E169A5D5-ADB2-4A95-8B0C-DAEF45511259}" destId="{60B83306-C851-449C-97FF-949FC3CF82F9}" srcOrd="0" destOrd="0" presId="urn:microsoft.com/office/officeart/2005/8/layout/radial1"/>
    <dgm:cxn modelId="{DD8666D0-325E-4264-9F7A-79899E32A837}" type="presParOf" srcId="{E169A5D5-ADB2-4A95-8B0C-DAEF45511259}" destId="{13F4B987-DCBA-46CD-9D02-ED45D27192A7}" srcOrd="1" destOrd="0" presId="urn:microsoft.com/office/officeart/2005/8/layout/radial1"/>
    <dgm:cxn modelId="{10D416CC-09E0-462F-B34F-B82F7FE945C6}" type="presParOf" srcId="{13F4B987-DCBA-46CD-9D02-ED45D27192A7}" destId="{BBFC6737-A6D5-4331-BD53-D166D01196B9}" srcOrd="0" destOrd="0" presId="urn:microsoft.com/office/officeart/2005/8/layout/radial1"/>
    <dgm:cxn modelId="{6990D33E-88B0-48D9-A9FF-C09BD6E18B3A}" type="presParOf" srcId="{E169A5D5-ADB2-4A95-8B0C-DAEF45511259}" destId="{21976F67-9042-4081-AAD4-76D3B3DCDE61}" srcOrd="2" destOrd="0" presId="urn:microsoft.com/office/officeart/2005/8/layout/radial1"/>
    <dgm:cxn modelId="{26EFB66F-87B7-44AF-824A-BB47F0920892}" type="presParOf" srcId="{E169A5D5-ADB2-4A95-8B0C-DAEF45511259}" destId="{D794B3B6-7E8E-429C-8DA2-9B2F5AB28697}" srcOrd="3" destOrd="0" presId="urn:microsoft.com/office/officeart/2005/8/layout/radial1"/>
    <dgm:cxn modelId="{6303B534-9955-4E12-990E-C851E9D2277A}" type="presParOf" srcId="{D794B3B6-7E8E-429C-8DA2-9B2F5AB28697}" destId="{A6BE557E-916D-4579-B84F-A3B132F9AED7}" srcOrd="0" destOrd="0" presId="urn:microsoft.com/office/officeart/2005/8/layout/radial1"/>
    <dgm:cxn modelId="{1A0B0012-2A7A-413C-BB55-8EAF19A986A2}" type="presParOf" srcId="{E169A5D5-ADB2-4A95-8B0C-DAEF45511259}" destId="{4FFC0790-FB90-47E4-9823-90FBF15C155D}" srcOrd="4" destOrd="0" presId="urn:microsoft.com/office/officeart/2005/8/layout/radial1"/>
    <dgm:cxn modelId="{B7AAE59E-281E-45B1-AFA6-35DDED5DCDF6}" type="presParOf" srcId="{E169A5D5-ADB2-4A95-8B0C-DAEF45511259}" destId="{A3A2FB87-AD38-4613-9BA7-254FC72E6263}" srcOrd="5" destOrd="0" presId="urn:microsoft.com/office/officeart/2005/8/layout/radial1"/>
    <dgm:cxn modelId="{B08ABF2D-9C2C-4CD9-A370-2A03005B1E1E}" type="presParOf" srcId="{A3A2FB87-AD38-4613-9BA7-254FC72E6263}" destId="{35B197C0-932A-4AED-84AA-1CC083889FDA}" srcOrd="0" destOrd="0" presId="urn:microsoft.com/office/officeart/2005/8/layout/radial1"/>
    <dgm:cxn modelId="{F4C84D09-8F9B-47C6-9303-4F350F0B840B}" type="presParOf" srcId="{E169A5D5-ADB2-4A95-8B0C-DAEF45511259}" destId="{D0534C16-1FA9-4CD2-A718-9A989B7C7EFF}" srcOrd="6" destOrd="0" presId="urn:microsoft.com/office/officeart/2005/8/layout/radial1"/>
    <dgm:cxn modelId="{0FE93FD9-C3DD-4503-B8FA-B2FD238F1AC5}" type="presParOf" srcId="{E169A5D5-ADB2-4A95-8B0C-DAEF45511259}" destId="{66196C96-1309-4A91-97CB-327AF6E0DD0B}" srcOrd="7" destOrd="0" presId="urn:microsoft.com/office/officeart/2005/8/layout/radial1"/>
    <dgm:cxn modelId="{3EA4000A-29D4-448C-AAEA-8D6C8CE2837A}" type="presParOf" srcId="{66196C96-1309-4A91-97CB-327AF6E0DD0B}" destId="{63C4A4D2-3464-43B5-A4B9-D38F1AABFBC9}" srcOrd="0" destOrd="0" presId="urn:microsoft.com/office/officeart/2005/8/layout/radial1"/>
    <dgm:cxn modelId="{3619C8A8-BDE6-4EBF-A6B3-2A2B34D13E0C}" type="presParOf" srcId="{E169A5D5-ADB2-4A95-8B0C-DAEF45511259}" destId="{7FC2BA73-A5FC-4D76-82F2-20B4C40DA848}" srcOrd="8" destOrd="0" presId="urn:microsoft.com/office/officeart/2005/8/layout/radial1"/>
    <dgm:cxn modelId="{A6C2B132-F057-45FC-87A0-86458C9ED1A0}" type="presParOf" srcId="{E169A5D5-ADB2-4A95-8B0C-DAEF45511259}" destId="{0E0112FB-4EEA-4E65-875B-C1FD79A002E5}" srcOrd="9" destOrd="0" presId="urn:microsoft.com/office/officeart/2005/8/layout/radial1"/>
    <dgm:cxn modelId="{E009DA15-F045-439C-A904-33A8604AF9B5}" type="presParOf" srcId="{0E0112FB-4EEA-4E65-875B-C1FD79A002E5}" destId="{B9FA9263-B818-46E1-825E-F5C519356374}" srcOrd="0" destOrd="0" presId="urn:microsoft.com/office/officeart/2005/8/layout/radial1"/>
    <dgm:cxn modelId="{208BA0C2-B25A-450E-B04A-E568172ECC28}" type="presParOf" srcId="{E169A5D5-ADB2-4A95-8B0C-DAEF45511259}" destId="{8BD7DEAE-E705-4185-9AF8-6B261D9AD46A}" srcOrd="10" destOrd="0" presId="urn:microsoft.com/office/officeart/2005/8/layout/radial1"/>
    <dgm:cxn modelId="{6326D097-3A8B-44C6-B7A3-B057617B6408}" type="presParOf" srcId="{E169A5D5-ADB2-4A95-8B0C-DAEF45511259}" destId="{F38B9BD3-E5D9-4BE3-8F77-2C524616F78B}" srcOrd="11" destOrd="0" presId="urn:microsoft.com/office/officeart/2005/8/layout/radial1"/>
    <dgm:cxn modelId="{928A2779-96B5-4FED-BA17-5416DDD27C51}" type="presParOf" srcId="{F38B9BD3-E5D9-4BE3-8F77-2C524616F78B}" destId="{F2F1417B-1384-470C-B234-5CE0A0D1992B}" srcOrd="0" destOrd="0" presId="urn:microsoft.com/office/officeart/2005/8/layout/radial1"/>
    <dgm:cxn modelId="{A72B8BF6-4BC4-4211-B3AA-6C7789B03178}" type="presParOf" srcId="{E169A5D5-ADB2-4A95-8B0C-DAEF45511259}" destId="{8E785404-E4E8-4C94-8E81-51DEEC1690EB}" srcOrd="12" destOrd="0" presId="urn:microsoft.com/office/officeart/2005/8/layout/radial1"/>
    <dgm:cxn modelId="{FAF7DC8B-12FE-460D-9774-959B5B65A7A2}" type="presParOf" srcId="{E169A5D5-ADB2-4A95-8B0C-DAEF45511259}" destId="{06698540-0628-4052-B19A-3C7DE9077483}" srcOrd="13" destOrd="0" presId="urn:microsoft.com/office/officeart/2005/8/layout/radial1"/>
    <dgm:cxn modelId="{24173AB5-98C9-4123-A859-581F9ECB213A}" type="presParOf" srcId="{06698540-0628-4052-B19A-3C7DE9077483}" destId="{5A8C605C-34FF-49EC-8828-812788F15BE4}" srcOrd="0" destOrd="0" presId="urn:microsoft.com/office/officeart/2005/8/layout/radial1"/>
    <dgm:cxn modelId="{F3BED36D-697F-45B6-BFFE-7F2A0D653E96}" type="presParOf" srcId="{E169A5D5-ADB2-4A95-8B0C-DAEF45511259}" destId="{157E63D6-2658-4CF4-B8C7-DC4DCC54D32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255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914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448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592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89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28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951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619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829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96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455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D68D-796F-4018-B1B8-5BF71FECA447}" type="datetimeFigureOut">
              <a:rPr lang="fa-IR" smtClean="0"/>
              <a:t>10/20/1441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6408-3EF2-4501-B83E-C99B45C745A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2676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10A6CEC-E848-4F81-9036-ACB988E5B92A}" type="slidenum">
              <a:rPr lang="en-US" altLang="fa-IR" smtClean="0"/>
              <a:pPr/>
              <a:t>1</a:t>
            </a:fld>
            <a:endParaRPr lang="en-US" altLang="fa-IR" smtClean="0"/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563124" y="620688"/>
            <a:ext cx="66007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3600" b="1" dirty="0">
                <a:solidFill>
                  <a:srgbClr val="FFFF00"/>
                </a:solidFill>
              </a:rPr>
              <a:t>بسم الله الرحمن </a:t>
            </a:r>
            <a:r>
              <a:rPr lang="fa-IR" sz="3600" b="1" dirty="0" smtClean="0">
                <a:solidFill>
                  <a:srgbClr val="FFFF00"/>
                </a:solidFill>
              </a:rPr>
              <a:t>الرحیم</a:t>
            </a: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a-I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a-IR" sz="2800" b="1" dirty="0"/>
              <a:t>دانشگاه فرهنگیان - واحدشهید مطهری خوی </a:t>
            </a:r>
          </a:p>
          <a:p>
            <a:pPr algn="ctr">
              <a:defRPr/>
            </a:pP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79625" y="2928144"/>
            <a:ext cx="482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fa-IR" sz="2400" b="1">
                <a:solidFill>
                  <a:srgbClr val="FF0000"/>
                </a:solidFill>
              </a:rPr>
              <a:t> </a:t>
            </a:r>
            <a:endParaRPr lang="en-GB" altLang="fa-IR" sz="2400" b="1">
              <a:solidFill>
                <a:srgbClr val="FF0000"/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03583" y="3498398"/>
            <a:ext cx="4906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a-IR" altLang="fa-IR" sz="2400" b="1" dirty="0" smtClean="0">
                <a:solidFill>
                  <a:srgbClr val="FFFF00"/>
                </a:solidFill>
              </a:rPr>
              <a:t>اصول و روشهای تدریس </a:t>
            </a:r>
          </a:p>
          <a:p>
            <a:pPr algn="ctr"/>
            <a:r>
              <a:rPr lang="fa-IR" altLang="fa-IR" sz="2400" b="1" dirty="0" smtClean="0">
                <a:solidFill>
                  <a:srgbClr val="FFFF00"/>
                </a:solidFill>
              </a:rPr>
              <a:t>روشهای تدریس </a:t>
            </a:r>
            <a:r>
              <a:rPr lang="fa-IR" altLang="fa-IR" sz="2400" b="1" dirty="0" smtClean="0">
                <a:solidFill>
                  <a:srgbClr val="FFFF00"/>
                </a:solidFill>
              </a:rPr>
              <a:t>جدید </a:t>
            </a:r>
            <a:endParaRPr lang="en-GB" altLang="fa-IR" sz="2400" b="1" dirty="0">
              <a:solidFill>
                <a:srgbClr val="FFFF00"/>
              </a:solidFill>
            </a:endParaRPr>
          </a:p>
        </p:txBody>
      </p:sp>
      <p:pic>
        <p:nvPicPr>
          <p:cNvPr id="20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3" y="1468215"/>
            <a:ext cx="1939657" cy="13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2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6C01-94B3-412F-99B2-C58A77EF1C8F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آموزش برنامه اي (</a:t>
            </a:r>
            <a:r>
              <a:rPr lang="en-US" sz="5400" smtClean="0">
                <a:solidFill>
                  <a:srgbClr val="00FF00"/>
                </a:solidFill>
                <a:cs typeface="B Nazanin" pitchFamily="2" charset="-78"/>
              </a:rPr>
              <a:t>PI</a:t>
            </a: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)</a:t>
            </a:r>
            <a:endParaRPr lang="en-US" sz="540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يك نظام آموزش انفرادي است كه كوشش مي كند يادگيري  را با نيازهاي شاگردان  هماهنگ سازد . اين روش بر اساس مجموعه اي از هدفهاي رفتاري پي ريزي شده است  ، در واقع  كار بردي است از روانشناسي يادگيري در تدريس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12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  <p:bldP spid="315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CC6A5-E995-44F8-A378-5E90C9EF3E8C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37075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اين روش ، مواد آموزشي به واحدهاي كوچك تقسيم مي شوند كه چهار چوب يا گام ناميده مي شود ، در هر گام تكليفي مشخص شده است كه بايد از طريق انجام دادن آن به هدف رفتاري آن چهار چوب دست يافت ، آن گامها براساس دانش قبلي شاگرد تنظيم شده است ، به طوري كه هر گام معلومات جديدي به معلومات قبلي شاگرد اضافه مي كند 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709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F4A0E-556F-4B24-8B0E-DA9393C6A3FC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محاسن آموزش برنامه اي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FFFF00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هر نوبت توجه شاگرد روي مقدار كمي از مطالب متمركز است .</a:t>
            </a:r>
          </a:p>
          <a:p>
            <a:pPr marL="609600" indent="-609600" algn="r" rtl="1" eaLnBrk="1" hangingPunct="1">
              <a:buClr>
                <a:srgbClr val="FFFF00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با فعال بودن شاگرد در پاسخ گويي به هر سؤال يادگيري تسهيل مي شود .</a:t>
            </a:r>
          </a:p>
          <a:p>
            <a:pPr marL="609600" indent="-609600" algn="r" rtl="1" eaLnBrk="1" hangingPunct="1">
              <a:buClr>
                <a:srgbClr val="FFFF00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شاگرد با دريافت فوري ( باز خورد ) تقويت مي شود .</a:t>
            </a:r>
            <a:r>
              <a:rPr lang="fa-IR" sz="3600" smtClean="0">
                <a:cs typeface="B Nazanin" pitchFamily="2" charset="-78"/>
              </a:rPr>
              <a:t> </a:t>
            </a:r>
            <a:endParaRPr lang="en-US" sz="36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753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BF269-3C86-4C87-9A8D-2F4DDD77E0B5}" type="slidenum">
              <a:rPr lang="ar-SA"/>
              <a:pPr>
                <a:defRPr/>
              </a:pPr>
              <a:t>13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291512" cy="2111375"/>
          </a:xfrm>
        </p:spPr>
        <p:txBody>
          <a:bodyPr/>
          <a:lstStyle/>
          <a:p>
            <a:pPr eaLnBrk="1" hangingPunct="1">
              <a:buClr>
                <a:srgbClr val="CC00FF"/>
              </a:buClr>
              <a:buFont typeface="Wingdings" pitchFamily="2" charset="2"/>
              <a:buNone/>
              <a:defRPr/>
            </a:pPr>
            <a:r>
              <a:rPr lang="fa-IR" smtClean="0">
                <a:solidFill>
                  <a:srgbClr val="00FFCC"/>
                </a:solidFill>
                <a:cs typeface="B Nazanin" pitchFamily="2" charset="-78"/>
              </a:rPr>
              <a:t>انواع آموزش انفرادي از نظر تنظيم مطالب :</a:t>
            </a:r>
            <a:r>
              <a:rPr lang="fa-IR" smtClean="0">
                <a:cs typeface="B Nazanin" pitchFamily="2" charset="-78"/>
              </a:rPr>
              <a:t/>
            </a:r>
            <a:br>
              <a:rPr lang="fa-IR" smtClean="0">
                <a:cs typeface="B Nazanin" pitchFamily="2" charset="-78"/>
              </a:rPr>
            </a:br>
            <a:r>
              <a:rPr lang="fa-IR" smtClean="0">
                <a:cs typeface="B Nazanin" pitchFamily="2" charset="-78"/>
              </a:rPr>
              <a:t> </a:t>
            </a:r>
            <a:r>
              <a:rPr lang="fa-IR" smtClean="0">
                <a:solidFill>
                  <a:srgbClr val="66FF66"/>
                </a:solidFill>
                <a:cs typeface="B Nazanin" pitchFamily="2" charset="-78"/>
              </a:rPr>
              <a:t>خطي- شاخه اي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171825"/>
          </a:xfrm>
        </p:spPr>
        <p:txBody>
          <a:bodyPr/>
          <a:lstStyle/>
          <a:p>
            <a:pPr algn="justLow" rt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خطي: در اين روش گامهاي مربوط به يك برنامه ، به صورت خطي به دنبال هم قرار مي گيرند و شاگرد بايد تمام گامها را مطالعه كند و قدم به قدم پيش رود و مطالعه و فهم يك گام ، مستلزم يادگيري تمام مطالب گنجانيده شده در كليه گامها است كه پيش از آن قرار گرفته اند.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72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FCFB2-9463-4F40-9AEF-5C22E6B0936F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29600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شاخه اي: در اين روش پس از اينكه شاگرد يك « گام » را مطالعه كرد بايد بتواند با انتخاب يكي ازپاسخهاي پيشنهادي   ، به پرسشي كه به مطالب « گام » قبلي مربوط است ، پاسخ دهد . اگر پاسخ شاگرد در مطالعه گامها صحيح باشد ، با انجام دادن تكاليف  مشكلتر و پيشرفته تر به صورت خطي به كار خود ادامه مي دهد 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426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1E3D-01E0-45AB-B715-2842772CEDE1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60045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و در صورتي كه پاسخش غلط باشد، ازخط مستقيم خارج مي شود و  به گامهاي جانبي انتقال داده مي شود . در اين نوع برنامه ها ، گامهاي </a:t>
            </a:r>
            <a:r>
              <a:rPr lang="fa-IR" sz="3600" u="sng" smtClean="0">
                <a:solidFill>
                  <a:srgbClr val="00FFFF"/>
                </a:solidFill>
                <a:cs typeface="B Nazanin" pitchFamily="2" charset="-78"/>
              </a:rPr>
              <a:t>خط مستقيم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را چهار چوب اصلي و گامهاي </a:t>
            </a:r>
            <a:r>
              <a:rPr lang="fa-IR" sz="3600" u="sng" smtClean="0">
                <a:solidFill>
                  <a:srgbClr val="00FFFF"/>
                </a:solidFill>
                <a:cs typeface="B Nazanin" pitchFamily="2" charset="-78"/>
              </a:rPr>
              <a:t>جانبي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يا انشعابي را چها چوب جبراني مي نامند  .  هدف از گامهاي جبراني تصحيح اشتباه و برگشت به گام اصلي است 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246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4F3B1-12AF-47AD-8E08-3AFADFD9AFAA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آموزش به وسيله كامپيوتر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2950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كامپيوترهاي مورد استفاده در آموزش « ماشين آموزشي » ناميده مي شوند . در اين روش، روش تدريس برنامه اي  ، توسط ماشين در اختيار شاگردان قرار مي گيرد ؛ بنابراين تدريس با ماشين آموزشي ، همان تدريس برنامه اي است.</a:t>
            </a:r>
            <a:endParaRPr lang="en-US" sz="36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406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  <p:bldP spid="321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A427D-E749-4B37-AC79-D1126CBDB241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آموزش انفرادي تجويز شده (</a:t>
            </a:r>
            <a:r>
              <a:rPr lang="en-US" smtClean="0">
                <a:solidFill>
                  <a:srgbClr val="00FF00"/>
                </a:solidFill>
                <a:cs typeface="B Nazanin" pitchFamily="2" charset="-78"/>
              </a:rPr>
              <a:t>IPI</a:t>
            </a: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)</a:t>
            </a:r>
            <a:endParaRPr lang="en-US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362950" cy="4968875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 اين روش :</a:t>
            </a:r>
          </a:p>
          <a:p>
            <a:pPr algn="r" rtl="1" eaLnBrk="1" hangingPunct="1">
              <a:buClr>
                <a:srgbClr val="FFFF66"/>
              </a:buClr>
              <a:buSzPct val="90000"/>
              <a:buFont typeface="Wingdings" pitchFamily="2" charset="2"/>
              <a:buChar char="¬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هر موضوع به واحدهاي كوچكتري براي يك جلسه تدريس تقسيم مي شود .</a:t>
            </a:r>
          </a:p>
          <a:p>
            <a:pPr algn="r" rtl="1" eaLnBrk="1" hangingPunct="1">
              <a:buClr>
                <a:srgbClr val="FFFF66"/>
              </a:buClr>
              <a:buSzPct val="90000"/>
              <a:buFont typeface="Wingdings" pitchFamily="2" charset="2"/>
              <a:buChar char="¬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ارزشيابي تشخيصي از شاگردان به عمل مي آيد .</a:t>
            </a:r>
          </a:p>
          <a:p>
            <a:pPr algn="r" rtl="1" eaLnBrk="1" hangingPunct="1">
              <a:buClr>
                <a:srgbClr val="FFFF66"/>
              </a:buClr>
              <a:buSzPct val="90000"/>
              <a:buFont typeface="Wingdings" pitchFamily="2" charset="2"/>
              <a:buChar char="¬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هر شاگرد براساس توانايي خود حركت مي كند .</a:t>
            </a:r>
          </a:p>
          <a:p>
            <a:pPr algn="r" rtl="1" eaLnBrk="1" hangingPunct="1">
              <a:buClr>
                <a:srgbClr val="FFFF66"/>
              </a:buClr>
              <a:buSzPct val="90000"/>
              <a:buFont typeface="Wingdings" pitchFamily="2" charset="2"/>
              <a:buChar char="¬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رقابت بين شاگردان به حد اقل مي رسد .</a:t>
            </a:r>
          </a:p>
          <a:p>
            <a:pPr algn="r" rtl="1" eaLnBrk="1" hangingPunct="1">
              <a:buClr>
                <a:srgbClr val="FFFF66"/>
              </a:buClr>
              <a:buSzPct val="90000"/>
              <a:buFont typeface="Wingdings" pitchFamily="2" charset="2"/>
              <a:buChar char="¬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معيار ارزشيابي در سطحي بسيار بالا ست .</a:t>
            </a:r>
            <a:r>
              <a:rPr lang="fa-IR" smtClean="0">
                <a:cs typeface="B Nazanin" pitchFamily="2" charset="-78"/>
              </a:rPr>
              <a:t>  </a:t>
            </a:r>
            <a:endParaRPr lang="en-US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82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187CE-0DC7-4091-875E-E160971BBC5E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آموزش انفرادي هدايت شده (</a:t>
            </a:r>
            <a:r>
              <a:rPr lang="en-US" smtClean="0">
                <a:solidFill>
                  <a:srgbClr val="00FF00"/>
                </a:solidFill>
                <a:cs typeface="B Nazanin" pitchFamily="2" charset="-78"/>
              </a:rPr>
              <a:t>IGE</a:t>
            </a: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)</a:t>
            </a:r>
            <a:endParaRPr lang="en-US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981200"/>
            <a:ext cx="8893175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اين روش براي آموزش معلمان ، هدايت برنامه هاي شاگرداني كه در آينده معلم مي شوند ، آزمايش نوآوريهايشان و هدايت تحقيقات و پيشرفت شاگردان به كار برده مي شود . اين نوع مدارس ، مثل مدارس معمولي كلاس بندي نشده اند 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343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324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74297-66E5-4D77-B3AD-BAADF3807D61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به طوري كه شاگردان سطوح مختلف مي توانند در يك بخش شركت كنند و هر بخش به صورت آموزش گروهي يا  توسط گروهي  متشكل از 2 يا 3 معلم كه با  هم كار مي كنند اداره مي شود در هر واحد ، معلمان وظايف ، و قدرت متفاوتي دارند 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08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A1394-33BA-476A-B9F0-55E3528E6069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9575"/>
          </a:xfrm>
        </p:spPr>
        <p:txBody>
          <a:bodyPr/>
          <a:lstStyle/>
          <a:p>
            <a:pPr eaLnBrk="1" hangingPunct="1">
              <a:defRPr/>
            </a:pPr>
            <a:r>
              <a:rPr lang="fa-IR" sz="4800" smtClean="0">
                <a:solidFill>
                  <a:srgbClr val="66FF66"/>
                </a:solidFill>
                <a:cs typeface="B Nazanin" pitchFamily="2" charset="-78"/>
              </a:rPr>
              <a:t>فصل يازدهم </a:t>
            </a:r>
            <a:br>
              <a:rPr lang="fa-IR" sz="4800" smtClean="0">
                <a:solidFill>
                  <a:srgbClr val="66FF66"/>
                </a:solidFill>
                <a:cs typeface="B Nazanin" pitchFamily="2" charset="-78"/>
              </a:rPr>
            </a:br>
            <a:r>
              <a:rPr lang="fa-IR" sz="4800" smtClean="0">
                <a:solidFill>
                  <a:srgbClr val="66FF66"/>
                </a:solidFill>
                <a:cs typeface="B Nazanin" pitchFamily="2" charset="-78"/>
              </a:rPr>
              <a:t>روشهاي جديد تدريس</a:t>
            </a:r>
            <a:r>
              <a:rPr lang="fa-IR" sz="4000" smtClean="0">
                <a:solidFill>
                  <a:srgbClr val="66FF66"/>
                </a:solidFill>
                <a:cs typeface="B Nazanin" pitchFamily="2" charset="-78"/>
              </a:rPr>
              <a:t> </a:t>
            </a:r>
            <a:endParaRPr lang="en-US" sz="4000" smtClean="0">
              <a:solidFill>
                <a:srgbClr val="66FF66"/>
              </a:solidFill>
              <a:cs typeface="B Nazanin" pitchFamily="2" charset="-78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20938"/>
            <a:ext cx="8604250" cy="3744912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دانشجو پس از  مطالعه اين فصل بايد بتواند انواع روشهاي زير را توضيح  و مقايسه كند و مراحل، معايب و محاسن هر يك را شرح دهد : 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روشهاي آموزش انفرادي ـ روش مسأله اي ـ روش واحدها روش واحد موضوع ـ روش واحد تجربي  ـ روش واحد پروژه.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321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  <p:bldP spid="307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CBCD9-9752-407B-95D6-548D9421417D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ويژگيهاي روش آموزش انفرادي هدايت شده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Clr>
                <a:srgbClr val="66FF33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كلاسهاي بدون پايه. </a:t>
            </a:r>
          </a:p>
          <a:p>
            <a:pPr algn="r" rtl="1" eaLnBrk="1" hangingPunct="1">
              <a:buClr>
                <a:srgbClr val="66FF33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آموزش گروهي. </a:t>
            </a:r>
          </a:p>
          <a:p>
            <a:pPr algn="r" rtl="1" eaLnBrk="1" hangingPunct="1">
              <a:buClr>
                <a:srgbClr val="66FF33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تدريس گروهي با نقشهاي متفاوت .</a:t>
            </a:r>
          </a:p>
          <a:p>
            <a:pPr algn="r" rtl="1" eaLnBrk="1" hangingPunct="1">
              <a:buClr>
                <a:srgbClr val="66FF33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گروههاي سني متفاوت. </a:t>
            </a:r>
          </a:p>
          <a:p>
            <a:pPr algn="r" rtl="1" eaLnBrk="1" hangingPunct="1">
              <a:buClr>
                <a:srgbClr val="66FF33"/>
              </a:buClr>
              <a:buSzPct val="80000"/>
              <a:buFont typeface="Wingdings" pitchFamily="2" charset="2"/>
              <a:buChar char="v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تفاوتهاي فردي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21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  <p:bldP spid="3266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697B8-4A00-40C5-AEBB-D5185A6FDBD2}" type="slidenum">
              <a:rPr lang="ar-SA"/>
              <a:pPr>
                <a:defRPr/>
              </a:pPr>
              <a:t>21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روش مسأله اي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اين روش نوعي آماده كردن فراگيربراي زندگي است به اين صورت كه  فعاليتهاي آموزشي  به گونه اي تنظيم مي شودكه در ذهن فراگير مسأله اي، ايجاد شود و او علاقه مند شود كه با تلاش خود راه حلي براي آن مسأله پيدا كند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541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  <p:bldP spid="3276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B02FF-D760-4EC1-83DF-C13D6847DC53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000" smtClean="0">
                <a:solidFill>
                  <a:srgbClr val="00FF00"/>
                </a:solidFill>
                <a:cs typeface="B Nazanin" pitchFamily="2" charset="-78"/>
              </a:rPr>
              <a:t>در اجراي روش مسأله اي معمولاً دو روش اصلي وجود دارد :</a:t>
            </a:r>
            <a:r>
              <a:rPr lang="fa-IR" sz="4000" smtClean="0">
                <a:cs typeface="B Nazanin" pitchFamily="2" charset="-78"/>
              </a:rPr>
              <a:t> </a:t>
            </a:r>
            <a:endParaRPr lang="en-US" sz="4000" smtClean="0">
              <a:cs typeface="B Nazanin" pitchFamily="2" charset="-78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22488"/>
            <a:ext cx="8820150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0066"/>
                </a:solidFill>
                <a:cs typeface="B Nazanin" pitchFamily="2" charset="-78"/>
              </a:rPr>
              <a:t>الف 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 روش قياسي كه از كلي به جزئي مي رسد . مثل : آيا جنگ علت اصلي تغييرات اجتماعي است .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FF0066"/>
                </a:solidFill>
                <a:cs typeface="B Nazanin" pitchFamily="2" charset="-78"/>
              </a:rPr>
              <a:t>ب 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 روش استقرائي كه از جزئي به كلي مي رسد؛ مانند اينكه سؤال كنيم آياعلل انقلابات تاريخي يكسان است.</a:t>
            </a:r>
            <a:r>
              <a:rPr lang="fa-IR" sz="4000" smtClean="0">
                <a:cs typeface="B Nazanin" pitchFamily="2" charset="-78"/>
              </a:rPr>
              <a:t> . </a:t>
            </a:r>
            <a:endParaRPr lang="en-US" sz="40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63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  <p:bldP spid="3287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4605D-D8A4-4178-99FC-9B4BE05116E8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محاسن :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pPr marL="609600" indent="-609600" algn="justLow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موجب ارتباط فعاليتهاي مدرسه با زندگي واقعي شاگردان مي شود .</a:t>
            </a:r>
          </a:p>
          <a:p>
            <a:pPr marL="609600" indent="-609600" algn="justLow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از نظر روانشناسي يكي از بهترين روشهاي تربيتي  براي ايجاد تفكر علمي است .</a:t>
            </a:r>
          </a:p>
          <a:p>
            <a:pPr marL="609600" indent="-609600" algn="justLow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باعث بر انگيختگي علاقه طبيعي شاگردان به درس   مي شود .</a:t>
            </a:r>
          </a:p>
          <a:p>
            <a:pPr marL="609600" indent="-609600" algn="justLow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قابل انطباق با وضع كلاسهاي متداول است 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871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8E780-88EA-48AE-AFC4-C662768DFBA1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محدوديتها</a:t>
            </a: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 </a:t>
            </a:r>
            <a:endParaRPr lang="en-US" sz="540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35975" cy="4114800"/>
          </a:xfrm>
        </p:spPr>
        <p:txBody>
          <a:bodyPr/>
          <a:lstStyle/>
          <a:p>
            <a:pPr marL="609600" indent="-609600" algn="r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نسبت به فعاليتهاي متداول مدرسه احتياج به زمان بيشتري دارد . </a:t>
            </a:r>
          </a:p>
          <a:p>
            <a:pPr marL="609600" indent="-609600" algn="r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احتياج به معلمان با تجربه و آشنا به روش تحقيق دارد .</a:t>
            </a:r>
          </a:p>
          <a:p>
            <a:pPr marL="609600" indent="-609600" algn="r" rtl="1" eaLnBrk="1" hangingPunct="1"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خيلي وقت گير است و امكان اجراي آن مشكوك است 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9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  <p:bldP spid="3307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60504-EA2D-45FB-B9B9-FD90341102DF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4800" smtClean="0">
                <a:solidFill>
                  <a:srgbClr val="00FF00"/>
                </a:solidFill>
                <a:cs typeface="B Nazanin" pitchFamily="2" charset="-78"/>
              </a:rPr>
              <a:t>روش واحدها</a:t>
            </a:r>
            <a:endParaRPr lang="en-US" sz="480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اين روش در نتيجه تمركز و توجه و فعاليت روي يك سلسله مسائل پيوسته و استفاده از ارتباط آنها با مسائل ديگر به وجود مي آيد</a:t>
            </a:r>
            <a:r>
              <a:rPr lang="fa-IR" sz="3600" smtClean="0">
                <a:solidFill>
                  <a:srgbClr val="00FFFF"/>
                </a:solidFill>
              </a:rPr>
              <a:t>‍‌‌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. اين توجه گاهي به موضوع مورد مطالعه است(واحد موضوع)گاهي به تجارب قبلي و رغبتهاي شاگرد(واحد تجربي)و گاهي به فعاليت و انگيزه دروني شاگرد(واحد پروژه).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7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E9483-B1F9-436A-8746-BF633A26B962}" type="slidenum">
              <a:rPr lang="ar-SA"/>
              <a:pPr>
                <a:defRPr/>
              </a:pPr>
              <a:t>26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مراحل اجراي روش واحدها :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FF0066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بررسي و تشخيص نيازها. </a:t>
            </a:r>
          </a:p>
          <a:p>
            <a:pPr marL="609600" indent="-609600" algn="r" rtl="1" eaLnBrk="1" hangingPunct="1">
              <a:buClr>
                <a:srgbClr val="FF0066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تشخيص و نوشتن هدفهاي رفتاري. </a:t>
            </a:r>
          </a:p>
          <a:p>
            <a:pPr marL="609600" indent="-609600" algn="r" rtl="1" eaLnBrk="1" hangingPunct="1">
              <a:buClr>
                <a:srgbClr val="FF0066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انتخاب و سازماندهي محتوا. </a:t>
            </a:r>
          </a:p>
          <a:p>
            <a:pPr marL="609600" indent="-609600" algn="r" rtl="1" eaLnBrk="1" hangingPunct="1">
              <a:buClr>
                <a:srgbClr val="FF0066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تعيين و سازماندهي تجارب يادگيري. </a:t>
            </a:r>
          </a:p>
          <a:p>
            <a:pPr marL="609600" indent="-609600" algn="r" rtl="1" eaLnBrk="1" hangingPunct="1">
              <a:buClr>
                <a:srgbClr val="FF0066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ارزشيابي واحد. </a:t>
            </a:r>
          </a:p>
          <a:p>
            <a:pPr marL="609600" indent="-609600" algn="r" rtl="1" eaLnBrk="1" hangingPunct="1">
              <a:buClr>
                <a:srgbClr val="FF0066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اصلاح و تداوم واحد.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56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  <p:bldP spid="3317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73FF-6BA6-4592-A7D2-0B3F7E411B97}" type="slidenum">
              <a:rPr lang="ar-SA"/>
              <a:pPr>
                <a:defRPr/>
              </a:pPr>
              <a:t>27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روش واحد موضوع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1148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اين روش موضوعات مورد مطالعه را به صورت واحدهاي بزرگ مورد مطالعه قرار  مي دهد . 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دراين روش  ،  ارتباط موضوعات  و  رشته هاي مختلف معمولاً افقي است . 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22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CF8F1-689C-4FB1-B3E6-297D53996A51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419225"/>
          </a:xfrm>
        </p:spPr>
        <p:txBody>
          <a:bodyPr/>
          <a:lstStyle/>
          <a:p>
            <a:pPr eaLnBrk="1" hangingPunct="1">
              <a:defRPr/>
            </a:pPr>
            <a:r>
              <a:rPr lang="fa-IR" sz="4800" smtClean="0">
                <a:solidFill>
                  <a:srgbClr val="00FF00"/>
                </a:solidFill>
                <a:cs typeface="B Nazanin" pitchFamily="2" charset="-78"/>
              </a:rPr>
              <a:t>ويژگيها </a:t>
            </a: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: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67225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هدف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مطالعه يك سلسله موضوعات مرتبط به هم.</a:t>
            </a:r>
            <a:r>
              <a:rPr lang="fa-IR" sz="3600" smtClean="0">
                <a:cs typeface="B Nazanin" pitchFamily="2" charset="-78"/>
              </a:rPr>
              <a:t> </a:t>
            </a:r>
          </a:p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انواع تجارب آموزشي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سخنراني ، تحقيقات متنوع ، كار انفرادي و گاهي جمعي. </a:t>
            </a:r>
          </a:p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تنظيم تجارب آموزشي</a:t>
            </a:r>
            <a:r>
              <a:rPr lang="fa-IR" sz="3600" smtClean="0">
                <a:cs typeface="B Nazanin" pitchFamily="2" charset="-78"/>
              </a:rPr>
              <a:t> :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ارتباط افقي موضوعات و گاهي عمودي. </a:t>
            </a:r>
          </a:p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طرح ريزي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صرف وقت بيشتر توسط معلم و گاهي با همكاري شاگرد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.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607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3348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4EC48-ADE0-4F9D-B6AE-75BAFB24F571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نظريه يادگيري :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فهم كلي موضوعات مختلف در محور يك موضوع اصلي .</a:t>
            </a:r>
          </a:p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انگيزه :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علاقه و لذت به جاي پاداش و تنبيه .</a:t>
            </a:r>
          </a:p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انضباط :</a:t>
            </a:r>
            <a:r>
              <a:rPr lang="fa-IR" smtClean="0">
                <a:cs typeface="B Nazanin" pitchFamily="2" charset="-78"/>
              </a:rPr>
              <a:t>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بيشتر دروني است .</a:t>
            </a:r>
          </a:p>
          <a:p>
            <a:pPr marL="609600" indent="-609600" algn="justLow" rtl="1" eaLnBrk="1" hangingPunct="1">
              <a:buClr>
                <a:srgbClr val="66FF33"/>
              </a:buClr>
              <a:buSzPct val="90000"/>
              <a:buFont typeface="Wingdings" pitchFamily="2" charset="2"/>
              <a:buAutoNum type="arabicParenR" startAt="5"/>
              <a:defRPr/>
            </a:pPr>
            <a:r>
              <a:rPr lang="fa-IR" sz="3600" smtClean="0">
                <a:solidFill>
                  <a:srgbClr val="FFFF66"/>
                </a:solidFill>
                <a:cs typeface="B Nazanin" pitchFamily="2" charset="-78"/>
              </a:rPr>
              <a:t>ارزشيابي :</a:t>
            </a:r>
            <a:r>
              <a:rPr lang="fa-IR" smtClean="0">
                <a:cs typeface="B Nazanin" pitchFamily="2" charset="-78"/>
              </a:rPr>
              <a:t> 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بررسي تجارب شاگردان و طبقه بندي آنها .گاهي هم امتحان 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738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3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3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C60EE-C70E-47E9-A3F2-AC5378CD9322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روشهاي آموزش انفرادي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518525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دراين روشها ، شاگردان بر حسب تواناييهايشان پيش       مي روند ومعلم نيزوقت كمتري صرف تدريس وزمان بيشتري صرف رسيدگي به فرد  فرد  شاگردان مي كند  ؛  البته اولين و اساسي ترين  گام در  راه تحقق  چنين هدفي  پذيرفتن مفهوم «شاگرد محوري» است.</a:t>
            </a:r>
            <a:r>
              <a:rPr lang="fa-IR" sz="3600" smtClean="0">
                <a:cs typeface="B Nazanin" pitchFamily="2" charset="-78"/>
              </a:rPr>
              <a:t> </a:t>
            </a:r>
            <a:endParaRPr lang="en-US" sz="36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37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F01D6-E665-4CF6-96EF-431CEE713F37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محاسن: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rgbClr val="FFFF66"/>
              </a:buClr>
              <a:buSzPct val="90000"/>
              <a:buFont typeface="Wingdings 2" pitchFamily="18" charset="2"/>
              <a:buChar char="ï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پيوستگي موضوعات مورد علاقه.</a:t>
            </a:r>
            <a:endParaRPr lang="fa-IR" sz="4400" smtClean="0">
              <a:solidFill>
                <a:srgbClr val="00FFFF"/>
              </a:solidFill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Clr>
                <a:srgbClr val="FFFF66"/>
              </a:buClr>
              <a:buSzPct val="90000"/>
              <a:buFont typeface="Wingdings 2" pitchFamily="18" charset="2"/>
              <a:buChar char="ï"/>
              <a:defRPr/>
            </a:pPr>
            <a:r>
              <a:rPr lang="fa-IR" sz="4000" smtClean="0">
                <a:cs typeface="B Nazanin" pitchFamily="2" charset="-78"/>
              </a:rPr>
              <a:t> 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شاگرد محور فعاليت است. </a:t>
            </a:r>
          </a:p>
          <a:p>
            <a:pPr algn="r" rtl="1" eaLnBrk="1" hangingPunct="1">
              <a:lnSpc>
                <a:spcPct val="90000"/>
              </a:lnSpc>
              <a:buClr>
                <a:srgbClr val="FFFF66"/>
              </a:buClr>
              <a:buSzPct val="90000"/>
              <a:buFont typeface="Wingdings 2" pitchFamily="18" charset="2"/>
              <a:buChar char="ï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يادگيري با ثبات تر است .</a:t>
            </a:r>
          </a:p>
          <a:p>
            <a:pPr algn="r" rtl="1" eaLnBrk="1" hangingPunct="1">
              <a:lnSpc>
                <a:spcPct val="90000"/>
              </a:lnSpc>
              <a:buClr>
                <a:srgbClr val="FFFF66"/>
              </a:buClr>
              <a:buSzPct val="90000"/>
              <a:buFont typeface="Wingdings 2" pitchFamily="18" charset="2"/>
              <a:buChar char="ï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انگيزه دروني عامل فعاليتهاي آموزشي است . </a:t>
            </a:r>
          </a:p>
          <a:p>
            <a:pPr algn="r" rtl="1" eaLnBrk="1" hangingPunct="1">
              <a:lnSpc>
                <a:spcPct val="90000"/>
              </a:lnSpc>
              <a:buClr>
                <a:srgbClr val="FFFF66"/>
              </a:buClr>
              <a:buSzPct val="90000"/>
              <a:buFont typeface="Wingdings 2" pitchFamily="18" charset="2"/>
              <a:buChar char="ï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احساس مسئوليت و انظباط جنبه مثبت دارد . </a:t>
            </a:r>
          </a:p>
          <a:p>
            <a:pPr algn="r" rtl="1" eaLnBrk="1" hangingPunct="1">
              <a:lnSpc>
                <a:spcPct val="90000"/>
              </a:lnSpc>
              <a:buClr>
                <a:srgbClr val="FFFF66"/>
              </a:buClr>
              <a:buSzPct val="90000"/>
              <a:buFont typeface="Wingdings 2" pitchFamily="18" charset="2"/>
              <a:buChar char="ï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ارتباط بين مدرسه و زندگي فراهم مي گردد .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722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  <p:bldP spid="3368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0F39-0E92-47DE-988F-09283E3EAAF3}" type="slidenum">
              <a:rPr lang="ar-SA"/>
              <a:pPr>
                <a:defRPr/>
              </a:pPr>
              <a:t>31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محدوديتها :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3399FF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4000" smtClean="0">
                <a:cs typeface="B Nazanin" pitchFamily="2" charset="-78"/>
              </a:rPr>
              <a:t> 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نياز به معلمان مجرب و كار آزموده. </a:t>
            </a:r>
          </a:p>
          <a:p>
            <a:pPr marL="609600" indent="-609600" algn="r" rtl="1" eaLnBrk="1" hangingPunct="1">
              <a:buClr>
                <a:srgbClr val="3399FF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امكان مخالفت اولياي شاگردان .</a:t>
            </a:r>
          </a:p>
          <a:p>
            <a:pPr marL="609600" indent="-609600" algn="r" rtl="1" eaLnBrk="1" hangingPunct="1">
              <a:buClr>
                <a:srgbClr val="3399FF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امكان عدم انطباق با برنامه هاي مدرسه. </a:t>
            </a:r>
          </a:p>
          <a:p>
            <a:pPr marL="609600" indent="-609600" algn="r" rtl="1" eaLnBrk="1" hangingPunct="1">
              <a:buClr>
                <a:srgbClr val="3399FF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نياز به همكاري ساير معلمان. </a:t>
            </a:r>
          </a:p>
          <a:p>
            <a:pPr marL="609600" indent="-609600" algn="r" rtl="1" eaLnBrk="1" hangingPunct="1">
              <a:buClr>
                <a:srgbClr val="3399FF"/>
              </a:buClr>
              <a:buSzPct val="85000"/>
              <a:buFont typeface="Wingdings" pitchFamily="2" charset="2"/>
              <a:buAutoNum type="arabicParenR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مشكل بودن انجام فعاليتها در اوايل كار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895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3AC16-58B6-4AB4-B42B-7F0B8BE834A1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روش واحد تجربي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640763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در اين روش نقطه اصلي و مركز فعاليت رغبت و تجارب قبلي فراگيران است و همكاري مشترك بين فراگيران ،  معلمان  اهميت خاصي دارد  و  شاگردان فقط ياد  نمي گيرند كه يك مسأله را حل كنندبلكه پيوسته به حل مسائل فراوان و متنوع راغب است 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412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/>
      <p:bldP spid="3389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68AD6-AB10-42FC-836D-9B65981A44DD}" type="slidenum">
              <a:rPr lang="ar-SA"/>
              <a:pPr>
                <a:defRPr/>
              </a:pPr>
              <a:t>33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ويژگيها</a:t>
            </a:r>
            <a:r>
              <a:rPr lang="fa-IR" sz="5400" smtClean="0">
                <a:cs typeface="B Nazanin" pitchFamily="2" charset="-78"/>
              </a:rPr>
              <a:t> </a:t>
            </a:r>
            <a:endParaRPr lang="en-US" sz="5400" smtClean="0">
              <a:cs typeface="B Nazanin" pitchFamily="2" charset="-78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Low" rtl="1" eaLnBrk="1" hangingPunct="1">
              <a:buClr>
                <a:srgbClr val="66FFFF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هدف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تربيت افراد لايق براي زندگي خوب. </a:t>
            </a:r>
          </a:p>
          <a:p>
            <a:pPr marL="609600" indent="-609600" algn="justLow" rtl="1" eaLnBrk="1" hangingPunct="1">
              <a:buClr>
                <a:srgbClr val="66FFFF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انواع تجارب آموزشي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تجارب متفاوت مربوط به هدف.</a:t>
            </a:r>
            <a:r>
              <a:rPr lang="fa-IR" sz="3600" smtClean="0">
                <a:cs typeface="B Nazanin" pitchFamily="2" charset="-78"/>
              </a:rPr>
              <a:t> </a:t>
            </a:r>
          </a:p>
          <a:p>
            <a:pPr marL="609600" indent="-609600" algn="justLow" rtl="1" eaLnBrk="1" hangingPunct="1">
              <a:buClr>
                <a:srgbClr val="66FFFF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تنظيم تجارب آموزشي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افقي و عمودي. </a:t>
            </a:r>
          </a:p>
          <a:p>
            <a:pPr marL="609600" indent="-609600" algn="justLow" rtl="1" eaLnBrk="1" hangingPunct="1">
              <a:buClr>
                <a:srgbClr val="66FFFF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طرح ريزي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همكاري مداوم شاگرد و معلم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630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D62E7-7B7E-40C1-9BB2-F4769B56B00D}" type="slidenum">
              <a:rPr lang="ar-SA"/>
              <a:pPr>
                <a:defRPr/>
              </a:pPr>
              <a:t>34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marL="609600" indent="-609600" algn="justLow" rtl="1" eaLnBrk="1" hangingPunct="1">
              <a:buClr>
                <a:srgbClr val="66FFFF"/>
              </a:buClr>
              <a:buSzPct val="90000"/>
              <a:buFont typeface="Wingdings" pitchFamily="2" charset="2"/>
              <a:buAutoNum type="arabicPeriod" startAt="5"/>
              <a:defRPr/>
            </a:pP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نظريه يادگيري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پيرو نظريه گشتالت.</a:t>
            </a:r>
            <a:r>
              <a:rPr lang="fa-IR" sz="3600" smtClean="0">
                <a:cs typeface="B Nazanin" pitchFamily="2" charset="-78"/>
              </a:rPr>
              <a:t> </a:t>
            </a:r>
          </a:p>
          <a:p>
            <a:pPr marL="609600" indent="-609600" algn="justLow" rtl="1" eaLnBrk="1" hangingPunct="1">
              <a:buClr>
                <a:srgbClr val="66FFFF"/>
              </a:buClr>
              <a:buSzPct val="90000"/>
              <a:buFont typeface="Wingdings" pitchFamily="2" charset="2"/>
              <a:buAutoNum type="arabicPeriod" startAt="5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انگيزه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علاقه دروني (كه منجر به تجارب لذت بخش مي شود .) </a:t>
            </a:r>
          </a:p>
          <a:p>
            <a:pPr marL="609600" indent="-609600" algn="justLow" rtl="1" eaLnBrk="1" hangingPunct="1">
              <a:buClr>
                <a:srgbClr val="66FFFF"/>
              </a:buClr>
              <a:buSzPct val="90000"/>
              <a:buFont typeface="Wingdings" pitchFamily="2" charset="2"/>
              <a:buAutoNum type="arabicPeriod" startAt="5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انضباط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انضباط دروني.</a:t>
            </a:r>
            <a:r>
              <a:rPr lang="fa-IR" sz="3600" smtClean="0">
                <a:cs typeface="B Nazanin" pitchFamily="2" charset="-78"/>
              </a:rPr>
              <a:t> </a:t>
            </a:r>
          </a:p>
          <a:p>
            <a:pPr marL="609600" indent="-609600" algn="justLow" rtl="1" eaLnBrk="1" hangingPunct="1">
              <a:buClr>
                <a:srgbClr val="66FFFF"/>
              </a:buClr>
              <a:buSzPct val="90000"/>
              <a:buFont typeface="Wingdings" pitchFamily="2" charset="2"/>
              <a:buAutoNum type="arabicPeriod" startAt="5"/>
              <a:defRPr/>
            </a:pPr>
            <a:r>
              <a:rPr lang="fa-IR" sz="3600" smtClean="0">
                <a:solidFill>
                  <a:srgbClr val="FFFF00"/>
                </a:solidFill>
                <a:cs typeface="B Nazanin" pitchFamily="2" charset="-78"/>
              </a:rPr>
              <a:t>ارزشيابي :</a:t>
            </a: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سنجش دائمي كليه هدفها با وسايل مختلف.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</a:p>
          <a:p>
            <a:pPr marL="609600" indent="-609600" algn="justLow" rtl="1" eaLnBrk="1" hangingPunct="1">
              <a:buClr>
                <a:srgbClr val="66FFFF"/>
              </a:buClr>
              <a:buFont typeface="Wingdings" pitchFamily="2" charset="2"/>
              <a:buNone/>
              <a:defRPr/>
            </a:pP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709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B82EF-577E-475F-9E33-292BF8E621F0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روش واحد پروژه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35975" cy="4114800"/>
          </a:xfrm>
        </p:spPr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در اين روش  به فعاليت و انگيزه دروني شاگرد توجه مي شود و  به دليل اينكه تقسيمات تصنعي دروس   و ارتباط غير منطقي آنها از ميان مي رود ،مؤثرترين راه براي يادگيري عميق و پايدار  است . 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89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A2B98-4F38-4F39-9292-B10A952F8442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a-IR" sz="6000" smtClean="0">
                <a:solidFill>
                  <a:srgbClr val="00FF00"/>
                </a:solidFill>
                <a:cs typeface="B Nazanin" pitchFamily="2" charset="-78"/>
              </a:rPr>
              <a:t>ويژگيها</a:t>
            </a:r>
            <a:r>
              <a:rPr lang="fa-IR" sz="6000" smtClean="0">
                <a:cs typeface="B Nazanin" pitchFamily="2" charset="-78"/>
              </a:rPr>
              <a:t> </a:t>
            </a:r>
            <a:endParaRPr lang="en-US" sz="6000" smtClean="0">
              <a:cs typeface="B Nazanin" pitchFamily="2" charset="-78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پروژه بايد جنبه مسأله داشته باشد.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براي فعاليت به اندازه كافي بزرگ باشد.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طرح ريزي</a:t>
            </a:r>
            <a:r>
              <a:rPr lang="fa-IR" sz="3600" smtClean="0">
                <a:solidFill>
                  <a:srgbClr val="00FFFF"/>
                </a:solidFill>
                <a:cs typeface="Tahoma" pitchFamily="34" charset="0"/>
              </a:rPr>
              <a:t>،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انتخاب و استفاده از منابع بايد با مسئوليت شاگرد باشد .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بايد جنبه عملي و اجرايي داشته باشد.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محور پروژه بايد فعاليت و انگيزه دروني شاگرد باشد .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42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  <p:bldP spid="3430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D324E-EE11-48D1-A496-E5153C84D906}" type="slidenum">
              <a:rPr lang="ar-SA"/>
              <a:pPr>
                <a:defRPr/>
              </a:pPr>
              <a:t>37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7075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 startAt="6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بايد وظيفه اي باشد كه شاگرد داوطلبانه آن را بپذيرد.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 startAt="6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مستلزم تلاش شاگرد باشد .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 startAt="6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به هدفهايي منتهي شود كه قابل درك باشد .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 startAt="6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ميل و اراده شاگرد بايد مبناي كار باشد .</a:t>
            </a:r>
          </a:p>
          <a:p>
            <a:pPr marL="609600" indent="-609600" algn="r" rtl="1" eaLnBrk="1" hangingPunct="1">
              <a:buClr>
                <a:srgbClr val="FFFF66"/>
              </a:buClr>
              <a:buSzPct val="80000"/>
              <a:buFont typeface="Wingdings" pitchFamily="2" charset="2"/>
              <a:buAutoNum type="arabicPeriod" startAt="6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معلم بايد ناظر و ايجاد كننده محيط مناسب باشد.</a:t>
            </a:r>
            <a:r>
              <a:rPr lang="fa-IR" sz="3600" smtClean="0">
                <a:cs typeface="B Nazanin" pitchFamily="2" charset="-78"/>
              </a:rPr>
              <a:t> </a:t>
            </a:r>
            <a:endParaRPr lang="en-US" sz="36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215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105A6-E54D-4B00-8EE2-A93C30B26CD8}" type="slidenum">
              <a:rPr lang="ar-SA"/>
              <a:pPr>
                <a:defRPr/>
              </a:pPr>
              <a:t>38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569325" cy="1031875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smtClean="0">
                <a:solidFill>
                  <a:srgbClr val="00FF00"/>
                </a:solidFill>
                <a:cs typeface="B Nazanin" pitchFamily="2" charset="-78"/>
              </a:rPr>
              <a:t>همكاري و ارتباط شاگرد در اجراي پروژه با ساير عوامل</a:t>
            </a:r>
            <a:r>
              <a:rPr lang="fa-IR" sz="4000" smtClean="0">
                <a:cs typeface="B Nazanin" pitchFamily="2" charset="-78"/>
              </a:rPr>
              <a:t> </a:t>
            </a:r>
            <a:endParaRPr lang="en-US" sz="4000" smtClean="0"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835150" y="1341438"/>
          <a:ext cx="5545138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10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/>
      <p:bldGraphic spid="2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B4FC0-5979-451B-8832-7D80E863BC61}" type="slidenum">
              <a:rPr lang="ar-SA"/>
              <a:pPr>
                <a:defRPr/>
              </a:pPr>
              <a:t>39</a:t>
            </a:fld>
            <a:endParaRPr 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محاسن :</a:t>
            </a:r>
            <a:endParaRPr lang="en-US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rgbClr val="FFFF66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ايجاد رابطه مناسب بين شاگرد معلم. </a:t>
            </a:r>
          </a:p>
          <a:p>
            <a:pPr marL="609600" indent="-609600" algn="r" rtl="1" eaLnBrk="1" hangingPunct="1">
              <a:buClr>
                <a:srgbClr val="FFFF66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تمايل شديد شاگرد به يادگيري. </a:t>
            </a:r>
          </a:p>
          <a:p>
            <a:pPr marL="609600" indent="-609600" algn="r" rtl="1" eaLnBrk="1" hangingPunct="1">
              <a:buClr>
                <a:srgbClr val="FFFF66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تقويت اعتماد به نفس و اظهار نظر شاگردان. </a:t>
            </a:r>
          </a:p>
          <a:p>
            <a:pPr marL="609600" indent="-609600" algn="r" rtl="1" eaLnBrk="1" hangingPunct="1">
              <a:buClr>
                <a:srgbClr val="FFFF66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افزايش رغبت شاگرد به فعاليتهاي تربيتي. </a:t>
            </a:r>
          </a:p>
          <a:p>
            <a:pPr marL="609600" indent="-609600" algn="r" rtl="1" eaLnBrk="1" hangingPunct="1">
              <a:buClr>
                <a:srgbClr val="FFFF66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تقويت حس همكاري شاگرد. </a:t>
            </a:r>
          </a:p>
          <a:p>
            <a:pPr marL="609600" indent="-609600" algn="r" rtl="1" eaLnBrk="1" hangingPunct="1">
              <a:buClr>
                <a:srgbClr val="FFFF66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احساس مسئوليت و انظباط شاگرد.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18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6B224-F097-4E67-81FF-FBD80C440239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824038"/>
          </a:xfrm>
        </p:spPr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روشهاي انفرادي از نظر نحوه اجرا و مواد آموزشي عبارتند از :</a:t>
            </a:r>
            <a:endParaRPr lang="en-US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30600"/>
          </a:xfrm>
        </p:spPr>
        <p:txBody>
          <a:bodyPr/>
          <a:lstStyle/>
          <a:p>
            <a:pPr algn="r" rtl="1" eaLnBrk="1" hangingPunct="1">
              <a:buClr>
                <a:srgbClr val="FF99FF"/>
              </a:buClr>
              <a:buSzPct val="95000"/>
              <a:buFont typeface="Wingdings" pitchFamily="2" charset="2"/>
              <a:buChar char="×"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آموزش برنامه اي </a:t>
            </a:r>
            <a:r>
              <a:rPr lang="en-US" sz="4000" smtClean="0">
                <a:solidFill>
                  <a:srgbClr val="00FFFF"/>
                </a:solidFill>
                <a:cs typeface="B Nazanin" pitchFamily="2" charset="-78"/>
              </a:rPr>
              <a:t>(PI)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.</a:t>
            </a:r>
          </a:p>
          <a:p>
            <a:pPr algn="r" rtl="1" eaLnBrk="1" hangingPunct="1">
              <a:buClr>
                <a:srgbClr val="FF99FF"/>
              </a:buClr>
              <a:buSzPct val="95000"/>
              <a:buFont typeface="Wingdings" pitchFamily="2" charset="2"/>
              <a:buChar char="×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آموزش به وسيله كامپيوتر </a:t>
            </a:r>
            <a:r>
              <a:rPr lang="en-US" sz="4000" smtClean="0">
                <a:solidFill>
                  <a:srgbClr val="00FFFF"/>
                </a:solidFill>
                <a:cs typeface="B Nazanin" pitchFamily="2" charset="-78"/>
              </a:rPr>
              <a:t>(CAI)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.</a:t>
            </a:r>
          </a:p>
          <a:p>
            <a:pPr algn="r" rtl="1" eaLnBrk="1" hangingPunct="1">
              <a:buClr>
                <a:srgbClr val="FF99FF"/>
              </a:buClr>
              <a:buSzPct val="95000"/>
              <a:buFont typeface="Wingdings" pitchFamily="2" charset="2"/>
              <a:buChar char="×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آموزش انفرادي تجويز شده </a:t>
            </a:r>
            <a:r>
              <a:rPr lang="en-US" sz="4000" smtClean="0">
                <a:solidFill>
                  <a:srgbClr val="00FFFF"/>
                </a:solidFill>
                <a:cs typeface="B Nazanin" pitchFamily="2" charset="-78"/>
              </a:rPr>
              <a:t>(IPI)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.</a:t>
            </a:r>
          </a:p>
          <a:p>
            <a:pPr algn="r" rtl="1" eaLnBrk="1" hangingPunct="1">
              <a:buClr>
                <a:srgbClr val="FF99FF"/>
              </a:buClr>
              <a:buSzPct val="95000"/>
              <a:buFont typeface="Wingdings" pitchFamily="2" charset="2"/>
              <a:buChar char="×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آموزش انفرادي هدايت شده </a:t>
            </a:r>
            <a:r>
              <a:rPr lang="en-US" sz="4000" smtClean="0">
                <a:solidFill>
                  <a:srgbClr val="00FFFF"/>
                </a:solidFill>
                <a:cs typeface="B Nazanin" pitchFamily="2" charset="-78"/>
              </a:rPr>
              <a:t>(IGE)</a:t>
            </a: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.</a:t>
            </a:r>
            <a:endParaRPr lang="en-US" sz="40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18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  <p:bldP spid="3092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13F52-2ACE-43AB-BDCF-8B4B6D42C76D}" type="slidenum">
              <a:rPr lang="ar-SA"/>
              <a:pPr>
                <a:defRPr/>
              </a:pPr>
              <a:t>40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يادگيري عميق و پايدار .</a:t>
            </a:r>
          </a:p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تقويت روش مطالعه ، استفاده از منابع و نوشتن مطالب.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كشف نقايص فردي.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همكاري نزديك بين معلمان و شاگردان .</a:t>
            </a:r>
          </a:p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حداكثر استفاده از امكانات آموزشي. </a:t>
            </a:r>
          </a:p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پيوسته بودن دانش و معلومات </a:t>
            </a:r>
          </a:p>
          <a:p>
            <a:pPr marL="609600" indent="-609600" algn="r" rtl="1" eaLnBrk="1" hangingPunct="1">
              <a:buClr>
                <a:srgbClr val="FFFF66"/>
              </a:buClr>
              <a:buSzPct val="85000"/>
              <a:buFont typeface="Wingdings" pitchFamily="2" charset="2"/>
              <a:buAutoNum type="arabicPeriod" startAt="7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ارتباط منطقي بين مفاهيم آموخته شده با وسايل واقعي زندگي.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16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47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FEFCA-AA10-4E70-9F24-18732A7A2918}" type="slidenum">
              <a:rPr lang="ar-SA"/>
              <a:pPr>
                <a:defRPr/>
              </a:pPr>
              <a:t>41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محدوديتها </a:t>
            </a:r>
            <a:endParaRPr lang="en-US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95787"/>
          </a:xfrm>
        </p:spPr>
        <p:txBody>
          <a:bodyPr/>
          <a:lstStyle/>
          <a:p>
            <a:pPr marL="609600" indent="-609600" algn="r" rtl="1" eaLnBrk="1" hangingPunct="1">
              <a:buClr>
                <a:srgbClr val="FF00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cs typeface="B Nazanin" pitchFamily="2" charset="-78"/>
              </a:rPr>
              <a:t> 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تقسيمات رسمي مباحث درسي و جدايي رشته ها را از بين مي برد. </a:t>
            </a:r>
          </a:p>
          <a:p>
            <a:pPr marL="609600" indent="-609600" algn="r" rtl="1" eaLnBrk="1" hangingPunct="1">
              <a:buClr>
                <a:srgbClr val="FF00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اتلاف وقت زياد. </a:t>
            </a:r>
          </a:p>
          <a:p>
            <a:pPr marL="609600" indent="-609600" algn="r" rtl="1" eaLnBrk="1" hangingPunct="1">
              <a:buClr>
                <a:srgbClr val="FF00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عدم وجود فرصت زيادي براي تمرين و فعاليتهاي جسمي كلاس .</a:t>
            </a:r>
          </a:p>
          <a:p>
            <a:pPr marL="609600" indent="-609600" algn="r" rtl="1" eaLnBrk="1" hangingPunct="1">
              <a:buClr>
                <a:srgbClr val="FF00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كمبود پروژه هاي متنا سب با وضع مدرسه .</a:t>
            </a:r>
          </a:p>
          <a:p>
            <a:pPr marL="609600" indent="-609600" algn="r" rtl="1" eaLnBrk="1" hangingPunct="1">
              <a:buClr>
                <a:srgbClr val="FF0000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احتياج به معلمان چيره دست و امكانات فراوان .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77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/>
      <p:bldP spid="3481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1A2D-569B-469F-9A10-54B8C5C625D5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smtClean="0">
                <a:solidFill>
                  <a:srgbClr val="00FF00"/>
                </a:solidFill>
                <a:cs typeface="B Nazanin" pitchFamily="2" charset="-78"/>
              </a:rPr>
              <a:t>هدفهاي آموزش انفرادي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SzPct val="85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رعايت تفاوت فردي. </a:t>
            </a:r>
          </a:p>
          <a:p>
            <a:pPr marL="609600" indent="-609600" algn="r" rtl="1" eaLnBrk="1" hangingPunct="1">
              <a:buSzPct val="85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رشد استقلال در عمل و يادگيري .</a:t>
            </a:r>
          </a:p>
          <a:p>
            <a:pPr marL="609600" indent="-609600" algn="r" rtl="1" eaLnBrk="1" hangingPunct="1">
              <a:buSzPct val="85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عادت به مطالعه .</a:t>
            </a:r>
          </a:p>
          <a:p>
            <a:pPr marL="609600" indent="-609600" algn="r" rtl="1" eaLnBrk="1" hangingPunct="1">
              <a:buSzPct val="85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ايجاد مهارت در مطالعه .</a:t>
            </a:r>
          </a:p>
          <a:p>
            <a:pPr marL="609600" indent="-609600" algn="r" rtl="1" eaLnBrk="1" hangingPunct="1">
              <a:buSzPct val="85000"/>
              <a:buFont typeface="Wingdings" pitchFamily="2" charset="2"/>
              <a:buAutoNum type="arabicPeriod"/>
              <a:defRPr/>
            </a:pPr>
            <a:r>
              <a:rPr lang="fa-IR" sz="4000" smtClean="0">
                <a:solidFill>
                  <a:srgbClr val="00FFFF"/>
                </a:solidFill>
                <a:cs typeface="B Nazanin" pitchFamily="2" charset="-78"/>
              </a:rPr>
              <a:t>مطالعه خود هدايت شده و مستقل</a:t>
            </a:r>
            <a:r>
              <a:rPr lang="fa-IR" sz="4000" smtClean="0">
                <a:cs typeface="B Nazanin" pitchFamily="2" charset="-78"/>
              </a:rPr>
              <a:t> .</a:t>
            </a:r>
            <a:endParaRPr lang="en-US" sz="40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315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  <p:bldP spid="3102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59DF3-4CB7-4399-B3B8-5110B34C94F5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طرح كلر و سطوح مختلف آن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طرح كلر « نظام فردي كردن آموزش » (</a:t>
            </a:r>
            <a:r>
              <a:rPr lang="en-US" sz="3600" smtClean="0">
                <a:solidFill>
                  <a:srgbClr val="00FFFF"/>
                </a:solidFill>
                <a:cs typeface="B Nazanin" pitchFamily="2" charset="-78"/>
              </a:rPr>
              <a:t>psi</a:t>
            </a: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) نيز ناميده مي شود .</a:t>
            </a:r>
          </a:p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 يكي از مزاياي طرح كلر نداشتن تأثيرات منفي آموزش است  .  تحقيقات زيادي برتري اين روش را نسبت به روشهاي سنتي ديگر نشان مي دهد .</a:t>
            </a:r>
            <a:r>
              <a:rPr lang="fa-IR" sz="3600" smtClean="0">
                <a:cs typeface="B Nazanin" pitchFamily="2" charset="-78"/>
              </a:rPr>
              <a:t> </a:t>
            </a:r>
            <a:endParaRPr lang="en-US" sz="36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256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  <p:bldP spid="311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F186A-8401-4CD5-B25F-021BF37223E8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اساس كار در طرح كلر عبارتست از: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Clr>
                <a:schemeClr val="tx2"/>
              </a:buClr>
              <a:buSzPct val="8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پيشرفت بر اساس توان فردي. </a:t>
            </a:r>
          </a:p>
          <a:p>
            <a:pPr marL="609600" indent="-609600" algn="r" rtl="1" eaLnBrk="1" hangingPunct="1">
              <a:buClr>
                <a:schemeClr val="tx2"/>
              </a:buClr>
              <a:buSzPct val="8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يادگيري تا حد تسلط. </a:t>
            </a:r>
          </a:p>
          <a:p>
            <a:pPr marL="609600" indent="-609600" algn="r" rtl="1" eaLnBrk="1" hangingPunct="1">
              <a:buClr>
                <a:schemeClr val="tx2"/>
              </a:buClr>
              <a:buSzPct val="8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تدريس خصوصي.</a:t>
            </a:r>
          </a:p>
          <a:p>
            <a:pPr marL="609600" indent="-609600" algn="r" rtl="1" eaLnBrk="1" hangingPunct="1">
              <a:buClr>
                <a:schemeClr val="tx2"/>
              </a:buClr>
              <a:buSzPct val="8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راهنمايي. </a:t>
            </a:r>
          </a:p>
          <a:p>
            <a:pPr marL="609600" indent="-609600" algn="r" rtl="1" eaLnBrk="1" hangingPunct="1">
              <a:buClr>
                <a:schemeClr val="tx2"/>
              </a:buClr>
              <a:buSzPct val="80000"/>
              <a:buFont typeface="Wingdings" pitchFamily="2" charset="2"/>
              <a:buAutoNum type="arabicParenR"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تكنيكها و روشهاي مكمل ، همراه با آموزش سنتي.</a:t>
            </a:r>
            <a:r>
              <a:rPr lang="fa-IR" sz="3600" smtClean="0">
                <a:cs typeface="B Nazanin" pitchFamily="2" charset="-78"/>
              </a:rPr>
              <a:t> </a:t>
            </a:r>
          </a:p>
          <a:p>
            <a:pPr marL="609600" indent="-609600" algn="r" rtl="1" eaLnBrk="1" hangingPunct="1">
              <a:buClr>
                <a:schemeClr val="tx2"/>
              </a:buClr>
              <a:buSzPct val="80000"/>
              <a:buFont typeface="Wingdings" pitchFamily="2" charset="2"/>
              <a:buAutoNum type="arabicParenR"/>
              <a:defRPr/>
            </a:pPr>
            <a:endParaRPr lang="en-US" sz="360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020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  <p:bldP spid="3123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2C66B-CBA5-4714-AAE0-ACD61CFF0665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يادگيري تا حد تسلط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نوعي از آموزش انفرادي است ، اين نظريه توسط بلوم در سال 1968 و بلاك در سال 1971مطرح شد بر اساس اين نظريه ، يادگيري و پيشرفت تحصيلي فراگيران به طور وسيعي به زمان يادگيري بستگي دارد .</a:t>
            </a:r>
            <a:r>
              <a:rPr lang="fa-IR" smtClean="0">
                <a:solidFill>
                  <a:srgbClr val="00FFFF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FFFF"/>
              </a:solidFill>
              <a:cs typeface="B Nazanin" pitchFamily="2" charset="-7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36513" y="4437063"/>
            <a:ext cx="9180513" cy="1584325"/>
            <a:chOff x="-23" y="2795"/>
            <a:chExt cx="5783" cy="998"/>
          </a:xfrm>
        </p:grpSpPr>
        <p:sp>
          <p:nvSpPr>
            <p:cNvPr id="313348" name="Rectangle 4"/>
            <p:cNvSpPr>
              <a:spLocks noChangeArrowheads="1"/>
            </p:cNvSpPr>
            <p:nvPr/>
          </p:nvSpPr>
          <p:spPr bwMode="auto">
            <a:xfrm>
              <a:off x="-23" y="3001"/>
              <a:ext cx="1387" cy="327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fa-I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‍‍‌‍</a:t>
              </a: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=</a:t>
              </a:r>
              <a:r>
                <a:rPr lang="fa-IR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ميزان يادگيري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3349" name="Text Box 5"/>
            <p:cNvSpPr txBox="1">
              <a:spLocks noChangeArrowheads="1"/>
            </p:cNvSpPr>
            <p:nvPr/>
          </p:nvSpPr>
          <p:spPr bwMode="auto">
            <a:xfrm>
              <a:off x="1701" y="2795"/>
              <a:ext cx="3583" cy="365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  <a:defRPr/>
              </a:pPr>
              <a:r>
                <a:rPr lang="fa-I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انگيزش </a:t>
              </a:r>
              <a:r>
                <a:rPr lang="en-US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fa-I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زمان منظور شده براي يادگيري</a:t>
              </a:r>
              <a:r>
                <a:rPr lang="fa-IR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3350" name="Text Box 6"/>
            <p:cNvSpPr txBox="1">
              <a:spLocks noChangeArrowheads="1"/>
            </p:cNvSpPr>
            <p:nvPr/>
          </p:nvSpPr>
          <p:spPr bwMode="auto">
            <a:xfrm>
              <a:off x="952" y="3203"/>
              <a:ext cx="4808" cy="327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  <a:defRPr/>
              </a:pPr>
              <a:r>
                <a:rPr lang="fa-IR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توانايي فهم آموزش 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fa-IR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كيفيت تدريس 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fa-IR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زمان مورد نياز براي يادگيري</a:t>
              </a:r>
              <a:r>
                <a:rPr lang="fa-IR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3351" name="Line 7"/>
            <p:cNvSpPr>
              <a:spLocks noChangeShapeType="1"/>
            </p:cNvSpPr>
            <p:nvPr/>
          </p:nvSpPr>
          <p:spPr bwMode="auto">
            <a:xfrm>
              <a:off x="1475" y="3203"/>
              <a:ext cx="3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313352" name="Text Box 8"/>
            <p:cNvSpPr txBox="1">
              <a:spLocks noChangeArrowheads="1"/>
            </p:cNvSpPr>
            <p:nvPr/>
          </p:nvSpPr>
          <p:spPr bwMode="auto">
            <a:xfrm>
              <a:off x="5216" y="2795"/>
              <a:ext cx="544" cy="903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a-IR" sz="8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[</a:t>
              </a:r>
              <a:endParaRPr lang="en-US" sz="8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3353" name="Text Box 9"/>
            <p:cNvSpPr txBox="1">
              <a:spLocks noChangeArrowheads="1"/>
            </p:cNvSpPr>
            <p:nvPr/>
          </p:nvSpPr>
          <p:spPr bwMode="auto">
            <a:xfrm>
              <a:off x="1202" y="2890"/>
              <a:ext cx="272" cy="903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a-IR" sz="8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]</a:t>
              </a:r>
              <a:endParaRPr lang="en-US" sz="8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0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8D601-E34D-4255-9002-82B903E775AA}" type="slidenum">
              <a:rPr lang="ar-SA"/>
              <a:pPr>
                <a:defRPr/>
              </a:pPr>
              <a:t>9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mtClean="0">
                <a:solidFill>
                  <a:srgbClr val="00FF00"/>
                </a:solidFill>
                <a:cs typeface="B Nazanin" pitchFamily="2" charset="-78"/>
              </a:rPr>
              <a:t>تدريس خصوصي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 typeface="Wingdings" pitchFamily="2" charset="2"/>
              <a:buNone/>
              <a:defRPr/>
            </a:pPr>
            <a:r>
              <a:rPr lang="fa-IR" sz="3600" smtClean="0">
                <a:solidFill>
                  <a:srgbClr val="00FFFF"/>
                </a:solidFill>
                <a:cs typeface="B Nazanin" pitchFamily="2" charset="-78"/>
              </a:rPr>
              <a:t>نوعي آموزش انفرادي است كه در آن توجه به زمينه ها ، علايق و تواناييهاي شخصي شاگرد است و اوفردي است كه در آموزشهاي گروهي چندان موفقيتي كسب نكرده  و در اين روش معلم خصوصي  مهارت چنداني ندارد بلكه چند سال تجربه آموزش بيشتر دارد .  </a:t>
            </a:r>
            <a:endParaRPr lang="en-US" sz="3600" smtClean="0">
              <a:solidFill>
                <a:srgbClr val="00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98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1926</Words>
  <Application>Microsoft Office PowerPoint</Application>
  <PresentationFormat>On-screen Show (4:3)</PresentationFormat>
  <Paragraphs>217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فصل يازدهم  روشهاي جديد تدريس </vt:lpstr>
      <vt:lpstr>روشهاي آموزش انفرادي </vt:lpstr>
      <vt:lpstr>روشهاي انفرادي از نظر نحوه اجرا و مواد آموزشي عبارتند از :</vt:lpstr>
      <vt:lpstr>هدفهاي آموزش انفرادي </vt:lpstr>
      <vt:lpstr>طرح كلر و سطوح مختلف آن </vt:lpstr>
      <vt:lpstr>اساس كار در طرح كلر عبارتست از: </vt:lpstr>
      <vt:lpstr>يادگيري تا حد تسلط </vt:lpstr>
      <vt:lpstr>تدريس خصوصي </vt:lpstr>
      <vt:lpstr>آموزش برنامه اي (PI)</vt:lpstr>
      <vt:lpstr>PowerPoint Presentation</vt:lpstr>
      <vt:lpstr>محاسن آموزش برنامه اي </vt:lpstr>
      <vt:lpstr>انواع آموزش انفرادي از نظر تنظيم مطالب :  خطي- شاخه اي</vt:lpstr>
      <vt:lpstr>PowerPoint Presentation</vt:lpstr>
      <vt:lpstr>PowerPoint Presentation</vt:lpstr>
      <vt:lpstr>آموزش به وسيله كامپيوتر </vt:lpstr>
      <vt:lpstr>آموزش انفرادي تجويز شده (IPI)</vt:lpstr>
      <vt:lpstr>آموزش انفرادي هدايت شده (IGE)</vt:lpstr>
      <vt:lpstr>PowerPoint Presentation</vt:lpstr>
      <vt:lpstr>ويژگيهاي روش آموزش انفرادي هدايت شده </vt:lpstr>
      <vt:lpstr>روش مسأله اي </vt:lpstr>
      <vt:lpstr>در اجراي روش مسأله اي معمولاً دو روش اصلي وجود دارد : </vt:lpstr>
      <vt:lpstr>محاسن : </vt:lpstr>
      <vt:lpstr>محدوديتها </vt:lpstr>
      <vt:lpstr>روش واحدها</vt:lpstr>
      <vt:lpstr>مراحل اجراي روش واحدها : </vt:lpstr>
      <vt:lpstr>روش واحد موضوع </vt:lpstr>
      <vt:lpstr>ويژگيها : </vt:lpstr>
      <vt:lpstr>PowerPoint Presentation</vt:lpstr>
      <vt:lpstr>محاسن:</vt:lpstr>
      <vt:lpstr>محدوديتها : </vt:lpstr>
      <vt:lpstr>روش واحد تجربي </vt:lpstr>
      <vt:lpstr>ويژگيها </vt:lpstr>
      <vt:lpstr>PowerPoint Presentation</vt:lpstr>
      <vt:lpstr>روش واحد پروژه </vt:lpstr>
      <vt:lpstr>ويژگيها </vt:lpstr>
      <vt:lpstr>PowerPoint Presentation</vt:lpstr>
      <vt:lpstr>همكاري و ارتباط شاگرد در اجراي پروژه با ساير عوامل </vt:lpstr>
      <vt:lpstr>محاسن :</vt:lpstr>
      <vt:lpstr>PowerPoint Presentation</vt:lpstr>
      <vt:lpstr>محدوديتها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2020-06-10T20:41:35Z</dcterms:created>
  <dcterms:modified xsi:type="dcterms:W3CDTF">2020-06-10T20:55:33Z</dcterms:modified>
</cp:coreProperties>
</file>