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27"/>
  </p:notesMasterIdLst>
  <p:sldIdLst>
    <p:sldId id="373" r:id="rId2"/>
    <p:sldId id="374" r:id="rId3"/>
    <p:sldId id="375" r:id="rId4"/>
    <p:sldId id="376" r:id="rId5"/>
    <p:sldId id="377" r:id="rId6"/>
    <p:sldId id="378" r:id="rId7"/>
    <p:sldId id="379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97" r:id="rId22"/>
    <p:sldId id="398" r:id="rId23"/>
    <p:sldId id="399" r:id="rId24"/>
    <p:sldId id="400" r:id="rId25"/>
    <p:sldId id="401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5pPr>
    <a:lvl6pPr marL="22860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6pPr>
    <a:lvl7pPr marL="27432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7pPr>
    <a:lvl8pPr marL="32004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8pPr>
    <a:lvl9pPr marL="3657600" algn="l" defTabSz="914400" rtl="0" eaLnBrk="1" latinLnBrk="0" hangingPunct="1">
      <a:defRPr sz="2200" kern="1200">
        <a:solidFill>
          <a:srgbClr val="FF0066"/>
        </a:solidFill>
        <a:latin typeface="Arial" charset="0"/>
        <a:ea typeface="+mn-ea"/>
        <a:cs typeface="B Zar" pitchFamily="2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FF99"/>
    <a:srgbClr val="FF66CC"/>
    <a:srgbClr val="FF9933"/>
    <a:srgbClr val="00FF00"/>
    <a:srgbClr val="61CAFF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48" autoAdjust="0"/>
    <p:restoredTop sz="94595" autoAdjust="0"/>
  </p:normalViewPr>
  <p:slideViewPr>
    <p:cSldViewPr>
      <p:cViewPr varScale="1">
        <p:scale>
          <a:sx n="70" d="100"/>
          <a:sy n="70" d="100"/>
        </p:scale>
        <p:origin x="-5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06/relationships/legacyDocTextInfo" Target="legacyDocTextInfo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7.bin"/><Relationship Id="rId2" Type="http://schemas.microsoft.com/office/2006/relationships/legacyDiagramText" Target="legacyDiagramText6.bin"/><Relationship Id="rId1" Type="http://schemas.microsoft.com/office/2006/relationships/legacyDiagramText" Target="legacyDiagramText5.bin"/><Relationship Id="rId6" Type="http://schemas.microsoft.com/office/2006/relationships/legacyDiagramText" Target="legacyDiagramText10.bin"/><Relationship Id="rId5" Type="http://schemas.microsoft.com/office/2006/relationships/legacyDiagramText" Target="legacyDiagramText9.bin"/><Relationship Id="rId4" Type="http://schemas.microsoft.com/office/2006/relationships/legacyDiagramText" Target="legacyDiagramText8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3.bin"/><Relationship Id="rId7" Type="http://schemas.microsoft.com/office/2006/relationships/legacyDiagramText" Target="legacyDiagramText17.bin"/><Relationship Id="rId2" Type="http://schemas.microsoft.com/office/2006/relationships/legacyDiagramText" Target="legacyDiagramText12.bin"/><Relationship Id="rId1" Type="http://schemas.microsoft.com/office/2006/relationships/legacyDiagramText" Target="legacyDiagramText11.bin"/><Relationship Id="rId6" Type="http://schemas.microsoft.com/office/2006/relationships/legacyDiagramText" Target="legacyDiagramText16.bin"/><Relationship Id="rId5" Type="http://schemas.microsoft.com/office/2006/relationships/legacyDiagramText" Target="legacyDiagramText15.bin"/><Relationship Id="rId4" Type="http://schemas.microsoft.com/office/2006/relationships/legacyDiagramText" Target="legacyDiagramText14.bin"/></Relationships>
</file>

<file path=ppt/drawings/_rels/vmlDrawing4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0.bin"/><Relationship Id="rId7" Type="http://schemas.microsoft.com/office/2006/relationships/legacyDiagramText" Target="legacyDiagramText24.bin"/><Relationship Id="rId2" Type="http://schemas.microsoft.com/office/2006/relationships/legacyDiagramText" Target="legacyDiagramText19.bin"/><Relationship Id="rId1" Type="http://schemas.microsoft.com/office/2006/relationships/legacyDiagramText" Target="legacyDiagramText18.bin"/><Relationship Id="rId6" Type="http://schemas.microsoft.com/office/2006/relationships/legacyDiagramText" Target="legacyDiagramText23.bin"/><Relationship Id="rId5" Type="http://schemas.microsoft.com/office/2006/relationships/legacyDiagramText" Target="legacyDiagramText22.bin"/><Relationship Id="rId4" Type="http://schemas.microsoft.com/office/2006/relationships/legacyDiagramText" Target="legacyDiagramText21.bin"/></Relationships>
</file>

<file path=ppt/drawings/_rels/vmlDrawing5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7.bin"/><Relationship Id="rId7" Type="http://schemas.microsoft.com/office/2006/relationships/legacyDiagramText" Target="legacyDiagramText31.bin"/><Relationship Id="rId2" Type="http://schemas.microsoft.com/office/2006/relationships/legacyDiagramText" Target="legacyDiagramText26.bin"/><Relationship Id="rId1" Type="http://schemas.microsoft.com/office/2006/relationships/legacyDiagramText" Target="legacyDiagramText25.bin"/><Relationship Id="rId6" Type="http://schemas.microsoft.com/office/2006/relationships/legacyDiagramText" Target="legacyDiagramText30.bin"/><Relationship Id="rId5" Type="http://schemas.microsoft.com/office/2006/relationships/legacyDiagramText" Target="legacyDiagramText29.bin"/><Relationship Id="rId4" Type="http://schemas.microsoft.com/office/2006/relationships/legacyDiagramText" Target="legacyDiagramText28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fld id="{52095147-6064-4034-84B3-C1C7CCCEA4EE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569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9DDE0-9E79-48F6-8922-26A5711926B0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B037C-158C-4DCF-83FD-D858F6EA98D1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3A6B5-4042-48F6-BA4B-F32DA82AB8A1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CA045-D71F-4D31-BC99-23871CE9D306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8540750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1625" y="3963988"/>
            <a:ext cx="8540750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4FEF5-17AB-452C-9F12-D4B8E9CBD5F5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8540750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3963988"/>
            <a:ext cx="8540750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902EB-7990-461C-9F40-71570993BC5F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970F4-A5E9-42E0-BB96-D5C8F724600A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5F493-7842-4FDE-8663-7FB61CD87897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89738-26AF-4C5F-BF6D-F308FACC0226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BDA69-21F6-4365-B4C1-AFECD3E8FCAF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89D1D-B832-4694-882B-432C1188E69F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429C-A61A-4D3B-A82F-21920893D39C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96B98-930F-4556-B090-33479F018E13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992EF5-A81F-4D88-A016-AA369E17588A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FEEC2-AB34-40C3-9F07-C3F65F8350C4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A768C-DBF5-4A3C-9BE1-96221449B507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4675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4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fld id="{0C9133EE-4C54-4714-9D94-90FE1F682070}" type="slidenum">
              <a:rPr lang="en-US" altLang="fa-IR"/>
              <a:pPr/>
              <a:t>‹#›</a:t>
            </a:fld>
            <a:endParaRPr lang="en-US" altLang="fa-I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A70BE-BC11-459F-85DE-CEFFC887183D}" type="slidenum">
              <a:rPr lang="en-US" altLang="fa-IR"/>
              <a:pPr/>
              <a:t>1</a:t>
            </a:fld>
            <a:endParaRPr lang="en-US" altLang="fa-IR"/>
          </a:p>
        </p:txBody>
      </p:sp>
      <p:sp>
        <p:nvSpPr>
          <p:cNvPr id="212996" name="WordArt 4" descr="White marble"/>
          <p:cNvSpPr>
            <a:spLocks noChangeArrowheads="1" noChangeShapeType="1" noTextEdit="1"/>
          </p:cNvSpPr>
          <p:nvPr/>
        </p:nvSpPr>
        <p:spPr bwMode="auto">
          <a:xfrm>
            <a:off x="1979613" y="1557338"/>
            <a:ext cx="5040312" cy="2198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rtl="1"/>
            <a:r>
              <a:rPr lang="fa-IR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cs typeface="B Zar"/>
              </a:rPr>
              <a:t>فصل ششم</a:t>
            </a:r>
            <a:endParaRPr lang="en-US" sz="3600" kern="1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cs typeface="B Zar"/>
            </a:endParaRPr>
          </a:p>
        </p:txBody>
      </p:sp>
      <p:sp>
        <p:nvSpPr>
          <p:cNvPr id="212997" name="WordArt 5"/>
          <p:cNvSpPr>
            <a:spLocks noChangeArrowheads="1" noChangeShapeType="1" noTextEdit="1"/>
          </p:cNvSpPr>
          <p:nvPr/>
        </p:nvSpPr>
        <p:spPr bwMode="auto">
          <a:xfrm>
            <a:off x="1403350" y="4292600"/>
            <a:ext cx="6408738" cy="1223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fa-I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cs typeface="B Zar"/>
              </a:rPr>
              <a:t>عنوان فصل :  آزمونهاي چند گزينه اي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CC99"/>
              </a:solidFill>
              <a:cs typeface="B Zar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212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6" grpId="0" animBg="1"/>
      <p:bldP spid="21299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8EB1C-BAC6-46AB-9DF8-D41AEC525BBF}" type="slidenum">
              <a:rPr lang="en-US" altLang="fa-IR"/>
              <a:pPr/>
              <a:t>10</a:t>
            </a:fld>
            <a:endParaRPr lang="en-US" altLang="fa-IR"/>
          </a:p>
        </p:txBody>
      </p:sp>
      <p:sp>
        <p:nvSpPr>
          <p:cNvPr id="3266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692150"/>
            <a:ext cx="8510587" cy="1325563"/>
          </a:xfrm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توضيح انواع سؤالات چند گزينه اي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3266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39750" y="2420938"/>
            <a:ext cx="8302625" cy="3678237"/>
          </a:xfrm>
        </p:spPr>
        <p:txBody>
          <a:bodyPr/>
          <a:lstStyle/>
          <a:p>
            <a:pPr marL="609600" indent="-609600" algn="just" rtl="1" eaLnBrk="1" hangingPunct="1">
              <a:buFont typeface="Wingdings" pitchFamily="2" charset="2"/>
              <a:buChar char="µ"/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تنها گزينه درست</a:t>
            </a:r>
            <a:r>
              <a:rPr lang="fa-IR" smtClean="0">
                <a:cs typeface="B Zar" pitchFamily="2" charset="-78"/>
              </a:rPr>
              <a:t> : تنها يكي از گزينه ها درست و بقيه گزينه ها كاملا غلط هستند.</a:t>
            </a:r>
          </a:p>
          <a:p>
            <a:pPr marL="609600" indent="-609600" algn="just" rtl="1" eaLnBrk="1" hangingPunct="1">
              <a:buFont typeface="Wingdings" pitchFamily="2" charset="2"/>
              <a:buChar char="µ"/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نوع بهترين گزينه</a:t>
            </a:r>
            <a:r>
              <a:rPr lang="fa-IR" smtClean="0">
                <a:cs typeface="B Zar" pitchFamily="2" charset="-78"/>
              </a:rPr>
              <a:t> : در اين نوع همه گزينه ها درست هستند اما يكي از آْنها  از همه درست تر است. </a:t>
            </a:r>
          </a:p>
          <a:p>
            <a:pPr marL="609600" indent="-609600" algn="just" rtl="1" eaLnBrk="1" hangingPunct="1">
              <a:buFont typeface="Wingdings" pitchFamily="2" charset="2"/>
              <a:buChar char="µ"/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نوع منفي</a:t>
            </a:r>
            <a:r>
              <a:rPr lang="fa-IR" smtClean="0">
                <a:cs typeface="B Zar" pitchFamily="2" charset="-78"/>
              </a:rPr>
              <a:t>: تنه سؤال به صورت منفي است لذا همه گزينه ها به جزء يكي غلط هستند.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26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26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8" grpId="0"/>
      <p:bldP spid="3266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9910-ABCF-4CC4-A09E-EF668CEE23A9}" type="slidenum">
              <a:rPr lang="en-US" altLang="fa-IR"/>
              <a:pPr/>
              <a:t>11</a:t>
            </a:fld>
            <a:endParaRPr lang="en-US" altLang="fa-IR"/>
          </a:p>
        </p:txBody>
      </p:sp>
      <p:sp>
        <p:nvSpPr>
          <p:cNvPr id="3276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188913"/>
            <a:ext cx="8510587" cy="1325562"/>
          </a:xfrm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990000"/>
                </a:solidFill>
                <a:cs typeface="B Zar" pitchFamily="2" charset="-78"/>
              </a:rPr>
              <a:t>محاسن سؤالات چند گزينه اي</a:t>
            </a:r>
            <a:endParaRPr lang="en-US" smtClean="0">
              <a:solidFill>
                <a:srgbClr val="990000"/>
              </a:solidFill>
              <a:cs typeface="B Zar" pitchFamily="2" charset="-78"/>
            </a:endParaRPr>
          </a:p>
        </p:txBody>
      </p:sp>
      <p:sp>
        <p:nvSpPr>
          <p:cNvPr id="3276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773238"/>
            <a:ext cx="8540750" cy="4679950"/>
          </a:xfrm>
        </p:spPr>
        <p:txBody>
          <a:bodyPr/>
          <a:lstStyle/>
          <a:p>
            <a:pPr algn="r" rtl="1" eaLnBrk="1" hangingPunct="1">
              <a:lnSpc>
                <a:spcPct val="80000"/>
              </a:lnSpc>
              <a:buClr>
                <a:srgbClr val="990000"/>
              </a:buClr>
              <a:buFont typeface="Wingdings" pitchFamily="2" charset="2"/>
              <a:buChar char="v"/>
              <a:defRPr/>
            </a:pPr>
            <a:r>
              <a:rPr lang="fa-IR" sz="4000" smtClean="0"/>
              <a:t> </a:t>
            </a:r>
            <a:r>
              <a:rPr lang="fa-IR" sz="4000" smtClean="0">
                <a:cs typeface="B Zar" pitchFamily="2" charset="-78"/>
              </a:rPr>
              <a:t>انعطاف پذيري </a:t>
            </a:r>
          </a:p>
          <a:p>
            <a:pPr algn="r" rtl="1" eaLnBrk="1" hangingPunct="1">
              <a:lnSpc>
                <a:spcPct val="80000"/>
              </a:lnSpc>
              <a:buClr>
                <a:srgbClr val="990000"/>
              </a:buClr>
              <a:buFont typeface="Wingdings" pitchFamily="2" charset="2"/>
              <a:buChar char="v"/>
              <a:defRPr/>
            </a:pPr>
            <a:r>
              <a:rPr lang="fa-IR" sz="4000" smtClean="0">
                <a:cs typeface="B Zar" pitchFamily="2" charset="-78"/>
              </a:rPr>
              <a:t> سنجش زياد هدفهاي آموزشي</a:t>
            </a:r>
          </a:p>
          <a:p>
            <a:pPr algn="r" rtl="1" eaLnBrk="1" hangingPunct="1">
              <a:lnSpc>
                <a:spcPct val="80000"/>
              </a:lnSpc>
              <a:buClr>
                <a:srgbClr val="990000"/>
              </a:buClr>
              <a:buFont typeface="Wingdings" pitchFamily="2" charset="2"/>
              <a:buChar char="v"/>
              <a:defRPr/>
            </a:pPr>
            <a:r>
              <a:rPr lang="fa-IR" sz="4000" smtClean="0">
                <a:cs typeface="B Zar" pitchFamily="2" charset="-78"/>
              </a:rPr>
              <a:t> امكان حدس كمتر نسبت به آزمون صحيح وغلط</a:t>
            </a:r>
          </a:p>
          <a:p>
            <a:pPr algn="r" rtl="1" eaLnBrk="1" hangingPunct="1">
              <a:lnSpc>
                <a:spcPct val="80000"/>
              </a:lnSpc>
              <a:buClr>
                <a:srgbClr val="990000"/>
              </a:buClr>
              <a:buFont typeface="Wingdings" pitchFamily="2" charset="2"/>
              <a:buChar char="v"/>
              <a:defRPr/>
            </a:pPr>
            <a:r>
              <a:rPr lang="fa-IR" sz="4000" smtClean="0">
                <a:cs typeface="B Zar" pitchFamily="2" charset="-78"/>
              </a:rPr>
              <a:t> تشخيص مشكلات دانش آموزي</a:t>
            </a:r>
          </a:p>
          <a:p>
            <a:pPr algn="r" rtl="1" eaLnBrk="1" hangingPunct="1">
              <a:lnSpc>
                <a:spcPct val="80000"/>
              </a:lnSpc>
              <a:buClr>
                <a:srgbClr val="990000"/>
              </a:buClr>
              <a:buFont typeface="Wingdings" pitchFamily="2" charset="2"/>
              <a:buChar char="v"/>
              <a:defRPr/>
            </a:pPr>
            <a:r>
              <a:rPr lang="fa-IR" sz="4000" smtClean="0">
                <a:cs typeface="B Zar" pitchFamily="2" charset="-78"/>
              </a:rPr>
              <a:t> سادگي وعينيت در تصحيح</a:t>
            </a:r>
          </a:p>
          <a:p>
            <a:pPr algn="r" rtl="1" eaLnBrk="1" hangingPunct="1">
              <a:lnSpc>
                <a:spcPct val="80000"/>
              </a:lnSpc>
              <a:buClr>
                <a:srgbClr val="990000"/>
              </a:buClr>
              <a:buFont typeface="Wingdings" pitchFamily="2" charset="2"/>
              <a:buChar char="v"/>
              <a:defRPr/>
            </a:pPr>
            <a:endParaRPr lang="fa-IR" sz="4000" smtClean="0">
              <a:cs typeface="B Zar" pitchFamily="2" charset="-78"/>
            </a:endParaRPr>
          </a:p>
          <a:p>
            <a:pPr algn="r" rtl="1" eaLnBrk="1" hangingPunct="1">
              <a:lnSpc>
                <a:spcPct val="80000"/>
              </a:lnSpc>
              <a:buClr>
                <a:srgbClr val="990000"/>
              </a:buClr>
              <a:buFont typeface="Wingdings" pitchFamily="2" charset="2"/>
              <a:buNone/>
              <a:defRPr/>
            </a:pPr>
            <a:endParaRPr lang="fa-IR" sz="2400" smtClean="0"/>
          </a:p>
          <a:p>
            <a:pPr algn="r" rtl="1" eaLnBrk="1" hangingPunct="1">
              <a:lnSpc>
                <a:spcPct val="80000"/>
              </a:lnSpc>
              <a:buClr>
                <a:srgbClr val="990000"/>
              </a:buClr>
              <a:buFont typeface="Wingdings" pitchFamily="2" charset="2"/>
              <a:buNone/>
              <a:defRPr/>
            </a:pPr>
            <a:r>
              <a:rPr lang="fa-IR" sz="2400" smtClean="0"/>
              <a:t> </a:t>
            </a:r>
            <a:endParaRPr 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27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27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2" grpId="0"/>
      <p:bldP spid="3276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2A95-02A6-4582-86A2-A84B2EC4E288}" type="slidenum">
              <a:rPr lang="en-US" altLang="fa-IR"/>
              <a:pPr/>
              <a:t>12</a:t>
            </a:fld>
            <a:endParaRPr lang="en-US" altLang="fa-IR"/>
          </a:p>
        </p:txBody>
      </p:sp>
      <p:graphicFrame>
        <p:nvGraphicFramePr>
          <p:cNvPr id="328710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6465888"/>
        </p:xfrm>
        <a:graphic>
          <a:graphicData uri="http://schemas.openxmlformats.org/drawingml/2006/compatibility">
            <com:legacyDrawing xmlns:com="http://schemas.openxmlformats.org/drawingml/2006/compatibility" spid="_x0000_s3686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3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287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38B4-BCA8-48E5-8684-9932DDBDC1EB}" type="slidenum">
              <a:rPr lang="en-US" altLang="fa-IR"/>
              <a:pPr/>
              <a:t>13</a:t>
            </a:fld>
            <a:endParaRPr lang="en-US" altLang="fa-IR"/>
          </a:p>
        </p:txBody>
      </p:sp>
      <p:graphicFrame>
        <p:nvGraphicFramePr>
          <p:cNvPr id="329734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3789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9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9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297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3DFE-4F4E-43A0-8044-74640031CC36}" type="slidenum">
              <a:rPr lang="en-US" altLang="fa-IR"/>
              <a:pPr/>
              <a:t>14</a:t>
            </a:fld>
            <a:endParaRPr lang="en-US" altLang="fa-IR"/>
          </a:p>
        </p:txBody>
      </p:sp>
      <p:graphicFrame>
        <p:nvGraphicFramePr>
          <p:cNvPr id="330758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3891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307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9075B-AD2C-47EB-8369-DDD5E756170F}" type="slidenum">
              <a:rPr lang="en-US" altLang="fa-IR"/>
              <a:pPr/>
              <a:t>15</a:t>
            </a:fld>
            <a:endParaRPr lang="en-US" altLang="fa-IR"/>
          </a:p>
        </p:txBody>
      </p:sp>
      <p:graphicFrame>
        <p:nvGraphicFramePr>
          <p:cNvPr id="331782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6321425"/>
        </p:xfrm>
        <a:graphic>
          <a:graphicData uri="http://schemas.openxmlformats.org/drawingml/2006/compatibility">
            <com:legacyDrawing xmlns:com="http://schemas.openxmlformats.org/drawingml/2006/compatibility" spid="_x0000_s39938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1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1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3178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78D57-C43D-4430-8EB1-ACA02BA32E7D}" type="slidenum">
              <a:rPr lang="en-US" altLang="fa-IR"/>
              <a:pPr/>
              <a:t>16</a:t>
            </a:fld>
            <a:endParaRPr lang="en-US" altLang="fa-IR"/>
          </a:p>
        </p:txBody>
      </p:sp>
      <p:sp>
        <p:nvSpPr>
          <p:cNvPr id="3328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908050"/>
            <a:ext cx="8510588" cy="1325563"/>
          </a:xfrm>
          <a:gradFill rotWithShape="1">
            <a:gsLst>
              <a:gs pos="0">
                <a:srgbClr val="FFFFCC"/>
              </a:gs>
              <a:gs pos="100000">
                <a:srgbClr val="66FFFF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FF9900"/>
                </a:solidFill>
                <a:cs typeface="B Zar" pitchFamily="2" charset="-78"/>
              </a:rPr>
              <a:t>درچه صورت ساختمان پيچيده دستوري و لغات و عبارات دشوار مجاز است؟</a:t>
            </a:r>
            <a:endParaRPr lang="en-US" sz="4000" smtClean="0">
              <a:solidFill>
                <a:srgbClr val="FF9900"/>
              </a:solidFill>
              <a:cs typeface="B Zar" pitchFamily="2" charset="-78"/>
            </a:endParaRPr>
          </a:p>
        </p:txBody>
      </p:sp>
      <p:sp>
        <p:nvSpPr>
          <p:cNvPr id="33280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71550" y="2924175"/>
            <a:ext cx="7459663" cy="2544763"/>
          </a:xfrm>
          <a:ln>
            <a:solidFill>
              <a:srgbClr val="66FFFF"/>
            </a:solidFill>
          </a:ln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4400" smtClean="0">
                <a:cs typeface="B Zar" pitchFamily="2" charset="-78"/>
              </a:rPr>
              <a:t>تنها در مواردي كه سؤال براي اندازه گيري توانايي خواندن وفهميدن يا توانايي كلامي آزمون شوندگان نوشته مي شود.</a:t>
            </a:r>
            <a:endParaRPr lang="en-US" sz="44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3280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3280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2" grpId="0" animBg="1"/>
      <p:bldP spid="33280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C01A2-3FCC-4BDE-885A-EC9AFB8DC78F}" type="slidenum">
              <a:rPr lang="en-US" altLang="fa-IR"/>
              <a:pPr/>
              <a:t>17</a:t>
            </a:fld>
            <a:endParaRPr lang="en-US" altLang="fa-IR"/>
          </a:p>
        </p:txBody>
      </p:sp>
      <p:sp>
        <p:nvSpPr>
          <p:cNvPr id="3379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1052513"/>
            <a:ext cx="8510588" cy="1325562"/>
          </a:xfrm>
          <a:ln>
            <a:solidFill>
              <a:srgbClr val="FFCCCC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مهمترين فايده جلوگيري از تكرارمطلب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3379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3141663"/>
            <a:ext cx="8540750" cy="3240087"/>
          </a:xfrm>
          <a:ln>
            <a:solidFill>
              <a:srgbClr val="FFCCCC"/>
            </a:solidFill>
          </a:ln>
        </p:spPr>
        <p:txBody>
          <a:bodyPr/>
          <a:lstStyle/>
          <a:p>
            <a:pPr algn="r" rtl="1" eaLnBrk="1" hangingPunct="1">
              <a:buClr>
                <a:srgbClr val="990000"/>
              </a:buClr>
              <a:buFontTx/>
              <a:buChar char="o"/>
              <a:defRPr/>
            </a:pPr>
            <a:r>
              <a:rPr lang="fa-IR" sz="4000" smtClean="0">
                <a:cs typeface="B Zar" pitchFamily="2" charset="-78"/>
              </a:rPr>
              <a:t>صرفه جويي در وقت خواندن براي آزمون شوندگان </a:t>
            </a:r>
          </a:p>
          <a:p>
            <a:pPr algn="r" rtl="1" eaLnBrk="1" hangingPunct="1">
              <a:buClr>
                <a:srgbClr val="990000"/>
              </a:buClr>
              <a:buFontTx/>
              <a:buChar char="o"/>
              <a:defRPr/>
            </a:pPr>
            <a:r>
              <a:rPr lang="fa-IR" sz="4000" smtClean="0">
                <a:cs typeface="B Zar" pitchFamily="2" charset="-78"/>
              </a:rPr>
              <a:t>صرفه جويي در وقت نوشتن </a:t>
            </a:r>
          </a:p>
          <a:p>
            <a:pPr algn="r" rtl="1" eaLnBrk="1" hangingPunct="1">
              <a:buClr>
                <a:srgbClr val="990000"/>
              </a:buClr>
              <a:buFontTx/>
              <a:buChar char="o"/>
              <a:defRPr/>
            </a:pPr>
            <a:r>
              <a:rPr lang="fa-IR" sz="4000" smtClean="0">
                <a:cs typeface="B Zar" pitchFamily="2" charset="-78"/>
              </a:rPr>
              <a:t>صرفه جويي در تايپ كردن</a:t>
            </a:r>
            <a:endParaRPr lang="en-US" sz="40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379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379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37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3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3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2" grpId="0" animBg="1"/>
      <p:bldP spid="33792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59D83-2FD6-46E2-B28D-4ACF47A1552D}" type="slidenum">
              <a:rPr lang="en-US" altLang="fa-IR"/>
              <a:pPr/>
              <a:t>18</a:t>
            </a:fld>
            <a:endParaRPr lang="en-US" altLang="fa-IR"/>
          </a:p>
        </p:txBody>
      </p:sp>
      <p:sp>
        <p:nvSpPr>
          <p:cNvPr id="3389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1196975"/>
            <a:ext cx="8510587" cy="1325563"/>
          </a:xfrm>
          <a:ln w="76200">
            <a:solidFill>
              <a:srgbClr val="FFCCCC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66"/>
                </a:solidFill>
                <a:cs typeface="B Zar" pitchFamily="2" charset="-78"/>
              </a:rPr>
              <a:t>كنترل سطح دشواري سؤالهاي چند گزينه اي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3389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3141663"/>
            <a:ext cx="8540750" cy="2957512"/>
          </a:xfrm>
          <a:ln w="38100" cmpd="dbl">
            <a:solidFill>
              <a:srgbClr val="FFCCCC"/>
            </a:solidFill>
          </a:ln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تجانس گزينه ها يكي از اين راهها است چون قاعده كلي اين است كه هر چه گزينه نا متجانس باشند سؤال دشوارتراست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البته تجانس يك امر نسبي است 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894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94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6" grpId="0" animBg="1"/>
      <p:bldP spid="338947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72E2-D4D1-43A5-B5E6-428DBF9E3258}" type="slidenum">
              <a:rPr lang="en-US" altLang="fa-IR"/>
              <a:pPr/>
              <a:t>19</a:t>
            </a:fld>
            <a:endParaRPr lang="en-US" altLang="fa-IR"/>
          </a:p>
        </p:txBody>
      </p:sp>
      <p:sp>
        <p:nvSpPr>
          <p:cNvPr id="3399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1341438"/>
            <a:ext cx="8510588" cy="1325562"/>
          </a:xfrm>
          <a:ln w="57150">
            <a:solidFill>
              <a:srgbClr val="FF6699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66FF66"/>
                </a:solidFill>
                <a:cs typeface="B Zar" pitchFamily="2" charset="-78"/>
              </a:rPr>
              <a:t>براي جلب آزمون شوندگان به گزينه انحرافي چه بايد كرد؟</a:t>
            </a:r>
            <a:endParaRPr lang="en-US" sz="4000" smtClean="0">
              <a:solidFill>
                <a:srgbClr val="66FF66"/>
              </a:solidFill>
              <a:cs typeface="B Zar" pitchFamily="2" charset="-78"/>
            </a:endParaRPr>
          </a:p>
        </p:txBody>
      </p:sp>
      <p:sp>
        <p:nvSpPr>
          <p:cNvPr id="3399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3789363"/>
            <a:ext cx="8540750" cy="2376487"/>
          </a:xfrm>
          <a:ln w="38100" cmpd="dbl">
            <a:solidFill>
              <a:srgbClr val="FF6699"/>
            </a:solidFill>
          </a:ln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معلمان مي توانند از اشتباهات معمول دانش آموزان در كلاس براي نوشتن گزينه هاي انحرافي سؤالهاي خود استفاده كنند</a:t>
            </a:r>
            <a:r>
              <a:rPr lang="fa-IR" smtClean="0"/>
              <a:t>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9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9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99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99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0" grpId="0" animBg="1"/>
      <p:bldP spid="339971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922D2-A24A-48A7-A099-7F4D9D8FE7CA}" type="slidenum">
              <a:rPr lang="en-US" altLang="fa-IR"/>
              <a:pPr/>
              <a:t>2</a:t>
            </a:fld>
            <a:endParaRPr lang="en-US" altLang="fa-IR"/>
          </a:p>
        </p:txBody>
      </p:sp>
      <p:sp>
        <p:nvSpPr>
          <p:cNvPr id="214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836613"/>
            <a:ext cx="8510588" cy="1325562"/>
          </a:xfrm>
          <a:solidFill>
            <a:srgbClr val="66FFFF"/>
          </a:solidFill>
        </p:spPr>
        <p:txBody>
          <a:bodyPr/>
          <a:lstStyle/>
          <a:p>
            <a:pPr eaLnBrk="1" hangingPunct="1">
              <a:defRPr/>
            </a:pPr>
            <a:r>
              <a:rPr lang="fa-IR" sz="6000" smtClean="0">
                <a:solidFill>
                  <a:srgbClr val="990000"/>
                </a:solidFill>
                <a:cs typeface="B Zar" pitchFamily="2" charset="-78"/>
              </a:rPr>
              <a:t>هدف كلي</a:t>
            </a:r>
            <a:endParaRPr lang="en-US" sz="6000" smtClean="0">
              <a:solidFill>
                <a:srgbClr val="990000"/>
              </a:solidFill>
              <a:cs typeface="B Zar" pitchFamily="2" charset="-78"/>
            </a:endParaRPr>
          </a:p>
        </p:txBody>
      </p:sp>
      <p:sp>
        <p:nvSpPr>
          <p:cNvPr id="2140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781300"/>
            <a:ext cx="8540750" cy="2165350"/>
          </a:xfrm>
          <a:gradFill rotWithShape="1">
            <a:gsLst>
              <a:gs pos="0">
                <a:srgbClr val="000082">
                  <a:alpha val="16000"/>
                </a:srgbClr>
              </a:gs>
              <a:gs pos="30000">
                <a:srgbClr val="66008F">
                  <a:alpha val="41200"/>
                </a:srgbClr>
              </a:gs>
              <a:gs pos="64999">
                <a:srgbClr val="BA0066">
                  <a:alpha val="70599"/>
                </a:srgbClr>
              </a:gs>
              <a:gs pos="89999">
                <a:srgbClr val="FF0000">
                  <a:alpha val="91599"/>
                </a:srgbClr>
              </a:gs>
              <a:gs pos="100000">
                <a:srgbClr val="FF8200"/>
              </a:gs>
            </a:gsLst>
            <a:lin ang="5400000" scaled="1"/>
          </a:gradFill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cs typeface="B Zar" pitchFamily="2" charset="-78"/>
              </a:rPr>
              <a:t>آشنايي با آزمونهاي چند گزينه اي ، انواع اين آزمونها، محاسن ومعايب آنها ويادگيري طرز تهيه آنها</a:t>
            </a:r>
            <a:endParaRPr lang="en-US" sz="40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4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4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F95-CF62-4368-BE01-3D13AD4F44DF}" type="slidenum">
              <a:rPr lang="en-US" altLang="fa-IR"/>
              <a:pPr/>
              <a:t>20</a:t>
            </a:fld>
            <a:endParaRPr lang="en-US" altLang="fa-IR"/>
          </a:p>
        </p:txBody>
      </p:sp>
      <p:sp>
        <p:nvSpPr>
          <p:cNvPr id="3409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1341438"/>
            <a:ext cx="8510588" cy="1325562"/>
          </a:xfrm>
          <a:gradFill rotWithShape="1">
            <a:gsLst>
              <a:gs pos="0">
                <a:srgbClr val="FFCCCC"/>
              </a:gs>
              <a:gs pos="100000">
                <a:schemeClr val="accent1"/>
              </a:gs>
            </a:gsLst>
            <a:lin ang="2700000" scaled="1"/>
          </a:gradFill>
          <a:ln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003300"/>
                </a:solidFill>
                <a:cs typeface="B Zar" pitchFamily="2" charset="-78"/>
              </a:rPr>
              <a:t>ساده ترين راه براي انتخاب محل گزينه هاي</a:t>
            </a:r>
            <a:r>
              <a:rPr lang="fa-IR" sz="4000" smtClean="0">
                <a:cs typeface="B Zar" pitchFamily="2" charset="-78"/>
              </a:rPr>
              <a:t> </a:t>
            </a:r>
            <a:r>
              <a:rPr lang="fa-IR" sz="4000" smtClean="0">
                <a:solidFill>
                  <a:srgbClr val="003300"/>
                </a:solidFill>
                <a:cs typeface="B Zar" pitchFamily="2" charset="-78"/>
              </a:rPr>
              <a:t>درست</a:t>
            </a:r>
            <a:endParaRPr lang="en-US" sz="4000" smtClean="0">
              <a:solidFill>
                <a:srgbClr val="003300"/>
              </a:solidFill>
              <a:cs typeface="B Zar" pitchFamily="2" charset="-78"/>
            </a:endParaRPr>
          </a:p>
        </p:txBody>
      </p:sp>
      <p:sp>
        <p:nvSpPr>
          <p:cNvPr id="3409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81013" y="3573463"/>
            <a:ext cx="8267700" cy="2382837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بهترين شيوه اين است كه كتاب را به دلخواه باز كنيد و به صفحه اي كه شماره آن فرد است نگاه كنيد اگر صفحهاي را باز كرده ايد شماره اش </a:t>
            </a:r>
            <a:r>
              <a:rPr lang="fa-IR" u="sng" smtClean="0">
                <a:cs typeface="B Zar" pitchFamily="2" charset="-78"/>
              </a:rPr>
              <a:t>1</a:t>
            </a:r>
            <a:r>
              <a:rPr lang="fa-IR" smtClean="0">
                <a:cs typeface="B Zar" pitchFamily="2" charset="-78"/>
              </a:rPr>
              <a:t> است محل پاسخ درست را (الف )انتخاب كنيد واگر شماره اش </a:t>
            </a:r>
            <a:r>
              <a:rPr lang="fa-IR" u="sng" smtClean="0">
                <a:cs typeface="B Zar" pitchFamily="2" charset="-78"/>
              </a:rPr>
              <a:t>3 </a:t>
            </a:r>
            <a:r>
              <a:rPr lang="fa-IR" smtClean="0">
                <a:cs typeface="B Zar" pitchFamily="2" charset="-78"/>
              </a:rPr>
              <a:t>است گزينه (ب)و........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 animBg="1"/>
      <p:bldP spid="34099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BF51E-94ED-45A5-8446-E2D9FB3AEE90}" type="slidenum">
              <a:rPr lang="en-US" altLang="fa-IR"/>
              <a:pPr/>
              <a:t>21</a:t>
            </a:fld>
            <a:endParaRPr lang="en-US" altLang="fa-IR"/>
          </a:p>
        </p:txBody>
      </p:sp>
      <p:sp>
        <p:nvSpPr>
          <p:cNvPr id="342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765175"/>
            <a:ext cx="8510588" cy="1325563"/>
          </a:xfrm>
          <a:ln w="76200" cmpd="tri">
            <a:solidFill>
              <a:srgbClr val="FF6699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66FF66"/>
                </a:solidFill>
                <a:cs typeface="B Zar" pitchFamily="2" charset="-78"/>
              </a:rPr>
              <a:t>راههاي ديگر انتخاب محل گزينه هاي درست</a:t>
            </a:r>
            <a:r>
              <a:rPr lang="fa-IR" smtClean="0"/>
              <a:t> </a:t>
            </a:r>
            <a:endParaRPr lang="en-US" smtClean="0"/>
          </a:p>
        </p:txBody>
      </p:sp>
      <p:sp>
        <p:nvSpPr>
          <p:cNvPr id="3420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565400"/>
            <a:ext cx="8540750" cy="3533775"/>
          </a:xfrm>
        </p:spPr>
        <p:txBody>
          <a:bodyPr/>
          <a:lstStyle/>
          <a:p>
            <a:pPr algn="r" rtl="1" eaLnBrk="1" hangingPunct="1">
              <a:buClr>
                <a:srgbClr val="FF66FF"/>
              </a:buClr>
              <a:buFont typeface="Wingdings" pitchFamily="2" charset="2"/>
              <a:buChar char="ü"/>
              <a:defRPr/>
            </a:pPr>
            <a:r>
              <a:rPr lang="fa-IR" sz="3600" smtClean="0">
                <a:cs typeface="B Zar" pitchFamily="2" charset="-78"/>
              </a:rPr>
              <a:t>استفاده از نوعي نظم در ترتيب كه اين خود سبب مي شود گزينه انحرافي جاي تصادفي داشته باشد  </a:t>
            </a:r>
          </a:p>
          <a:p>
            <a:pPr algn="r" rtl="1" eaLnBrk="1" hangingPunct="1">
              <a:buClr>
                <a:srgbClr val="FF66FF"/>
              </a:buClr>
              <a:buFont typeface="Wingdings" pitchFamily="2" charset="2"/>
              <a:buChar char="ü"/>
              <a:defRPr/>
            </a:pPr>
            <a:r>
              <a:rPr lang="fa-IR" sz="3600" smtClean="0">
                <a:cs typeface="B Zar" pitchFamily="2" charset="-78"/>
              </a:rPr>
              <a:t>به ترتيب بزرگي و كوچكي اعداد(اگر از اعداد تشكيل شده باشند)</a:t>
            </a:r>
          </a:p>
          <a:p>
            <a:pPr algn="r" rtl="1" eaLnBrk="1" hangingPunct="1">
              <a:buClr>
                <a:srgbClr val="FF66FF"/>
              </a:buClr>
              <a:buFont typeface="Wingdings" pitchFamily="2" charset="2"/>
              <a:buChar char="ü"/>
              <a:defRPr/>
            </a:pPr>
            <a:r>
              <a:rPr lang="fa-IR" sz="3600" smtClean="0">
                <a:cs typeface="B Zar" pitchFamily="2" charset="-78"/>
              </a:rPr>
              <a:t>ترتيب بلندي يا كوتاهي طول پاسخها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 animBg="1"/>
      <p:bldP spid="34201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F912-AFBD-4D84-AC13-DAA3A293440B}" type="slidenum">
              <a:rPr lang="en-US" altLang="fa-IR"/>
              <a:pPr/>
              <a:t>22</a:t>
            </a:fld>
            <a:endParaRPr lang="en-US" altLang="fa-IR"/>
          </a:p>
        </p:txBody>
      </p:sp>
      <p:sp>
        <p:nvSpPr>
          <p:cNvPr id="3430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981075"/>
            <a:ext cx="8510588" cy="1325563"/>
          </a:xfrm>
          <a:ln w="76200">
            <a:pattFill prst="weave">
              <a:fgClr>
                <a:srgbClr val="990000"/>
              </a:fgClr>
              <a:bgClr>
                <a:srgbClr val="FFFFCC"/>
              </a:bgClr>
            </a:patt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پيشنهاد تعدادگزينه ها در مقاطع تحصيلي</a:t>
            </a:r>
            <a:endParaRPr lang="en-US" smtClean="0">
              <a:solidFill>
                <a:srgbClr val="FF0000"/>
              </a:solidFill>
              <a:cs typeface="B Zar" pitchFamily="2" charset="-78"/>
            </a:endParaRPr>
          </a:p>
        </p:txBody>
      </p:sp>
      <p:sp>
        <p:nvSpPr>
          <p:cNvPr id="3430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68313" y="2781300"/>
            <a:ext cx="8108950" cy="2544763"/>
          </a:xfrm>
        </p:spPr>
        <p:txBody>
          <a:bodyPr/>
          <a:lstStyle/>
          <a:p>
            <a:pPr algn="r" rtl="1" eaLnBrk="1" hangingPunct="1">
              <a:defRPr/>
            </a:pPr>
            <a:r>
              <a:rPr lang="fa-IR" sz="3600" smtClean="0">
                <a:cs typeface="B Zar" pitchFamily="2" charset="-78"/>
              </a:rPr>
              <a:t>كلاس دوم: سؤالهاي سه گزينه اي</a:t>
            </a:r>
          </a:p>
          <a:p>
            <a:pPr algn="r" rtl="1" eaLnBrk="1" hangingPunct="1">
              <a:defRPr/>
            </a:pPr>
            <a:r>
              <a:rPr lang="fa-IR" sz="3600" smtClean="0">
                <a:cs typeface="B Zar" pitchFamily="2" charset="-78"/>
              </a:rPr>
              <a:t>كلاس سوم و چهارم : سؤالهاي سه تا چهار گزينه اي </a:t>
            </a:r>
          </a:p>
          <a:p>
            <a:pPr algn="r" rtl="1" eaLnBrk="1" hangingPunct="1">
              <a:defRPr/>
            </a:pPr>
            <a:r>
              <a:rPr lang="fa-IR" sz="3600" smtClean="0">
                <a:cs typeface="B Zar" pitchFamily="2" charset="-78"/>
              </a:rPr>
              <a:t>كلاس ششم و بالاتر :سؤالهاي چهار تا پنج گزينه اي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3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3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2" grpId="0" animBg="1"/>
      <p:bldP spid="34304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5C2C8-61E0-4228-BEAA-07EB70C7978F}" type="slidenum">
              <a:rPr lang="en-US" altLang="fa-IR"/>
              <a:pPr/>
              <a:t>23</a:t>
            </a:fld>
            <a:endParaRPr lang="en-US" altLang="fa-IR"/>
          </a:p>
        </p:txBody>
      </p:sp>
      <p:sp>
        <p:nvSpPr>
          <p:cNvPr id="3440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1341438"/>
            <a:ext cx="8331200" cy="1325562"/>
          </a:xfrm>
          <a:ln w="76200">
            <a:pattFill prst="sphere">
              <a:fgClr>
                <a:srgbClr val="000000"/>
              </a:fgClr>
              <a:bgClr>
                <a:srgbClr val="FFCCCC"/>
              </a:bgClr>
            </a:pattFill>
          </a:ln>
        </p:spPr>
        <p:txBody>
          <a:bodyPr/>
          <a:lstStyle/>
          <a:p>
            <a:pPr eaLnBrk="1" hangingPunct="1">
              <a:defRPr/>
            </a:pPr>
            <a:r>
              <a:rPr lang="fa-IR" sz="4000" smtClean="0">
                <a:solidFill>
                  <a:srgbClr val="FF6699"/>
                </a:solidFill>
                <a:cs typeface="B Zar" pitchFamily="2" charset="-78"/>
              </a:rPr>
              <a:t>در چه مواردي كاربرد گزينه «هيچ يك از موارد بالا» بلامانع است؟</a:t>
            </a:r>
            <a:endParaRPr lang="en-US" sz="4000" smtClean="0">
              <a:solidFill>
                <a:srgbClr val="FF6699"/>
              </a:solidFill>
              <a:cs typeface="B Zar" pitchFamily="2" charset="-78"/>
            </a:endParaRPr>
          </a:p>
        </p:txBody>
      </p:sp>
      <p:sp>
        <p:nvSpPr>
          <p:cNvPr id="3440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87338" y="3429000"/>
            <a:ext cx="8245475" cy="2519363"/>
          </a:xfrm>
          <a:gradFill rotWithShape="1">
            <a:gsLst>
              <a:gs pos="0">
                <a:schemeClr val="tx2"/>
              </a:gs>
              <a:gs pos="100000">
                <a:schemeClr val="tx1">
                  <a:alpha val="46001"/>
                </a:schemeClr>
              </a:gs>
            </a:gsLst>
            <a:lin ang="5400000" scaled="1"/>
          </a:gradFill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z="4400" smtClean="0">
                <a:solidFill>
                  <a:srgbClr val="663300"/>
                </a:solidFill>
                <a:cs typeface="B Zar" pitchFamily="2" charset="-78"/>
              </a:rPr>
              <a:t>در مواردي مانند ديكته كلمات يا علامت گذاري جمله ها يا حساب كه در آنها يك جواب كاملاً درست يافت مي شود</a:t>
            </a:r>
            <a:r>
              <a:rPr lang="fa-IR" smtClean="0">
                <a:solidFill>
                  <a:srgbClr val="663300"/>
                </a:solidFill>
              </a:rPr>
              <a:t>.</a:t>
            </a:r>
            <a:r>
              <a:rPr lang="fa-IR" smtClean="0"/>
              <a:t>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40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40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440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6" grpId="0" animBg="1"/>
      <p:bldP spid="344067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4FCC5-9CA8-413E-8FE6-B283C435FAB7}" type="slidenum">
              <a:rPr lang="en-US" altLang="fa-IR"/>
              <a:pPr/>
              <a:t>24</a:t>
            </a:fld>
            <a:endParaRPr lang="en-US" altLang="fa-IR"/>
          </a:p>
        </p:txBody>
      </p:sp>
      <p:sp>
        <p:nvSpPr>
          <p:cNvPr id="3450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1052513"/>
            <a:ext cx="8510588" cy="1325562"/>
          </a:xfrm>
          <a:ln>
            <a:solidFill>
              <a:srgbClr val="FF6699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chemeClr val="bg1"/>
                </a:solidFill>
                <a:cs typeface="B Zar" pitchFamily="2" charset="-78"/>
              </a:rPr>
              <a:t>درچه مواردي گزينه« نمي دانم » بلامانع است ؟</a:t>
            </a:r>
            <a:endParaRPr lang="en-US" smtClean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3450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2781300"/>
            <a:ext cx="8540750" cy="3408363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در آزمونهايي كه به منظور تشخيص مشكلات يادگيري به كار مي روند نه براي تعيين نمره ، گنجاندن گزينه « نمي دانم » هم به نفع دانش آموز و هم به نفع معلم است.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البته گفته شود هروقت جواب سؤال را نمي دانند به جاي حدس اين گزينه را انتخاب كنند. 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0" grpId="0" animBg="1"/>
      <p:bldP spid="34509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7500E-2BA6-4CD2-B9D1-C06BF5DD29DE}" type="slidenum">
              <a:rPr lang="en-US" altLang="fa-IR"/>
              <a:pPr/>
              <a:t>25</a:t>
            </a:fld>
            <a:endParaRPr lang="en-US" altLang="fa-IR"/>
          </a:p>
        </p:txBody>
      </p:sp>
      <p:sp>
        <p:nvSpPr>
          <p:cNvPr id="3461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9750" y="908050"/>
            <a:ext cx="8064500" cy="1325563"/>
          </a:xfrm>
          <a:ln w="76200">
            <a:solidFill>
              <a:srgbClr val="FF6699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6A020C"/>
                </a:solidFill>
                <a:cs typeface="B Zar" pitchFamily="2" charset="-78"/>
              </a:rPr>
              <a:t>موارد كاربرد آزمونهااز ديدگاه «مهر نزوليمان»</a:t>
            </a:r>
            <a:endParaRPr lang="en-US" smtClean="0">
              <a:solidFill>
                <a:srgbClr val="6A020C"/>
              </a:solidFill>
              <a:cs typeface="B Zar" pitchFamily="2" charset="-78"/>
            </a:endParaRPr>
          </a:p>
        </p:txBody>
      </p:sp>
      <p:sp>
        <p:nvSpPr>
          <p:cNvPr id="3461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39750" y="2492375"/>
            <a:ext cx="8172450" cy="2808288"/>
          </a:xfrm>
          <a:gradFill rotWithShape="1">
            <a:gsLst>
              <a:gs pos="0">
                <a:schemeClr val="tx2"/>
              </a:gs>
              <a:gs pos="100000">
                <a:srgbClr val="66FFFF"/>
              </a:gs>
            </a:gsLst>
            <a:lin ang="5400000" scaled="1"/>
          </a:gradFill>
        </p:spPr>
        <p:txBody>
          <a:bodyPr/>
          <a:lstStyle/>
          <a:p>
            <a:pPr algn="just" rtl="1"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براي مسائل محاسباتي رياضي و علوم آزمونهاي </a:t>
            </a:r>
            <a:r>
              <a:rPr lang="fa-IR" smtClean="0">
                <a:solidFill>
                  <a:schemeClr val="folHlink"/>
                </a:solidFill>
                <a:cs typeface="B Zar" pitchFamily="2" charset="-78"/>
              </a:rPr>
              <a:t>كوته پاسخ</a:t>
            </a:r>
          </a:p>
          <a:p>
            <a:pPr algn="just" rtl="1"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براي سنجش واقعيتها و(يا) عقايد از آزمون هاي </a:t>
            </a:r>
            <a:r>
              <a:rPr lang="fa-IR" smtClean="0">
                <a:solidFill>
                  <a:schemeClr val="folHlink"/>
                </a:solidFill>
                <a:cs typeface="B Zar" pitchFamily="2" charset="-78"/>
              </a:rPr>
              <a:t>صحيح – غلط</a:t>
            </a:r>
          </a:p>
          <a:p>
            <a:pPr algn="just" rtl="1"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وقتي تعداد مطالب متجانس يافت شودازآزمونهاي </a:t>
            </a:r>
            <a:r>
              <a:rPr lang="fa-IR" smtClean="0">
                <a:solidFill>
                  <a:schemeClr val="folHlink"/>
                </a:solidFill>
                <a:cs typeface="B Zar" pitchFamily="2" charset="-78"/>
              </a:rPr>
              <a:t>چند گزينه اي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استفاده شود</a:t>
            </a:r>
            <a:r>
              <a:rPr lang="fa-IR" smtClean="0"/>
              <a:t> 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46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461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461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4" grpId="0" animBg="1"/>
      <p:bldP spid="34611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E4A2-9E18-42C4-A119-0EE7322AB657}" type="slidenum">
              <a:rPr lang="en-US" altLang="fa-IR"/>
              <a:pPr/>
              <a:t>3</a:t>
            </a:fld>
            <a:endParaRPr lang="en-US" altLang="fa-IR"/>
          </a:p>
        </p:txBody>
      </p:sp>
      <p:sp>
        <p:nvSpPr>
          <p:cNvPr id="2150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1188" y="260350"/>
            <a:ext cx="7991475" cy="1325563"/>
          </a:xfrm>
          <a:gradFill rotWithShape="1">
            <a:gsLst>
              <a:gs pos="0">
                <a:srgbClr val="FF6699"/>
              </a:gs>
              <a:gs pos="100000">
                <a:schemeClr val="hlink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660033"/>
                </a:solidFill>
                <a:cs typeface="B Zar" pitchFamily="2" charset="-78"/>
              </a:rPr>
              <a:t>هدفهاي دقيق آموزشي</a:t>
            </a:r>
            <a:endParaRPr lang="en-US" smtClean="0">
              <a:solidFill>
                <a:srgbClr val="660033"/>
              </a:solidFill>
              <a:cs typeface="B Zar" pitchFamily="2" charset="-78"/>
            </a:endParaRPr>
          </a:p>
        </p:txBody>
      </p:sp>
      <p:sp>
        <p:nvSpPr>
          <p:cNvPr id="2150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4213" y="1700213"/>
            <a:ext cx="7893050" cy="4422775"/>
          </a:xfrm>
          <a:gradFill rotWithShape="1">
            <a:gsLst>
              <a:gs pos="0">
                <a:srgbClr val="FFFF66"/>
              </a:gs>
              <a:gs pos="100000">
                <a:srgbClr val="FF6699">
                  <a:alpha val="50999"/>
                </a:srgbClr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solidFill>
                  <a:srgbClr val="00FF00"/>
                </a:solidFill>
                <a:cs typeface="B Zar" pitchFamily="2" charset="-78"/>
              </a:rPr>
              <a:t>از دانشجويان انتظار مي رود پس از مطالعه اين فصل اصطلاحات ذيل را تعريف ، توضيح و بيان كنند:</a:t>
            </a:r>
          </a:p>
          <a:p>
            <a:pPr algn="justLow" rtl="1" eaLnBrk="1" hangingPunct="1">
              <a:buFont typeface="Wingdings" pitchFamily="2" charset="2"/>
              <a:buNone/>
              <a:defRPr/>
            </a:pPr>
            <a:r>
              <a:rPr lang="fa-IR" sz="4000" smtClean="0">
                <a:solidFill>
                  <a:srgbClr val="660033"/>
                </a:solidFill>
                <a:cs typeface="B Zar" pitchFamily="2" charset="-78"/>
              </a:rPr>
              <a:t>ويژگيهاي سؤالات چند گزينه اي، نقش گزينه هاي انحرافي،انواع ومعايب ومحاسن سؤالهاي چند      گزينه اي ، قواعد تهيه و موارد استفاده از آن.</a:t>
            </a:r>
            <a:endParaRPr lang="en-US" sz="4000" smtClean="0">
              <a:solidFill>
                <a:srgbClr val="660033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5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5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2" grpId="0" animBg="1"/>
      <p:bldP spid="21504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0907-0F0B-47AB-B0AC-37C6ADADF4AF}" type="slidenum">
              <a:rPr lang="en-US" altLang="fa-IR"/>
              <a:pPr/>
              <a:t>4</a:t>
            </a:fld>
            <a:endParaRPr lang="en-US" altLang="fa-IR"/>
          </a:p>
        </p:txBody>
      </p:sp>
      <p:sp>
        <p:nvSpPr>
          <p:cNvPr id="216068" name="WordArt 4" descr="Papyrus"/>
          <p:cNvSpPr>
            <a:spLocks noChangeArrowheads="1" noChangeShapeType="1" noTextEdit="1"/>
          </p:cNvSpPr>
          <p:nvPr/>
        </p:nvSpPr>
        <p:spPr bwMode="auto">
          <a:xfrm>
            <a:off x="1331913" y="476250"/>
            <a:ext cx="6624637" cy="19446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fa-IR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cs typeface="B Zar"/>
              </a:rPr>
              <a:t>ارائه محتواي فصل ششم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blipFill dpi="0" rotWithShape="1">
                <a:blip r:embed="rId2"/>
                <a:srcRect/>
                <a:tile tx="0" ty="0" sx="100000" sy="100000" flip="none" algn="tl"/>
              </a:blipFill>
              <a:cs typeface="B Zar"/>
            </a:endParaRPr>
          </a:p>
        </p:txBody>
      </p:sp>
      <p:sp>
        <p:nvSpPr>
          <p:cNvPr id="216070" name="Rectangle 6"/>
          <p:cNvSpPr>
            <a:spLocks noGrp="1" noRot="1" noChangeArrowheads="1"/>
          </p:cNvSpPr>
          <p:nvPr>
            <p:ph type="body" idx="1"/>
          </p:nvPr>
        </p:nvSpPr>
        <p:spPr>
          <a:xfrm>
            <a:off x="468313" y="2781300"/>
            <a:ext cx="8064500" cy="3317875"/>
          </a:xfrm>
          <a:ln w="76200" cmpd="tri">
            <a:solidFill>
              <a:srgbClr val="FF6699"/>
            </a:solidFill>
          </a:ln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solidFill>
                  <a:srgbClr val="66FF66"/>
                </a:solidFill>
                <a:cs typeface="B Zar" pitchFamily="2" charset="-78"/>
              </a:rPr>
              <a:t>مطالبي كه در اين فصل معرفي مي شوند از اين قرارند :</a:t>
            </a:r>
            <a:r>
              <a:rPr lang="fa-IR" smtClean="0">
                <a:solidFill>
                  <a:srgbClr val="66FF66"/>
                </a:solidFill>
                <a:cs typeface="B Zar" pitchFamily="2" charset="-78"/>
              </a:rPr>
              <a:t> 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endParaRPr lang="fa-IR" smtClean="0">
              <a:solidFill>
                <a:srgbClr val="66FF66"/>
              </a:solidFill>
              <a:cs typeface="B Zar" pitchFamily="2" charset="-78"/>
            </a:endParaRP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mtClean="0">
                <a:cs typeface="B Zar" pitchFamily="2" charset="-78"/>
              </a:rPr>
              <a:t>تعريف آزمون چند گزينه اي ، ويژگيهاي سؤالات چند گزينه اي ،انواع سؤالات چند گزينه اي ، محاسن ومعايب استفاده از آزمونهاي چند گزينه اي ، قواعد تهيه سؤالهاي چند گزينه اي </a:t>
            </a:r>
            <a:endParaRPr lang="en-US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6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60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607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1607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607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6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6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16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6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60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60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2160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60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8" grpId="0" animBg="1"/>
      <p:bldP spid="216068" grpId="1" animBg="1"/>
      <p:bldP spid="216070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D6CB-0FD2-4A06-B074-03FBDC19E295}" type="slidenum">
              <a:rPr lang="en-US" altLang="fa-IR"/>
              <a:pPr/>
              <a:t>5</a:t>
            </a:fld>
            <a:endParaRPr lang="en-US" altLang="fa-IR"/>
          </a:p>
        </p:txBody>
      </p:sp>
      <p:sp>
        <p:nvSpPr>
          <p:cNvPr id="2170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1557338"/>
            <a:ext cx="8510587" cy="1325562"/>
          </a:xfrm>
          <a:ln w="76200" cmpd="tri">
            <a:solidFill>
              <a:srgbClr val="FF0066"/>
            </a:solidFill>
          </a:ln>
        </p:spPr>
        <p:txBody>
          <a:bodyPr/>
          <a:lstStyle/>
          <a:p>
            <a:pPr rtl="1"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آزمون چند گزينه اي(</a:t>
            </a:r>
            <a:r>
              <a:rPr lang="en-US" smtClean="0">
                <a:solidFill>
                  <a:srgbClr val="FF0000"/>
                </a:solidFill>
                <a:cs typeface="B Zar" pitchFamily="2" charset="-78"/>
              </a:rPr>
              <a:t>multiple choice</a:t>
            </a: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)</a:t>
            </a:r>
            <a:endParaRPr lang="en-US" smtClean="0">
              <a:solidFill>
                <a:srgbClr val="FF0000"/>
              </a:solidFill>
              <a:cs typeface="B Zar" pitchFamily="2" charset="-78"/>
            </a:endParaRPr>
          </a:p>
        </p:txBody>
      </p:sp>
      <p:sp>
        <p:nvSpPr>
          <p:cNvPr id="2170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39750" y="3357563"/>
            <a:ext cx="8302625" cy="2741612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شامل تعدادي سؤال است كه هر يك از آنها از يك قسمت اصلي و تعدادي گزينه (پاسخ) تشكيل مي شوند كه آزمون شوده از ميان گزينه هاي، يك گزينه را انتخاب مي كند.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0" grpId="0" animBg="1"/>
      <p:bldP spid="2170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4D84F-4D05-4A89-AC5A-212DF425CFF2}" type="slidenum">
              <a:rPr lang="en-US" altLang="fa-IR"/>
              <a:pPr/>
              <a:t>6</a:t>
            </a:fld>
            <a:endParaRPr lang="en-US" altLang="fa-IR"/>
          </a:p>
        </p:txBody>
      </p:sp>
      <p:graphicFrame>
        <p:nvGraphicFramePr>
          <p:cNvPr id="218118" name="Organization Chart 6"/>
          <p:cNvGraphicFramePr>
            <a:graphicFrameLocks/>
          </p:cNvGraphicFramePr>
          <p:nvPr>
            <p:ph/>
          </p:nvPr>
        </p:nvGraphicFramePr>
        <p:xfrm>
          <a:off x="288925" y="203200"/>
          <a:ext cx="8496300" cy="5832475"/>
        </p:xfrm>
        <a:graphic>
          <a:graphicData uri="http://schemas.openxmlformats.org/drawingml/2006/compatibility">
            <com:legacyDrawing xmlns:com="http://schemas.openxmlformats.org/drawingml/2006/compatibility" spid="_x0000_s3584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8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2181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42D5-B7AD-4164-959C-F0319CB7FBC5}" type="slidenum">
              <a:rPr lang="en-US" altLang="fa-IR"/>
              <a:pPr/>
              <a:t>7</a:t>
            </a:fld>
            <a:endParaRPr lang="en-US" altLang="fa-IR"/>
          </a:p>
        </p:txBody>
      </p:sp>
      <p:sp>
        <p:nvSpPr>
          <p:cNvPr id="2191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908050"/>
            <a:ext cx="8510588" cy="1368425"/>
          </a:xfrm>
          <a:solidFill>
            <a:schemeClr val="bg1"/>
          </a:solidFill>
          <a:ln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تعدادگزينه هاي سؤالهاي چند گزينه اي</a:t>
            </a:r>
            <a:endParaRPr lang="en-US" smtClean="0">
              <a:solidFill>
                <a:srgbClr val="FF0000"/>
              </a:solidFill>
              <a:cs typeface="B Zar" pitchFamily="2" charset="-78"/>
            </a:endParaRPr>
          </a:p>
        </p:txBody>
      </p:sp>
      <p:sp>
        <p:nvSpPr>
          <p:cNvPr id="2191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2997200"/>
            <a:ext cx="8447087" cy="3101975"/>
          </a:xfrm>
        </p:spPr>
        <p:txBody>
          <a:bodyPr/>
          <a:lstStyle/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smtClean="0">
                <a:cs typeface="B Zar" pitchFamily="2" charset="-78"/>
              </a:rPr>
              <a:t>تعدادگزينه ها(درست و انحرافي)از 2 تا 5 متغير است اما از لحاظ نظري هر چه گزينه ها بيشتر باشد امكان حدس زدن كمتر است . اما آزمونهاي چهار گزينه اي رايج ترين است.</a:t>
            </a:r>
            <a:endParaRPr lang="en-US" sz="36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9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8" grpId="0" animBg="1"/>
      <p:bldP spid="2191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B4FB3-80C3-48EA-95C4-DCAC76F8E34C}" type="slidenum">
              <a:rPr lang="en-US" altLang="fa-IR"/>
              <a:pPr/>
              <a:t>8</a:t>
            </a:fld>
            <a:endParaRPr lang="en-US" altLang="fa-IR"/>
          </a:p>
        </p:txBody>
      </p:sp>
      <p:sp>
        <p:nvSpPr>
          <p:cNvPr id="3246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1341438"/>
            <a:ext cx="8510588" cy="1325562"/>
          </a:xfrm>
          <a:solidFill>
            <a:schemeClr val="bg1"/>
          </a:solidFill>
          <a:ln w="76200" cmpd="tri"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z="4800" smtClean="0">
                <a:solidFill>
                  <a:schemeClr val="accent2"/>
                </a:solidFill>
                <a:cs typeface="B Zar" pitchFamily="2" charset="-78"/>
              </a:rPr>
              <a:t>شكل سؤالات چند گزينه اي</a:t>
            </a:r>
            <a:endParaRPr lang="en-US" sz="4800" smtClean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246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3573463"/>
            <a:ext cx="8540750" cy="2525712"/>
          </a:xfrm>
        </p:spPr>
        <p:txBody>
          <a:bodyPr/>
          <a:lstStyle/>
          <a:p>
            <a:pPr marL="609600" indent="-609600" algn="r" rtl="1" eaLnBrk="1" hangingPunct="1">
              <a:buFont typeface="Wingdings" pitchFamily="2" charset="2"/>
              <a:buChar char="×"/>
              <a:defRPr/>
            </a:pPr>
            <a:r>
              <a:rPr lang="fa-IR" sz="4800" smtClean="0">
                <a:cs typeface="B Zar" pitchFamily="2" charset="-78"/>
              </a:rPr>
              <a:t>در قالب جمله هاي استفهامي طرح شود</a:t>
            </a:r>
          </a:p>
          <a:p>
            <a:pPr marL="609600" indent="-609600" algn="r" rtl="1" eaLnBrk="1" hangingPunct="1">
              <a:buFont typeface="Wingdings" pitchFamily="2" charset="2"/>
              <a:buChar char="×"/>
              <a:defRPr/>
            </a:pPr>
            <a:r>
              <a:rPr lang="fa-IR" sz="4800" smtClean="0">
                <a:cs typeface="B Zar" pitchFamily="2" charset="-78"/>
              </a:rPr>
              <a:t>در قالب جمله ناتمام</a:t>
            </a:r>
            <a:endParaRPr lang="en-US" sz="48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 animBg="1"/>
      <p:bldP spid="3246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FF4B-0F81-43BB-8C2D-41E85C8F4FEA}" type="slidenum">
              <a:rPr lang="en-US" altLang="fa-IR"/>
              <a:pPr/>
              <a:t>9</a:t>
            </a:fld>
            <a:endParaRPr lang="en-US" altLang="fa-IR"/>
          </a:p>
        </p:txBody>
      </p:sp>
      <p:sp>
        <p:nvSpPr>
          <p:cNvPr id="3256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00113" y="1268413"/>
            <a:ext cx="7343775" cy="1325562"/>
          </a:xfrm>
          <a:ln w="38100" cmpd="dbl">
            <a:solidFill>
              <a:srgbClr val="FF00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mtClean="0">
                <a:solidFill>
                  <a:srgbClr val="FF0000"/>
                </a:solidFill>
                <a:cs typeface="B Zar" pitchFamily="2" charset="-78"/>
              </a:rPr>
              <a:t>انواع سؤالهاي چند گزينه اي</a:t>
            </a:r>
            <a:endParaRPr lang="en-US" smtClean="0">
              <a:solidFill>
                <a:srgbClr val="FF0000"/>
              </a:solidFill>
              <a:cs typeface="B Zar" pitchFamily="2" charset="-78"/>
            </a:endParaRPr>
          </a:p>
        </p:txBody>
      </p:sp>
      <p:sp>
        <p:nvSpPr>
          <p:cNvPr id="3256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3141663"/>
            <a:ext cx="8540750" cy="2957512"/>
          </a:xfrm>
        </p:spPr>
        <p:txBody>
          <a:bodyPr/>
          <a:lstStyle/>
          <a:p>
            <a:pPr algn="r" rtl="1" eaLnBrk="1" hangingPunct="1">
              <a:defRPr/>
            </a:pPr>
            <a:r>
              <a:rPr lang="fa-IR" sz="5400" smtClean="0">
                <a:cs typeface="B Zar" pitchFamily="2" charset="-78"/>
              </a:rPr>
              <a:t> نوع تنها</a:t>
            </a:r>
            <a:r>
              <a:rPr lang="en-US" sz="5400" smtClean="0">
                <a:cs typeface="B Zar" pitchFamily="2" charset="-78"/>
              </a:rPr>
              <a:t> </a:t>
            </a:r>
            <a:r>
              <a:rPr lang="fa-IR" sz="5400" smtClean="0">
                <a:cs typeface="B Zar" pitchFamily="2" charset="-78"/>
              </a:rPr>
              <a:t>گزينه درست</a:t>
            </a:r>
          </a:p>
          <a:p>
            <a:pPr algn="r" rtl="1" eaLnBrk="1" hangingPunct="1">
              <a:defRPr/>
            </a:pPr>
            <a:r>
              <a:rPr lang="fa-IR" sz="5400" smtClean="0">
                <a:cs typeface="B Zar" pitchFamily="2" charset="-78"/>
              </a:rPr>
              <a:t> نوع بهترين گزينه</a:t>
            </a:r>
          </a:p>
          <a:p>
            <a:pPr algn="r" rtl="1" eaLnBrk="1" hangingPunct="1">
              <a:defRPr/>
            </a:pPr>
            <a:r>
              <a:rPr lang="fa-IR" sz="5400" smtClean="0">
                <a:cs typeface="B Zar" pitchFamily="2" charset="-78"/>
              </a:rPr>
              <a:t> نوع منفي</a:t>
            </a:r>
          </a:p>
          <a:p>
            <a:pPr algn="r" rtl="1" eaLnBrk="1" hangingPunct="1">
              <a:buFont typeface="Wingdings" pitchFamily="2" charset="2"/>
              <a:buNone/>
              <a:defRPr/>
            </a:pPr>
            <a:endParaRPr lang="en-US" sz="5400" smtClean="0">
              <a:cs typeface="B Zar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5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5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1000"/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1000"/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4" grpId="0" animBg="1"/>
      <p:bldP spid="325635" grpId="0" build="p"/>
    </p:bld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rgbClr val="FF0066"/>
            </a:solidFill>
            <a:effectLst/>
            <a:latin typeface="Arial" charset="0"/>
            <a:cs typeface="B Zar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rgbClr val="FF0066"/>
            </a:solidFill>
            <a:effectLst/>
            <a:latin typeface="Arial" charset="0"/>
            <a:cs typeface="B Zar" pitchFamily="2" charset="-78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3713</TotalTime>
  <Words>942</Words>
  <Application>Microsoft Office PowerPoint</Application>
  <PresentationFormat>On-screen Show (4:3)</PresentationFormat>
  <Paragraphs>127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B Zar</vt:lpstr>
      <vt:lpstr>Wingdings</vt:lpstr>
      <vt:lpstr>B Jadid</vt:lpstr>
      <vt:lpstr>Times New Roman</vt:lpstr>
      <vt:lpstr>B Nazanin</vt:lpstr>
      <vt:lpstr>Tahoma</vt:lpstr>
      <vt:lpstr>Wingdings 2</vt:lpstr>
      <vt:lpstr>Clouds</vt:lpstr>
      <vt:lpstr>Slide 1</vt:lpstr>
      <vt:lpstr>هدف كلي</vt:lpstr>
      <vt:lpstr>هدفهاي دقيق آموزشي</vt:lpstr>
      <vt:lpstr>Slide 4</vt:lpstr>
      <vt:lpstr>آزمون چند گزينه اي(multiple choice)</vt:lpstr>
      <vt:lpstr>Slide 6</vt:lpstr>
      <vt:lpstr>تعدادگزينه هاي سؤالهاي چند گزينه اي</vt:lpstr>
      <vt:lpstr>شكل سؤالات چند گزينه اي</vt:lpstr>
      <vt:lpstr>انواع سؤالهاي چند گزينه اي</vt:lpstr>
      <vt:lpstr>توضيح انواع سؤالات چند گزينه اي </vt:lpstr>
      <vt:lpstr>محاسن سؤالات چند گزينه اي</vt:lpstr>
      <vt:lpstr>Slide 12</vt:lpstr>
      <vt:lpstr>Slide 13</vt:lpstr>
      <vt:lpstr>Slide 14</vt:lpstr>
      <vt:lpstr>Slide 15</vt:lpstr>
      <vt:lpstr>درچه صورت ساختمان پيچيده دستوري و لغات و عبارات دشوار مجاز است؟</vt:lpstr>
      <vt:lpstr>مهمترين فايده جلوگيري از تكرارمطلب </vt:lpstr>
      <vt:lpstr>كنترل سطح دشواري سؤالهاي چند گزينه اي </vt:lpstr>
      <vt:lpstr>براي جلب آزمون شوندگان به گزينه انحرافي چه بايد كرد؟</vt:lpstr>
      <vt:lpstr>ساده ترين راه براي انتخاب محل گزينه هاي درست</vt:lpstr>
      <vt:lpstr>راههاي ديگر انتخاب محل گزينه هاي درست </vt:lpstr>
      <vt:lpstr>پيشنهاد تعدادگزينه ها در مقاطع تحصيلي</vt:lpstr>
      <vt:lpstr>در چه مواردي كاربرد گزينه «هيچ يك از موارد بالا» بلامانع است؟</vt:lpstr>
      <vt:lpstr>درچه مواردي گزينه« نمي دانم » بلامانع است ؟</vt:lpstr>
      <vt:lpstr>موارد كاربرد آزمونهااز ديدگاه «مهر نزوليمان»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هدف كلي درس</dc:title>
  <dc:creator>Amoozesh</dc:creator>
  <cp:lastModifiedBy>comp2</cp:lastModifiedBy>
  <cp:revision>212</cp:revision>
  <dcterms:created xsi:type="dcterms:W3CDTF">2006-04-25T09:29:19Z</dcterms:created>
  <dcterms:modified xsi:type="dcterms:W3CDTF">2020-04-13T08:48:36Z</dcterms:modified>
</cp:coreProperties>
</file>