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3"/>
  </p:notesMasterIdLst>
  <p:sldIdLst>
    <p:sldId id="455" r:id="rId2"/>
    <p:sldId id="456" r:id="rId3"/>
    <p:sldId id="457" r:id="rId4"/>
    <p:sldId id="458" r:id="rId5"/>
    <p:sldId id="459" r:id="rId6"/>
    <p:sldId id="460" r:id="rId7"/>
    <p:sldId id="461" r:id="rId8"/>
    <p:sldId id="462" r:id="rId9"/>
    <p:sldId id="463" r:id="rId10"/>
    <p:sldId id="464" r:id="rId11"/>
    <p:sldId id="465" r:id="rId12"/>
    <p:sldId id="466" r:id="rId13"/>
    <p:sldId id="467" r:id="rId14"/>
    <p:sldId id="468" r:id="rId15"/>
    <p:sldId id="469" r:id="rId16"/>
    <p:sldId id="470" r:id="rId17"/>
    <p:sldId id="471" r:id="rId18"/>
    <p:sldId id="472" r:id="rId19"/>
    <p:sldId id="473" r:id="rId20"/>
    <p:sldId id="474" r:id="rId21"/>
    <p:sldId id="475" r:id="rId22"/>
  </p:sldIdLst>
  <p:sldSz cx="9144000" cy="6858000" type="screen4x3"/>
  <p:notesSz cx="6858000" cy="9144000"/>
  <p:defaultTextStyle>
    <a:defPPr>
      <a:defRPr lang="fa-IR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66FFFF"/>
    <a:srgbClr val="FF00FF"/>
    <a:srgbClr val="800000"/>
    <a:srgbClr val="0066FF"/>
    <a:srgbClr val="00FF00"/>
    <a:srgbClr val="003D96"/>
    <a:srgbClr val="3B8A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91" autoAdjust="0"/>
    <p:restoredTop sz="94940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96"/>
    </p:cViewPr>
  </p:sorterViewPr>
  <p:notesViewPr>
    <p:cSldViewPr>
      <p:cViewPr varScale="1">
        <p:scale>
          <a:sx n="39" d="100"/>
          <a:sy n="39" d="100"/>
        </p:scale>
        <p:origin x="-90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1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fld id="{9DAEE5D3-3146-4262-9806-FDD64D2E8A3E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57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57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57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573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C6BC8AF-4ED7-4BEE-A43D-2A97AB4CA6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9B95C-B786-4887-8CA3-513EE57BDD4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4BABD-DF3A-418D-A4A1-24CCCDAE52B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A4713-F367-407A-9B28-B5F1F88036E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47969-86E2-410E-9574-FB742D1D3DF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12745-687E-4869-AEDE-2EFCF179AFB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F73CF-0A87-4F2E-B0D6-303EAB5525E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00C96-3228-4CFB-8A92-B5C3D9910BF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C1A6E-5A3E-40B9-8DBB-9A5A767695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9EC55-6921-43DB-BCAD-78CED034E9D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31AB2-D14C-4201-B78E-89282501EFA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46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7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47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7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fld id="{5C895E2A-A053-4063-A7EE-78249226D317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 spd="slow">
    <p:wheel spokes="8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E88B-DEEA-4F4E-8041-81AAF4A72668}" type="slidenum">
              <a:rPr lang="ar-SA"/>
              <a:pPr/>
              <a:t>1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268413"/>
          </a:xfrm>
        </p:spPr>
        <p:txBody>
          <a:bodyPr/>
          <a:lstStyle/>
          <a:p>
            <a:r>
              <a:rPr lang="fa-IR" sz="5400">
                <a:solidFill>
                  <a:srgbClr val="00FF00"/>
                </a:solidFill>
                <a:cs typeface="B Nazanin" pitchFamily="2" charset="-78"/>
              </a:rPr>
              <a:t>گفتار ششم</a:t>
            </a:r>
            <a:endParaRPr lang="en-US" sz="5400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46313"/>
            <a:ext cx="8820150" cy="3054350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 </a:t>
            </a:r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فنون مشاوره</a:t>
            </a:r>
          </a:p>
          <a:p>
            <a:pPr algn="r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پس ازمطالعه این گفتاردانشجو باید بتواند چگونگی آغاز , ادامه دادن وپایان بخشیدن به جلسه مشاوره را تعریف و توضیح دهد.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2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2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2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4" grpId="0"/>
      <p:bldP spid="41267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D11EE-0DA1-4E79-94A7-9A84899D4F85}" type="slidenum">
              <a:rPr lang="ar-SA"/>
              <a:pPr/>
              <a:t>10</a:t>
            </a:fld>
            <a:endParaRPr 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07375" cy="3600450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سازمان دهی و خط مشی نحوه اداره جلسه مشاوره را مشخص می کند واز ابهام مراجع و مشاور می کاهد.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عده ای سازماندهی را باعث محدودیت می دانند که رابطه حسنه مشاور و مراجع را مشکل می سازد و عده ای آن را ضروری می دانند ، زیرا عدم آن را  باعث بلا تکلیفی می دانند.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21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21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FA2F-5875-4E7D-8DE6-2E3445299617}" type="slidenum">
              <a:rPr lang="ar-SA"/>
              <a:pPr/>
              <a:t>11</a:t>
            </a:fld>
            <a:endParaRPr lang="en-US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782762"/>
          </a:xfrm>
        </p:spPr>
        <p:txBody>
          <a:bodyPr/>
          <a:lstStyle/>
          <a:p>
            <a:pPr rtl="1"/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شیوه های سازماندهی به جلسه مشاوره عبارت است از :</a:t>
            </a:r>
            <a:r>
              <a:rPr lang="fa-IR" sz="4000">
                <a:cs typeface="B Nazanin" pitchFamily="2" charset="-78"/>
              </a:rPr>
              <a:t> </a:t>
            </a:r>
            <a:endParaRPr lang="en-US" sz="4000">
              <a:cs typeface="B Nazanin" pitchFamily="2" charset="-78"/>
            </a:endParaRP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229600" cy="2765425"/>
          </a:xfrm>
        </p:spPr>
        <p:txBody>
          <a:bodyPr/>
          <a:lstStyle/>
          <a:p>
            <a:pPr algn="r" rtl="1">
              <a:buClr>
                <a:srgbClr val="66FF66"/>
              </a:buClr>
              <a:buFont typeface="Wingdings" pitchFamily="2" charset="2"/>
              <a:buChar char="m"/>
            </a:pPr>
            <a:r>
              <a:rPr lang="fa-IR" sz="4000">
                <a:cs typeface="B Nazanin" pitchFamily="2" charset="-78"/>
              </a:rPr>
              <a:t>تعیین زمان و طول جلسه مشاوره. </a:t>
            </a:r>
          </a:p>
          <a:p>
            <a:pPr algn="r" rtl="1">
              <a:buClr>
                <a:srgbClr val="66FF66"/>
              </a:buClr>
              <a:buFont typeface="Wingdings" pitchFamily="2" charset="2"/>
              <a:buChar char="m"/>
            </a:pPr>
            <a:r>
              <a:rPr lang="fa-IR" sz="4000">
                <a:cs typeface="B Nazanin" pitchFamily="2" charset="-78"/>
              </a:rPr>
              <a:t>بیان محدودیتها واهداف جلسه مشاوره.</a:t>
            </a:r>
          </a:p>
          <a:p>
            <a:pPr algn="r" rtl="1">
              <a:buClr>
                <a:srgbClr val="66FF66"/>
              </a:buClr>
              <a:buFont typeface="Wingdings" pitchFamily="2" charset="2"/>
              <a:buChar char="m"/>
            </a:pPr>
            <a:r>
              <a:rPr lang="fa-IR" sz="4000">
                <a:cs typeface="B Nazanin" pitchFamily="2" charset="-78"/>
              </a:rPr>
              <a:t>گفتگو درباره نقشهای مراجع و مشاوره.</a:t>
            </a:r>
            <a:r>
              <a:rPr lang="fa-IR">
                <a:cs typeface="B Nazanin" pitchFamily="2" charset="-78"/>
              </a:rPr>
              <a:t>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22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422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422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422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4" grpId="0"/>
      <p:bldP spid="4229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E6AF9-A0C3-4507-8A0E-30EC858FEB06}" type="slidenum">
              <a:rPr lang="ar-SA"/>
              <a:pPr/>
              <a:t>12</a:t>
            </a:fld>
            <a:endParaRPr lang="en-US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566862"/>
          </a:xfrm>
        </p:spPr>
        <p:txBody>
          <a:bodyPr/>
          <a:lstStyle/>
          <a:p>
            <a:r>
              <a:rPr lang="fa-IR" sz="4000">
                <a:solidFill>
                  <a:srgbClr val="00FF00"/>
                </a:solidFill>
                <a:cs typeface="B Nazanin" pitchFamily="2" charset="-78"/>
              </a:rPr>
              <a:t>زمان و طول جلسه مشاوره برای افراد متفاوت است :</a:t>
            </a:r>
            <a:r>
              <a:rPr lang="fa-IR" sz="4000">
                <a:cs typeface="B Nazanin" pitchFamily="2" charset="-78"/>
              </a:rPr>
              <a:t> </a:t>
            </a:r>
            <a:endParaRPr lang="en-US" sz="4000">
              <a:cs typeface="B Nazanin" pitchFamily="2" charset="-78"/>
            </a:endParaRP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3629025"/>
          </a:xfrm>
        </p:spPr>
        <p:txBody>
          <a:bodyPr/>
          <a:lstStyle/>
          <a:p>
            <a:pPr algn="r" rtl="1">
              <a:buClr>
                <a:srgbClr val="66FFFF"/>
              </a:buClr>
              <a:buFont typeface="Wingdings" pitchFamily="2" charset="2"/>
              <a:buChar char="z"/>
            </a:pPr>
            <a:r>
              <a:rPr lang="fa-IR" sz="4400">
                <a:cs typeface="B Nazanin" pitchFamily="2" charset="-78"/>
              </a:rPr>
              <a:t>در کودکان دبستان هر جلسه حدود بیست و پنج دقیقه و هفته ای یکبار. </a:t>
            </a:r>
          </a:p>
          <a:p>
            <a:pPr algn="r" rtl="1">
              <a:buClr>
                <a:srgbClr val="66FFFF"/>
              </a:buClr>
              <a:buFont typeface="Wingdings" pitchFamily="2" charset="2"/>
              <a:buChar char="z"/>
            </a:pPr>
            <a:r>
              <a:rPr lang="fa-IR" sz="4400">
                <a:cs typeface="B Nazanin" pitchFamily="2" charset="-78"/>
              </a:rPr>
              <a:t>در نوجوانان حدود سی و پنج دقیقه. </a:t>
            </a:r>
          </a:p>
          <a:p>
            <a:pPr algn="r" rtl="1">
              <a:buClr>
                <a:srgbClr val="66FFFF"/>
              </a:buClr>
              <a:buFont typeface="Wingdings" pitchFamily="2" charset="2"/>
              <a:buChar char="z"/>
            </a:pPr>
            <a:r>
              <a:rPr lang="fa-IR" sz="4400">
                <a:cs typeface="B Nazanin" pitchFamily="2" charset="-78"/>
              </a:rPr>
              <a:t>در بزرگسالان حدود شصت دقیقه. </a:t>
            </a: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3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3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3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8" grpId="0"/>
      <p:bldP spid="4239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7796F-56D3-48D1-9880-4E4BB2E8DD7F}" type="slidenum">
              <a:rPr lang="ar-SA"/>
              <a:pPr/>
              <a:t>13</a:t>
            </a:fld>
            <a:endParaRPr lang="en-US"/>
          </a:p>
        </p:txBody>
      </p: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>
                <a:solidFill>
                  <a:srgbClr val="66FF66"/>
                </a:solidFill>
                <a:cs typeface="B Nazanin" pitchFamily="2" charset="-78"/>
              </a:rPr>
              <a:t>رهبری </a:t>
            </a:r>
            <a:endParaRPr lang="en-US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نحوه اداره جلسه مشاوره و میزان مشارکت و فعالیتهای مراجع و مشاور را مشخص می سازد .</a:t>
            </a:r>
          </a:p>
          <a:p>
            <a:pPr marL="609600" indent="-609600" algn="r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در رهبری سه شیوه اصلی وجود دارد : </a:t>
            </a:r>
          </a:p>
          <a:p>
            <a:pPr marL="609600" indent="-609600" algn="r" rtl="1">
              <a:buClr>
                <a:srgbClr val="66FFCC"/>
              </a:buClr>
              <a:buSzPct val="80000"/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مستقیم </a:t>
            </a:r>
          </a:p>
          <a:p>
            <a:pPr marL="609600" indent="-609600" algn="r" rtl="1">
              <a:buClr>
                <a:srgbClr val="66FFCC"/>
              </a:buClr>
              <a:buSzPct val="80000"/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غیر مستقیم</a:t>
            </a:r>
          </a:p>
          <a:p>
            <a:pPr marL="609600" indent="-609600" algn="r" rtl="1">
              <a:buClr>
                <a:srgbClr val="66FFCC"/>
              </a:buClr>
              <a:buSzPct val="80000"/>
              <a:buFont typeface="Wingdings" pitchFamily="2" charset="2"/>
              <a:buAutoNum type="arabicParenR"/>
            </a:pPr>
            <a:r>
              <a:rPr lang="fa-IR" sz="3600">
                <a:cs typeface="B Nazanin" pitchFamily="2" charset="-78"/>
              </a:rPr>
              <a:t>انتخابی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24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24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24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24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4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8B3-D504-4146-9478-8C50C9CDF6F5}" type="slidenum">
              <a:rPr lang="ar-SA"/>
              <a:pPr/>
              <a:t>14</a:t>
            </a:fld>
            <a:endParaRPr lang="en-US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5256212"/>
          </a:xfrm>
        </p:spPr>
        <p:txBody>
          <a:bodyPr/>
          <a:lstStyle/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مستقیم :</a:t>
            </a:r>
            <a:r>
              <a:rPr lang="fa-IR" sz="3600">
                <a:cs typeface="B Nazanin" pitchFamily="2" charset="-78"/>
              </a:rPr>
              <a:t> تعین خط مشی ، مسئولیت اصلی اداره جلسه بر عهده  مشاور است.</a:t>
            </a:r>
          </a:p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غیر مستقیم :</a:t>
            </a:r>
            <a:r>
              <a:rPr lang="fa-IR" sz="3600">
                <a:cs typeface="B Nazanin" pitchFamily="2" charset="-78"/>
              </a:rPr>
              <a:t> بخش عمده ای از فعالیت ها و مسئولیت های جلسه به مراجع واگذار می گردد و مشاور صرفاً نقش کمکی دارد .</a:t>
            </a:r>
          </a:p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انتخابی :</a:t>
            </a:r>
            <a:r>
              <a:rPr lang="fa-IR" sz="3600">
                <a:cs typeface="B Nazanin" pitchFamily="2" charset="-78"/>
              </a:rPr>
              <a:t> چون مشکلات انسان ها را نمی توان با یک شیوه حل کرد مشاور با توجه به موقعیت جلسه و نیاز مراجع از هر روش که لازم بداند استفاده می کند.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25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25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25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25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25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25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9E537-8116-4C11-9951-08D5DA12C3A9}" type="slidenum">
              <a:rPr lang="ar-SA"/>
              <a:pPr/>
              <a:t>15</a:t>
            </a:fld>
            <a:endParaRPr lang="en-US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8229600" cy="1143000"/>
          </a:xfrm>
        </p:spPr>
        <p:txBody>
          <a:bodyPr/>
          <a:lstStyle/>
          <a:p>
            <a:pPr algn="r" rtl="1"/>
            <a:r>
              <a:rPr lang="fa-IR" sz="5400">
                <a:solidFill>
                  <a:srgbClr val="66FF66"/>
                </a:solidFill>
                <a:cs typeface="B Nazanin" pitchFamily="2" charset="-78"/>
              </a:rPr>
              <a:t>تشویق:</a:t>
            </a:r>
            <a:endParaRPr lang="en-US" sz="54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20938"/>
            <a:ext cx="8229600" cy="25495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استفاده از کلمات دلگرم کننده و همدلی و درک مراجع جهت ترغیب مراجع به ادامه فعالیت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تشویق بیش از حد و بی موقع باعث وابستگی مراجع واز بین رفتن استقلال وی می شود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7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7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27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27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7010" grpId="0"/>
      <p:bldP spid="4270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976C-4BF2-4795-811A-ACB171CF48FE}" type="slidenum">
              <a:rPr lang="ar-SA"/>
              <a:pPr/>
              <a:t>16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80400" cy="5616575"/>
          </a:xfrm>
        </p:spPr>
        <p:txBody>
          <a:bodyPr/>
          <a:lstStyle/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000">
                <a:solidFill>
                  <a:srgbClr val="66FF66"/>
                </a:solidFill>
                <a:cs typeface="B Nazanin" pitchFamily="2" charset="-78"/>
              </a:rPr>
              <a:t>برخورد صحیح با سکوت :</a:t>
            </a:r>
            <a:r>
              <a:rPr lang="fa-IR" sz="3600">
                <a:cs typeface="B Nazanin" pitchFamily="2" charset="-78"/>
              </a:rPr>
              <a:t> با شناسایی علل وقوع سکوت و دادن اطلاعات صحیح و به موقع سکوت مراجع را بشکند .</a:t>
            </a:r>
          </a:p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000">
                <a:solidFill>
                  <a:srgbClr val="66FF66"/>
                </a:solidFill>
                <a:cs typeface="B Nazanin" pitchFamily="2" charset="-78"/>
              </a:rPr>
              <a:t>بعضی از علل سکوت : </a:t>
            </a:r>
          </a:p>
          <a:p>
            <a:pPr algn="justLow" rtl="1">
              <a:lnSpc>
                <a:spcPct val="90000"/>
              </a:lnSpc>
              <a:buClr>
                <a:srgbClr val="FFFF00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 تمام شدن حرف های مراجع.</a:t>
            </a:r>
          </a:p>
          <a:p>
            <a:pPr algn="justLow" rtl="1">
              <a:lnSpc>
                <a:spcPct val="90000"/>
              </a:lnSpc>
              <a:buClr>
                <a:srgbClr val="FFFF00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خشم واحساسات مراجع.</a:t>
            </a:r>
          </a:p>
          <a:p>
            <a:pPr algn="justLow" rtl="1">
              <a:lnSpc>
                <a:spcPct val="90000"/>
              </a:lnSpc>
              <a:buClr>
                <a:srgbClr val="FFFF00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انتظار مراجع به طرح مسئله از طرف مشاور.</a:t>
            </a:r>
          </a:p>
          <a:p>
            <a:pPr algn="justLow" rtl="1">
              <a:lnSpc>
                <a:spcPct val="90000"/>
              </a:lnSpc>
              <a:buClr>
                <a:srgbClr val="FFFF00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تفکر و تامل مراجع. </a:t>
            </a:r>
          </a:p>
          <a:p>
            <a:pPr algn="justLow" rtl="1">
              <a:lnSpc>
                <a:spcPct val="90000"/>
              </a:lnSpc>
              <a:buClr>
                <a:srgbClr val="FFFF00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احساس خستگی و مقاومت مراجع.</a:t>
            </a:r>
            <a:r>
              <a:rPr lang="fa-IR">
                <a:cs typeface="B Nazanin" pitchFamily="2" charset="-78"/>
              </a:rPr>
              <a:t>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8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8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8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8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8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28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8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8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28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8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8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28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8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8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428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8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8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28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8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8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28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39C96-066E-45AF-813D-79A72AE4BFDB}" type="slidenum">
              <a:rPr lang="ar-SA"/>
              <a:pPr/>
              <a:t>17</a:t>
            </a:fld>
            <a:endParaRPr 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07375" cy="518477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solidFill>
                  <a:srgbClr val="66FF66"/>
                </a:solidFill>
                <a:cs typeface="B Nazanin" pitchFamily="2" charset="-78"/>
              </a:rPr>
              <a:t>برخورد صحیح با مقاومت :</a:t>
            </a:r>
            <a:endParaRPr lang="fa-IR" sz="5400">
              <a:cs typeface="B Nazanin" pitchFamily="2" charset="-78"/>
            </a:endParaRP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مقاومت یعنی ایستادگی مراجع در برابر درمان 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مقاومت ممکن است بر اثر عوامل بیرونی یا عوامل درونی باشد: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solidFill>
                  <a:srgbClr val="66FFCC"/>
                </a:solidFill>
                <a:cs typeface="B Nazanin" pitchFamily="2" charset="-78"/>
              </a:rPr>
              <a:t>عوامل بیرنی:</a:t>
            </a:r>
            <a:r>
              <a:rPr lang="fa-IR" sz="3600">
                <a:cs typeface="B Nazanin" pitchFamily="2" charset="-78"/>
              </a:rPr>
              <a:t> رفتار نا مناسب مشاور و شرایط محیطی ناراحت کننده.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solidFill>
                  <a:srgbClr val="66FFCC"/>
                </a:solidFill>
                <a:cs typeface="B Nazanin" pitchFamily="2" charset="-78"/>
              </a:rPr>
              <a:t>عوامل درونی :</a:t>
            </a:r>
            <a:r>
              <a:rPr lang="fa-IR" sz="3600">
                <a:cs typeface="B Nazanin" pitchFamily="2" charset="-78"/>
              </a:rPr>
              <a:t> نارضایتی مراجع از نتایج مشاوره یا ترس او از وخیم تر شدن مشکل.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29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429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429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429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429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09B35-BCA1-462C-B2C8-74AB5C921ED8}" type="slidenum">
              <a:rPr lang="ar-SA"/>
              <a:pPr/>
              <a:t>18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sz="4000">
                <a:solidFill>
                  <a:srgbClr val="66FF66"/>
                </a:solidFill>
                <a:cs typeface="B Nazanin" pitchFamily="2" charset="-78"/>
              </a:rPr>
              <a:t>رفتارهایی که حاکی از مقاومت مراجع است:</a:t>
            </a:r>
            <a:endParaRPr lang="en-US" sz="40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781550"/>
          </a:xfrm>
        </p:spPr>
        <p:txBody>
          <a:bodyPr/>
          <a:lstStyle/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انتقاد شدید مراجع از مشاور و نحوه کارش.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ابراز نا رضایتی از نتایج مشاوره.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بی توجه به پیشنهادات و گفتار مشاور. 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پنهان نگه داشتن احساسات خود. 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ذهنی کردن بحث مشاوره.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سعی در خاتمه دادن به جلسه مشاوره.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عدم طرح مشکل. </a:t>
            </a:r>
          </a:p>
          <a:p>
            <a:pPr algn="r" rtl="1">
              <a:lnSpc>
                <a:spcPct val="90000"/>
              </a:lnSpc>
              <a:buClr>
                <a:srgbClr val="66FFFF"/>
              </a:buClr>
              <a:buSzPct val="80000"/>
              <a:buFont typeface="Wingdings" pitchFamily="2" charset="2"/>
              <a:buChar char="×"/>
            </a:pPr>
            <a:r>
              <a:rPr lang="fa-IR" sz="3600">
                <a:cs typeface="B Nazanin" pitchFamily="2" charset="-78"/>
              </a:rPr>
              <a:t>توقعات بیجا از مشاور.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1000"/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1000"/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1000"/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1000"/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1000"/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1000"/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1000"/>
                                        <p:tgtEl>
                                          <p:spTgt spid="430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1000"/>
                                        <p:tgtEl>
                                          <p:spTgt spid="430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2" grpId="0"/>
      <p:bldP spid="43008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C96A-5AC1-4F73-9203-4093749CC374}" type="slidenum">
              <a:rPr lang="ar-SA"/>
              <a:pPr/>
              <a:t>19</a:t>
            </a:fld>
            <a:endParaRPr lang="en-US"/>
          </a:p>
        </p:txBody>
      </p: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8229600" cy="1143000"/>
          </a:xfrm>
        </p:spPr>
        <p:txBody>
          <a:bodyPr/>
          <a:lstStyle/>
          <a:p>
            <a:pPr rtl="1"/>
            <a:r>
              <a:rPr lang="fa-IR" sz="4800">
                <a:solidFill>
                  <a:srgbClr val="66FF99"/>
                </a:solidFill>
                <a:cs typeface="B Nazanin" pitchFamily="2" charset="-78"/>
              </a:rPr>
              <a:t>فنون پايان دادن به جلسه مشاوره:</a:t>
            </a:r>
            <a:endParaRPr lang="en-US" sz="4800">
              <a:solidFill>
                <a:srgbClr val="66FF99"/>
              </a:solidFill>
              <a:cs typeface="B Nazanin" pitchFamily="2" charset="-78"/>
            </a:endParaRP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301037" cy="41751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پایان دادن به جلسه مشاوره به دو صورت موقتی و دائمی انجام می پذیرد.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پایان موقتی زمانی است که جلسات مشاوره بعدی هنوز تشکیل می گردد. پایان دائمی هنگامی است که مراجع به اهداف مشاوره و خود رهبری رسیده است و می تواند مشکلش را حل   کند و فعلاً جلسه مشاوره بعدی تشکیل نخواهد گردید.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1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1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1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3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6" grpId="0"/>
      <p:bldP spid="431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27045-B74D-4749-85B9-B1E7E3510193}" type="slidenum">
              <a:rPr lang="ar-SA"/>
              <a:pPr/>
              <a:t>2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345757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فنون مشاوره مجموعه قواعد وروشهایی است که اجرای مشاوره موفقیت آمیز را ممکن می سازد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مشاوره با بهره گیری از این فنون ، می تواند مراجع را در رسیدن به اهداف مشاوره و حل مشکلات روانی بطریق مؤثرتری یاری دهد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3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13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11E06-066C-430A-80E1-5BED304A628A}" type="slidenum">
              <a:rPr lang="ar-SA"/>
              <a:pPr/>
              <a:t>20</a:t>
            </a:fld>
            <a:endParaRPr lang="en-US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353425" cy="5256212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مراجع در مواردی ممکن است ختم جلسه مشاوره را تقاضا کند در این مواقع مشاور باید علل آن را پیدا کرده و در جهت رفع آنها بکوشد.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000">
                <a:solidFill>
                  <a:srgbClr val="66FFCC"/>
                </a:solidFill>
                <a:cs typeface="B Nazanin" pitchFamily="2" charset="-78"/>
              </a:rPr>
              <a:t>مواردی نظیر :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solidFill>
                  <a:srgbClr val="FFFF00"/>
                </a:solidFill>
                <a:cs typeface="B Nazanin" pitchFamily="2" charset="-78"/>
              </a:rPr>
              <a:t> </a:t>
            </a:r>
            <a:r>
              <a:rPr lang="fa-IR" sz="3600">
                <a:cs typeface="B Nazanin" pitchFamily="2" charset="-78"/>
              </a:rPr>
              <a:t>ناتوانی مشاور در ایجاد روابط حسنه.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 بی نظمی و بی هدفی جلسه مشاوره.</a:t>
            </a:r>
          </a:p>
          <a:p>
            <a:pPr algn="justLow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 احساس فشار بیش از حد قبل از رسیدن به اهداف نهایی مشاور.</a:t>
            </a:r>
            <a:r>
              <a:rPr lang="fa-IR">
                <a:solidFill>
                  <a:srgbClr val="FFFF00"/>
                </a:solidFill>
                <a:cs typeface="B Nazanin" pitchFamily="2" charset="-78"/>
              </a:rPr>
              <a:t> </a:t>
            </a:r>
            <a:endParaRPr lang="en-US">
              <a:solidFill>
                <a:srgbClr val="FFFF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32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32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32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32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32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32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32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32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32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32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06E00-9AC4-4E5A-A82E-DC94A4211817}" type="slidenum">
              <a:rPr lang="ar-SA"/>
              <a:pPr/>
              <a:t>21</a:t>
            </a:fld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81075"/>
            <a:ext cx="8229600" cy="1143000"/>
          </a:xfrm>
        </p:spPr>
        <p:txBody>
          <a:bodyPr/>
          <a:lstStyle/>
          <a:p>
            <a:pPr algn="r" rtl="1"/>
            <a:r>
              <a:rPr lang="fa-IR" sz="3600">
                <a:solidFill>
                  <a:srgbClr val="66FF66"/>
                </a:solidFill>
                <a:cs typeface="B Nazanin" pitchFamily="2" charset="-78"/>
              </a:rPr>
              <a:t>برای پایان دادن به جلسه مشاوره نکات زیر باید رعایت گردد:</a:t>
            </a:r>
            <a:endParaRPr lang="en-US" sz="36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938"/>
            <a:ext cx="8229600" cy="2879725"/>
          </a:xfrm>
        </p:spPr>
        <p:txBody>
          <a:bodyPr/>
          <a:lstStyle/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مراجع و مشاور لحظه پایان جلسه را بدانند.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مطالب بحث شده خلاصه شود.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باید برای مراجع تکلیف تعین شود .</a:t>
            </a:r>
          </a:p>
          <a:p>
            <a:pPr algn="r" rtl="1">
              <a:buClr>
                <a:srgbClr val="66FF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وقت جلسه آینده با توافق مراجع مشخص شود</a:t>
            </a:r>
            <a:r>
              <a:rPr lang="fa-IR">
                <a:cs typeface="B Nazanin" pitchFamily="2" charset="-78"/>
              </a:rPr>
              <a:t>.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33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33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3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3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3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33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3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33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33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4" grpId="0"/>
      <p:bldP spid="4331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4EA6-76DB-43A8-89AC-3E0609C93115}" type="slidenum">
              <a:rPr lang="ar-SA"/>
              <a:pPr/>
              <a:t>3</a:t>
            </a:fld>
            <a:endParaRPr lang="en-US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25538"/>
            <a:ext cx="8229600" cy="1143000"/>
          </a:xfrm>
        </p:spPr>
        <p:txBody>
          <a:bodyPr/>
          <a:lstStyle/>
          <a:p>
            <a:pPr algn="r" rtl="1"/>
            <a:r>
              <a:rPr lang="fa-IR" sz="5400">
                <a:solidFill>
                  <a:srgbClr val="FFFF00"/>
                </a:solidFill>
                <a:cs typeface="B Nazanin" pitchFamily="2" charset="-78"/>
              </a:rPr>
              <a:t>فنون مشاوره:</a:t>
            </a:r>
            <a:endParaRPr lang="en-US" sz="540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708275"/>
            <a:ext cx="8229600" cy="2620963"/>
          </a:xfrm>
        </p:spPr>
        <p:txBody>
          <a:bodyPr/>
          <a:lstStyle/>
          <a:p>
            <a:pPr algn="r" rtl="1">
              <a:buClr>
                <a:srgbClr val="66FFCC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فنون</a:t>
            </a:r>
            <a:r>
              <a:rPr lang="fa-IR" sz="4400">
                <a:cs typeface="B Nazanin" pitchFamily="2" charset="-78"/>
              </a:rPr>
              <a:t> آغاز جلسه مشاوره </a:t>
            </a:r>
          </a:p>
          <a:p>
            <a:pPr algn="r" rtl="1">
              <a:buClr>
                <a:srgbClr val="66FFCC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فنون</a:t>
            </a:r>
            <a:r>
              <a:rPr lang="fa-IR" sz="4400">
                <a:cs typeface="B Nazanin" pitchFamily="2" charset="-78"/>
              </a:rPr>
              <a:t> ادامه جلسه مشاوره </a:t>
            </a:r>
          </a:p>
          <a:p>
            <a:pPr algn="r" rtl="1">
              <a:buClr>
                <a:srgbClr val="66FFCC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فنون</a:t>
            </a:r>
            <a:r>
              <a:rPr lang="fa-IR" sz="4400">
                <a:cs typeface="B Nazanin" pitchFamily="2" charset="-78"/>
              </a:rPr>
              <a:t> پایان جلسه مشاوره</a:t>
            </a: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4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4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4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2" grpId="0"/>
      <p:bldP spid="4147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85086-0843-4D8C-8DA8-1CEDD4DD9934}" type="slidenum">
              <a:rPr lang="ar-SA"/>
              <a:pPr/>
              <a:t>4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0525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FFFF00"/>
                </a:solidFill>
                <a:cs typeface="B Nazanin" pitchFamily="2" charset="-78"/>
              </a:rPr>
              <a:t>فنون آغاز جلسه مشاوره :</a:t>
            </a:r>
            <a:endParaRPr lang="en-US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8229600" cy="3052763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مشاور باید فنون مصاحبه را که معمولاً کار مشاوره با آن شروع می شود را بخوبی بیاموزد.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در این رابطه عملکرد مشاوران با هم فرق می کند به این صورت که مشاور یا تازه کار است یا کار آزموده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1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6" grpId="0"/>
      <p:bldP spid="4157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B29F9-04F5-48FD-904C-57D1EE9601EC}" type="slidenum">
              <a:rPr lang="ar-SA"/>
              <a:pPr/>
              <a:t>5</a:t>
            </a:fld>
            <a:endParaRPr lang="en-US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1143000"/>
          </a:xfrm>
        </p:spPr>
        <p:txBody>
          <a:bodyPr/>
          <a:lstStyle/>
          <a:p>
            <a:pPr algn="r" rtl="1"/>
            <a:r>
              <a:rPr lang="fa-IR" sz="5400">
                <a:solidFill>
                  <a:srgbClr val="66FF66"/>
                </a:solidFill>
                <a:cs typeface="B Nazanin" pitchFamily="2" charset="-78"/>
              </a:rPr>
              <a:t>مشاور تازه کار:</a:t>
            </a:r>
            <a:endParaRPr lang="en-US" sz="54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8229600" cy="2405063"/>
          </a:xfrm>
        </p:spPr>
        <p:txBody>
          <a:bodyPr/>
          <a:lstStyle/>
          <a:p>
            <a:pPr algn="r" rt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نخستین جلسه مشاوره دلهره آور و نگران کننده است .</a:t>
            </a:r>
          </a:p>
          <a:p>
            <a:pPr algn="r" rt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مشاور از موفقیت کار نگران است .</a:t>
            </a:r>
          </a:p>
          <a:p>
            <a:pPr algn="r" rtl="1">
              <a:lnSpc>
                <a:spcPct val="80000"/>
              </a:lnSpc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از دیگران کمک می گیرد.</a:t>
            </a:r>
            <a:r>
              <a:rPr lang="fa-IR" sz="2800">
                <a:cs typeface="B Nazanin" pitchFamily="2" charset="-78"/>
              </a:rPr>
              <a:t>                              </a:t>
            </a:r>
            <a:endParaRPr lang="en-US" sz="28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16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16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16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16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16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16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6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0" grpId="0"/>
      <p:bldP spid="4167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F76C5-B7E0-4E55-A391-A82DD6965BD7}" type="slidenum">
              <a:rPr lang="ar-SA"/>
              <a:pPr/>
              <a:t>6</a:t>
            </a:fld>
            <a:endParaRPr 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8229600" cy="1143000"/>
          </a:xfrm>
        </p:spPr>
        <p:txBody>
          <a:bodyPr/>
          <a:lstStyle/>
          <a:p>
            <a:pPr algn="r" rtl="1"/>
            <a:r>
              <a:rPr lang="fa-IR" sz="4800">
                <a:solidFill>
                  <a:srgbClr val="66FF66"/>
                </a:solidFill>
                <a:cs typeface="B Nazanin" pitchFamily="2" charset="-78"/>
              </a:rPr>
              <a:t>مشاور کار آزموده:</a:t>
            </a:r>
            <a:endParaRPr lang="en-US" sz="48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8229600" cy="3484563"/>
          </a:xfrm>
        </p:spPr>
        <p:txBody>
          <a:bodyPr/>
          <a:lstStyle/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از طریق رابطه حسنه مراجع را به حل مشکل ترغیب می کند .</a:t>
            </a:r>
          </a:p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 عوامل مزاحم ومخل را از بین می برد.</a:t>
            </a:r>
          </a:p>
          <a:p>
            <a:pPr algn="r" rtl="1">
              <a:buClr>
                <a:srgbClr val="FF0000"/>
              </a:buClr>
              <a:buSzPct val="90000"/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جلسه مشاوره را امن می سازد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7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7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7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17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17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7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7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17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4" grpId="0"/>
      <p:bldP spid="4177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83F6-36FD-470C-8826-A241E97208E9}" type="slidenum">
              <a:rPr lang="ar-SA"/>
              <a:pPr/>
              <a:t>7</a:t>
            </a:fld>
            <a:endParaRPr lang="en-US"/>
          </a:p>
        </p:txBody>
      </p:sp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rtl="1"/>
            <a:r>
              <a:rPr lang="fa-IR" sz="3600">
                <a:solidFill>
                  <a:srgbClr val="66FF66"/>
                </a:solidFill>
                <a:cs typeface="B Nazanin" pitchFamily="2" charset="-78"/>
              </a:rPr>
              <a:t>از جمله متون آغاز جلسه مشاوره عبارتند است از:</a:t>
            </a:r>
            <a:endParaRPr lang="en-US" sz="3600">
              <a:solidFill>
                <a:srgbClr val="66FF66"/>
              </a:solidFill>
              <a:cs typeface="B Nazanin" pitchFamily="2" charset="-78"/>
            </a:endParaRP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384550"/>
          </a:xfrm>
        </p:spPr>
        <p:txBody>
          <a:bodyPr/>
          <a:lstStyle/>
          <a:p>
            <a:pPr algn="r" rtl="1">
              <a:buClr>
                <a:srgbClr val="FF00FF"/>
              </a:buClr>
              <a:buSzPct val="75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به مراجع اجازه شروع با هر موضوعی داده شود .</a:t>
            </a:r>
          </a:p>
          <a:p>
            <a:pPr algn="r" rtl="1">
              <a:buClr>
                <a:srgbClr val="FF00FF"/>
              </a:buClr>
              <a:buSzPct val="75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مشاور عجله ای در شروع جلسه نمی کند.</a:t>
            </a:r>
          </a:p>
          <a:p>
            <a:pPr algn="r" rtl="1">
              <a:buClr>
                <a:srgbClr val="FF00FF"/>
              </a:buClr>
              <a:buSzPct val="75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مشاور مراجع را بدون هیچ قید و شرطی می پذیرد.</a:t>
            </a:r>
          </a:p>
          <a:p>
            <a:pPr algn="r" rtl="1">
              <a:buClr>
                <a:srgbClr val="FF00FF"/>
              </a:buClr>
              <a:buSzPct val="75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مراجع از محرمانه بودن جلسه مطمئن می شود.</a:t>
            </a:r>
          </a:p>
          <a:p>
            <a:pPr algn="r" rtl="1">
              <a:buClr>
                <a:srgbClr val="FF00FF"/>
              </a:buClr>
              <a:buSzPct val="75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مشاوره در مکانی آرام شروع می شود.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8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8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8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18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18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18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18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18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18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18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18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18" grpId="0"/>
      <p:bldP spid="4188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E3AE-7C19-4524-8B1E-C9AC199AB19A}" type="slidenum">
              <a:rPr lang="ar-SA"/>
              <a:pPr/>
              <a:t>8</a:t>
            </a:fld>
            <a:endParaRPr lang="en-US"/>
          </a:p>
        </p:txBody>
      </p:sp>
      <p:graphicFrame>
        <p:nvGraphicFramePr>
          <p:cNvPr id="419842" name="Organization Chart 2"/>
          <p:cNvGraphicFramePr>
            <a:graphicFrameLocks/>
          </p:cNvGraphicFramePr>
          <p:nvPr>
            <p:ph sz="half" idx="1"/>
          </p:nvPr>
        </p:nvGraphicFramePr>
        <p:xfrm>
          <a:off x="0" y="-892175"/>
          <a:ext cx="9144000" cy="7245350"/>
        </p:xfrm>
        <a:graphic>
          <a:graphicData uri="http://schemas.openxmlformats.org/drawingml/2006/compatibility">
            <com:legacyDrawing xmlns:com="http://schemas.openxmlformats.org/drawingml/2006/compatibility" spid="_x0000_s419842"/>
          </a:graphicData>
        </a:graphic>
      </p:graphicFrame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9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4198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167-255C-4261-ACFF-F140FA9A3A75}" type="slidenum">
              <a:rPr lang="ar-SA"/>
              <a:pPr/>
              <a:t>9</a:t>
            </a:fld>
            <a:endParaRPr lang="en-US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765175"/>
            <a:ext cx="8280400" cy="5472113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66"/>
                </a:solidFill>
                <a:cs typeface="B Nazanin" pitchFamily="2" charset="-78"/>
              </a:rPr>
              <a:t>گوش دادن فعال :</a:t>
            </a:r>
            <a:endParaRPr lang="fa-IR" sz="3600">
              <a:cs typeface="B Nazanin" pitchFamily="2" charset="-78"/>
            </a:endParaRP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یعنی مراجع تمام توجه و حواس خود را به طور کامل بر گفتار و حرکات مراجع متمرکز کند تا دریافت صحیح پیام مراجع امکان گردد.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66"/>
                </a:solidFill>
                <a:cs typeface="B Nazanin" pitchFamily="2" charset="-78"/>
              </a:rPr>
              <a:t>انعکاس گفتار :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 مشاور علاوه بر بیان گفته های مراجع در قالب جدید مراجع را به تفکر و اندیشه بیشتر دربارة موضوع تشویق می کند. انعکاس گفتار با تکرار جملات مراجع متفاوت است .</a:t>
            </a:r>
            <a:endParaRPr lang="en-US" sz="3600">
              <a:solidFill>
                <a:srgbClr val="66FF66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0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0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0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0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0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20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0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0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20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0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0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20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6" grpId="0" build="p"/>
    </p:bldLst>
  </p:timing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3658</TotalTime>
  <Words>966</Words>
  <Application>Microsoft PowerPoint</Application>
  <PresentationFormat>On-screen Show (4:3)</PresentationFormat>
  <Paragraphs>115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Times New Roman</vt:lpstr>
      <vt:lpstr>Wingdings</vt:lpstr>
      <vt:lpstr>B Nazanin</vt:lpstr>
      <vt:lpstr>Sepehr</vt:lpstr>
      <vt:lpstr>Maple</vt:lpstr>
      <vt:lpstr>گفتار ششم</vt:lpstr>
      <vt:lpstr>Slide 2</vt:lpstr>
      <vt:lpstr>فنون مشاوره:</vt:lpstr>
      <vt:lpstr>فنون آغاز جلسه مشاوره :</vt:lpstr>
      <vt:lpstr>مشاور تازه کار:</vt:lpstr>
      <vt:lpstr>مشاور کار آزموده:</vt:lpstr>
      <vt:lpstr>از جمله متون آغاز جلسه مشاوره عبارتند است از:</vt:lpstr>
      <vt:lpstr>Slide 8</vt:lpstr>
      <vt:lpstr>Slide 9</vt:lpstr>
      <vt:lpstr>Slide 10</vt:lpstr>
      <vt:lpstr>شیوه های سازماندهی به جلسه مشاوره عبارت است از : </vt:lpstr>
      <vt:lpstr>زمان و طول جلسه مشاوره برای افراد متفاوت است : </vt:lpstr>
      <vt:lpstr>رهبری </vt:lpstr>
      <vt:lpstr>Slide 14</vt:lpstr>
      <vt:lpstr>تشویق:</vt:lpstr>
      <vt:lpstr>Slide 16</vt:lpstr>
      <vt:lpstr>Slide 17</vt:lpstr>
      <vt:lpstr>رفتارهایی که حاکی از مقاومت مراجع است:</vt:lpstr>
      <vt:lpstr>فنون پايان دادن به جلسه مشاوره:</vt:lpstr>
      <vt:lpstr>Slide 20</vt:lpstr>
      <vt:lpstr>برای پایان دادن به جلسه مشاوره نکات زیر باید رعایت گردد: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بسمی تعالی نام درس:مقدمات مشا</dc:title>
  <dc:creator>zarii</dc:creator>
  <cp:lastModifiedBy>comp2</cp:lastModifiedBy>
  <cp:revision>126</cp:revision>
  <dcterms:created xsi:type="dcterms:W3CDTF">2002-01-13T01:50:16Z</dcterms:created>
  <dcterms:modified xsi:type="dcterms:W3CDTF">2020-04-15T08:59:13Z</dcterms:modified>
</cp:coreProperties>
</file>