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9" r:id="rId2"/>
    <p:sldId id="260" r:id="rId3"/>
    <p:sldId id="261" r:id="rId4"/>
    <p:sldId id="262" r:id="rId5"/>
    <p:sldId id="291" r:id="rId6"/>
    <p:sldId id="263" r:id="rId7"/>
    <p:sldId id="264" r:id="rId8"/>
    <p:sldId id="265" r:id="rId9"/>
    <p:sldId id="267" r:id="rId10"/>
    <p:sldId id="266" r:id="rId11"/>
    <p:sldId id="292" r:id="rId12"/>
    <p:sldId id="268" r:id="rId13"/>
    <p:sldId id="293" r:id="rId14"/>
    <p:sldId id="269" r:id="rId15"/>
    <p:sldId id="270" r:id="rId16"/>
    <p:sldId id="272" r:id="rId17"/>
    <p:sldId id="273" r:id="rId18"/>
    <p:sldId id="275" r:id="rId19"/>
    <p:sldId id="294" r:id="rId20"/>
    <p:sldId id="276" r:id="rId21"/>
    <p:sldId id="277" r:id="rId22"/>
    <p:sldId id="295"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F470A-DC00-4F13-AF19-2415E34BC137}" type="datetimeFigureOut">
              <a:rPr lang="en-US" smtClean="0"/>
              <a:t>6/6/2020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3858B-0A5D-41FB-96C5-E5B42E7A61BC}" type="slidenum">
              <a:rPr lang="en-US" smtClean="0"/>
              <a:t>‹#›</a:t>
            </a:fld>
            <a:endParaRPr lang="en-US"/>
          </a:p>
        </p:txBody>
      </p:sp>
    </p:spTree>
    <p:extLst>
      <p:ext uri="{BB962C8B-B14F-4D97-AF65-F5344CB8AC3E}">
        <p14:creationId xmlns:p14="http://schemas.microsoft.com/office/powerpoint/2010/main" val="180472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3858B-0A5D-41FB-96C5-E5B42E7A61BC}" type="slidenum">
              <a:rPr lang="en-US" smtClean="0"/>
              <a:t>8</a:t>
            </a:fld>
            <a:endParaRPr lang="en-US"/>
          </a:p>
        </p:txBody>
      </p:sp>
    </p:spTree>
    <p:extLst>
      <p:ext uri="{BB962C8B-B14F-4D97-AF65-F5344CB8AC3E}">
        <p14:creationId xmlns:p14="http://schemas.microsoft.com/office/powerpoint/2010/main" val="354197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4680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15246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576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6718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852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53204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01420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3743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4092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41520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0C7BC67-7D1A-48D5-B09D-972FDAB3967D}"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0065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C7BC67-7D1A-48D5-B09D-972FDAB3967D}" type="datetimeFigureOut">
              <a:rPr lang="en-US" smtClean="0"/>
              <a:t>6/6/2020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81646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C7BC67-7D1A-48D5-B09D-972FDAB3967D}" type="datetimeFigureOut">
              <a:rPr lang="en-US" smtClean="0"/>
              <a:t>6/6/2020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24215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7BC67-7D1A-48D5-B09D-972FDAB3967D}" type="datetimeFigureOut">
              <a:rPr lang="en-US" smtClean="0"/>
              <a:t>6/6/2020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3031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10638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77589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C7BC67-7D1A-48D5-B09D-972FDAB3967D}" type="datetimeFigureOut">
              <a:rPr lang="en-US" smtClean="0"/>
              <a:t>6/6/2020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EBFFCF-CFE6-4CC7-A6E4-980D730192C6}" type="slidenum">
              <a:rPr lang="en-US" smtClean="0"/>
              <a:t>‹#›</a:t>
            </a:fld>
            <a:endParaRPr lang="en-US"/>
          </a:p>
        </p:txBody>
      </p:sp>
    </p:spTree>
    <p:extLst>
      <p:ext uri="{BB962C8B-B14F-4D97-AF65-F5344CB8AC3E}">
        <p14:creationId xmlns:p14="http://schemas.microsoft.com/office/powerpoint/2010/main" val="122547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PROGRAM\Picture\[-][-][-]\4\ENTEZAR (4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1" y="1828800"/>
            <a:ext cx="4333461" cy="322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0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55448"/>
            <a:ext cx="10863617" cy="794512"/>
          </a:xfrm>
        </p:spPr>
        <p:txBody>
          <a:bodyPr>
            <a:noAutofit/>
          </a:bodyPr>
          <a:lstStyle/>
          <a:p>
            <a:pPr algn="ctr"/>
            <a:r>
              <a:rPr lang="fa-IR" b="1" dirty="0" smtClean="0"/>
              <a:t>چگونه تعصب نژادی و قومی کاهش می یابد</a:t>
            </a:r>
            <a:endParaRPr lang="en-US" b="1" dirty="0"/>
          </a:p>
        </p:txBody>
      </p:sp>
      <p:sp>
        <p:nvSpPr>
          <p:cNvPr id="3" name="Content Placeholder 2"/>
          <p:cNvSpPr>
            <a:spLocks noGrp="1"/>
          </p:cNvSpPr>
          <p:nvPr>
            <p:ph idx="1"/>
          </p:nvPr>
        </p:nvSpPr>
        <p:spPr>
          <a:xfrm>
            <a:off x="192024" y="1435608"/>
            <a:ext cx="11567160" cy="4899172"/>
          </a:xfrm>
        </p:spPr>
        <p:txBody>
          <a:bodyPr>
            <a:noAutofit/>
          </a:bodyPr>
          <a:lstStyle/>
          <a:p>
            <a:pPr algn="justLow" rtl="1"/>
            <a:r>
              <a:rPr lang="fa-IR" sz="3600" b="1" dirty="0" smtClean="0"/>
              <a:t>1-ترغیب کودکان به اینکه صفات دیگران را تغییرپذیردانسته بحث در باره عوامل متعددموثر برصفات.</a:t>
            </a:r>
          </a:p>
          <a:p>
            <a:pPr algn="just" rtl="1"/>
            <a:r>
              <a:rPr lang="fa-IR" sz="3600" b="1" dirty="0" smtClean="0"/>
              <a:t>2-ارتباط بین گروهی بین کودکان نژاد وقوم مختلف</a:t>
            </a:r>
          </a:p>
          <a:p>
            <a:pPr algn="just" rtl="1"/>
            <a:r>
              <a:rPr lang="fa-IR" sz="3600" b="1" dirty="0" smtClean="0"/>
              <a:t>3-ارتباط بلند مدت در محله ها، مدارس و جوامع</a:t>
            </a:r>
            <a:endParaRPr lang="en-US" sz="36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448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12" y="155448"/>
            <a:ext cx="8613648" cy="647211"/>
          </a:xfrm>
        </p:spPr>
        <p:txBody>
          <a:bodyPr>
            <a:noAutofit/>
          </a:bodyPr>
          <a:lstStyle/>
          <a:p>
            <a:pPr algn="ctr"/>
            <a:r>
              <a:rPr lang="fa-IR" sz="2800" b="1" dirty="0" smtClean="0"/>
              <a:t>روابط با همسالان</a:t>
            </a:r>
            <a:endParaRPr lang="en-US" sz="2800" b="1" dirty="0"/>
          </a:p>
        </p:txBody>
      </p:sp>
      <p:sp>
        <p:nvSpPr>
          <p:cNvPr id="3" name="Content Placeholder 2"/>
          <p:cNvSpPr>
            <a:spLocks noGrp="1"/>
          </p:cNvSpPr>
          <p:nvPr>
            <p:ph idx="1"/>
          </p:nvPr>
        </p:nvSpPr>
        <p:spPr>
          <a:xfrm>
            <a:off x="377906" y="612649"/>
            <a:ext cx="11152678" cy="4880884"/>
          </a:xfrm>
        </p:spPr>
        <p:txBody>
          <a:bodyPr>
            <a:noAutofit/>
          </a:bodyPr>
          <a:lstStyle/>
          <a:p>
            <a:pPr algn="just" rtl="1"/>
            <a:r>
              <a:rPr lang="fa-IR" sz="2400" b="1" dirty="0" smtClean="0"/>
              <a:t>در پایان دوره دبستان کودکان میل نیرومندی به تعلق گروهی نشان می دهند و گروههای همسال را تشکیل می دهند.</a:t>
            </a:r>
          </a:p>
          <a:p>
            <a:pPr algn="just" rtl="1"/>
            <a:r>
              <a:rPr lang="fa-IR" sz="2400" b="1" dirty="0" smtClean="0"/>
              <a:t>گروههای همسال: جماعت هایی که ارزش ها و معیارهای منحصر به فردی را برای رفتار و یک ساختار اجتماعی رهبران و دنباله روها را بجود می آورند.گروههای همسال بر اساس مجاورت(قرارگرفتن در یک کلاس واحد) و مشابهت جنسی،قومی و محبوبیت تشکیل می شوند.</a:t>
            </a:r>
          </a:p>
          <a:p>
            <a:pPr algn="just" rtl="1"/>
            <a:r>
              <a:rPr lang="fa-IR" sz="2400" b="1" dirty="0" smtClean="0"/>
              <a:t>فرهنگ همسالان: آداب و رسوم گروههای غیررسمی که از واژگان مخصوص ،لباس مخصوص،و محلی برای پاتوق تشکیل می شود.</a:t>
            </a:r>
          </a:p>
          <a:p>
            <a:pPr algn="just" rtl="1"/>
            <a:r>
              <a:rPr lang="fa-IR" sz="2400" b="1" dirty="0" smtClean="0"/>
              <a:t>هنگام تشکیل این انجمن های انحصاری تیپ لباس و رفتاری که از آنها سرمیزندبسیار بانفوذ شده و کودکان متخلف از این هنجارها مورد بی اعتنایی قرارمیگیرند.</a:t>
            </a:r>
          </a:p>
          <a:p>
            <a:pPr algn="just" rtl="1"/>
            <a:r>
              <a:rPr lang="fa-IR" sz="2400" b="1" dirty="0" smtClean="0"/>
              <a:t>این سنتها باعث نزدیکی همسالان به هم شده و نوعی احساس هویت گروهی بوجود آورده و درون گروه مهارت های اجتماعی متعددی مثل همکاری،رهبری،پیروی و وفاداری به اهداف مشترک راکسب میکنند.</a:t>
            </a: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24188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74235"/>
            <a:ext cx="11048409" cy="612130"/>
          </a:xfrm>
        </p:spPr>
        <p:txBody>
          <a:bodyPr>
            <a:noAutofit/>
          </a:bodyPr>
          <a:lstStyle/>
          <a:p>
            <a:pPr algn="ctr"/>
            <a:r>
              <a:rPr lang="fa-IR" sz="2800" b="1" dirty="0" smtClean="0"/>
              <a:t>روابط دوستی</a:t>
            </a:r>
            <a:endParaRPr lang="en-US" sz="2800" b="1" dirty="0"/>
          </a:p>
        </p:txBody>
      </p:sp>
      <p:sp>
        <p:nvSpPr>
          <p:cNvPr id="3" name="Content Placeholder 2"/>
          <p:cNvSpPr>
            <a:spLocks noGrp="1"/>
          </p:cNvSpPr>
          <p:nvPr>
            <p:ph idx="1"/>
          </p:nvPr>
        </p:nvSpPr>
        <p:spPr>
          <a:xfrm>
            <a:off x="210312" y="786366"/>
            <a:ext cx="11472172" cy="5183652"/>
          </a:xfrm>
        </p:spPr>
        <p:txBody>
          <a:bodyPr>
            <a:noAutofit/>
          </a:bodyPr>
          <a:lstStyle/>
          <a:p>
            <a:pPr algn="just" rtl="1"/>
            <a:r>
              <a:rPr lang="fa-IR" sz="2800" b="1" dirty="0" smtClean="0"/>
              <a:t>در دوره دبستان رابطه دوستی پیچیده تر شده و مبنای روان شناختی کسب می کند.</a:t>
            </a:r>
          </a:p>
          <a:p>
            <a:pPr algn="just" rtl="1"/>
            <a:r>
              <a:rPr lang="fa-IR" sz="2800" b="1" dirty="0" smtClean="0"/>
              <a:t>هنگام برقراری روابط دوستی </a:t>
            </a:r>
            <a:r>
              <a:rPr lang="fa-IR" sz="3600" b="1" dirty="0" smtClean="0"/>
              <a:t>اعتماد</a:t>
            </a:r>
            <a:r>
              <a:rPr lang="fa-IR" sz="2800" b="1" dirty="0" smtClean="0"/>
              <a:t> ویژگی برجسته آن است.رابطه دوستی خوب بر مهربانی استوار است که خبر می دهد روی هر فرد می توان برای کمک به دیگری حساب بازکرد</a:t>
            </a:r>
          </a:p>
          <a:p>
            <a:pPr algn="just" rtl="1"/>
            <a:r>
              <a:rPr lang="fa-IR" sz="2800" b="1" dirty="0" smtClean="0"/>
              <a:t>کودکان نقض کردن اعتماد مانند کمک نکردن زمانی که دیگران به کمک نیاز دارند،عهدشکنی و پشت سر دیگران غیبت کردن را نقض جدی دوستی می دانند.</a:t>
            </a:r>
          </a:p>
          <a:p>
            <a:pPr algn="just" rtl="1"/>
            <a:r>
              <a:rPr lang="fa-IR" sz="2800" b="1" dirty="0" smtClean="0"/>
              <a:t>روابط دوستی بیشتر گزینشی بوده وتعداد اندکی دوست خوب را نام می برند.دخترها بیشتر طلب صمیمیت کرده و در روابط دوستی خود منحصر به فردند.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99545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74235"/>
            <a:ext cx="11048409" cy="612130"/>
          </a:xfrm>
        </p:spPr>
        <p:txBody>
          <a:bodyPr>
            <a:noAutofit/>
          </a:bodyPr>
          <a:lstStyle/>
          <a:p>
            <a:pPr algn="ctr"/>
            <a:r>
              <a:rPr lang="fa-IR" sz="4800" b="1" dirty="0" smtClean="0"/>
              <a:t>روابط دوستی</a:t>
            </a:r>
            <a:endParaRPr lang="en-US" sz="4800" b="1" dirty="0"/>
          </a:p>
        </p:txBody>
      </p:sp>
      <p:sp>
        <p:nvSpPr>
          <p:cNvPr id="3" name="Content Placeholder 2"/>
          <p:cNvSpPr>
            <a:spLocks noGrp="1"/>
          </p:cNvSpPr>
          <p:nvPr>
            <p:ph idx="1"/>
          </p:nvPr>
        </p:nvSpPr>
        <p:spPr>
          <a:xfrm>
            <a:off x="210312" y="1325880"/>
            <a:ext cx="11430000" cy="4644138"/>
          </a:xfrm>
        </p:spPr>
        <p:txBody>
          <a:bodyPr>
            <a:noAutofit/>
          </a:bodyPr>
          <a:lstStyle/>
          <a:p>
            <a:pPr algn="just" rtl="1"/>
            <a:r>
              <a:rPr lang="fa-IR" sz="3200" b="1" dirty="0" smtClean="0"/>
              <a:t>دوستان منتخب ازلحاظ سن، جنس و جایگاه اجتماعی- اقتصادی شبیه هم بوده و از لحاظ </a:t>
            </a:r>
            <a:r>
              <a:rPr lang="fa-IR" sz="3200" b="1" dirty="0" smtClean="0"/>
              <a:t>شخصیتی،محبوبیت دربین </a:t>
            </a:r>
            <a:r>
              <a:rPr lang="fa-IR" sz="3200" b="1" dirty="0" smtClean="0"/>
              <a:t>همسالان،پیشرفت تحصیلی و رفتار نوعدوستانه به یگدیگر شباهت دارند.</a:t>
            </a:r>
          </a:p>
          <a:p>
            <a:pPr algn="just" rtl="1"/>
            <a:r>
              <a:rPr lang="fa-IR" sz="3200" b="1" dirty="0" smtClean="0"/>
              <a:t>در طول دبستان روابط دوستی نسبتا پایدار شده و چندسال ادامه داشته واز طریق  این رابطه اهمیت  وفاداری عاطفی را یادمیگیرند.</a:t>
            </a:r>
          </a:p>
          <a:p>
            <a:pPr algn="just" rtl="1"/>
            <a:r>
              <a:rPr lang="fa-IR" sz="3200" b="1" dirty="0" smtClean="0"/>
              <a:t>رابطه صمیمانه می تواندآنها را از اختلاف نظرها مصون داشته و رابطه دوستی موقعیتی را فراهم میکند تا انتقاد را تحمل کرده و اختلاف نظرها را حل کنند.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3579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59870"/>
            <a:ext cx="8019288" cy="794512"/>
          </a:xfrm>
        </p:spPr>
        <p:txBody>
          <a:bodyPr>
            <a:noAutofit/>
          </a:bodyPr>
          <a:lstStyle/>
          <a:p>
            <a:pPr algn="ctr"/>
            <a:r>
              <a:rPr lang="fa-IR" sz="2800" b="1" dirty="0" smtClean="0"/>
              <a:t>پذیرش همسالان</a:t>
            </a:r>
            <a:endParaRPr lang="en-US" sz="2800" b="1" dirty="0"/>
          </a:p>
        </p:txBody>
      </p:sp>
      <p:sp>
        <p:nvSpPr>
          <p:cNvPr id="3" name="Content Placeholder 2"/>
          <p:cNvSpPr>
            <a:spLocks noGrp="1"/>
          </p:cNvSpPr>
          <p:nvPr>
            <p:ph idx="1"/>
          </p:nvPr>
        </p:nvSpPr>
        <p:spPr>
          <a:xfrm>
            <a:off x="83818" y="1265437"/>
            <a:ext cx="10360152" cy="4753865"/>
          </a:xfrm>
        </p:spPr>
        <p:txBody>
          <a:bodyPr>
            <a:noAutofit/>
          </a:bodyPr>
          <a:lstStyle/>
          <a:p>
            <a:pPr algn="just" rtl="1"/>
            <a:r>
              <a:rPr lang="fa-IR" sz="2800" b="1" dirty="0" smtClean="0"/>
              <a:t>پذیرش همسالان به دوست داشتنی بودن اشاره دارد، این که یک کودک چقدر توسط همسالان مانند همکلاسی ها به عنوان یک شریک اجتماعی باارزش در نظر گرفته می شود</a:t>
            </a:r>
            <a:r>
              <a:rPr lang="fa-IR" sz="2800" b="1" dirty="0" smtClean="0"/>
              <a:t>.</a:t>
            </a:r>
          </a:p>
          <a:p>
            <a:pPr algn="just" rtl="1"/>
            <a:r>
              <a:rPr lang="fa-IR" sz="2800" b="1" dirty="0" smtClean="0"/>
              <a:t>دوست داشتنی بودن یک </a:t>
            </a:r>
            <a:r>
              <a:rPr lang="fa-IR" sz="2800" b="1" dirty="0" smtClean="0"/>
              <a:t>دیدگاه </a:t>
            </a:r>
            <a:r>
              <a:rPr lang="fa-IR" sz="2800" b="1" dirty="0" smtClean="0"/>
              <a:t>یکطرفه که نظرگروه در باره فرد است ولی مهارت های اجتماعی کمک کننده </a:t>
            </a:r>
            <a:r>
              <a:rPr lang="fa-IR" sz="2800" b="1" dirty="0" smtClean="0"/>
              <a:t>به </a:t>
            </a:r>
            <a:r>
              <a:rPr lang="fa-IR" sz="2800" b="1" dirty="0" smtClean="0"/>
              <a:t>رابطه دوستی نیز باعث افزایش پذیرش همسالان می شود.</a:t>
            </a:r>
          </a:p>
          <a:p>
            <a:pPr algn="just" rtl="1"/>
            <a:r>
              <a:rPr lang="fa-IR" sz="2800" b="1" dirty="0" smtClean="0"/>
              <a:t>برای ارزیابی پذیرش همسالان از گزارش های </a:t>
            </a:r>
            <a:r>
              <a:rPr lang="fa-IR" sz="2800" b="1" dirty="0" smtClean="0"/>
              <a:t>شخصی که ترجیح اجتماعی را می سنجد،استفاده </a:t>
            </a:r>
            <a:r>
              <a:rPr lang="fa-IR" sz="2800" b="1" dirty="0" smtClean="0"/>
              <a:t>می شود.</a:t>
            </a:r>
          </a:p>
          <a:p>
            <a:pPr algn="just" rtl="1"/>
            <a:r>
              <a:rPr lang="fa-IR" sz="2800" b="1" dirty="0" smtClean="0"/>
              <a:t>مثل خواستن از کودکان برای نام بردن افرادی که خیلی دوست دارند یا اغلب همکلاسیها اوراتحسین می کنند</a:t>
            </a:r>
          </a:p>
          <a:p>
            <a:pPr algn="just" rtl="1"/>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5098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008" y="109728"/>
            <a:ext cx="8066530" cy="1280160"/>
          </a:xfrm>
        </p:spPr>
        <p:txBody>
          <a:bodyPr>
            <a:noAutofit/>
          </a:bodyPr>
          <a:lstStyle/>
          <a:p>
            <a:pPr algn="ctr"/>
            <a:r>
              <a:rPr lang="fa-IR" b="1" dirty="0" smtClean="0"/>
              <a:t>پذیرش همسالان</a:t>
            </a:r>
            <a:endParaRPr lang="en-US" b="1" dirty="0"/>
          </a:p>
        </p:txBody>
      </p:sp>
      <p:sp>
        <p:nvSpPr>
          <p:cNvPr id="3" name="Content Placeholder 2"/>
          <p:cNvSpPr>
            <a:spLocks noGrp="1"/>
          </p:cNvSpPr>
          <p:nvPr>
            <p:ph idx="1"/>
          </p:nvPr>
        </p:nvSpPr>
        <p:spPr>
          <a:xfrm>
            <a:off x="155448" y="1580915"/>
            <a:ext cx="10360152" cy="4753865"/>
          </a:xfrm>
        </p:spPr>
        <p:txBody>
          <a:bodyPr>
            <a:noAutofit/>
          </a:bodyPr>
          <a:lstStyle/>
          <a:p>
            <a:pPr algn="just" rtl="1"/>
            <a:r>
              <a:rPr lang="fa-IR" sz="2800" b="1" dirty="0" smtClean="0"/>
              <a:t>چهارطبقه پذیرش همسالان:</a:t>
            </a:r>
          </a:p>
          <a:p>
            <a:pPr algn="just" rtl="1"/>
            <a:r>
              <a:rPr lang="fa-IR" sz="2800" b="1" dirty="0" smtClean="0"/>
              <a:t>1- کودکان محبوب: رای مثبت زیاد می آورند.</a:t>
            </a:r>
          </a:p>
          <a:p>
            <a:pPr algn="just" rtl="1"/>
            <a:r>
              <a:rPr lang="fa-IR" sz="2800" b="1" dirty="0" smtClean="0"/>
              <a:t>2- کودکان طردشده: اصلا کسی آنها را دوست ندارد.</a:t>
            </a:r>
          </a:p>
          <a:p>
            <a:pPr algn="just" rtl="1"/>
            <a:r>
              <a:rPr lang="fa-IR" sz="2800" b="1" dirty="0" smtClean="0"/>
              <a:t>3- کودکان جنجالی: که رای مثبت ومنفی زیادی می آورند.</a:t>
            </a:r>
          </a:p>
          <a:p>
            <a:pPr algn="just" rtl="1"/>
            <a:r>
              <a:rPr lang="fa-IR" sz="2800" b="1" dirty="0" smtClean="0"/>
              <a:t>4- کودکان غفلت شده: خواه به صورت مثبت یا منفی، به ندرت انتخاب می شوند.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22778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sz="2800" b="1" dirty="0" smtClean="0"/>
              <a:t>پذیرش همسالان</a:t>
            </a:r>
            <a:endParaRPr lang="en-US" sz="2800" b="1" dirty="0"/>
          </a:p>
        </p:txBody>
      </p:sp>
      <p:sp>
        <p:nvSpPr>
          <p:cNvPr id="3" name="Content Placeholder 2"/>
          <p:cNvSpPr>
            <a:spLocks noGrp="1"/>
          </p:cNvSpPr>
          <p:nvPr>
            <p:ph idx="1"/>
          </p:nvPr>
        </p:nvSpPr>
        <p:spPr>
          <a:xfrm>
            <a:off x="173736" y="1792233"/>
            <a:ext cx="11192256" cy="4542547"/>
          </a:xfrm>
        </p:spPr>
        <p:txBody>
          <a:bodyPr>
            <a:noAutofit/>
          </a:bodyPr>
          <a:lstStyle/>
          <a:p>
            <a:pPr algn="justLow" rtl="1"/>
            <a:r>
              <a:rPr lang="fa-IR" sz="2400" b="1" dirty="0" smtClean="0"/>
              <a:t>پذیرش همسالان پیش بین قدرتمندی برای سازگاری روانشناختی است </a:t>
            </a:r>
          </a:p>
          <a:p>
            <a:pPr algn="justLow" rtl="1"/>
            <a:r>
              <a:rPr lang="fa-IR" sz="2400" b="1" dirty="0" smtClean="0"/>
              <a:t>کودکان مطرود مخصوصا ناخشنود و منزوی عزت نفس پایینی دارندو پیشرفت آنها ضعیف بوده و از نظر معلمان و والدین دارای انواع مشکلات هیجانی و اجتماعی هستند، عملکرد تحصیلی ضعیف،غیبت از مدرسه،ترک تحصیل،مصرف مواد و رفتار ضداجتماعی و بزهکاری در </a:t>
            </a:r>
            <a:r>
              <a:rPr lang="fa-IR" sz="2400" b="1" dirty="0" smtClean="0"/>
              <a:t>نوجوانی و </a:t>
            </a:r>
            <a:r>
              <a:rPr lang="fa-IR" sz="2400" b="1" dirty="0" smtClean="0"/>
              <a:t>تبهکاری در جوانی رابطه نیرومندی دارد.</a:t>
            </a:r>
          </a:p>
          <a:p>
            <a:pPr algn="justLow" rtl="1"/>
            <a:r>
              <a:rPr lang="fa-IR" sz="2400" b="1" dirty="0" smtClean="0"/>
              <a:t>خصوصیات کودکان همراه با روش های تربیتی ارتباط بین پذیرش همسالان و سازگاری را توجیه می کند.</a:t>
            </a: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53160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032" y="-64008"/>
            <a:ext cx="9427464" cy="794512"/>
          </a:xfrm>
        </p:spPr>
        <p:txBody>
          <a:bodyPr>
            <a:noAutofit/>
          </a:bodyPr>
          <a:lstStyle/>
          <a:p>
            <a:pPr algn="ctr"/>
            <a:r>
              <a:rPr lang="fa-IR" b="1" dirty="0" smtClean="0"/>
              <a:t>عوامل تعیین کننده پذیرش همسالان</a:t>
            </a:r>
            <a:endParaRPr lang="en-US" b="1" dirty="0"/>
          </a:p>
        </p:txBody>
      </p:sp>
      <p:sp>
        <p:nvSpPr>
          <p:cNvPr id="3" name="Content Placeholder 2"/>
          <p:cNvSpPr>
            <a:spLocks noGrp="1"/>
          </p:cNvSpPr>
          <p:nvPr>
            <p:ph idx="1"/>
          </p:nvPr>
        </p:nvSpPr>
        <p:spPr>
          <a:xfrm>
            <a:off x="82296" y="877824"/>
            <a:ext cx="11201400" cy="4882896"/>
          </a:xfrm>
        </p:spPr>
        <p:txBody>
          <a:bodyPr>
            <a:noAutofit/>
          </a:bodyPr>
          <a:lstStyle/>
          <a:p>
            <a:pPr algn="just" rtl="1"/>
            <a:r>
              <a:rPr lang="fa-IR" sz="2800" b="1" dirty="0" smtClean="0"/>
              <a:t>کودکان محبوب</a:t>
            </a:r>
          </a:p>
          <a:p>
            <a:pPr algn="just" rtl="1"/>
            <a:r>
              <a:rPr lang="fa-IR" sz="2800" b="1" dirty="0" smtClean="0"/>
              <a:t>بسیاری از این کودکان مهربان و با ملاحظه بوده محبوب- نوعدوست بوده و شایستگی تحصیلی و اجتماعی را ترکیب کرده و عملکرد تحصیلی بالا داشته و ارتباط دوستانه یاریگرانه و محبت آمیز با همسالان دارند.</a:t>
            </a:r>
          </a:p>
          <a:p>
            <a:pPr algn="just" rtl="1"/>
            <a:r>
              <a:rPr lang="fa-IR" sz="2800" b="1" dirty="0" smtClean="0"/>
              <a:t>کودکان محبوب ضداجتماعی: بخاطررفتارماهرانه اما ستیزه جویانه تحسین شده .پسرهای قوی و مقاوم که از لحاظ ورزشی ماهر ولی درتحصیل ضعیف که دردسرسازند .دخترها </a:t>
            </a:r>
            <a:r>
              <a:rPr lang="fa-IR" sz="2800" b="1" dirty="0" smtClean="0"/>
              <a:t>پرخاشگری </a:t>
            </a:r>
            <a:r>
              <a:rPr lang="fa-IR" sz="2800" b="1" dirty="0" smtClean="0"/>
              <a:t>رابطه ای نشان داده و با بی توجهی به دیگران وشایعه پراکنی جایگاه خود را تقویت می کنند. </a:t>
            </a:r>
          </a:p>
          <a:p>
            <a:pPr algn="just" rtl="1"/>
            <a:r>
              <a:rPr lang="fa-IR" sz="2800" b="1" dirty="0" smtClean="0"/>
              <a:t>کودکان پرخاشگر به مرور کمتر از طرف دوستان کمتر دوست داشته شده و سرد توصیف و سرانجام طرد می شوند.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03336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0" y="278896"/>
            <a:ext cx="9069326" cy="794512"/>
          </a:xfrm>
        </p:spPr>
        <p:txBody>
          <a:bodyPr>
            <a:noAutofit/>
          </a:bodyPr>
          <a:lstStyle/>
          <a:p>
            <a:pPr algn="ctr"/>
            <a:r>
              <a:rPr lang="fa-IR" b="1" dirty="0"/>
              <a:t>عوامل تعیین کننده پذیرش همسالان</a:t>
            </a:r>
            <a:endParaRPr lang="en-US" b="1" dirty="0"/>
          </a:p>
        </p:txBody>
      </p:sp>
      <p:sp>
        <p:nvSpPr>
          <p:cNvPr id="3" name="Content Placeholder 2"/>
          <p:cNvSpPr>
            <a:spLocks noGrp="1"/>
          </p:cNvSpPr>
          <p:nvPr>
            <p:ph idx="1"/>
          </p:nvPr>
        </p:nvSpPr>
        <p:spPr>
          <a:xfrm>
            <a:off x="685800" y="1171713"/>
            <a:ext cx="10360152" cy="4753865"/>
          </a:xfrm>
        </p:spPr>
        <p:txBody>
          <a:bodyPr>
            <a:noAutofit/>
          </a:bodyPr>
          <a:lstStyle/>
          <a:p>
            <a:pPr algn="just" rtl="1"/>
            <a:r>
              <a:rPr lang="fa-IR" sz="2400" b="1" dirty="0" smtClean="0"/>
              <a:t>کودکان طرد شده</a:t>
            </a:r>
          </a:p>
          <a:p>
            <a:pPr algn="just" rtl="1"/>
            <a:r>
              <a:rPr lang="fa-IR" sz="2400" b="1" dirty="0" smtClean="0"/>
              <a:t>رفتارهای اجتماعی منفی زیادی را نشان می دهند.</a:t>
            </a:r>
          </a:p>
          <a:p>
            <a:pPr algn="just" rtl="1"/>
            <a:r>
              <a:rPr lang="fa-IR" sz="2400" b="1" dirty="0" smtClean="0"/>
              <a:t>خرده تیپ طرد شده – پرخاشگر: تعارض زیاد، پرخاشگری جسمانی و رابطه ای، رفتار بیش فعال، بی توجه و تکانشی بوده و درمقایسه با محبوب –پرخاشگر ستیزه جوتر و ضعیف در تنظیم هیجان بوده و رفتارهای بی غرضانه را خصمانه برداشت میکنند.</a:t>
            </a:r>
          </a:p>
          <a:p>
            <a:pPr algn="just" rtl="1"/>
            <a:r>
              <a:rPr lang="fa-IR" sz="2400" b="1" dirty="0" smtClean="0"/>
              <a:t>کودکان طردشده منزوی:منفعل و از لحاظ اجتماعی دست و پاچلفتی و غرق در اضطراب اجتماعی و منتظر بدرفتاری همسالان بوده و نگران تحقیر ویا موردحمله قرار گیرند هستند.</a:t>
            </a:r>
          </a:p>
          <a:p>
            <a:pPr algn="just" rtl="1"/>
            <a:r>
              <a:rPr lang="fa-IR" sz="2400" b="1" dirty="0" smtClean="0"/>
              <a:t>کودکان مطرود:مشارکت در کلاس کاهش یافته احساس تنهایی آنان بیشتر شده و پیشرفت تحصیلی کند و دوستان معدود مشکلات سازگاری شدید و در معرض خطر آزار همسالان </a:t>
            </a:r>
          </a:p>
          <a:p>
            <a:pPr marL="0" indent="0" algn="just" rtl="1">
              <a:buNone/>
            </a:pP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1079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0" y="278896"/>
            <a:ext cx="9069326" cy="794512"/>
          </a:xfrm>
        </p:spPr>
        <p:txBody>
          <a:bodyPr>
            <a:noAutofit/>
          </a:bodyPr>
          <a:lstStyle/>
          <a:p>
            <a:pPr algn="ctr"/>
            <a:r>
              <a:rPr lang="fa-IR" b="1" dirty="0"/>
              <a:t>عوامل تعیین کننده پذیرش همسالان</a:t>
            </a:r>
            <a:endParaRPr lang="en-US" b="1" dirty="0"/>
          </a:p>
        </p:txBody>
      </p:sp>
      <p:sp>
        <p:nvSpPr>
          <p:cNvPr id="3" name="Content Placeholder 2"/>
          <p:cNvSpPr>
            <a:spLocks noGrp="1"/>
          </p:cNvSpPr>
          <p:nvPr>
            <p:ph idx="1"/>
          </p:nvPr>
        </p:nvSpPr>
        <p:spPr>
          <a:xfrm>
            <a:off x="283464" y="1073409"/>
            <a:ext cx="10341864" cy="5007618"/>
          </a:xfrm>
        </p:spPr>
        <p:txBody>
          <a:bodyPr>
            <a:noAutofit/>
          </a:bodyPr>
          <a:lstStyle/>
          <a:p>
            <a:pPr algn="just" rtl="1"/>
            <a:r>
              <a:rPr lang="fa-IR" sz="2400" b="1" dirty="0" smtClean="0"/>
              <a:t>کودکان </a:t>
            </a:r>
            <a:r>
              <a:rPr lang="fa-IR" sz="2400" b="1" dirty="0" smtClean="0"/>
              <a:t>جنجالی </a:t>
            </a:r>
            <a:r>
              <a:rPr lang="fa-IR" sz="2400" b="1" dirty="0" smtClean="0"/>
              <a:t>:</a:t>
            </a:r>
            <a:endParaRPr lang="fa-IR" sz="2400" b="1" dirty="0" smtClean="0"/>
          </a:p>
          <a:p>
            <a:pPr algn="just" rtl="1"/>
            <a:r>
              <a:rPr lang="fa-IR" sz="2400" b="1" dirty="0" smtClean="0"/>
              <a:t>آمیزه ای از رفتارهای مثبت و منفی را آشکار کرده و متخاصم و مخرب ولی اعمال مثبت و نوع دوستانه هم دارند. بعضیها آنها را دوست ندارند ولی ویژگیهایی دارند </a:t>
            </a:r>
            <a:r>
              <a:rPr lang="fa-IR" sz="2400" b="1" dirty="0" smtClean="0"/>
              <a:t>که باعث </a:t>
            </a:r>
            <a:r>
              <a:rPr lang="fa-IR" sz="2400" b="1" dirty="0" smtClean="0"/>
              <a:t>مصون کردن آنها از انزوا می شود.اما اغلب دیگران را اذیت و </a:t>
            </a:r>
            <a:r>
              <a:rPr lang="fa-IR" sz="2400" b="1" dirty="0" smtClean="0"/>
              <a:t>برای </a:t>
            </a:r>
            <a:r>
              <a:rPr lang="fa-IR" sz="2400" b="1" dirty="0" smtClean="0"/>
              <a:t>حفظ سلطه خود از پرخاشگری رابطه ای استفاده می کنند.</a:t>
            </a:r>
          </a:p>
          <a:p>
            <a:pPr algn="just" rtl="1"/>
            <a:r>
              <a:rPr lang="fa-IR" sz="2400" b="1" dirty="0"/>
              <a:t>غفلت شده </a:t>
            </a:r>
            <a:r>
              <a:rPr lang="fa-IR" sz="2400" b="1" dirty="0" smtClean="0"/>
              <a:t>:</a:t>
            </a:r>
          </a:p>
          <a:p>
            <a:pPr algn="just" rtl="1"/>
            <a:r>
              <a:rPr lang="fa-IR" sz="2400" b="1" dirty="0" smtClean="0"/>
              <a:t>معمولا </a:t>
            </a:r>
            <a:r>
              <a:rPr lang="fa-IR" sz="2400" b="1" dirty="0" smtClean="0"/>
              <a:t>سازگاری خوبی دارند. با اینکه خجالتی اند ولی مانند کودکان معمولی مهارت اجتماعی دارند هر وقت بخواهند می توانند از الگوی معمول بازی با خود دست بر دارند.</a:t>
            </a:r>
          </a:p>
          <a:p>
            <a:pPr algn="just" rtl="1"/>
            <a:r>
              <a:rPr lang="fa-IR" sz="2400" b="1" dirty="0" smtClean="0"/>
              <a:t>کودکان غفلت شده به ما یادآور می شوند که شخصیت معاشرتی تنها راه به سوی سلامتی هیجانی نیست.</a:t>
            </a:r>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81005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xp\My Documents\Downloads\khodaya.jpg"/>
          <p:cNvPicPr>
            <a:picLocks noChangeAspect="1" noChangeArrowheads="1"/>
          </p:cNvPicPr>
          <p:nvPr/>
        </p:nvPicPr>
        <p:blipFill>
          <a:blip r:embed="rId2"/>
          <a:srcRect/>
          <a:stretch>
            <a:fillRect/>
          </a:stretch>
        </p:blipFill>
        <p:spPr bwMode="auto">
          <a:xfrm>
            <a:off x="1828801" y="990601"/>
            <a:ext cx="8255611" cy="5181599"/>
          </a:xfrm>
          <a:prstGeom prst="rect">
            <a:avLst/>
          </a:prstGeom>
          <a:noFill/>
        </p:spPr>
      </p:pic>
    </p:spTree>
    <p:extLst>
      <p:ext uri="{BB962C8B-B14F-4D97-AF65-F5344CB8AC3E}">
        <p14:creationId xmlns:p14="http://schemas.microsoft.com/office/powerpoint/2010/main" val="132652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09728"/>
            <a:ext cx="10167581" cy="794512"/>
          </a:xfrm>
        </p:spPr>
        <p:txBody>
          <a:bodyPr>
            <a:noAutofit/>
          </a:bodyPr>
          <a:lstStyle/>
          <a:p>
            <a:pPr algn="ctr"/>
            <a:r>
              <a:rPr lang="fa-IR" b="1" dirty="0" smtClean="0"/>
              <a:t>روش های کمک به کودکان طرد شده</a:t>
            </a:r>
            <a:endParaRPr lang="en-US" b="1" dirty="0"/>
          </a:p>
        </p:txBody>
      </p:sp>
      <p:sp>
        <p:nvSpPr>
          <p:cNvPr id="3" name="Content Placeholder 2"/>
          <p:cNvSpPr>
            <a:spLocks noGrp="1"/>
          </p:cNvSpPr>
          <p:nvPr>
            <p:ph idx="1"/>
          </p:nvPr>
        </p:nvSpPr>
        <p:spPr>
          <a:xfrm>
            <a:off x="382137" y="1225296"/>
            <a:ext cx="10992999" cy="5109484"/>
          </a:xfrm>
        </p:spPr>
        <p:txBody>
          <a:bodyPr>
            <a:noAutofit/>
          </a:bodyPr>
          <a:lstStyle/>
          <a:p>
            <a:pPr algn="just" rtl="1"/>
            <a:r>
              <a:rPr lang="fa-IR" sz="2800" b="1" dirty="0" smtClean="0"/>
              <a:t>اغلب از روشهای مداخله ای سرمشق گیری و تقویت کردن مهارت های اجتماعی مثبت مثل نحوه آغاز تعامل با همسالان ، مشارکت در بازیها و پاسخ دادن به سایر کودکان با هیجان مثبت و تایید استفاده می شود.</a:t>
            </a:r>
          </a:p>
          <a:p>
            <a:pPr algn="just" rtl="1"/>
            <a:r>
              <a:rPr lang="fa-IR" sz="2800" b="1" dirty="0" smtClean="0"/>
              <a:t>آموزش دادن درک دیدگاه دیگران و حل مشکلات اجتماعی: طردشده – پرخاشگر از مهارتهای اجتماعی ضعیف خود آگاه نبوده و مسئولیت ناکامی خود را نمی پذیرند. طردشده –منزوی احتمالا دچار درماندگی آموخته شده می شوند و بعد از بیاعتناییهای مکرر نتیجه میگیرند که هرگز کسی آنها را دوست نخواهد داشت.</a:t>
            </a:r>
          </a:p>
          <a:p>
            <a:pPr algn="just" rtl="1"/>
            <a:r>
              <a:rPr lang="fa-IR" sz="2800" b="1" dirty="0" smtClean="0"/>
              <a:t>به هردو گروه باید کمک شودتا مشکلات خود با همسالان را به علت های درونی و تغییر پذیر نسبت دهند.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5039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278896"/>
            <a:ext cx="11036808" cy="794512"/>
          </a:xfrm>
        </p:spPr>
        <p:txBody>
          <a:bodyPr>
            <a:noAutofit/>
          </a:bodyPr>
          <a:lstStyle/>
          <a:p>
            <a:pPr algn="ctr"/>
            <a:r>
              <a:rPr lang="fa-IR" b="1" dirty="0" smtClean="0"/>
              <a:t>نقش یابی جنسیتی</a:t>
            </a:r>
            <a:endParaRPr lang="en-US" b="1" dirty="0"/>
          </a:p>
        </p:txBody>
      </p:sp>
      <p:sp>
        <p:nvSpPr>
          <p:cNvPr id="3" name="Content Placeholder 2"/>
          <p:cNvSpPr>
            <a:spLocks noGrp="1"/>
          </p:cNvSpPr>
          <p:nvPr>
            <p:ph idx="1"/>
          </p:nvPr>
        </p:nvSpPr>
        <p:spPr>
          <a:xfrm>
            <a:off x="841248" y="922537"/>
            <a:ext cx="10597896" cy="4753865"/>
          </a:xfrm>
        </p:spPr>
        <p:txBody>
          <a:bodyPr>
            <a:noAutofit/>
          </a:bodyPr>
          <a:lstStyle/>
          <a:p>
            <a:pPr lvl="0" algn="just" rtl="1"/>
            <a:r>
              <a:rPr lang="fa-IR" sz="2800" b="1" dirty="0" smtClean="0"/>
              <a:t> نقش یابی جنسیتی:</a:t>
            </a:r>
          </a:p>
          <a:p>
            <a:pPr lvl="0" algn="just" rtl="1"/>
            <a:r>
              <a:rPr lang="fa-IR" sz="2800" b="1" dirty="0" smtClean="0"/>
              <a:t>هرگونه ارتباط اشیاء،فعالیت ها،نقش ها یا صفات با جنسیت اشاره دارد که از کلیشه های فرهنگی تبعیت می کند.کودکان از قبل عقاید و ترجیحات مرتبط با جنسیت را اکتساب می کنند.مثلا دخترهاوقت بیشتری را دربازی خانه داری و عروسک بازی و نقاشی میگذرانند و پسرها بازیهای تجاری و فعال و توپ بازی و پلیس بازی.</a:t>
            </a:r>
          </a:p>
          <a:p>
            <a:pPr lvl="0" algn="just" rtl="1"/>
            <a:r>
              <a:rPr lang="fa-IR" sz="2800" b="1" dirty="0" smtClean="0"/>
              <a:t>عقاید جنسیت کلیشه ای:</a:t>
            </a:r>
          </a:p>
          <a:p>
            <a:pPr lvl="0" algn="just" rtl="1"/>
            <a:r>
              <a:rPr lang="fa-IR" sz="2800" b="1" dirty="0" smtClean="0"/>
              <a:t>کلیشه ای کردن صفات شخصیت با توجه به جنسیت در دوره دبستان گسترش پیدا میکند وبه عقاید بزرگسالان شباهت پیدا میکند.مثلا صفات پرخاشگر،مقاوم،منطقی و سلطه گر را مردانه و صفات لطیف دلسوز و وابسته را زنانه میدانند.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51839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278896"/>
            <a:ext cx="11036808" cy="794512"/>
          </a:xfrm>
        </p:spPr>
        <p:txBody>
          <a:bodyPr>
            <a:noAutofit/>
          </a:bodyPr>
          <a:lstStyle/>
          <a:p>
            <a:pPr algn="ctr"/>
            <a:r>
              <a:rPr lang="fa-IR" b="1" dirty="0" smtClean="0"/>
              <a:t>عقاید جنسیت کلیشه ای</a:t>
            </a:r>
            <a:endParaRPr lang="en-US" b="1" dirty="0"/>
          </a:p>
        </p:txBody>
      </p:sp>
      <p:sp>
        <p:nvSpPr>
          <p:cNvPr id="3" name="Content Placeholder 2"/>
          <p:cNvSpPr>
            <a:spLocks noGrp="1"/>
          </p:cNvSpPr>
          <p:nvPr>
            <p:ph idx="1"/>
          </p:nvPr>
        </p:nvSpPr>
        <p:spPr>
          <a:xfrm>
            <a:off x="164592" y="1242577"/>
            <a:ext cx="10360152" cy="4753865"/>
          </a:xfrm>
        </p:spPr>
        <p:txBody>
          <a:bodyPr>
            <a:noAutofit/>
          </a:bodyPr>
          <a:lstStyle/>
          <a:p>
            <a:pPr lvl="0" algn="just" rtl="1"/>
            <a:r>
              <a:rPr lang="fa-IR" sz="2800" b="1" dirty="0" smtClean="0"/>
              <a:t>کودکان دبستانی در راستای کلیشه سازی های بزرگسالان پی می برند که چه رشته های تحصیلی و مهارت هایی مردانه هستند و کدام زنانه مثلا: روخوانی، هجی کردن، نقاشی و موسیقی بیشتر دخترانه و ریاضیات و ورزش ها و مهارت های فنی برای پسرها درنظر گرفته شده.</a:t>
            </a:r>
          </a:p>
          <a:p>
            <a:pPr lvl="0" algn="just" rtl="1"/>
            <a:r>
              <a:rPr lang="fa-IR" sz="2800" b="1" dirty="0" smtClean="0"/>
              <a:t>این نگرشها بر احساس شایستگی کودکان در بعضی دروس تاثیر می گذارد.مثلا پسرها در ریاضی و علوم و دخترها در هنر و زبان.</a:t>
            </a:r>
          </a:p>
          <a:p>
            <a:pPr lvl="0" algn="just" rtl="1"/>
            <a:r>
              <a:rPr lang="fa-IR" sz="2800" b="1" dirty="0" smtClean="0"/>
              <a:t>بسیاری از کودکان این عقاید را در نوجوانی تبدیل به واقعیت می کنند.</a:t>
            </a:r>
          </a:p>
          <a:p>
            <a:pPr marL="0" lvl="0" indent="0" algn="just" rtl="1">
              <a:buNone/>
            </a:pPr>
            <a:endParaRPr lang="fa-IR" sz="2800" b="1" dirty="0" smtClean="0"/>
          </a:p>
          <a:p>
            <a:pPr lvl="0" algn="just" rtl="1"/>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37556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7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420" y="0"/>
            <a:ext cx="8462956" cy="794512"/>
          </a:xfrm>
        </p:spPr>
        <p:txBody>
          <a:bodyPr>
            <a:noAutofit/>
          </a:bodyPr>
          <a:lstStyle/>
          <a:p>
            <a:pPr algn="ctr"/>
            <a:r>
              <a:rPr lang="fa-IR" b="1" dirty="0" smtClean="0"/>
              <a:t>هویت جنسیتی</a:t>
            </a:r>
            <a:endParaRPr lang="en-US" b="1" dirty="0"/>
          </a:p>
        </p:txBody>
      </p:sp>
      <p:sp>
        <p:nvSpPr>
          <p:cNvPr id="3" name="Content Placeholder 2"/>
          <p:cNvSpPr>
            <a:spLocks noGrp="1"/>
          </p:cNvSpPr>
          <p:nvPr>
            <p:ph idx="1"/>
          </p:nvPr>
        </p:nvSpPr>
        <p:spPr>
          <a:xfrm>
            <a:off x="195618" y="1241946"/>
            <a:ext cx="11404979" cy="4367284"/>
          </a:xfrm>
        </p:spPr>
        <p:txBody>
          <a:bodyPr>
            <a:noAutofit/>
          </a:bodyPr>
          <a:lstStyle/>
          <a:p>
            <a:pPr algn="justLow" rtl="1"/>
            <a:r>
              <a:rPr lang="fa-IR" sz="3200" b="1" dirty="0" smtClean="0"/>
              <a:t>برداشتی از خویشتن که از نظر خصوصیات تا چه اندازه مردانه یا زنانه هستیم.</a:t>
            </a:r>
          </a:p>
          <a:p>
            <a:pPr algn="justLow" rtl="1"/>
            <a:r>
              <a:rPr lang="fa-IR" sz="3200" b="1" dirty="0" smtClean="0"/>
              <a:t>در دبستان پسرها همانندسازی با صفات شخصیتی مردانه را تقویت می کنند. درحالی که همانندسازی دختران با صفات مردانه کاهش می یابدو خودشان را به صورتی که مقداری از خصوصیات مردانه را دارد توصیف میکنندو دامنه گسترده ای از گزینه ها را امتحان میکنندو غیر از آشپزی و خیاطی و پرستاری به تیم های ورزشی سازمان یافته می پردازند.و بیشتر از پسرها نقش های شغلی کلیشه ای جنس مخالف را در نظر می گیرند.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4936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84" y="64008"/>
            <a:ext cx="12051792" cy="794512"/>
          </a:xfrm>
        </p:spPr>
        <p:txBody>
          <a:bodyPr>
            <a:noAutofit/>
          </a:bodyPr>
          <a:lstStyle/>
          <a:p>
            <a:pPr algn="ctr"/>
            <a:r>
              <a:rPr lang="fa-IR" b="1" dirty="0" smtClean="0"/>
              <a:t>خودنگری هایی که باعث سازگاری کودکان را تحت تاثیر قرار میدهد.</a:t>
            </a:r>
            <a:endParaRPr lang="en-US" b="1" dirty="0"/>
          </a:p>
        </p:txBody>
      </p:sp>
      <p:sp>
        <p:nvSpPr>
          <p:cNvPr id="3" name="Content Placeholder 2"/>
          <p:cNvSpPr>
            <a:spLocks noGrp="1"/>
          </p:cNvSpPr>
          <p:nvPr>
            <p:ph idx="1"/>
          </p:nvPr>
        </p:nvSpPr>
        <p:spPr>
          <a:xfrm>
            <a:off x="265176" y="1977135"/>
            <a:ext cx="11091672" cy="4880865"/>
          </a:xfrm>
        </p:spPr>
        <p:txBody>
          <a:bodyPr>
            <a:noAutofit/>
          </a:bodyPr>
          <a:lstStyle/>
          <a:p>
            <a:pPr algn="just" rtl="1"/>
            <a:r>
              <a:rPr lang="fa-IR" sz="3200" b="1" dirty="0" smtClean="0"/>
              <a:t>عادی بودن از لحاظ جنسیت: </a:t>
            </a:r>
            <a:r>
              <a:rPr lang="fa-IR" sz="2800" b="1" dirty="0" smtClean="0"/>
              <a:t>اینکه کودک تا جه اندازه احساس میکند که افراد همجنس شباهت دارد.</a:t>
            </a:r>
            <a:endParaRPr lang="fa-IR" sz="2800" b="1" dirty="0"/>
          </a:p>
          <a:p>
            <a:pPr marL="0" indent="0" algn="just" rtl="1">
              <a:buNone/>
            </a:pPr>
            <a:r>
              <a:rPr lang="fa-IR" sz="3200" b="1" dirty="0" smtClean="0"/>
              <a:t>خشنودی جنسیتی: </a:t>
            </a:r>
            <a:r>
              <a:rPr lang="fa-IR" sz="2800" b="1" dirty="0" smtClean="0"/>
              <a:t>اینکه تا چه اندازه از جنسیت تعیین شده راضی هست و موجب خشنودی اوست.</a:t>
            </a:r>
          </a:p>
          <a:p>
            <a:pPr marL="0" indent="0" algn="just" rtl="1">
              <a:buNone/>
            </a:pPr>
            <a:r>
              <a:rPr lang="fa-IR" sz="3200" b="1" dirty="0" smtClean="0"/>
              <a:t>احساس فشار برای تبعیت از نقش های جنسیتی:</a:t>
            </a:r>
            <a:r>
              <a:rPr lang="fa-IR" sz="2800" b="1" dirty="0" smtClean="0"/>
              <a:t>والدین و همسالان تا چه حد صفات مرتبط با جنسیت اورا تایید نمی کنند و احساس ناراحتی از این مساله.</a:t>
            </a:r>
          </a:p>
          <a:p>
            <a:pPr marL="0" indent="0" algn="just" rtl="1">
              <a:buNone/>
            </a:pPr>
            <a:endParaRPr lang="fa-IR" sz="2800" b="1" dirty="0" smtClean="0"/>
          </a:p>
          <a:p>
            <a:pPr marL="0" indent="0" rtl="1">
              <a:buNone/>
            </a:pPr>
            <a:r>
              <a:rPr lang="fa-IR" sz="2800" b="1" dirty="0" smtClean="0"/>
              <a:t>پایان جلسه دهم</a:t>
            </a:r>
          </a:p>
          <a:p>
            <a:pPr marL="0" indent="0" algn="just" rtl="1">
              <a:buNone/>
            </a:pP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1403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905000" y="149424"/>
            <a:ext cx="82296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lang="fa-IR" sz="4000" b="1" dirty="0">
                <a:latin typeface="Calibri" pitchFamily="34" charset="0"/>
                <a:ea typeface="Times New Roman" pitchFamily="18" charset="0"/>
              </a:rPr>
              <a:t>بسمه تعالي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روان شناسي رشد</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منبع: روان شناسي رشد(ازلقاح تا كودكي)جلد اول</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نويسنده لورا برك  مترجم يحيي سيدمحمدي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استاد: زينب رضائي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فصل </a:t>
            </a:r>
            <a:r>
              <a:rPr lang="fa-IR" sz="4000" b="1" dirty="0" smtClean="0">
                <a:latin typeface="Calibri" pitchFamily="34" charset="0"/>
                <a:ea typeface="Times New Roman" pitchFamily="18" charset="0"/>
              </a:rPr>
              <a:t>دهم</a:t>
            </a:r>
            <a:r>
              <a:rPr lang="fa-IR" sz="4000" b="1" dirty="0">
                <a:latin typeface="Calibri" pitchFamily="34" charset="0"/>
                <a:ea typeface="Times New Roman" pitchFamily="18" charset="0"/>
              </a:rPr>
              <a:t>: </a:t>
            </a:r>
            <a:r>
              <a:rPr lang="fa-IR" sz="4000" b="1" dirty="0" smtClean="0">
                <a:latin typeface="Calibri" pitchFamily="34" charset="0"/>
                <a:ea typeface="Times New Roman" pitchFamily="18" charset="0"/>
              </a:rPr>
              <a:t>رشدهیجانی </a:t>
            </a:r>
            <a:r>
              <a:rPr lang="fa-IR" sz="4000" b="1" dirty="0">
                <a:latin typeface="Calibri" pitchFamily="34" charset="0"/>
                <a:ea typeface="Times New Roman" pitchFamily="18" charset="0"/>
              </a:rPr>
              <a:t>و </a:t>
            </a:r>
            <a:r>
              <a:rPr lang="fa-IR" sz="4000" b="1" dirty="0" smtClean="0">
                <a:latin typeface="Calibri" pitchFamily="34" charset="0"/>
                <a:ea typeface="Times New Roman" pitchFamily="18" charset="0"/>
              </a:rPr>
              <a:t>اجتماعی </a:t>
            </a:r>
            <a:r>
              <a:rPr lang="fa-IR" sz="4000" b="1" dirty="0">
                <a:latin typeface="Calibri" pitchFamily="34" charset="0"/>
                <a:ea typeface="Times New Roman" pitchFamily="18" charset="0"/>
              </a:rPr>
              <a:t>اواسط کودکی</a:t>
            </a:r>
          </a:p>
          <a:p>
            <a:pPr lvl="0" algn="ctr" rtl="1" eaLnBrk="0" fontAlgn="base" hangingPunct="0">
              <a:spcBef>
                <a:spcPct val="0"/>
              </a:spcBef>
              <a:spcAft>
                <a:spcPct val="0"/>
              </a:spcAft>
            </a:pPr>
            <a:r>
              <a:rPr lang="fa-IR" sz="4000" b="1" dirty="0">
                <a:latin typeface="Calibri" pitchFamily="34" charset="0"/>
              </a:rPr>
              <a:t>جلسه </a:t>
            </a:r>
            <a:r>
              <a:rPr lang="fa-IR" sz="4000" b="1" dirty="0" smtClean="0">
                <a:latin typeface="Calibri" pitchFamily="34" charset="0"/>
              </a:rPr>
              <a:t>دهم</a:t>
            </a:r>
            <a:endParaRPr lang="fa-IR" sz="6000" b="1" dirty="0">
              <a:latin typeface="Arial" pitchFamily="34" charset="0"/>
            </a:endParaRPr>
          </a:p>
        </p:txBody>
      </p:sp>
    </p:spTree>
    <p:extLst>
      <p:ext uri="{BB962C8B-B14F-4D97-AF65-F5344CB8AC3E}">
        <p14:creationId xmlns:p14="http://schemas.microsoft.com/office/powerpoint/2010/main" val="263560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00" y="177171"/>
            <a:ext cx="11454088" cy="1005840"/>
          </a:xfrm>
        </p:spPr>
        <p:txBody>
          <a:bodyPr>
            <a:normAutofit fontScale="90000"/>
          </a:bodyPr>
          <a:lstStyle/>
          <a:p>
            <a:pPr algn="ctr"/>
            <a:r>
              <a:rPr lang="fa-IR" b="1" dirty="0" smtClean="0"/>
              <a:t>رشدهیجانی و اجتماعی در اواسط کودکی</a:t>
            </a:r>
            <a:br>
              <a:rPr lang="fa-IR" b="1" dirty="0" smtClean="0"/>
            </a:br>
            <a:r>
              <a:rPr lang="fa-IR" b="1" dirty="0" smtClean="0"/>
              <a:t>رشداخلاقی</a:t>
            </a:r>
            <a:endParaRPr lang="en-US" b="1" dirty="0"/>
          </a:p>
        </p:txBody>
      </p:sp>
      <p:sp>
        <p:nvSpPr>
          <p:cNvPr id="3" name="Content Placeholder 2"/>
          <p:cNvSpPr>
            <a:spLocks noGrp="1"/>
          </p:cNvSpPr>
          <p:nvPr>
            <p:ph idx="1"/>
          </p:nvPr>
        </p:nvSpPr>
        <p:spPr>
          <a:xfrm>
            <a:off x="354842" y="1289304"/>
            <a:ext cx="11075158" cy="4483258"/>
          </a:xfrm>
        </p:spPr>
        <p:txBody>
          <a:bodyPr>
            <a:noAutofit/>
          </a:bodyPr>
          <a:lstStyle/>
          <a:p>
            <a:pPr algn="justLow" rtl="1"/>
            <a:r>
              <a:rPr lang="fa-IR" sz="2400" b="1" dirty="0" smtClean="0"/>
              <a:t>کودکان پیش دبستانی ازطریق سرمشق گیری و تقویت، رفتارهای اخلاقی زیادی را یادمیگیرند.در اواسط </a:t>
            </a:r>
            <a:r>
              <a:rPr lang="fa-IR" sz="2400" b="1" dirty="0" smtClean="0"/>
              <a:t>کودکی</a:t>
            </a:r>
            <a:r>
              <a:rPr lang="en-US" sz="2400" b="1" dirty="0" smtClean="0"/>
              <a:t> </a:t>
            </a:r>
            <a:r>
              <a:rPr lang="fa-IR" sz="2400" b="1" dirty="0" smtClean="0"/>
              <a:t>مقررات </a:t>
            </a:r>
            <a:r>
              <a:rPr lang="fa-IR" sz="2400" b="1" dirty="0" smtClean="0"/>
              <a:t>رفتار خوب را درونی میکنندمثلا:کمک کردن به کسانی که گرفتاری دارندخوب است. گرفتن چیزی که به توتعلق ندارد غلط است. </a:t>
            </a:r>
          </a:p>
          <a:p>
            <a:pPr algn="justLow" rtl="1"/>
            <a:r>
              <a:rPr lang="fa-IR" sz="2400" b="1" dirty="0" smtClean="0"/>
              <a:t>در دوره دبستان کودکان مستقل تر و قابل اعتمادمی شوند و مسئولیت های بیشتری را بپذیرند، درصورتی که کودکان ازراهنماییهای بزرگترهای دلسوز برخوردار باشند.</a:t>
            </a:r>
          </a:p>
          <a:p>
            <a:pPr algn="justLow" rtl="1"/>
            <a:r>
              <a:rPr lang="fa-IR" sz="2400" b="1" dirty="0" smtClean="0"/>
              <a:t>کودکان اصول اخلاقی خود را کپی نمیکنند بلکه به طورفعال درمورد درست و غلط فکر میکنند.</a:t>
            </a:r>
          </a:p>
          <a:p>
            <a:pPr algn="justLow" rtl="1"/>
            <a:r>
              <a:rPr lang="fa-IR" sz="2400" b="1" dirty="0" smtClean="0"/>
              <a:t>به دلیل گسترش دنیای اجتماعی،توانایی درنظرگرفتن اطلاعات بیشتر هنگام استدلال،درک دیدگاه دیگران،درک اخلاقی در اواسط کودکی پیشرفت زیادی می کند.</a:t>
            </a:r>
            <a:endParaRPr lang="en-US" sz="24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11428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00" y="177171"/>
            <a:ext cx="10064200" cy="624499"/>
          </a:xfrm>
        </p:spPr>
        <p:txBody>
          <a:bodyPr>
            <a:normAutofit fontScale="90000"/>
          </a:bodyPr>
          <a:lstStyle/>
          <a:p>
            <a:pPr algn="ctr"/>
            <a:r>
              <a:rPr lang="fa-IR" b="1" dirty="0" smtClean="0"/>
              <a:t>آموختن عدالت از طریق سهیم شدن</a:t>
            </a:r>
            <a:endParaRPr lang="en-US" b="1" dirty="0"/>
          </a:p>
        </p:txBody>
      </p:sp>
      <p:sp>
        <p:nvSpPr>
          <p:cNvPr id="3" name="Content Placeholder 2"/>
          <p:cNvSpPr>
            <a:spLocks noGrp="1"/>
          </p:cNvSpPr>
          <p:nvPr>
            <p:ph idx="1"/>
          </p:nvPr>
        </p:nvSpPr>
        <p:spPr>
          <a:xfrm>
            <a:off x="173736" y="728518"/>
            <a:ext cx="11750040" cy="4257660"/>
          </a:xfrm>
        </p:spPr>
        <p:txBody>
          <a:bodyPr>
            <a:noAutofit/>
          </a:bodyPr>
          <a:lstStyle/>
          <a:p>
            <a:pPr marL="0" indent="0" algn="justLow" rtl="1">
              <a:buNone/>
            </a:pPr>
            <a:r>
              <a:rPr lang="fa-IR" sz="2200" b="1" dirty="0" smtClean="0"/>
              <a:t>کودکان در زندگی روزمره بارها موقعیت هایی را تجربه میکنند که عدالت توزیعی را در بردارد.</a:t>
            </a:r>
          </a:p>
          <a:p>
            <a:pPr marL="0" indent="0" algn="justLow" rtl="1">
              <a:buNone/>
            </a:pPr>
            <a:r>
              <a:rPr lang="fa-IR" sz="2200" b="1" dirty="0" smtClean="0"/>
              <a:t>عدالت توزیعی:عقایدی در باره اینکه چگونه باید کالاهای مادی به طورمنصفانه تقسیم شوند.</a:t>
            </a:r>
          </a:p>
          <a:p>
            <a:pPr marL="0" indent="0" algn="justLow" rtl="1">
              <a:buNone/>
            </a:pPr>
            <a:r>
              <a:rPr lang="fa-IR" sz="2200" b="1" dirty="0" smtClean="0"/>
              <a:t>استدلال کودکان در باره عدالت توزیعی طبق یک توالی سه مرحله ای مرتبط با سن رشد می کنند:</a:t>
            </a:r>
          </a:p>
          <a:p>
            <a:pPr marL="0" indent="0" algn="justLow" rtl="1">
              <a:buNone/>
            </a:pPr>
            <a:r>
              <a:rPr lang="fa-IR" sz="2200" b="1" dirty="0" smtClean="0"/>
              <a:t>1-برابری دقیق (5تا6سالگی): میخواهند مطمئن شوندمقدار برابری از چیزهای ارزنده مثل پول و یا تنقلات خوشمزه را دریافت کنند.</a:t>
            </a:r>
          </a:p>
          <a:p>
            <a:pPr marL="0" indent="0" algn="justLow" rtl="1">
              <a:buNone/>
            </a:pPr>
            <a:r>
              <a:rPr lang="fa-IR" sz="2200" b="1" dirty="0" smtClean="0"/>
              <a:t>2- امتیاز(6تا7سالگی) :پاداش های بیشتر به به تلاشهای جدی یا تلاشهای استثنایی.</a:t>
            </a:r>
          </a:p>
          <a:p>
            <a:pPr marL="0" indent="0" algn="justLow" rtl="1">
              <a:buNone/>
            </a:pPr>
            <a:r>
              <a:rPr lang="fa-IR" sz="2200" b="1" dirty="0" smtClean="0"/>
              <a:t>3-برابری و احسان(8سالگی):باید به کسانی که محرومند بیشتر عنایت و مبنای عدالت با موقعیت تنظیم میشود .درتعامل با غریبه ها بر مساوات ودرتعامل با دوستان براحسان تاکیددارند.</a:t>
            </a:r>
          </a:p>
          <a:p>
            <a:pPr marL="0" indent="0" algn="justLow" rtl="1">
              <a:buNone/>
            </a:pPr>
            <a:r>
              <a:rPr lang="fa-IR" sz="2200" b="1" dirty="0" smtClean="0"/>
              <a:t>پیشرفت کودکان در استدلال عدالت توزیعی،با تمایل بیشتر به کمک به دیگران،تقسیم </a:t>
            </a:r>
            <a:r>
              <a:rPr lang="fa-IR" sz="2200" b="1" dirty="0" smtClean="0"/>
              <a:t>کردن</a:t>
            </a:r>
            <a:r>
              <a:rPr lang="en-US" sz="2200" b="1" dirty="0" smtClean="0"/>
              <a:t> </a:t>
            </a:r>
            <a:r>
              <a:rPr lang="fa-IR" sz="2200" b="1" dirty="0" smtClean="0"/>
              <a:t>و </a:t>
            </a:r>
            <a:r>
              <a:rPr lang="fa-IR" sz="2200" b="1" dirty="0" smtClean="0"/>
              <a:t>همکاری با آنان ارتباط دارد.</a:t>
            </a:r>
            <a:endParaRPr lang="fa-IR" sz="2200" b="1" dirty="0"/>
          </a:p>
          <a:p>
            <a:pPr marL="0" indent="0" algn="justLow" rtl="1">
              <a:buNone/>
            </a:pPr>
            <a:endParaRPr lang="en-US" sz="22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16677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35056" cy="969264"/>
          </a:xfrm>
        </p:spPr>
        <p:txBody>
          <a:bodyPr>
            <a:normAutofit/>
          </a:bodyPr>
          <a:lstStyle/>
          <a:p>
            <a:pPr algn="ctr"/>
            <a:r>
              <a:rPr lang="fa-IR" b="1" dirty="0" smtClean="0"/>
              <a:t>آگاهی اخلاقی و اجتماعی- عرفی</a:t>
            </a:r>
            <a:endParaRPr lang="en-US" b="1" dirty="0"/>
          </a:p>
        </p:txBody>
      </p:sp>
      <p:sp>
        <p:nvSpPr>
          <p:cNvPr id="3" name="Content Placeholder 2"/>
          <p:cNvSpPr>
            <a:spLocks noGrp="1"/>
          </p:cNvSpPr>
          <p:nvPr>
            <p:ph idx="1"/>
          </p:nvPr>
        </p:nvSpPr>
        <p:spPr>
          <a:xfrm>
            <a:off x="621792" y="804672"/>
            <a:ext cx="10826496" cy="4890046"/>
          </a:xfrm>
        </p:spPr>
        <p:txBody>
          <a:bodyPr>
            <a:noAutofit/>
          </a:bodyPr>
          <a:lstStyle/>
          <a:p>
            <a:pPr algn="just" rtl="1"/>
            <a:r>
              <a:rPr lang="fa-IR" sz="2800" b="1" dirty="0" smtClean="0"/>
              <a:t>با پیشرفت عقاید در باره عدالت تعداد بیشتری از متغیرها را درنظر </a:t>
            </a:r>
            <a:r>
              <a:rPr lang="fa-IR" sz="2800" b="1" dirty="0" smtClean="0"/>
              <a:t>میگیرندودر نتیجه واجبات </a:t>
            </a:r>
            <a:r>
              <a:rPr lang="fa-IR" sz="2800" b="1" dirty="0" smtClean="0"/>
              <a:t>اخلاقی و آداب اجتماعی را روشن </a:t>
            </a:r>
            <a:r>
              <a:rPr lang="fa-IR" sz="2800" b="1" dirty="0" smtClean="0"/>
              <a:t>کرده و </a:t>
            </a:r>
            <a:r>
              <a:rPr lang="fa-IR" sz="2800" b="1" dirty="0" smtClean="0"/>
              <a:t>مرتبط می کنند.</a:t>
            </a:r>
          </a:p>
          <a:p>
            <a:pPr algn="just" rtl="1"/>
            <a:r>
              <a:rPr lang="fa-IR" sz="2800" b="1" dirty="0" smtClean="0"/>
              <a:t>تخلفات از آداب اجتماعی هدفمند را به تخلفات اخلاقی نزدیکتر میدانند.</a:t>
            </a:r>
          </a:p>
          <a:p>
            <a:pPr algn="just" rtl="1"/>
            <a:r>
              <a:rPr lang="fa-IR" sz="2800" b="1" dirty="0" smtClean="0"/>
              <a:t>با افزایش سن تشخیص می دهندکه مقاصد افراد و موقعیت های اعمال آنها بر تلویحات اخلاقی تخلف چاز آداب اجتماعی تاثیرگذاراست.</a:t>
            </a:r>
          </a:p>
          <a:p>
            <a:pPr algn="just" rtl="1"/>
            <a:r>
              <a:rPr lang="fa-IR" sz="2800" b="1" dirty="0" smtClean="0"/>
              <a:t>وقتی دستورالعملی عادلانه و محبت آمیز است،صرف نظر از اینکه چه کسی میگویدآن را درست می دانند.و اگر دستورالعمل غیراخلاقی باشد، به صورت منفی ارزیابی می شود.</a:t>
            </a:r>
          </a:p>
          <a:p>
            <a:pPr algn="just" rtl="1"/>
            <a:endParaRPr lang="en-US" sz="28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82014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300618"/>
            <a:ext cx="9528048" cy="1125846"/>
          </a:xfrm>
        </p:spPr>
        <p:txBody>
          <a:bodyPr>
            <a:normAutofit/>
          </a:bodyPr>
          <a:lstStyle/>
          <a:p>
            <a:pPr algn="ctr"/>
            <a:r>
              <a:rPr lang="fa-IR" b="1" dirty="0" smtClean="0"/>
              <a:t>آگاهی از حقوق فردی</a:t>
            </a:r>
            <a:endParaRPr lang="en-US" b="1" dirty="0"/>
          </a:p>
        </p:txBody>
      </p:sp>
      <p:sp>
        <p:nvSpPr>
          <p:cNvPr id="3" name="Content Placeholder 2"/>
          <p:cNvSpPr>
            <a:spLocks noGrp="1"/>
          </p:cNvSpPr>
          <p:nvPr>
            <p:ph idx="1"/>
          </p:nvPr>
        </p:nvSpPr>
        <p:spPr>
          <a:xfrm>
            <a:off x="448056" y="1038850"/>
            <a:ext cx="11448288" cy="5226379"/>
          </a:xfrm>
        </p:spPr>
        <p:txBody>
          <a:bodyPr>
            <a:noAutofit/>
          </a:bodyPr>
          <a:lstStyle/>
          <a:p>
            <a:pPr algn="just" rtl="1"/>
            <a:r>
              <a:rPr lang="fa-IR" sz="2500" b="1" dirty="0" smtClean="0"/>
              <a:t>در مخالفت با صاحبان قدرت، درک واجبات اخلاقی و آداب اجتماعی کودکان نیرومندمی شودومعتقد می شوند که برخی انتخاب ها مثل آرایش مو، </a:t>
            </a:r>
            <a:r>
              <a:rPr lang="fa-IR" sz="2500" b="1" dirty="0" smtClean="0"/>
              <a:t>دوستان و </a:t>
            </a:r>
            <a:r>
              <a:rPr lang="fa-IR" sz="2500" b="1" dirty="0" smtClean="0"/>
              <a:t>اوقات فراغتبه خودفرد بستگی دارد.</a:t>
            </a:r>
          </a:p>
          <a:p>
            <a:pPr algn="just" rtl="1"/>
            <a:r>
              <a:rPr lang="fa-IR" sz="2500" b="1" dirty="0" smtClean="0"/>
              <a:t>عقاید مربوط به انتخاب شخصی، درک اخلاقی کودکان را بالا می برد.در 6سالگی آزادی بیان و مذهب را به صورت حقوق فردی در نظر می گیرند حتی اگر قوانینی وجود داشته باشد که این حقوق را انکار کنند.</a:t>
            </a:r>
          </a:p>
          <a:p>
            <a:pPr algn="just" rtl="1"/>
            <a:r>
              <a:rPr lang="fa-IR" sz="2500" b="1" dirty="0" smtClean="0"/>
              <a:t>قوانینی </a:t>
            </a:r>
            <a:r>
              <a:rPr lang="fa-IR" sz="2500" b="1" dirty="0" smtClean="0"/>
              <a:t>که علیه </a:t>
            </a:r>
            <a:r>
              <a:rPr lang="fa-IR" sz="2500" b="1" dirty="0" smtClean="0"/>
              <a:t>افراد تبعیض قائل می شوندغلط دانسته و تخلف از آن را جایز می دانند.</a:t>
            </a:r>
          </a:p>
          <a:p>
            <a:pPr algn="just" rtl="1"/>
            <a:r>
              <a:rPr lang="fa-IR" sz="2500" b="1" dirty="0" smtClean="0"/>
              <a:t>بچه های بزرگتر برای انتخاب فردی محدودیت قائل هستندو موقع مواجهه با مسائل اخلاقی و شخصی متضاد مثل دوستی کردن یا نکردن باهمکلاسی از یک فرهنگ دیگریا جنسیت متفاوت،معمولا به نفع مهربانی و انصاف تصمیم میگیرندو تعصب کاهش پیدا میکند.</a:t>
            </a:r>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23663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2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04"/>
            <a:ext cx="11173968" cy="1320800"/>
          </a:xfrm>
        </p:spPr>
        <p:txBody>
          <a:bodyPr>
            <a:noAutofit/>
          </a:bodyPr>
          <a:lstStyle/>
          <a:p>
            <a:pPr algn="ctr" rtl="1"/>
            <a:r>
              <a:rPr lang="fa-IR" sz="4000" b="1" dirty="0" smtClean="0"/>
              <a:t>آگاهی از تنوع و نابرابری</a:t>
            </a:r>
            <a:endParaRPr lang="en-US" sz="4000" b="1" dirty="0"/>
          </a:p>
        </p:txBody>
      </p:sp>
      <p:sp>
        <p:nvSpPr>
          <p:cNvPr id="3" name="Content Placeholder 2"/>
          <p:cNvSpPr>
            <a:spLocks noGrp="1"/>
          </p:cNvSpPr>
          <p:nvPr>
            <p:ph idx="1"/>
          </p:nvPr>
        </p:nvSpPr>
        <p:spPr>
          <a:xfrm>
            <a:off x="374904" y="1453397"/>
            <a:ext cx="10799064" cy="4818889"/>
          </a:xfrm>
        </p:spPr>
        <p:txBody>
          <a:bodyPr>
            <a:noAutofit/>
          </a:bodyPr>
          <a:lstStyle/>
          <a:p>
            <a:pPr algn="just" rtl="1"/>
            <a:r>
              <a:rPr lang="fa-IR" sz="2800" b="1" dirty="0" smtClean="0"/>
              <a:t>کودکان </a:t>
            </a:r>
            <a:r>
              <a:rPr lang="fa-IR" sz="2800" b="1" dirty="0" smtClean="0"/>
              <a:t>در اوایل دبستان قدرت و امتیاز طبقاتی را با افراد سفیدپوست و فقر و جایگاه پست را با رنگین پوست مرتبط می دانند. و این نگرش ها را از پیامهای تلویحی در رسانه ها و جای دیگر در محیط کسب می کنند.</a:t>
            </a:r>
          </a:p>
          <a:p>
            <a:pPr algn="just" rtl="1"/>
            <a:r>
              <a:rPr lang="fa-IR" sz="2800" b="1" dirty="0" smtClean="0"/>
              <a:t>با افزایش سن کودکان به صفات درونی بیشتر توجه </a:t>
            </a:r>
            <a:r>
              <a:rPr lang="fa-IR" sz="2800" b="1" dirty="0" smtClean="0"/>
              <a:t>میکنند.طبقه </a:t>
            </a:r>
            <a:r>
              <a:rPr lang="fa-IR" sz="2800" b="1" dirty="0" smtClean="0"/>
              <a:t>بندی دنیای اجتماعی به چند طریق کودکان را قادر می سازد بفهمند که افراد می توانند هم یکسان هم متفاوت باشند(کسانی که متفاوت به نظر می رسند لزوما به صورت متفاوت فکر،احساس یا عمل نمی کنند)و نگرش های منفی به گروههای اقلیت کاهش می یابد.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3783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11576304" cy="794512"/>
          </a:xfrm>
        </p:spPr>
        <p:txBody>
          <a:bodyPr>
            <a:noAutofit/>
          </a:bodyPr>
          <a:lstStyle/>
          <a:p>
            <a:pPr algn="ctr"/>
            <a:r>
              <a:rPr lang="fa-IR" sz="3200" b="1" dirty="0" smtClean="0"/>
              <a:t>عوامل موثر بر اعتقاد کودکان بر سوگیری های نژادی و قومی</a:t>
            </a:r>
            <a:endParaRPr lang="en-US" sz="3200" b="1" dirty="0"/>
          </a:p>
        </p:txBody>
      </p:sp>
      <p:sp>
        <p:nvSpPr>
          <p:cNvPr id="3" name="Content Placeholder 2"/>
          <p:cNvSpPr>
            <a:spLocks noGrp="1"/>
          </p:cNvSpPr>
          <p:nvPr>
            <p:ph idx="1"/>
          </p:nvPr>
        </p:nvSpPr>
        <p:spPr>
          <a:xfrm>
            <a:off x="356616" y="949961"/>
            <a:ext cx="11338560" cy="5169926"/>
          </a:xfrm>
        </p:spPr>
        <p:txBody>
          <a:bodyPr>
            <a:noAutofit/>
          </a:bodyPr>
          <a:lstStyle/>
          <a:p>
            <a:pPr algn="justLow" rtl="1"/>
            <a:r>
              <a:rPr lang="fa-IR" sz="3200" b="1" dirty="0" smtClean="0"/>
              <a:t>1- برداشتی ثابت ازصفات شخصیتی:اعتقاد به ثابت بودن صفات شخصیتی باعث برداشت بد یا خوب از دیگران شده وبا نادیده گرفتن انگیزه ها و شرایط افراد و با اطلاغات محدود متعصب می شوند.</a:t>
            </a:r>
          </a:p>
          <a:p>
            <a:pPr algn="justLow" rtl="1"/>
            <a:r>
              <a:rPr lang="fa-IR" sz="3200" b="1" dirty="0" smtClean="0"/>
              <a:t>2-عزت نفس بیش از حد بالا:افراد با عزت نفس بسیاربالا به احتمال بیشتری تعصبات قومی و نژادی دارند و برای توجیه ارزیابی مطلوب از خودافرادمحروم را حقیر میشمارند. </a:t>
            </a:r>
          </a:p>
          <a:p>
            <a:pPr algn="justLow" rtl="1"/>
            <a:r>
              <a:rPr lang="fa-IR" sz="3200" b="1" dirty="0" smtClean="0"/>
              <a:t>3-دنیای اجتماعی که افراد در آنها گروه بندی شده اند:تمایزات بیشترگروهی توسط والدین </a:t>
            </a:r>
            <a:r>
              <a:rPr lang="fa-IR" sz="3200" b="1" dirty="0" smtClean="0"/>
              <a:t>تعصب </a:t>
            </a:r>
            <a:r>
              <a:rPr lang="fa-IR" sz="3200" b="1" dirty="0" smtClean="0"/>
              <a:t>بیشترکودکان را به دنبال دارد.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89055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1435</TotalTime>
  <Words>2274</Words>
  <Application>Microsoft Office PowerPoint</Application>
  <PresentationFormat>Widescreen</PresentationFormat>
  <Paragraphs>132</Paragraphs>
  <Slides>24</Slides>
  <Notes>1</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رشدهیجانی و اجتماعی در اواسط کودکی رشداخلاقی</vt:lpstr>
      <vt:lpstr>آموختن عدالت از طریق سهیم شدن</vt:lpstr>
      <vt:lpstr>آگاهی اخلاقی و اجتماعی- عرفی</vt:lpstr>
      <vt:lpstr>آگاهی از حقوق فردی</vt:lpstr>
      <vt:lpstr>آگاهی از تنوع و نابرابری</vt:lpstr>
      <vt:lpstr>عوامل موثر بر اعتقاد کودکان بر سوگیری های نژادی و قومی</vt:lpstr>
      <vt:lpstr>چگونه تعصب نژادی و قومی کاهش می یابد</vt:lpstr>
      <vt:lpstr>روابط با همسالان</vt:lpstr>
      <vt:lpstr>روابط دوستی</vt:lpstr>
      <vt:lpstr>روابط دوستی</vt:lpstr>
      <vt:lpstr>پذیرش همسالان</vt:lpstr>
      <vt:lpstr>پذیرش همسالان</vt:lpstr>
      <vt:lpstr>پذیرش همسالان</vt:lpstr>
      <vt:lpstr>عوامل تعیین کننده پذیرش همسالان</vt:lpstr>
      <vt:lpstr>عوامل تعیین کننده پذیرش همسالان</vt:lpstr>
      <vt:lpstr>عوامل تعیین کننده پذیرش همسالان</vt:lpstr>
      <vt:lpstr>روش های کمک به کودکان طرد شده</vt:lpstr>
      <vt:lpstr>نقش یابی جنسیتی</vt:lpstr>
      <vt:lpstr>عقاید جنسیت کلیشه ای</vt:lpstr>
      <vt:lpstr>هویت جنسیتی</vt:lpstr>
      <vt:lpstr>خودنگری هایی که باعث سازگاری کودکان را تحت تاثیر قرار میدهد.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234</cp:revision>
  <dcterms:created xsi:type="dcterms:W3CDTF">2020-04-24T22:15:57Z</dcterms:created>
  <dcterms:modified xsi:type="dcterms:W3CDTF">2020-06-06T18:01:44Z</dcterms:modified>
</cp:coreProperties>
</file>