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3" autoAdjust="0"/>
    <p:restoredTop sz="94652" autoAdjust="0"/>
  </p:normalViewPr>
  <p:slideViewPr>
    <p:cSldViewPr>
      <p:cViewPr varScale="1">
        <p:scale>
          <a:sx n="86" d="100"/>
          <a:sy n="86" d="100"/>
        </p:scale>
        <p:origin x="162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fa-I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Rectangle 4">
            <a:extLst>
              <a:ext uri="{FF2B5EF4-FFF2-40B4-BE49-F238E27FC236}">
                <a16:creationId xmlns:a16="http://schemas.microsoft.com/office/drawing/2014/main" id="{AC5CEE35-2FAC-44B2-91E3-29D2ACCAB3B4}"/>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5" name="Rectangle 5">
            <a:extLst>
              <a:ext uri="{FF2B5EF4-FFF2-40B4-BE49-F238E27FC236}">
                <a16:creationId xmlns:a16="http://schemas.microsoft.com/office/drawing/2014/main" id="{A0F2586D-070F-4179-835D-A9C646D7357B}"/>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6" name="Rectangle 6">
            <a:extLst>
              <a:ext uri="{FF2B5EF4-FFF2-40B4-BE49-F238E27FC236}">
                <a16:creationId xmlns:a16="http://schemas.microsoft.com/office/drawing/2014/main" id="{6B390BFA-D338-4556-9AA4-B4B22449A74A}"/>
              </a:ext>
            </a:extLst>
          </p:cNvPr>
          <p:cNvSpPr>
            <a:spLocks noGrp="1" noChangeArrowheads="1"/>
          </p:cNvSpPr>
          <p:nvPr>
            <p:ph type="sldNum" sz="quarter" idx="12"/>
          </p:nvPr>
        </p:nvSpPr>
        <p:spPr>
          <a:ln/>
        </p:spPr>
        <p:txBody>
          <a:bodyPr/>
          <a:lstStyle>
            <a:lvl1pPr>
              <a:defRPr/>
            </a:lvl1pPr>
          </a:lstStyle>
          <a:p>
            <a:fld id="{9C491608-665A-4CA4-85B9-BD4AFD44B8F3}" type="slidenum">
              <a:rPr lang="es-ES" altLang="fa-IR"/>
              <a:pPr/>
              <a:t>‹#›</a:t>
            </a:fld>
            <a:endParaRPr lang="es-ES" altLang="fa-IR"/>
          </a:p>
        </p:txBody>
      </p:sp>
    </p:spTree>
    <p:extLst>
      <p:ext uri="{BB962C8B-B14F-4D97-AF65-F5344CB8AC3E}">
        <p14:creationId xmlns:p14="http://schemas.microsoft.com/office/powerpoint/2010/main" val="1813469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4">
            <a:extLst>
              <a:ext uri="{FF2B5EF4-FFF2-40B4-BE49-F238E27FC236}">
                <a16:creationId xmlns:a16="http://schemas.microsoft.com/office/drawing/2014/main" id="{ED705EF7-2CB8-4797-940F-7FF85BD710CC}"/>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5" name="Rectangle 5">
            <a:extLst>
              <a:ext uri="{FF2B5EF4-FFF2-40B4-BE49-F238E27FC236}">
                <a16:creationId xmlns:a16="http://schemas.microsoft.com/office/drawing/2014/main" id="{F7FFA2F2-11EF-4434-9215-2E07E356473D}"/>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6" name="Rectangle 6">
            <a:extLst>
              <a:ext uri="{FF2B5EF4-FFF2-40B4-BE49-F238E27FC236}">
                <a16:creationId xmlns:a16="http://schemas.microsoft.com/office/drawing/2014/main" id="{FB83A111-4208-4BCD-9ABB-74974D0250A0}"/>
              </a:ext>
            </a:extLst>
          </p:cNvPr>
          <p:cNvSpPr>
            <a:spLocks noGrp="1" noChangeArrowheads="1"/>
          </p:cNvSpPr>
          <p:nvPr>
            <p:ph type="sldNum" sz="quarter" idx="12"/>
          </p:nvPr>
        </p:nvSpPr>
        <p:spPr>
          <a:ln/>
        </p:spPr>
        <p:txBody>
          <a:bodyPr/>
          <a:lstStyle>
            <a:lvl1pPr>
              <a:defRPr/>
            </a:lvl1pPr>
          </a:lstStyle>
          <a:p>
            <a:fld id="{31195FA2-9982-499E-B086-06D19E0340A1}" type="slidenum">
              <a:rPr lang="es-ES" altLang="fa-IR"/>
              <a:pPr/>
              <a:t>‹#›</a:t>
            </a:fld>
            <a:endParaRPr lang="es-ES" altLang="fa-IR"/>
          </a:p>
        </p:txBody>
      </p:sp>
    </p:spTree>
    <p:extLst>
      <p:ext uri="{BB962C8B-B14F-4D97-AF65-F5344CB8AC3E}">
        <p14:creationId xmlns:p14="http://schemas.microsoft.com/office/powerpoint/2010/main" val="721655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4">
            <a:extLst>
              <a:ext uri="{FF2B5EF4-FFF2-40B4-BE49-F238E27FC236}">
                <a16:creationId xmlns:a16="http://schemas.microsoft.com/office/drawing/2014/main" id="{D1AFB09C-247D-4887-99A6-73FC44569152}"/>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5" name="Rectangle 5">
            <a:extLst>
              <a:ext uri="{FF2B5EF4-FFF2-40B4-BE49-F238E27FC236}">
                <a16:creationId xmlns:a16="http://schemas.microsoft.com/office/drawing/2014/main" id="{DEDBB3FF-1996-434E-8FE9-37E647086127}"/>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6" name="Rectangle 6">
            <a:extLst>
              <a:ext uri="{FF2B5EF4-FFF2-40B4-BE49-F238E27FC236}">
                <a16:creationId xmlns:a16="http://schemas.microsoft.com/office/drawing/2014/main" id="{BDB0BF0F-2DF5-4E4F-846A-2AA2E204C3F4}"/>
              </a:ext>
            </a:extLst>
          </p:cNvPr>
          <p:cNvSpPr>
            <a:spLocks noGrp="1" noChangeArrowheads="1"/>
          </p:cNvSpPr>
          <p:nvPr>
            <p:ph type="sldNum" sz="quarter" idx="12"/>
          </p:nvPr>
        </p:nvSpPr>
        <p:spPr>
          <a:ln/>
        </p:spPr>
        <p:txBody>
          <a:bodyPr/>
          <a:lstStyle>
            <a:lvl1pPr>
              <a:defRPr/>
            </a:lvl1pPr>
          </a:lstStyle>
          <a:p>
            <a:fld id="{8260D6CC-F107-4362-9F82-275828BF40D5}" type="slidenum">
              <a:rPr lang="es-ES" altLang="fa-IR"/>
              <a:pPr/>
              <a:t>‹#›</a:t>
            </a:fld>
            <a:endParaRPr lang="es-ES" altLang="fa-IR"/>
          </a:p>
        </p:txBody>
      </p:sp>
    </p:spTree>
    <p:extLst>
      <p:ext uri="{BB962C8B-B14F-4D97-AF65-F5344CB8AC3E}">
        <p14:creationId xmlns:p14="http://schemas.microsoft.com/office/powerpoint/2010/main" val="1360588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4">
            <a:extLst>
              <a:ext uri="{FF2B5EF4-FFF2-40B4-BE49-F238E27FC236}">
                <a16:creationId xmlns:a16="http://schemas.microsoft.com/office/drawing/2014/main" id="{079230DB-0B6A-455D-9E2E-1D7BF76E8642}"/>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5" name="Rectangle 5">
            <a:extLst>
              <a:ext uri="{FF2B5EF4-FFF2-40B4-BE49-F238E27FC236}">
                <a16:creationId xmlns:a16="http://schemas.microsoft.com/office/drawing/2014/main" id="{6452A065-929A-443E-8E14-08DF55F78638}"/>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6" name="Rectangle 6">
            <a:extLst>
              <a:ext uri="{FF2B5EF4-FFF2-40B4-BE49-F238E27FC236}">
                <a16:creationId xmlns:a16="http://schemas.microsoft.com/office/drawing/2014/main" id="{3DBABF8E-4EF2-4017-98FD-34763826EDDB}"/>
              </a:ext>
            </a:extLst>
          </p:cNvPr>
          <p:cNvSpPr>
            <a:spLocks noGrp="1" noChangeArrowheads="1"/>
          </p:cNvSpPr>
          <p:nvPr>
            <p:ph type="sldNum" sz="quarter" idx="12"/>
          </p:nvPr>
        </p:nvSpPr>
        <p:spPr>
          <a:ln/>
        </p:spPr>
        <p:txBody>
          <a:bodyPr/>
          <a:lstStyle>
            <a:lvl1pPr>
              <a:defRPr/>
            </a:lvl1pPr>
          </a:lstStyle>
          <a:p>
            <a:fld id="{BB55B2D3-B68D-4A81-9D20-1D5BDD9229F9}" type="slidenum">
              <a:rPr lang="es-ES" altLang="fa-IR"/>
              <a:pPr/>
              <a:t>‹#›</a:t>
            </a:fld>
            <a:endParaRPr lang="es-ES" altLang="fa-IR"/>
          </a:p>
        </p:txBody>
      </p:sp>
    </p:spTree>
    <p:extLst>
      <p:ext uri="{BB962C8B-B14F-4D97-AF65-F5344CB8AC3E}">
        <p14:creationId xmlns:p14="http://schemas.microsoft.com/office/powerpoint/2010/main" val="410809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fa-I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4">
            <a:extLst>
              <a:ext uri="{FF2B5EF4-FFF2-40B4-BE49-F238E27FC236}">
                <a16:creationId xmlns:a16="http://schemas.microsoft.com/office/drawing/2014/main" id="{717C8457-5D42-445F-986F-1AAC6CE377E4}"/>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5" name="Rectangle 5">
            <a:extLst>
              <a:ext uri="{FF2B5EF4-FFF2-40B4-BE49-F238E27FC236}">
                <a16:creationId xmlns:a16="http://schemas.microsoft.com/office/drawing/2014/main" id="{D1F7CB50-2102-4ECE-AC0F-9127C1A0D6DF}"/>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6" name="Rectangle 6">
            <a:extLst>
              <a:ext uri="{FF2B5EF4-FFF2-40B4-BE49-F238E27FC236}">
                <a16:creationId xmlns:a16="http://schemas.microsoft.com/office/drawing/2014/main" id="{0C9F19A7-EC87-461B-B3A6-3C2CE9160DC3}"/>
              </a:ext>
            </a:extLst>
          </p:cNvPr>
          <p:cNvSpPr>
            <a:spLocks noGrp="1" noChangeArrowheads="1"/>
          </p:cNvSpPr>
          <p:nvPr>
            <p:ph type="sldNum" sz="quarter" idx="12"/>
          </p:nvPr>
        </p:nvSpPr>
        <p:spPr>
          <a:ln/>
        </p:spPr>
        <p:txBody>
          <a:bodyPr/>
          <a:lstStyle>
            <a:lvl1pPr>
              <a:defRPr/>
            </a:lvl1pPr>
          </a:lstStyle>
          <a:p>
            <a:fld id="{94EF5774-BFFA-4BB1-AAB3-652858A43272}" type="slidenum">
              <a:rPr lang="es-ES" altLang="fa-IR"/>
              <a:pPr/>
              <a:t>‹#›</a:t>
            </a:fld>
            <a:endParaRPr lang="es-ES" altLang="fa-IR"/>
          </a:p>
        </p:txBody>
      </p:sp>
    </p:spTree>
    <p:extLst>
      <p:ext uri="{BB962C8B-B14F-4D97-AF65-F5344CB8AC3E}">
        <p14:creationId xmlns:p14="http://schemas.microsoft.com/office/powerpoint/2010/main" val="297347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Rectangle 4">
            <a:extLst>
              <a:ext uri="{FF2B5EF4-FFF2-40B4-BE49-F238E27FC236}">
                <a16:creationId xmlns:a16="http://schemas.microsoft.com/office/drawing/2014/main" id="{E01C5463-4A5A-494D-A0CE-8BD64F9B895D}"/>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6" name="Rectangle 5">
            <a:extLst>
              <a:ext uri="{FF2B5EF4-FFF2-40B4-BE49-F238E27FC236}">
                <a16:creationId xmlns:a16="http://schemas.microsoft.com/office/drawing/2014/main" id="{A617EF8D-CEE1-4EEE-A6C4-5251574204D5}"/>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7" name="Rectangle 6">
            <a:extLst>
              <a:ext uri="{FF2B5EF4-FFF2-40B4-BE49-F238E27FC236}">
                <a16:creationId xmlns:a16="http://schemas.microsoft.com/office/drawing/2014/main" id="{B30C9BC1-9883-40D6-A17B-64B93298F64B}"/>
              </a:ext>
            </a:extLst>
          </p:cNvPr>
          <p:cNvSpPr>
            <a:spLocks noGrp="1" noChangeArrowheads="1"/>
          </p:cNvSpPr>
          <p:nvPr>
            <p:ph type="sldNum" sz="quarter" idx="12"/>
          </p:nvPr>
        </p:nvSpPr>
        <p:spPr>
          <a:ln/>
        </p:spPr>
        <p:txBody>
          <a:bodyPr/>
          <a:lstStyle>
            <a:lvl1pPr>
              <a:defRPr/>
            </a:lvl1pPr>
          </a:lstStyle>
          <a:p>
            <a:fld id="{7AA2FC15-7E98-4D67-9395-D26708C9B4E1}" type="slidenum">
              <a:rPr lang="es-ES" altLang="fa-IR"/>
              <a:pPr/>
              <a:t>‹#›</a:t>
            </a:fld>
            <a:endParaRPr lang="es-ES" altLang="fa-IR"/>
          </a:p>
        </p:txBody>
      </p:sp>
    </p:spTree>
    <p:extLst>
      <p:ext uri="{BB962C8B-B14F-4D97-AF65-F5344CB8AC3E}">
        <p14:creationId xmlns:p14="http://schemas.microsoft.com/office/powerpoint/2010/main" val="1528148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fa-I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Rectangle 4">
            <a:extLst>
              <a:ext uri="{FF2B5EF4-FFF2-40B4-BE49-F238E27FC236}">
                <a16:creationId xmlns:a16="http://schemas.microsoft.com/office/drawing/2014/main" id="{45E1BC2E-4500-4C9E-BB3E-FA7626AD993C}"/>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8" name="Rectangle 5">
            <a:extLst>
              <a:ext uri="{FF2B5EF4-FFF2-40B4-BE49-F238E27FC236}">
                <a16:creationId xmlns:a16="http://schemas.microsoft.com/office/drawing/2014/main" id="{FF1C9337-EBC2-42E2-B3DE-EC6C2E07A1E1}"/>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9" name="Rectangle 6">
            <a:extLst>
              <a:ext uri="{FF2B5EF4-FFF2-40B4-BE49-F238E27FC236}">
                <a16:creationId xmlns:a16="http://schemas.microsoft.com/office/drawing/2014/main" id="{0092DFDD-C862-44E7-A5C1-4739E3A9DB51}"/>
              </a:ext>
            </a:extLst>
          </p:cNvPr>
          <p:cNvSpPr>
            <a:spLocks noGrp="1" noChangeArrowheads="1"/>
          </p:cNvSpPr>
          <p:nvPr>
            <p:ph type="sldNum" sz="quarter" idx="12"/>
          </p:nvPr>
        </p:nvSpPr>
        <p:spPr>
          <a:ln/>
        </p:spPr>
        <p:txBody>
          <a:bodyPr/>
          <a:lstStyle>
            <a:lvl1pPr>
              <a:defRPr/>
            </a:lvl1pPr>
          </a:lstStyle>
          <a:p>
            <a:fld id="{FFF096AE-6A6E-497A-BDF0-0B5BEED3496B}" type="slidenum">
              <a:rPr lang="es-ES" altLang="fa-IR"/>
              <a:pPr/>
              <a:t>‹#›</a:t>
            </a:fld>
            <a:endParaRPr lang="es-ES" altLang="fa-IR"/>
          </a:p>
        </p:txBody>
      </p:sp>
    </p:spTree>
    <p:extLst>
      <p:ext uri="{BB962C8B-B14F-4D97-AF65-F5344CB8AC3E}">
        <p14:creationId xmlns:p14="http://schemas.microsoft.com/office/powerpoint/2010/main" val="94714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Rectangle 4">
            <a:extLst>
              <a:ext uri="{FF2B5EF4-FFF2-40B4-BE49-F238E27FC236}">
                <a16:creationId xmlns:a16="http://schemas.microsoft.com/office/drawing/2014/main" id="{4F258C72-5C73-4770-A45A-4B4134874D8F}"/>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4" name="Rectangle 5">
            <a:extLst>
              <a:ext uri="{FF2B5EF4-FFF2-40B4-BE49-F238E27FC236}">
                <a16:creationId xmlns:a16="http://schemas.microsoft.com/office/drawing/2014/main" id="{4D427FAE-A238-42EF-94A4-1053021F61EF}"/>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5" name="Rectangle 6">
            <a:extLst>
              <a:ext uri="{FF2B5EF4-FFF2-40B4-BE49-F238E27FC236}">
                <a16:creationId xmlns:a16="http://schemas.microsoft.com/office/drawing/2014/main" id="{580D3094-D520-4A18-988D-0CCA59376EA0}"/>
              </a:ext>
            </a:extLst>
          </p:cNvPr>
          <p:cNvSpPr>
            <a:spLocks noGrp="1" noChangeArrowheads="1"/>
          </p:cNvSpPr>
          <p:nvPr>
            <p:ph type="sldNum" sz="quarter" idx="12"/>
          </p:nvPr>
        </p:nvSpPr>
        <p:spPr>
          <a:ln/>
        </p:spPr>
        <p:txBody>
          <a:bodyPr/>
          <a:lstStyle>
            <a:lvl1pPr>
              <a:defRPr/>
            </a:lvl1pPr>
          </a:lstStyle>
          <a:p>
            <a:fld id="{CE38498E-AE15-4181-8B58-8C3F76DBF422}" type="slidenum">
              <a:rPr lang="es-ES" altLang="fa-IR"/>
              <a:pPr/>
              <a:t>‹#›</a:t>
            </a:fld>
            <a:endParaRPr lang="es-ES" altLang="fa-IR"/>
          </a:p>
        </p:txBody>
      </p:sp>
    </p:spTree>
    <p:extLst>
      <p:ext uri="{BB962C8B-B14F-4D97-AF65-F5344CB8AC3E}">
        <p14:creationId xmlns:p14="http://schemas.microsoft.com/office/powerpoint/2010/main" val="361724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EC9BD3C-7775-49A0-B4B1-33F008F0D985}"/>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3" name="Rectangle 5">
            <a:extLst>
              <a:ext uri="{FF2B5EF4-FFF2-40B4-BE49-F238E27FC236}">
                <a16:creationId xmlns:a16="http://schemas.microsoft.com/office/drawing/2014/main" id="{CEA5C811-5387-4C08-A57E-EE791DF0A1F5}"/>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4" name="Rectangle 6">
            <a:extLst>
              <a:ext uri="{FF2B5EF4-FFF2-40B4-BE49-F238E27FC236}">
                <a16:creationId xmlns:a16="http://schemas.microsoft.com/office/drawing/2014/main" id="{5E84EDEB-4B76-46C8-B774-812D81157F31}"/>
              </a:ext>
            </a:extLst>
          </p:cNvPr>
          <p:cNvSpPr>
            <a:spLocks noGrp="1" noChangeArrowheads="1"/>
          </p:cNvSpPr>
          <p:nvPr>
            <p:ph type="sldNum" sz="quarter" idx="12"/>
          </p:nvPr>
        </p:nvSpPr>
        <p:spPr>
          <a:ln/>
        </p:spPr>
        <p:txBody>
          <a:bodyPr/>
          <a:lstStyle>
            <a:lvl1pPr>
              <a:defRPr/>
            </a:lvl1pPr>
          </a:lstStyle>
          <a:p>
            <a:fld id="{476F31A9-66F0-4BE6-8482-EEDC97973EDB}" type="slidenum">
              <a:rPr lang="es-ES" altLang="fa-IR"/>
              <a:pPr/>
              <a:t>‹#›</a:t>
            </a:fld>
            <a:endParaRPr lang="es-ES" altLang="fa-IR"/>
          </a:p>
        </p:txBody>
      </p:sp>
    </p:spTree>
    <p:extLst>
      <p:ext uri="{BB962C8B-B14F-4D97-AF65-F5344CB8AC3E}">
        <p14:creationId xmlns:p14="http://schemas.microsoft.com/office/powerpoint/2010/main" val="397186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fa-I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a:extLst>
              <a:ext uri="{FF2B5EF4-FFF2-40B4-BE49-F238E27FC236}">
                <a16:creationId xmlns:a16="http://schemas.microsoft.com/office/drawing/2014/main" id="{D0F4C97C-E9B3-40C0-9D5B-54F6EDD3C141}"/>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6" name="Rectangle 5">
            <a:extLst>
              <a:ext uri="{FF2B5EF4-FFF2-40B4-BE49-F238E27FC236}">
                <a16:creationId xmlns:a16="http://schemas.microsoft.com/office/drawing/2014/main" id="{1FED31D7-5160-4EFA-A909-396F72CFB8C6}"/>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7" name="Rectangle 6">
            <a:extLst>
              <a:ext uri="{FF2B5EF4-FFF2-40B4-BE49-F238E27FC236}">
                <a16:creationId xmlns:a16="http://schemas.microsoft.com/office/drawing/2014/main" id="{76A0EBA8-9F1B-42AD-8CBB-2343288652DD}"/>
              </a:ext>
            </a:extLst>
          </p:cNvPr>
          <p:cNvSpPr>
            <a:spLocks noGrp="1" noChangeArrowheads="1"/>
          </p:cNvSpPr>
          <p:nvPr>
            <p:ph type="sldNum" sz="quarter" idx="12"/>
          </p:nvPr>
        </p:nvSpPr>
        <p:spPr>
          <a:ln/>
        </p:spPr>
        <p:txBody>
          <a:bodyPr/>
          <a:lstStyle>
            <a:lvl1pPr>
              <a:defRPr/>
            </a:lvl1pPr>
          </a:lstStyle>
          <a:p>
            <a:fld id="{278B5BFC-6057-40A7-B796-D444151F516A}" type="slidenum">
              <a:rPr lang="es-ES" altLang="fa-IR"/>
              <a:pPr/>
              <a:t>‹#›</a:t>
            </a:fld>
            <a:endParaRPr lang="es-ES" altLang="fa-IR"/>
          </a:p>
        </p:txBody>
      </p:sp>
    </p:spTree>
    <p:extLst>
      <p:ext uri="{BB962C8B-B14F-4D97-AF65-F5344CB8AC3E}">
        <p14:creationId xmlns:p14="http://schemas.microsoft.com/office/powerpoint/2010/main" val="238933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fa-I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a:extLst>
              <a:ext uri="{FF2B5EF4-FFF2-40B4-BE49-F238E27FC236}">
                <a16:creationId xmlns:a16="http://schemas.microsoft.com/office/drawing/2014/main" id="{D111A1CA-2DE6-44D9-A77B-7642FA153DAA}"/>
              </a:ext>
            </a:extLst>
          </p:cNvPr>
          <p:cNvSpPr>
            <a:spLocks noGrp="1" noChangeArrowheads="1"/>
          </p:cNvSpPr>
          <p:nvPr>
            <p:ph type="dt" sz="half" idx="10"/>
          </p:nvPr>
        </p:nvSpPr>
        <p:spPr>
          <a:ln/>
        </p:spPr>
        <p:txBody>
          <a:bodyPr/>
          <a:lstStyle>
            <a:lvl1pPr>
              <a:defRPr/>
            </a:lvl1pPr>
          </a:lstStyle>
          <a:p>
            <a:pPr>
              <a:defRPr/>
            </a:pPr>
            <a:endParaRPr lang="es-ES" altLang="fa-IR"/>
          </a:p>
        </p:txBody>
      </p:sp>
      <p:sp>
        <p:nvSpPr>
          <p:cNvPr id="6" name="Rectangle 5">
            <a:extLst>
              <a:ext uri="{FF2B5EF4-FFF2-40B4-BE49-F238E27FC236}">
                <a16:creationId xmlns:a16="http://schemas.microsoft.com/office/drawing/2014/main" id="{07279DCC-8E90-45DE-9873-2619D89386B4}"/>
              </a:ext>
            </a:extLst>
          </p:cNvPr>
          <p:cNvSpPr>
            <a:spLocks noGrp="1" noChangeArrowheads="1"/>
          </p:cNvSpPr>
          <p:nvPr>
            <p:ph type="ftr" sz="quarter" idx="11"/>
          </p:nvPr>
        </p:nvSpPr>
        <p:spPr>
          <a:ln/>
        </p:spPr>
        <p:txBody>
          <a:bodyPr/>
          <a:lstStyle>
            <a:lvl1pPr>
              <a:defRPr/>
            </a:lvl1pPr>
          </a:lstStyle>
          <a:p>
            <a:pPr>
              <a:defRPr/>
            </a:pPr>
            <a:endParaRPr lang="es-ES" altLang="fa-IR"/>
          </a:p>
        </p:txBody>
      </p:sp>
      <p:sp>
        <p:nvSpPr>
          <p:cNvPr id="7" name="Rectangle 6">
            <a:extLst>
              <a:ext uri="{FF2B5EF4-FFF2-40B4-BE49-F238E27FC236}">
                <a16:creationId xmlns:a16="http://schemas.microsoft.com/office/drawing/2014/main" id="{6F4051AC-10F5-4F07-AAA5-1CA2E15E61EB}"/>
              </a:ext>
            </a:extLst>
          </p:cNvPr>
          <p:cNvSpPr>
            <a:spLocks noGrp="1" noChangeArrowheads="1"/>
          </p:cNvSpPr>
          <p:nvPr>
            <p:ph type="sldNum" sz="quarter" idx="12"/>
          </p:nvPr>
        </p:nvSpPr>
        <p:spPr>
          <a:ln/>
        </p:spPr>
        <p:txBody>
          <a:bodyPr/>
          <a:lstStyle>
            <a:lvl1pPr>
              <a:defRPr/>
            </a:lvl1pPr>
          </a:lstStyle>
          <a:p>
            <a:fld id="{3A9847B6-2CE3-4530-A82F-35A5365E830B}" type="slidenum">
              <a:rPr lang="es-ES" altLang="fa-IR"/>
              <a:pPr/>
              <a:t>‹#›</a:t>
            </a:fld>
            <a:endParaRPr lang="es-ES" altLang="fa-IR"/>
          </a:p>
        </p:txBody>
      </p:sp>
    </p:spTree>
    <p:extLst>
      <p:ext uri="{BB962C8B-B14F-4D97-AF65-F5344CB8AC3E}">
        <p14:creationId xmlns:p14="http://schemas.microsoft.com/office/powerpoint/2010/main" val="2482583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F0F9944-D8A3-4083-B897-692745CA75B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fa-IR"/>
              <a:t>Haga clic para cambiar el estilo de título	</a:t>
            </a:r>
          </a:p>
        </p:txBody>
      </p:sp>
      <p:sp>
        <p:nvSpPr>
          <p:cNvPr id="1027" name="Rectangle 3">
            <a:extLst>
              <a:ext uri="{FF2B5EF4-FFF2-40B4-BE49-F238E27FC236}">
                <a16:creationId xmlns:a16="http://schemas.microsoft.com/office/drawing/2014/main" id="{30B28D47-497B-4C24-A50C-97B17299542E}"/>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fa-IR"/>
              <a:t>Haga clic para modificar el estilo de texto del patrón</a:t>
            </a:r>
          </a:p>
          <a:p>
            <a:pPr lvl="1"/>
            <a:r>
              <a:rPr lang="es-ES" altLang="fa-IR"/>
              <a:t>Segundo nivel</a:t>
            </a:r>
          </a:p>
          <a:p>
            <a:pPr lvl="2"/>
            <a:r>
              <a:rPr lang="es-ES" altLang="fa-IR"/>
              <a:t>Tercer nivel</a:t>
            </a:r>
          </a:p>
          <a:p>
            <a:pPr lvl="3"/>
            <a:r>
              <a:rPr lang="es-ES" altLang="fa-IR"/>
              <a:t>Cuarto nivel</a:t>
            </a:r>
          </a:p>
          <a:p>
            <a:pPr lvl="4"/>
            <a:r>
              <a:rPr lang="es-ES" altLang="fa-IR"/>
              <a:t>Quinto nivel</a:t>
            </a:r>
          </a:p>
        </p:txBody>
      </p:sp>
      <p:sp>
        <p:nvSpPr>
          <p:cNvPr id="1028" name="Rectangle 4">
            <a:extLst>
              <a:ext uri="{FF2B5EF4-FFF2-40B4-BE49-F238E27FC236}">
                <a16:creationId xmlns:a16="http://schemas.microsoft.com/office/drawing/2014/main" id="{AFB258C0-ED91-4E48-9293-A38329FA23CA}"/>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s-ES" altLang="fa-IR"/>
          </a:p>
        </p:txBody>
      </p:sp>
      <p:sp>
        <p:nvSpPr>
          <p:cNvPr id="1029" name="Rectangle 5">
            <a:extLst>
              <a:ext uri="{FF2B5EF4-FFF2-40B4-BE49-F238E27FC236}">
                <a16:creationId xmlns:a16="http://schemas.microsoft.com/office/drawing/2014/main" id="{170542E7-47ED-438D-9B46-022B613D8CA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s-ES" altLang="fa-IR"/>
          </a:p>
        </p:txBody>
      </p:sp>
      <p:sp>
        <p:nvSpPr>
          <p:cNvPr id="1030" name="Rectangle 6">
            <a:extLst>
              <a:ext uri="{FF2B5EF4-FFF2-40B4-BE49-F238E27FC236}">
                <a16:creationId xmlns:a16="http://schemas.microsoft.com/office/drawing/2014/main" id="{5C9EA092-AB2E-4210-B342-14349CC11449}"/>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F9AAAEE-4AF0-472B-BA99-B6F0242EC79A}" type="slidenum">
              <a:rPr lang="es-ES" altLang="fa-IR"/>
              <a:pPr/>
              <a:t>‹#›</a:t>
            </a:fld>
            <a:endParaRPr lang="es-ES" alt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0" name="Rectangle 22">
            <a:extLst>
              <a:ext uri="{FF2B5EF4-FFF2-40B4-BE49-F238E27FC236}">
                <a16:creationId xmlns:a16="http://schemas.microsoft.com/office/drawing/2014/main" id="{DE621FD5-FE5A-4C2A-B494-BF9C0DA4AF7C}"/>
              </a:ext>
            </a:extLst>
          </p:cNvPr>
          <p:cNvSpPr>
            <a:spLocks noGrp="1" noChangeArrowheads="1"/>
          </p:cNvSpPr>
          <p:nvPr>
            <p:ph type="ctrTitle"/>
          </p:nvPr>
        </p:nvSpPr>
        <p:spPr>
          <a:xfrm>
            <a:off x="0" y="0"/>
            <a:ext cx="9396413" cy="5013325"/>
          </a:xfrm>
        </p:spPr>
        <p:txBody>
          <a:bodyPr anchor="ctr"/>
          <a:lstStyle/>
          <a:p>
            <a:pPr eaLnBrk="1" hangingPunct="1"/>
            <a:r>
              <a:rPr lang="fa-IR" altLang="fa-IR" sz="20000">
                <a:solidFill>
                  <a:schemeClr val="bg1"/>
                </a:solidFill>
                <a:latin typeface="Aldhabi" panose="01000000000000000000" pitchFamily="2" charset="-78"/>
                <a:cs typeface="Aldhabi" panose="01000000000000000000" pitchFamily="2" charset="-78"/>
              </a:rPr>
              <a:t>بسم الله الرحمن الرحیم</a:t>
            </a:r>
            <a:endParaRPr lang="es-ES" altLang="fa-IR" sz="20000">
              <a:solidFill>
                <a:schemeClr val="bg1"/>
              </a:solidFill>
              <a:latin typeface="Aldhabi" panose="01000000000000000000" pitchFamily="2" charset="-78"/>
              <a:cs typeface="Aldhabi" panose="01000000000000000000" pitchFamily="2" charset="-78"/>
            </a:endParaRP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070"/>
                                        </p:tgtEl>
                                        <p:attrNameLst>
                                          <p:attrName>style.visibility</p:attrName>
                                        </p:attrNameLst>
                                      </p:cBhvr>
                                      <p:to>
                                        <p:strVal val="visible"/>
                                      </p:to>
                                    </p:set>
                                    <p:animEffect transition="in" filter="wedge">
                                      <p:cBhvr>
                                        <p:cTn id="7" dur="2000"/>
                                        <p:tgtEl>
                                          <p:spTgt spid="20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B97EE-A5B7-4745-AE3D-30A215E58F13}"/>
              </a:ext>
            </a:extLst>
          </p:cNvPr>
          <p:cNvSpPr>
            <a:spLocks noGrp="1"/>
          </p:cNvSpPr>
          <p:nvPr>
            <p:ph type="title"/>
          </p:nvPr>
        </p:nvSpPr>
        <p:spPr>
          <a:xfrm>
            <a:off x="898525" y="115888"/>
            <a:ext cx="8229600" cy="706437"/>
          </a:xfrm>
        </p:spPr>
        <p:txBody>
          <a:bodyPr/>
          <a:lstStyle/>
          <a:p>
            <a:pPr eaLnBrk="1" hangingPunct="1"/>
            <a:r>
              <a:rPr lang="fa-IR" altLang="en-US">
                <a:solidFill>
                  <a:srgbClr val="FF0000"/>
                </a:solidFill>
              </a:rPr>
              <a:t>ملاک فطری بودن در حکمت نظری و عملی</a:t>
            </a:r>
          </a:p>
        </p:txBody>
      </p:sp>
      <p:sp>
        <p:nvSpPr>
          <p:cNvPr id="3" name="Content Placeholder 2">
            <a:extLst>
              <a:ext uri="{FF2B5EF4-FFF2-40B4-BE49-F238E27FC236}">
                <a16:creationId xmlns:a16="http://schemas.microsoft.com/office/drawing/2014/main" id="{2C673378-4C88-488F-AC5B-0866BAD46330}"/>
              </a:ext>
            </a:extLst>
          </p:cNvPr>
          <p:cNvSpPr>
            <a:spLocks noGrp="1"/>
          </p:cNvSpPr>
          <p:nvPr>
            <p:ph idx="1"/>
          </p:nvPr>
        </p:nvSpPr>
        <p:spPr>
          <a:xfrm>
            <a:off x="457200" y="981075"/>
            <a:ext cx="8507413" cy="5184775"/>
          </a:xfrm>
        </p:spPr>
        <p:txBody>
          <a:bodyPr/>
          <a:lstStyle/>
          <a:p>
            <a:pPr algn="r" eaLnBrk="1" hangingPunct="1"/>
            <a:r>
              <a:rPr lang="fa-IR" altLang="en-US" sz="1800">
                <a:solidFill>
                  <a:schemeClr val="bg1"/>
                </a:solidFill>
              </a:rPr>
              <a:t>ملاک فطری بودنِ ادراک بودها و نبودها و هست­ها و نیست­ها، به بدیهی یا اولی بودن حکمت نظری مربوط به آن است و ملاک فطری بودن ادراک بایدها و نبایدها به بدیهیات حکمت عملی، یعنی حسن عدل و قبح ظلم مرتبط است. به عبارت دیگر ما در حکمت نظری اصلی بدیهی داریم که امتناع تناقض است و در حکمت عملی نیز اصلی بدیهی داریم که حسن عدل و قبح ظلم است.</a:t>
            </a:r>
          </a:p>
          <a:p>
            <a:pPr algn="r" eaLnBrk="1" hangingPunct="1"/>
            <a:endParaRPr lang="fa-IR" altLang="en-US" sz="1800">
              <a:solidFill>
                <a:schemeClr val="bg1"/>
              </a:solidFill>
            </a:endParaRPr>
          </a:p>
          <a:p>
            <a:pPr algn="r" eaLnBrk="1" hangingPunct="1"/>
            <a:r>
              <a:rPr lang="fa-IR" altLang="en-US" sz="1800">
                <a:solidFill>
                  <a:schemeClr val="bg1"/>
                </a:solidFill>
              </a:rPr>
              <a:t>گرچه بدیهی بودن حسن عدل و قبح ظلم مانند بدیهی بودن اصل امتناع جمع نقیضین و بداهت ضرورت ثبوت شیء برای نفس شیء و امتناع سلب شیء از نفس شیء و مانند آن نیست، زیرا در هست­ها و نیست­ها، اگر حتی اجتماع و روابط اجتماعی هم نباشد، ثبوت شیء برای خود شیء ضروری است و اجتماع نقیضین یا سلب شیء از نفس خود محال است. اما در مسایل عملی در صورتی معنای عدل و ظلم و معانی اجتماعی و اخلاقی و حقوقی و عاطفی آنها روشن می­شود که اجتماعی باشد و روابط اجتماعی وجود داشته باشد تا در این روابط مفهوم عدل و ظلم روشن شود، مثلاً متاعی از فردی ربوده شود یا حقی به کسی ادا گردد تا این مفهوم، خودش را در ضمن مصداق نشان دهد.</a:t>
            </a:r>
          </a:p>
          <a:p>
            <a:pPr algn="r" eaLnBrk="1" hangingPunct="1"/>
            <a:endParaRPr lang="fa-IR" altLang="en-US" sz="1800">
              <a:solidFill>
                <a:schemeClr val="bg1"/>
              </a:solidFill>
            </a:endParaRPr>
          </a:p>
          <a:p>
            <a:pPr algn="r" eaLnBrk="1" hangingPunct="1"/>
            <a:r>
              <a:rPr lang="fa-IR" altLang="en-US" sz="1800">
                <a:solidFill>
                  <a:schemeClr val="bg1"/>
                </a:solidFill>
              </a:rPr>
              <a:t>به عبارت دیگر ضرورت­های حکمت عملی زمانی ادراک­پذیرند که جامعه­ای وجود داشته باشد و انسان در آن جامعه زندگی کند و حقی در آن برای همگان در نظر گرفته شود، در این صورت اگر افراد به حق خودشان نایل شوند، از این عمل، عدل انتزاع می­شود و اگر بعضی از این حق بر اثر تجاوز محروم شوند، ظلم انتزاع می­گردد و ادراک عدل و ظلم در فرض یاد شده بدیهی و ضروری است و بدون این­که به انسان بیاموزند آن را درک می­کند، یا با اندک تنبیه و توجه دادن، آن را می­یابد و ادراک می­کند</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33C0A5-2D7E-47BE-953B-BB4067D41ED1}"/>
              </a:ext>
            </a:extLst>
          </p:cNvPr>
          <p:cNvSpPr>
            <a:spLocks noGrp="1"/>
          </p:cNvSpPr>
          <p:nvPr>
            <p:ph idx="1"/>
          </p:nvPr>
        </p:nvSpPr>
        <p:spPr>
          <a:xfrm>
            <a:off x="457200" y="476250"/>
            <a:ext cx="8229600" cy="5649913"/>
          </a:xfrm>
        </p:spPr>
        <p:txBody>
          <a:bodyPr/>
          <a:lstStyle/>
          <a:p>
            <a:pPr algn="r" eaLnBrk="1" hangingPunct="1"/>
            <a:r>
              <a:rPr lang="fa-IR" altLang="en-US" sz="1600">
                <a:solidFill>
                  <a:schemeClr val="bg1"/>
                </a:solidFill>
              </a:rPr>
              <a:t>با</a:t>
            </a:r>
            <a:r>
              <a:rPr lang="fa-IR" altLang="en-US" sz="1600"/>
              <a:t> </a:t>
            </a:r>
            <a:r>
              <a:rPr lang="fa-IR" altLang="en-US" sz="1600">
                <a:solidFill>
                  <a:schemeClr val="bg1"/>
                </a:solidFill>
              </a:rPr>
              <a:t>توجه به بیان اصطلاح حکمت نظری و حکت عملی و مصطلح عقل نظری و عقل عملی-و این­که حکمت نظری و عملی هر دو با عقل نظری ادراک می­شوند، زیرا عقل نظری کاری جز ادراک ندارد و عقل عملی کارش ادراک نیست، بلکه گرایش است- از این بیان روشن می­شود که ملاک فطری بودن مفاهیم یا قضایا در مسائل مربوط به حکمت نظری و حکمت عملی که با عقل نظری ادراک می­شوند بدیهی و اولی بودن آنهاست ولی ملاک فطری بودن در عقل عملی به آن است که انسان بالطبع به طرف آن کارها گرایش دارد، کارهایی که اوّلاً با ساختار درونی انسان هماهنگ و ثانیاً با هدفی که در پیش دارد مناسب و سازگار است.</a:t>
            </a:r>
          </a:p>
          <a:p>
            <a:pPr algn="r" eaLnBrk="1" hangingPunct="1"/>
            <a:endParaRPr lang="fa-IR" altLang="en-US" sz="1600">
              <a:solidFill>
                <a:schemeClr val="bg1"/>
              </a:solidFill>
            </a:endParaRPr>
          </a:p>
          <a:p>
            <a:pPr algn="r" eaLnBrk="1" hangingPunct="1"/>
            <a:r>
              <a:rPr lang="fa-IR" altLang="en-US" sz="1600">
                <a:solidFill>
                  <a:schemeClr val="bg1"/>
                </a:solidFill>
              </a:rPr>
              <a:t>بنابراین عدل از اموری است که نهاد انسان به طرف آن گرایش دارد و ظلم از اموری است که نهان انسان از آن گریزان است. زیرا عدل هم با ساختار درونی انسان هماهنگ است و هم با هدف بیرونی انسان سازگار؛ برخلاف ظلم که هم تحمیلی بر ساختار درونی انسان است و هم با هدف بیرونی ناسازگار، چنان که سمّ و غذای مسموم هم با جهاز هاضمه انسان ناسازگار است و هم با هدف آفرینش وی مخالف است، لذا موجب هلاکت یا رنج او می­گردد و یا اگر باعث هلاکت و رنج او نشود و یا از رشد او نکاهد حداقل در رشد و نمو او تأثیری ندارد.</a:t>
            </a:r>
          </a:p>
          <a:p>
            <a:pPr algn="r" eaLnBrk="1" hangingPunct="1"/>
            <a:endParaRPr lang="fa-IR" altLang="en-US" sz="1600">
              <a:solidFill>
                <a:schemeClr val="bg1"/>
              </a:solidFill>
            </a:endParaRPr>
          </a:p>
          <a:p>
            <a:pPr algn="r" eaLnBrk="1" hangingPunct="1"/>
            <a:r>
              <a:rPr lang="fa-IR" altLang="en-US" sz="1600">
                <a:solidFill>
                  <a:schemeClr val="bg1"/>
                </a:solidFill>
              </a:rPr>
              <a:t>این­که گفته­اند: بایدهای اخلاقی و حقوقی و فقهی فطری هستند، ملاک فطری انسان بودن در آن­ها به این است که با شهوت و غضب و عقل او هماهنگ باشد و در جایی­که محور اراده و تصمیم و عزم و اخلاص است، تعادل آن­ها را حفظ کرده و رسیدن به هدف را برای او تسهیل کند؛ و اگر باید و نبایدها از اموری باشد که با نظام داخلی انسان و ساختار درونی او هماهنگ نباشد و تعادل قوای او را برهم بزند و بین شهوت و عقل یا غضب و عقل اختلاف رخ دهد و یا مانع غایی انسان باشد و نگذارد انسان به هدف نایل شود، فطری وی نخواهد بود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5246A-706D-4AB5-87C3-F2048894BBE1}"/>
              </a:ext>
            </a:extLst>
          </p:cNvPr>
          <p:cNvSpPr>
            <a:spLocks noGrp="1"/>
          </p:cNvSpPr>
          <p:nvPr>
            <p:ph type="title"/>
          </p:nvPr>
        </p:nvSpPr>
        <p:spPr>
          <a:xfrm>
            <a:off x="479425" y="115888"/>
            <a:ext cx="8229600" cy="720725"/>
          </a:xfrm>
        </p:spPr>
        <p:txBody>
          <a:bodyPr/>
          <a:lstStyle/>
          <a:p>
            <a:pPr algn="r" eaLnBrk="1" hangingPunct="1"/>
            <a:r>
              <a:rPr lang="fa-IR" altLang="en-US">
                <a:solidFill>
                  <a:srgbClr val="FF0000"/>
                </a:solidFill>
              </a:rPr>
              <a:t>برهان­پذیری امور فطری</a:t>
            </a:r>
          </a:p>
        </p:txBody>
      </p:sp>
      <p:sp>
        <p:nvSpPr>
          <p:cNvPr id="3" name="Content Placeholder 2">
            <a:extLst>
              <a:ext uri="{FF2B5EF4-FFF2-40B4-BE49-F238E27FC236}">
                <a16:creationId xmlns:a16="http://schemas.microsoft.com/office/drawing/2014/main" id="{E4030C53-E19A-4C4A-8C51-05A3A6E2AD38}"/>
              </a:ext>
            </a:extLst>
          </p:cNvPr>
          <p:cNvSpPr>
            <a:spLocks noGrp="1"/>
          </p:cNvSpPr>
          <p:nvPr>
            <p:ph idx="1"/>
          </p:nvPr>
        </p:nvSpPr>
        <p:spPr>
          <a:xfrm>
            <a:off x="452438" y="871538"/>
            <a:ext cx="8251825" cy="5145087"/>
          </a:xfrm>
        </p:spPr>
        <p:txBody>
          <a:bodyPr/>
          <a:lstStyle/>
          <a:p>
            <a:pPr algn="r" eaLnBrk="1" hangingPunct="1"/>
            <a:r>
              <a:rPr lang="fa-IR" altLang="en-US" sz="1800">
                <a:solidFill>
                  <a:schemeClr val="bg1"/>
                </a:solidFill>
              </a:rPr>
              <a:t>یکی از مسائل مربوط به فطرت، نسبت بین فطرت و برهان است؛ یعنی آیا امور فطری برهان بردارند یا نه؟ و اگر برهان بردارند، برهان آنها چیست؟</a:t>
            </a:r>
          </a:p>
          <a:p>
            <a:pPr algn="r" eaLnBrk="1" hangingPunct="1"/>
            <a:endParaRPr lang="fa-IR" altLang="en-US" sz="1800">
              <a:solidFill>
                <a:schemeClr val="bg1"/>
              </a:solidFill>
            </a:endParaRPr>
          </a:p>
          <a:p>
            <a:pPr algn="r" eaLnBrk="1" hangingPunct="1"/>
            <a:r>
              <a:rPr lang="fa-IR" altLang="en-US" sz="1800">
                <a:solidFill>
                  <a:schemeClr val="bg1"/>
                </a:solidFill>
              </a:rPr>
              <a:t>در پاسخ به این پرسش می­توان گفت که امور فطری دو بخش دارند: بخشی از آن که به دانش­ها مربوط است از امور بدیهی و برهان­پذیر بوده و برهان آن از اولیات است ولی اولیات برهان­بردار نیست، چنان­که امور نظری همچون جهان­بینی توحیدی، وجود مبدأ، وحدت مبدأ، اسمای حسنی، مبدأ علم، مبدأ قدرت و امثال آن برهان­پذیرند و براهین آن­ها نیز در کتب حکمت و کلام بازگو شده است.</a:t>
            </a:r>
          </a:p>
          <a:p>
            <a:pPr algn="r" eaLnBrk="1" hangingPunct="1"/>
            <a:endParaRPr lang="fa-IR" altLang="en-US" sz="1800">
              <a:solidFill>
                <a:schemeClr val="bg1"/>
              </a:solidFill>
            </a:endParaRPr>
          </a:p>
          <a:p>
            <a:pPr algn="r" eaLnBrk="1" hangingPunct="1"/>
            <a:r>
              <a:rPr lang="fa-IR" altLang="en-US" sz="1800">
                <a:solidFill>
                  <a:schemeClr val="bg1"/>
                </a:solidFill>
              </a:rPr>
              <a:t>بخشی از آن به باید و نباید و حکمت عملی مربوط می­شود و به صورت باید و نباید ظهور می­کند. باید و نباید گرچه امر اعتباری است اما دسته­ای از این بایدها و نبایدها، اعتباری و قرارداد اجتماعی محض است که بر اساس تغییر شرایط زمانی و مکانی و تغییر عصرها و نسل­ها و اعصار و امصار تغییر می­کند و دسته­ای از آنها امور اعتباری است که با نظام تکوین هماهنگ است، همانند دستور طبیب که به انسان می­گوید: از سم پرهیز کن و فلان دارو برای فلان بیماری مؤثر است، باید از آن استفاده شود، پشتوانه این دستور پزشکی ساختار هستی انسان است. زیرا آن سم باعث هلاکت انسان، یا آن دارو باعث هماهنگی ساختار داخلی انسان می­شود یا همانند دستور ولی کودک به کودک بازی­گوش خود که به او می­گوید: با آتش بازی نکن، به تکوین تکیه دارد.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318605-C55E-4B46-A7EC-175AFEE3E551}"/>
              </a:ext>
            </a:extLst>
          </p:cNvPr>
          <p:cNvSpPr>
            <a:spLocks noGrp="1"/>
          </p:cNvSpPr>
          <p:nvPr>
            <p:ph idx="1"/>
          </p:nvPr>
        </p:nvSpPr>
        <p:spPr>
          <a:xfrm>
            <a:off x="250825" y="404813"/>
            <a:ext cx="8589963" cy="5400675"/>
          </a:xfrm>
        </p:spPr>
        <p:txBody>
          <a:bodyPr/>
          <a:lstStyle/>
          <a:p>
            <a:pPr algn="r" eaLnBrk="1" hangingPunct="1"/>
            <a:r>
              <a:rPr lang="fa-IR" altLang="en-US" sz="1800">
                <a:solidFill>
                  <a:schemeClr val="bg1"/>
                </a:solidFill>
              </a:rPr>
              <a:t>باید و نباید دین از همین قبیل است یعنی باید و نبایدها پشتوانه تکوینی دارند. اگر ذات اقدس اله فرمود: « ولا تأکلوا اموالهم الی اموالکم انّه کان حوباً  کبیراً» (نساء، 2) اموال یتیمان را با اموال خودتان نخورید، زیرا گناه بزرگی است. گناه خوردن مال مردم که انسان نباید آن را انجام دهد برای این است که تکیه­گاه تکوینی دارد و آن تکیه­گاه مضمون این آیه است که می­گوید: «انّ الذین یأکلون اموال الیتمی ظلماً انّما یأکلون فی بطونهم ناراً» (نساء، 10) آنان که اموال یتیمان را به ظلم و ستم می­خورند، تنها آتش می­خورند!</a:t>
            </a:r>
          </a:p>
          <a:p>
            <a:pPr algn="r" eaLnBrk="1" hangingPunct="1"/>
            <a:endParaRPr lang="fa-IR" altLang="en-US" sz="1800">
              <a:solidFill>
                <a:schemeClr val="bg1"/>
              </a:solidFill>
            </a:endParaRPr>
          </a:p>
          <a:p>
            <a:pPr algn="r" eaLnBrk="1" hangingPunct="1"/>
            <a:r>
              <a:rPr lang="fa-IR" altLang="en-US" sz="1800">
                <a:solidFill>
                  <a:schemeClr val="bg1"/>
                </a:solidFill>
              </a:rPr>
              <a:t>با توجه به آنچه گفته شد که فطری بودن به معنای بدیهی بودن و بی­نیازی از دلیل است آیا عقل سلیم می­پذیرد یکی از طرفین بحث در اموری که مورد اختلاف است مدعای خود را به بهانه فطری بودن بی­نیاز از دلیل بداند؟ خیر، چنین ادعایی پذیرفته نیست. این­که می­گویند فلان چیز فطری است و به دلیل فطری بودن نیاز به دلیل ندارد، به این معناست که فلان چیز واسطه در ثبوت نمی­خواهد نه واسطه در اثبات؛ اما ممکن است بر اثر نظری بودن در مقام اثبات نیاز به علت داشته باشد.</a:t>
            </a:r>
          </a:p>
          <a:p>
            <a:pPr algn="r" eaLnBrk="1" hangingPunct="1"/>
            <a:endParaRPr lang="fa-IR" altLang="en-US" sz="1800">
              <a:solidFill>
                <a:schemeClr val="bg1"/>
              </a:solidFill>
            </a:endParaRPr>
          </a:p>
          <a:p>
            <a:pPr algn="r" eaLnBrk="1" hangingPunct="1"/>
            <a:r>
              <a:rPr lang="fa-IR" altLang="en-US" sz="1800">
                <a:solidFill>
                  <a:schemeClr val="bg1"/>
                </a:solidFill>
              </a:rPr>
              <a:t>امور فطری با سرشت انسان هماهنگ بوده و ذاتی انسان است - البته ذاتی به معنای هویت، نه ذاتی به معنای ماهیت- یعنی چون همراه با ذات انسان است، نیاز به دلیل و علّت به معنای علت ثبوتی ندارد اما همین امر فطری در مقام اثبات، اگر نظری بود احتیاج به دلیل دارد. لذا با این که قضایایی همچون: "خدا وجود دارد" فطری انسان است، یعنی گرایش به آن با ذات انسان همراه است اما چنین نیست که در مقام اثبات نیاز به دلیل نداشته باشد، باید آن را با برهان اثبات کرد.</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3D59A-F899-48B8-A31D-FAAE46CE07FB}"/>
              </a:ext>
            </a:extLst>
          </p:cNvPr>
          <p:cNvSpPr>
            <a:spLocks noGrp="1"/>
          </p:cNvSpPr>
          <p:nvPr>
            <p:ph type="title"/>
          </p:nvPr>
        </p:nvSpPr>
        <p:spPr>
          <a:xfrm>
            <a:off x="755650" y="0"/>
            <a:ext cx="8229600" cy="1143000"/>
          </a:xfrm>
        </p:spPr>
        <p:txBody>
          <a:bodyPr/>
          <a:lstStyle/>
          <a:p>
            <a:pPr algn="r" eaLnBrk="1" hangingPunct="1"/>
            <a:r>
              <a:rPr lang="fa-IR" altLang="en-US">
                <a:solidFill>
                  <a:srgbClr val="FF0000"/>
                </a:solidFill>
              </a:rPr>
              <a:t>رفع ابهام از خطاناپذیری فطرت</a:t>
            </a:r>
          </a:p>
        </p:txBody>
      </p:sp>
      <p:sp>
        <p:nvSpPr>
          <p:cNvPr id="3" name="Content Placeholder 2">
            <a:extLst>
              <a:ext uri="{FF2B5EF4-FFF2-40B4-BE49-F238E27FC236}">
                <a16:creationId xmlns:a16="http://schemas.microsoft.com/office/drawing/2014/main" id="{CB4F5923-ED44-47FF-85A5-4F5721305A41}"/>
              </a:ext>
            </a:extLst>
          </p:cNvPr>
          <p:cNvSpPr>
            <a:spLocks noGrp="1"/>
          </p:cNvSpPr>
          <p:nvPr>
            <p:ph idx="1"/>
          </p:nvPr>
        </p:nvSpPr>
        <p:spPr>
          <a:xfrm>
            <a:off x="250825" y="1143000"/>
            <a:ext cx="8642350" cy="5022850"/>
          </a:xfrm>
        </p:spPr>
        <p:txBody>
          <a:bodyPr/>
          <a:lstStyle/>
          <a:p>
            <a:pPr algn="r" eaLnBrk="1" hangingPunct="1"/>
            <a:r>
              <a:rPr lang="fa-IR" altLang="en-US" sz="1800">
                <a:solidFill>
                  <a:schemeClr val="bg1"/>
                </a:solidFill>
              </a:rPr>
              <a:t>درباره خطاناپذیری فطرت اشکالی پیش می­آید با این بیان که تلقی ظاهری در پاره­ای موارد موهم گرایش کاذب در فطرت است و این امر با اصل خطاناپذیری فطرت سازگار نیست. چرا که فطرت از سنخ گرایش عینی است نه از سنخ مفهوم؛ و علم حصولی که از سنخ مفهوم است در معرض خطا قرار می­گیرد نه گرایش عینی.</a:t>
            </a:r>
          </a:p>
          <a:p>
            <a:pPr algn="r" eaLnBrk="1" hangingPunct="1"/>
            <a:endParaRPr lang="fa-IR" altLang="en-US" sz="1800">
              <a:solidFill>
                <a:schemeClr val="bg1"/>
              </a:solidFill>
            </a:endParaRPr>
          </a:p>
          <a:p>
            <a:pPr algn="r" eaLnBrk="1" hangingPunct="1"/>
            <a:r>
              <a:rPr lang="fa-IR" altLang="en-US" sz="1800">
                <a:solidFill>
                  <a:schemeClr val="bg1"/>
                </a:solidFill>
              </a:rPr>
              <a:t>پاسخ اشکال این­که؛ گرایش­های انسان مسبوق به گزارش­های علمی اوست و انسان به چیزی گرایش پیدا می­کند که پیش از آن به نحو حصولی یا حضوری نسبت به آن آگاه باشد. انسان ابتدا چیزی را درک می­کند و می­فهمد، سپس به آن گرایش پیدا می­کند. گرایش و محبت انسان به چیزی نظیر جاذبه آهن­ربا و آهن، یا نظیر کشش یک گیاه به سمت مواد غذایی نیست که مسبوق به علم نباشد.</a:t>
            </a:r>
          </a:p>
          <a:p>
            <a:pPr algn="r" eaLnBrk="1" hangingPunct="1"/>
            <a:endParaRPr lang="fa-IR" altLang="en-US" sz="1800">
              <a:solidFill>
                <a:schemeClr val="bg1"/>
              </a:solidFill>
            </a:endParaRPr>
          </a:p>
          <a:p>
            <a:pPr algn="r" eaLnBrk="1" hangingPunct="1"/>
            <a:r>
              <a:rPr lang="fa-IR" altLang="en-US" sz="1800">
                <a:solidFill>
                  <a:schemeClr val="bg1"/>
                </a:solidFill>
              </a:rPr>
              <a:t>اگر گرایش، محبت و میل انسان مسبوق به علم نبود و به طور مستقیم با خارج مرتبط بود، متعلق گرایش و حب نیز در خارج بود؛ اما انسان موجودی عالم و مختار است و تمام گرایش­های عملی او، به امامت گزارش­های علمی او شکل می­گیرد. او نخست چیزی را می­فهمد و سپس به آن عشق می­ورزد. تمام اعمال انسان از ایمان، اخلاص، اراده، عزم، تولی و تبری و همه گرایش­های عملی او، به دنبال علم و آگاهی او شکل می­گیرد. پس هرگاه خطایی در گرایش­ها و امیال احساس شود، در اصل مربوط به علم سابق بر آن گرایش است.</a:t>
            </a: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763012-71A0-4F82-8DBC-D13E3223A018}"/>
              </a:ext>
            </a:extLst>
          </p:cNvPr>
          <p:cNvSpPr>
            <a:spLocks noGrp="1"/>
          </p:cNvSpPr>
          <p:nvPr>
            <p:ph idx="1"/>
          </p:nvPr>
        </p:nvSpPr>
        <p:spPr>
          <a:xfrm>
            <a:off x="468313" y="188913"/>
            <a:ext cx="8505825" cy="5721350"/>
          </a:xfrm>
        </p:spPr>
        <p:txBody>
          <a:bodyPr/>
          <a:lstStyle/>
          <a:p>
            <a:pPr algn="r" eaLnBrk="1" hangingPunct="1"/>
            <a:r>
              <a:rPr lang="fa-IR" altLang="en-US" sz="1800">
                <a:solidFill>
                  <a:schemeClr val="bg1"/>
                </a:solidFill>
              </a:rPr>
              <a:t>بر همین اساس به اشکال کسانی پاسخ داده می­شود که می­گویند در صورت فطری بودن خداشناسی و خداجویی، نیازی به راهنما نیست. زیرا با چنین فرضی انسان بالفطره می­کوشد خدایی را جستجو کند که در فطرت با او آشناست.</a:t>
            </a:r>
          </a:p>
          <a:p>
            <a:pPr algn="r" eaLnBrk="1" hangingPunct="1"/>
            <a:endParaRPr lang="fa-IR" altLang="en-US" sz="1800">
              <a:solidFill>
                <a:schemeClr val="bg1"/>
              </a:solidFill>
            </a:endParaRPr>
          </a:p>
          <a:p>
            <a:pPr algn="r" eaLnBrk="1" hangingPunct="1"/>
            <a:r>
              <a:rPr lang="fa-IR" altLang="en-US" sz="1800">
                <a:solidFill>
                  <a:schemeClr val="bg1"/>
                </a:solidFill>
              </a:rPr>
              <a:t>پاسخ اشکال این­که؛ طلب بر دو قسم است: یکی طلب برخاسته از تلقین، تقلید، عادت، رسوم، فرهنگ­ها و سنن مردمی و دیگری طلب فطری. طلب فطری مسبوق به شهود واقعیت است و طالب فطری، با علم شهودی از حقیقتی آگاه می­شود و می­کوشد تا آن را بیابد و یافته خود را بر معلوم خویش منطبق سازد لذا گفته­اند: کلمه "الّا" در "لا اله الّا الله"به معنای غیر است و این مجموعه یک جمله است. یعنی خدایی غیر از الله که دلپذیر و مقبول و معقول است، نیست. وجود "الله" اثبات و برهان نمی­خواهد فقط باید غیر او را نفی کرد؛ نه این که کلمه "لا اله الا الله" دو جمله باشد که یکی نفی کند و دیگری اثبات، به گونه­ای که انسان بعد از شناخت مطلوب واقعی، شرک را نفی و توحید را اثبات کند. از این منظر این­گونه نیست که از قبل لوح دل او نانوشته باشد و بعد از نفی شرک و اثبات توحید، توحید را به دل راه دهد و از ورود شرک به دل مانع شود. پس معنی "لا اله الا الله" این است که غیر از "الله" که معقول و مقبول و مفطور علیه و ثابت است، هیچ موجودی الوهیت نخواهد داشت.</a:t>
            </a:r>
          </a:p>
          <a:p>
            <a:pPr algn="r" eaLnBrk="1" hangingPunct="1"/>
            <a:endParaRPr lang="fa-IR" altLang="en-US" sz="1800">
              <a:solidFill>
                <a:schemeClr val="bg1"/>
              </a:solidFill>
            </a:endParaRPr>
          </a:p>
          <a:p>
            <a:pPr algn="r" eaLnBrk="1" hangingPunct="1"/>
            <a:r>
              <a:rPr lang="fa-IR" altLang="en-US" sz="1800">
                <a:solidFill>
                  <a:schemeClr val="bg1"/>
                </a:solidFill>
              </a:rPr>
              <a:t>اما اگر طلب برخاسته از تلقین، تقلید، فرهنگ، سنن و عادت باشد ممکن است طلب صادق یا کاذب باشد، چنین طالبی ممکن است به مقصد برسد یا نرسد، با تلقین ممکن است کسی را طالب باطل و حرام کنند و یا طالب حق و مباح؛ و این انسان هم بر اساس آن تلقین چیزی را طلب کند. لذا طلب تلقینی گاهی مطلوبش واقعی و گاهی سراب است، گاهی ممکن است به مقصد برسد و گاهی به مقصد نرسد. پس پیامبران و هادیان، انسان­ها را در برابر این گونه خطرها حفظ می­کنند.</a:t>
            </a: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4B03C-2367-4FD1-B15F-8E88BB7FF1FC}"/>
              </a:ext>
            </a:extLst>
          </p:cNvPr>
          <p:cNvSpPr>
            <a:spLocks noGrp="1"/>
          </p:cNvSpPr>
          <p:nvPr>
            <p:ph type="title"/>
          </p:nvPr>
        </p:nvSpPr>
        <p:spPr>
          <a:xfrm>
            <a:off x="684213" y="-14288"/>
            <a:ext cx="8229600" cy="1143001"/>
          </a:xfrm>
        </p:spPr>
        <p:txBody>
          <a:bodyPr/>
          <a:lstStyle/>
          <a:p>
            <a:pPr algn="r" eaLnBrk="1" hangingPunct="1"/>
            <a:r>
              <a:rPr lang="fa-IR" altLang="en-US">
                <a:solidFill>
                  <a:srgbClr val="FF0000"/>
                </a:solidFill>
              </a:rPr>
              <a:t>حق گرایی فطرت</a:t>
            </a:r>
          </a:p>
        </p:txBody>
      </p:sp>
      <p:sp>
        <p:nvSpPr>
          <p:cNvPr id="3" name="Content Placeholder 2">
            <a:extLst>
              <a:ext uri="{FF2B5EF4-FFF2-40B4-BE49-F238E27FC236}">
                <a16:creationId xmlns:a16="http://schemas.microsoft.com/office/drawing/2014/main" id="{0B5FD65D-F11B-4591-84D2-398628E96E8A}"/>
              </a:ext>
            </a:extLst>
          </p:cNvPr>
          <p:cNvSpPr>
            <a:spLocks noGrp="1"/>
          </p:cNvSpPr>
          <p:nvPr>
            <p:ph idx="1"/>
          </p:nvPr>
        </p:nvSpPr>
        <p:spPr>
          <a:xfrm>
            <a:off x="457200" y="1052513"/>
            <a:ext cx="8456613" cy="5073650"/>
          </a:xfrm>
        </p:spPr>
        <p:txBody>
          <a:bodyPr/>
          <a:lstStyle/>
          <a:p>
            <a:pPr algn="r" eaLnBrk="1" hangingPunct="1"/>
            <a:r>
              <a:rPr lang="fa-IR" altLang="en-US" sz="1600">
                <a:solidFill>
                  <a:schemeClr val="bg1"/>
                </a:solidFill>
              </a:rPr>
              <a:t>انسان همان­طور که به خدا و حق گرایش دارد به طرف کفر و باطل نیز تمایل دارد. یعنی قوه خداجویی و حقیقت­طلبی در انسان هست و این قوه اگر به فعلیت برسد فطرت در او شکوفا شده است. همچنین قوه گرایش به کفر و باطل در انسان هست، و ممکن است به فعلیت برسد؛ اگر قوه باطل در او نبود هیچ­کس نمی­توانست باطل پیشه کند. از اینجا این سؤال پیش می­آید که اگر فطرت انسان به حق گرایش دارد چرا گرایش به باطل نیز در آن وجود دارد؟</a:t>
            </a:r>
          </a:p>
          <a:p>
            <a:pPr algn="r" eaLnBrk="1" hangingPunct="1"/>
            <a:endParaRPr lang="fa-IR" altLang="en-US" sz="1600">
              <a:solidFill>
                <a:schemeClr val="bg1"/>
              </a:solidFill>
            </a:endParaRPr>
          </a:p>
          <a:p>
            <a:pPr algn="r" eaLnBrk="1" hangingPunct="1"/>
            <a:r>
              <a:rPr lang="fa-IR" altLang="en-US" sz="1600">
                <a:solidFill>
                  <a:schemeClr val="bg1"/>
                </a:solidFill>
              </a:rPr>
              <a:t>جواب آن است که انسان چون لوح نانوشته­ای نیست که هر چه را بر آن تحمیل کنند بپذیرد؛ انسان فاقد علم حصولی است و هر چه به او بیاموزند یاد می­گیرد و این فراگیری بر پایه اصول فطری، سرمایه اولی و عقل مایه­ای چون استحاله جمع نقیضین و امثال آن است.</a:t>
            </a:r>
          </a:p>
          <a:p>
            <a:pPr algn="r" eaLnBrk="1" hangingPunct="1"/>
            <a:endParaRPr lang="fa-IR" altLang="en-US" sz="1600">
              <a:solidFill>
                <a:schemeClr val="bg1"/>
              </a:solidFill>
            </a:endParaRPr>
          </a:p>
          <a:p>
            <a:pPr algn="r" eaLnBrk="1" hangingPunct="1"/>
            <a:r>
              <a:rPr lang="fa-IR" altLang="en-US" sz="1600">
                <a:solidFill>
                  <a:schemeClr val="bg1"/>
                </a:solidFill>
              </a:rPr>
              <a:t>انسان در بدو تولد امین و صادق است و پس از آن تحت تأثیر عوامل مختلف خانواده یا محیط به آلودگی متمایل می­شود. دلیل این مطلب آن است که حتی تبهکاران نیز از مقتضیات فطرت از قبیل عدالت سخن می­گویند. هنگامی که غارت­گران، اموالی را غارت می­کنند اگر یکی از آنان فزون­طلبی و بیش از سهم خود مطالبه کند، از طرف بقیه مورد اعتراض واقع می­شود.</a:t>
            </a:r>
          </a:p>
          <a:p>
            <a:pPr algn="r" eaLnBrk="1" hangingPunct="1"/>
            <a:endParaRPr lang="fa-IR" altLang="en-US" sz="1600">
              <a:solidFill>
                <a:schemeClr val="bg1"/>
              </a:solidFill>
            </a:endParaRPr>
          </a:p>
          <a:p>
            <a:pPr algn="r" eaLnBrk="1" hangingPunct="1"/>
            <a:r>
              <a:rPr lang="fa-IR" altLang="en-US" sz="1600">
                <a:solidFill>
                  <a:schemeClr val="bg1"/>
                </a:solidFill>
              </a:rPr>
              <a:t>انسان گرایش به کمال مطلق و خیر و پاکی دارد و اگر بر اثر تربیت غلط در مسیر فجور و شرّ قرار گرفت این سیر و حرکت در واقع تحمیلی بر حقیقت اوست. لذا اگر همین انسان تحت تربیت صحیح قرار گیرد فطرت حق­طلبی و کمال­خواهی در او شکوفا می­گردد. پس فطرت انسان متمایل به حق است و گرایش به باطل تحت تأثیر شرایط بر او عارض می­شود. از این­رو قرآن­کریم گرایش به حق را برای نهاد انسان اصل می­داند و میل به هرگونه تباهی را انحراف از صراط مستقیم می­شمرد. </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2000"/>
                                        <p:tgtEl>
                                          <p:spTgt spid="3">
                                            <p:txEl>
                                              <p:pRg st="2" end="2"/>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heel(1)">
                                      <p:cBhvr>
                                        <p:cTn id="24" dur="2000"/>
                                        <p:tgtEl>
                                          <p:spTgt spid="3">
                                            <p:txEl>
                                              <p:pRg st="4" end="4"/>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heel(1)">
                                      <p:cBhvr>
                                        <p:cTn id="29"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E7B22-13C7-4C18-BA82-DA5235683ED2}"/>
              </a:ext>
            </a:extLst>
          </p:cNvPr>
          <p:cNvSpPr>
            <a:spLocks noGrp="1"/>
          </p:cNvSpPr>
          <p:nvPr>
            <p:ph type="title"/>
          </p:nvPr>
        </p:nvSpPr>
        <p:spPr>
          <a:xfrm>
            <a:off x="479425" y="0"/>
            <a:ext cx="8229600" cy="1143000"/>
          </a:xfrm>
        </p:spPr>
        <p:txBody>
          <a:bodyPr/>
          <a:lstStyle/>
          <a:p>
            <a:pPr algn="r" eaLnBrk="1" hangingPunct="1"/>
            <a:r>
              <a:rPr lang="fa-IR" altLang="en-US">
                <a:solidFill>
                  <a:srgbClr val="FF0000"/>
                </a:solidFill>
              </a:rPr>
              <a:t>آیه فطرت</a:t>
            </a:r>
          </a:p>
        </p:txBody>
      </p:sp>
      <p:sp>
        <p:nvSpPr>
          <p:cNvPr id="3" name="Content Placeholder 2">
            <a:extLst>
              <a:ext uri="{FF2B5EF4-FFF2-40B4-BE49-F238E27FC236}">
                <a16:creationId xmlns:a16="http://schemas.microsoft.com/office/drawing/2014/main" id="{4D25F06F-B211-4AF6-A26D-93B837B1F731}"/>
              </a:ext>
            </a:extLst>
          </p:cNvPr>
          <p:cNvSpPr>
            <a:spLocks noGrp="1"/>
          </p:cNvSpPr>
          <p:nvPr>
            <p:ph idx="1"/>
          </p:nvPr>
        </p:nvSpPr>
        <p:spPr>
          <a:xfrm>
            <a:off x="457200" y="908050"/>
            <a:ext cx="8435975" cy="5400675"/>
          </a:xfrm>
        </p:spPr>
        <p:txBody>
          <a:bodyPr/>
          <a:lstStyle/>
          <a:p>
            <a:pPr algn="r" eaLnBrk="1" hangingPunct="1"/>
            <a:r>
              <a:rPr lang="fa-IR" altLang="en-US" sz="1600">
                <a:solidFill>
                  <a:schemeClr val="bg1"/>
                </a:solidFill>
              </a:rPr>
              <a:t>قرآن در سوره روم پس از استدلال بر اثبات مبدأ و ضرورت معاد، می­فرماید: «فاقم وجهک للدّین حنیفا»؛ چهره جانت را به سمت دین الهی و مجموعه معارف و قوانین الهی که حنیف است، متوجه نما و استوار بدار. زیرا دین موجه الهی، اسلام است و غیر از اسلام نه راه صحیحی وجود دارد و نه هدف انسان تأمین می­شود. از منظر قرآن نه تنها دین اسلام تحمیل بر فطرت نیست. بلکه پاسخ مثبت به ندای فطرت است: «فطرت الله التی فطر الناس علیها» (روم، 30).</a:t>
            </a:r>
          </a:p>
          <a:p>
            <a:pPr algn="r" eaLnBrk="1" hangingPunct="1"/>
            <a:endParaRPr lang="fa-IR" altLang="en-US" sz="1600">
              <a:solidFill>
                <a:schemeClr val="bg1"/>
              </a:solidFill>
            </a:endParaRPr>
          </a:p>
          <a:p>
            <a:pPr algn="r" eaLnBrk="1" hangingPunct="1"/>
            <a:r>
              <a:rPr lang="fa-IR" altLang="en-US" sz="1600">
                <a:solidFill>
                  <a:schemeClr val="bg1"/>
                </a:solidFill>
              </a:rPr>
              <a:t>تمام توجه باید به طرف دین حنیف باشد و «حنیف در برابر جنیف» است. کسی را که در حال حرکت، پاهایش به سمت حاشیه و بیرون متوجه است و به خطر سقوط تهدید می­شود جنیف گویند. «متجانف لاثم» (مائده، 3) یعنی متمایل به گناه. اما "حنیف" آن است که در موقع رفتن، پا را متوجه وسط راه کند و لذا حنیف را مایل به وسط معنا کرده­اند.</a:t>
            </a:r>
          </a:p>
          <a:p>
            <a:pPr algn="r" eaLnBrk="1" hangingPunct="1"/>
            <a:endParaRPr lang="fa-IR" altLang="en-US" sz="1600">
              <a:solidFill>
                <a:schemeClr val="bg1"/>
              </a:solidFill>
            </a:endParaRPr>
          </a:p>
          <a:p>
            <a:pPr algn="r" eaLnBrk="1" hangingPunct="1"/>
            <a:r>
              <a:rPr lang="fa-IR" altLang="en-US" sz="1600">
                <a:solidFill>
                  <a:schemeClr val="bg1"/>
                </a:solidFill>
              </a:rPr>
              <a:t>کلمه "فطرت" در آیه مورد بحث، منصوب به فعل محذوفی است. یعنی بگیر فطرت الهی را، درونت را مواظب باش؛ و این "اغراء" است که متضمن هشدار به مطلب مهمی است که جذب یا دفع آن دارای اهمیت است. بر این اساس در آیه مورد بحث "فطرت الله" یعنی "الزم فطرة الله" یا "خذ فطرة الله". گاهی خدای سبحان می­گوید: «خذوا ما اتیناکم بقوة» (بقره، 63 و93) کتاب آسمانی و دین الهی را که به شما داده­ایم با قدرت فکری و بدنی بگیرید؛ گاهی دیگر می­فرماید: «یا یحیی خذ الکتاب بقوة» (مریم، 12) و گاهی نیز می­گوید «فطرت الله التی فطر الناس علیها» دین الهی را که همان فطرت خداست بگیر. اخذ دین خدا و دعوت به آن به منزله ترغیب به فطرت و دریافت فطرت خداخواه و خداجوی آدمی است، چنان­که اخذ فطرت و نگهبانی از آن، همان دریافت اسلام و نگهداری آن است.</a:t>
            </a:r>
          </a:p>
          <a:p>
            <a:pPr algn="r" eaLnBrk="1" hangingPunct="1"/>
            <a:endParaRPr lang="fa-IR" altLang="en-US" sz="1600">
              <a:solidFill>
                <a:schemeClr val="bg1"/>
              </a:solidFill>
            </a:endParaRPr>
          </a:p>
          <a:p>
            <a:pPr algn="r" eaLnBrk="1" hangingPunct="1"/>
            <a:r>
              <a:rPr lang="fa-IR" altLang="en-US" sz="1600">
                <a:solidFill>
                  <a:schemeClr val="bg1"/>
                </a:solidFill>
              </a:rPr>
              <a:t>فطرت همان دین شکوفا شده است. زیرا فطرت هر راهی را نمی­طلبد و به هر سمتی حرکت نمی­کند بلکه در راه خاص و به سمت کمال لایزال در حرکت است؛ آن راه مشخص که انسان را به هدف متعالی می­رساند همان دین الهی است و سرشت انسان نیز همین دین الهی را می­جوید.</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down)">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7DE8A4-2B06-455C-9BE3-D30DF0E9039A}"/>
              </a:ext>
            </a:extLst>
          </p:cNvPr>
          <p:cNvSpPr>
            <a:spLocks noGrp="1"/>
          </p:cNvSpPr>
          <p:nvPr>
            <p:ph idx="1"/>
          </p:nvPr>
        </p:nvSpPr>
        <p:spPr>
          <a:xfrm>
            <a:off x="250825" y="404813"/>
            <a:ext cx="8785225" cy="6192837"/>
          </a:xfrm>
        </p:spPr>
        <p:txBody>
          <a:bodyPr/>
          <a:lstStyle/>
          <a:p>
            <a:pPr algn="r" eaLnBrk="1" hangingPunct="1"/>
            <a:r>
              <a:rPr lang="fa-IR" altLang="en-US" sz="1600">
                <a:solidFill>
                  <a:schemeClr val="bg1"/>
                </a:solidFill>
              </a:rPr>
              <a:t>ممکن است گفته شود با توجه به این­که آیه فطرت بعد از اقامه استدلال برای اثبات مبدأ و معاد با کلمه "فاء" تفریع آمده: «فاقم وجهک للدین حنیفا» معلوم می­شود خلقت انسان قبل از رسیدن به مرحله تعقل، او را به دین دعوت نمی­کند بلکه در صورتی او را به دین توجه می­دهد که وی به بلوغ و رشد عقلانی برسد و آنگاه دین را مطابق فطرت می­یابد. پس انسان تا به مقام تدبیر و تعقل نرسد دین را مطابق با فطرت نمی­یابد و طلب نمی­کند و نباید از فطری بودن دین سخن به میان آورد.</a:t>
            </a:r>
          </a:p>
          <a:p>
            <a:pPr algn="r" eaLnBrk="1" hangingPunct="1"/>
            <a:endParaRPr lang="fa-IR" altLang="en-US" sz="1600">
              <a:solidFill>
                <a:schemeClr val="bg1"/>
              </a:solidFill>
            </a:endParaRPr>
          </a:p>
          <a:p>
            <a:pPr algn="r" eaLnBrk="1" hangingPunct="1"/>
            <a:r>
              <a:rPr lang="fa-IR" altLang="en-US" sz="1600">
                <a:solidFill>
                  <a:schemeClr val="bg1"/>
                </a:solidFill>
              </a:rPr>
              <a:t>برای پاسخ به این اشکال باید به بیان صحیح مسأله فطرت توجه نمود و آن این­که انسان تا به مقام تعقل نرسد، دین را مطابق با فطرت نمی­یابد؛ مقصود آن است که انسان، با این­که فطرتاً به توحید و دین گرایش دارد به این «گرایش فطری» علم ندارد و برای علم به آن می­بایست مراحلی از تعلیم و رشد فکری و تذکر را طی نماید. چنین تقریری از فطرت صحیح است. بر این اساس بوده است که پیامبران الهی همواره می­کوشیدند تا انسان را متوجه فطرت نمایند.</a:t>
            </a:r>
          </a:p>
          <a:p>
            <a:pPr algn="r" eaLnBrk="1" hangingPunct="1"/>
            <a:endParaRPr lang="fa-IR" altLang="en-US" sz="1600">
              <a:solidFill>
                <a:schemeClr val="bg1"/>
              </a:solidFill>
            </a:endParaRPr>
          </a:p>
          <a:p>
            <a:pPr algn="r" eaLnBrk="1" hangingPunct="1"/>
            <a:r>
              <a:rPr lang="fa-IR" altLang="en-US" sz="1600">
                <a:solidFill>
                  <a:schemeClr val="bg1"/>
                </a:solidFill>
              </a:rPr>
              <a:t>اما این صحیح نیست که گفته شود انسان قبل از تعقل، هیچ گرایشی به سوی دین و کمال مطلق و توحید ندارد و هنگام بلوغ فکری و رشد عقلی چنین گرایشی پدید می­آید زیرا آیات تذکر، نسیان، میثاق و آیات دیگر مربوط به فطرت، همگی حاکی از آن است که انسان با شهود فطری، خدا را می­یابد و به کمال مطلق و دین گرایش دارد، ملهم به فجور و تقواست، فجور و تقوا را از هم باز شناخته و به تقوا متمایل و از فجور گریزان است.</a:t>
            </a:r>
          </a:p>
          <a:p>
            <a:pPr algn="r" eaLnBrk="1" hangingPunct="1"/>
            <a:endParaRPr lang="fa-IR" altLang="en-US" sz="1600">
              <a:solidFill>
                <a:schemeClr val="bg1"/>
              </a:solidFill>
            </a:endParaRPr>
          </a:p>
          <a:p>
            <a:pPr algn="r" eaLnBrk="1" hangingPunct="1"/>
            <a:r>
              <a:rPr lang="fa-IR" altLang="en-US" sz="1600">
                <a:solidFill>
                  <a:schemeClr val="bg1"/>
                </a:solidFill>
              </a:rPr>
              <a:t>مطلب دیگر مستفاد از آیه فطرت، عمومیت و شمول فطرت نسبت به همه انسان­ها و فطری بودن دین اسلام برای انسان است. از آنجا که دین­دارای وحدت فراگیر و جهان شمول است باید اثبات شود که انسان واقعیت فارد و نوع واحد اما دارای اصناف و افراد گوناگون است، این­طور نیست که انسان دارای حقایق گوناگون و انواع متعدد باشد. اگر انسان دارای حقایق گوناگون دانسته شود نمی­توان دین اسلام را برخوردار از وحدت فراگیر و جهان شمول دانست؛ چون حقایق گوناگون و متباین تکوینی را نمی­توان با قانون واحد تشریعی یا ذهنی، هم­فکر، هم­دل، هم­سان و متحد ساخت. اما از آن­جا که انسان دارای حقیقت واحد است و همگان به طور تکوینی طالب یک راه و یک هدف­اند می­توان با قانون فارد و دین واحد، وی را به راه و مقصد واحد که فطری اوست، هدایت کرد.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CD11E-FDD2-4891-9B30-A9AEEB773041}"/>
              </a:ext>
            </a:extLst>
          </p:cNvPr>
          <p:cNvSpPr>
            <a:spLocks noGrp="1"/>
          </p:cNvSpPr>
          <p:nvPr>
            <p:ph type="title"/>
          </p:nvPr>
        </p:nvSpPr>
        <p:spPr>
          <a:xfrm>
            <a:off x="611188" y="31750"/>
            <a:ext cx="8229600" cy="1143000"/>
          </a:xfrm>
        </p:spPr>
        <p:txBody>
          <a:bodyPr/>
          <a:lstStyle/>
          <a:p>
            <a:pPr algn="r" eaLnBrk="1" hangingPunct="1"/>
            <a:r>
              <a:rPr lang="fa-IR" altLang="en-US">
                <a:solidFill>
                  <a:srgbClr val="FF0000"/>
                </a:solidFill>
              </a:rPr>
              <a:t>باید و نبایدهای فطری</a:t>
            </a:r>
          </a:p>
        </p:txBody>
      </p:sp>
      <p:sp>
        <p:nvSpPr>
          <p:cNvPr id="3" name="Content Placeholder 2">
            <a:extLst>
              <a:ext uri="{FF2B5EF4-FFF2-40B4-BE49-F238E27FC236}">
                <a16:creationId xmlns:a16="http://schemas.microsoft.com/office/drawing/2014/main" id="{3A2C61EF-FEEF-4423-B39C-D85B61A26E42}"/>
              </a:ext>
            </a:extLst>
          </p:cNvPr>
          <p:cNvSpPr>
            <a:spLocks noGrp="1"/>
          </p:cNvSpPr>
          <p:nvPr>
            <p:ph idx="1"/>
          </p:nvPr>
        </p:nvSpPr>
        <p:spPr>
          <a:xfrm>
            <a:off x="250825" y="1052513"/>
            <a:ext cx="8589963" cy="5184775"/>
          </a:xfrm>
        </p:spPr>
        <p:txBody>
          <a:bodyPr/>
          <a:lstStyle/>
          <a:p>
            <a:pPr algn="r" eaLnBrk="1" hangingPunct="1"/>
            <a:r>
              <a:rPr lang="fa-IR" altLang="en-US" sz="2000">
                <a:solidFill>
                  <a:schemeClr val="bg1"/>
                </a:solidFill>
              </a:rPr>
              <a:t>همان­طور که هست و نیست­های دین مثل اعتقاد به خدا و ابدیت­خواهی، فطری انسان است، باید و نبایدهای دین نیز این­گونه است؛ یعنی مقتضیات تکوینی و خواسته­های نفس است که خدا به وی الهام کرده است: «و نفس و ما سویها، فالهمها فجورها و تقویها» (شمس، 7 و 8) قسم به نفس انسان و آن کس که او را مستوی و بدون نقص بیافرید و به او فجور و تقوا را الهام کرد.</a:t>
            </a:r>
          </a:p>
          <a:p>
            <a:pPr algn="r" eaLnBrk="1" hangingPunct="1"/>
            <a:endParaRPr lang="fa-IR" altLang="en-US" sz="2000">
              <a:solidFill>
                <a:schemeClr val="bg1"/>
              </a:solidFill>
            </a:endParaRPr>
          </a:p>
          <a:p>
            <a:pPr algn="r" eaLnBrk="1" hangingPunct="1"/>
            <a:r>
              <a:rPr lang="fa-IR" altLang="en-US" sz="2000">
                <a:solidFill>
                  <a:schemeClr val="bg1"/>
                </a:solidFill>
              </a:rPr>
              <a:t>بر اساس این آیه، انسان یک سلسله بدی­ها و خوبی­های معین دارد، چون در آیه: "الفجور و التقوی" ذکر نشد و به جای آن: "فجورها وتقویها" به کار رفت. از این رو نمی توان همه کارها را برای انسان یکسره روا یا ناروا دانست. پس انسان دارای فجور و تقواست و این فجور و تقوا همان باید و نبایدهای فطری است.</a:t>
            </a:r>
          </a:p>
          <a:p>
            <a:pPr algn="r" eaLnBrk="1" hangingPunct="1"/>
            <a:endParaRPr lang="fa-IR" altLang="en-US" sz="2000">
              <a:solidFill>
                <a:schemeClr val="bg1"/>
              </a:solidFill>
            </a:endParaRPr>
          </a:p>
          <a:p>
            <a:pPr algn="r" eaLnBrk="1" hangingPunct="1"/>
            <a:r>
              <a:rPr lang="fa-IR" altLang="en-US" sz="2000">
                <a:solidFill>
                  <a:schemeClr val="bg1"/>
                </a:solidFill>
              </a:rPr>
              <a:t>ریشه باید و نباید­ها همان فجور و تقوای نفس است که خدا اصول اولیه آن را از راه الهام غیبی به انسان یاد داده و با وحی نازل، همه آن خطوط اعم از اصلی و فرعی را تبیین فرموده است. بر این اساس است که خطاب به او می­گوید: "فطرت را بگیر" یعنی فجور و تقوایی را که به خوبی برای تو توجیه کرده­ایم، مغتنم شمار که با خواسته ذاتی تو هماهنگ است.</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2000"/>
                                        <p:tgtEl>
                                          <p:spTgt spid="3">
                                            <p:txEl>
                                              <p:pRg st="2" end="2"/>
                                            </p:txEl>
                                          </p:spTgt>
                                        </p:tgtEl>
                                      </p:cBhvr>
                                    </p:animEffect>
                                    <p:anim calcmode="lin" valueType="num">
                                      <p:cBhvr>
                                        <p:cTn id="33"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45"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2000"/>
                                        <p:tgtEl>
                                          <p:spTgt spid="3">
                                            <p:txEl>
                                              <p:pRg st="4" end="4"/>
                                            </p:txEl>
                                          </p:spTgt>
                                        </p:tgtEl>
                                      </p:cBhvr>
                                    </p:animEffect>
                                    <p:anim calcmode="lin" valueType="num">
                                      <p:cBhvr>
                                        <p:cTn id="40"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1"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D7E73-9A31-49C1-B008-F488BAFE831C}"/>
              </a:ext>
            </a:extLst>
          </p:cNvPr>
          <p:cNvSpPr>
            <a:spLocks noGrp="1"/>
          </p:cNvSpPr>
          <p:nvPr>
            <p:ph type="title"/>
          </p:nvPr>
        </p:nvSpPr>
        <p:spPr/>
        <p:txBody>
          <a:bodyPr/>
          <a:lstStyle/>
          <a:p>
            <a:pPr eaLnBrk="1" hangingPunct="1"/>
            <a:r>
              <a:rPr lang="fa-IR" altLang="en-US" sz="6600">
                <a:solidFill>
                  <a:schemeClr val="bg1"/>
                </a:solidFill>
                <a:latin typeface="Arabic Typesetting" panose="03020402040406030203" pitchFamily="66" charset="-78"/>
                <a:cs typeface="Arabic Typesetting" panose="03020402040406030203" pitchFamily="66" charset="-78"/>
              </a:rPr>
              <a:t>فطرت در آیینه قرآن</a:t>
            </a:r>
          </a:p>
        </p:txBody>
      </p:sp>
      <p:sp>
        <p:nvSpPr>
          <p:cNvPr id="3" name="Content Placeholder 2">
            <a:extLst>
              <a:ext uri="{FF2B5EF4-FFF2-40B4-BE49-F238E27FC236}">
                <a16:creationId xmlns:a16="http://schemas.microsoft.com/office/drawing/2014/main" id="{27663150-0C5F-453C-83DD-D31014A08D7A}"/>
              </a:ext>
            </a:extLst>
          </p:cNvPr>
          <p:cNvSpPr>
            <a:spLocks noGrp="1"/>
          </p:cNvSpPr>
          <p:nvPr>
            <p:ph idx="1"/>
          </p:nvPr>
        </p:nvSpPr>
        <p:spPr/>
        <p:txBody>
          <a:bodyPr/>
          <a:lstStyle/>
          <a:p>
            <a:pPr marL="0" indent="0" algn="ctr" eaLnBrk="1" hangingPunct="1">
              <a:buFontTx/>
              <a:buNone/>
            </a:pPr>
            <a:r>
              <a:rPr lang="fa-IR" altLang="en-US">
                <a:solidFill>
                  <a:srgbClr val="FF0000"/>
                </a:solidFill>
              </a:rPr>
              <a:t>چکیده</a:t>
            </a:r>
            <a:endParaRPr lang="en-US" altLang="en-US">
              <a:solidFill>
                <a:srgbClr val="FF0000"/>
              </a:solidFill>
            </a:endParaRPr>
          </a:p>
          <a:p>
            <a:pPr marL="0" indent="0" algn="r" eaLnBrk="1" hangingPunct="1">
              <a:buFontTx/>
              <a:buNone/>
            </a:pPr>
            <a:r>
              <a:rPr lang="fa-IR" altLang="en-US" sz="2400">
                <a:solidFill>
                  <a:schemeClr val="bg1"/>
                </a:solidFill>
              </a:rPr>
              <a:t>انسان موجودی ذو ابعاد و ودیعه‌ای بی‌همتا در آفرینش است. و در کنار برخورداری از عقل و تمایل به مباحث برهانی، در عمق جان واجد خصیصه فطرت است که در صورت قرار گرفتن در مسیر صحیح و نزاهت از انحرافات فکری و عملی، حقیقت‌گرایی و حق‌جویی و تمایل به دین و خدا در او شکوفا می‌شود و از چاه طبیعت به افق اعلی می‌رسد. در این مقاله با توجه به برخی آیات قرآن، مفهوم فطرت، جایگاه آن در حیات اصیل انسانی و مختصات امور فطری بیان شده‌است. افزون بر آن، وجه امتیاز قرآن در تبیین فطرت و لوازم آن در مقاله نمایانده شده است.</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39753-E44E-45F3-828B-4B4DCE479A64}"/>
              </a:ext>
            </a:extLst>
          </p:cNvPr>
          <p:cNvSpPr>
            <a:spLocks noGrp="1"/>
          </p:cNvSpPr>
          <p:nvPr>
            <p:ph type="title"/>
          </p:nvPr>
        </p:nvSpPr>
        <p:spPr>
          <a:xfrm>
            <a:off x="457200" y="274638"/>
            <a:ext cx="8229600" cy="706437"/>
          </a:xfrm>
        </p:spPr>
        <p:txBody>
          <a:bodyPr/>
          <a:lstStyle/>
          <a:p>
            <a:pPr algn="r" eaLnBrk="1" hangingPunct="1"/>
            <a:r>
              <a:rPr lang="fa-IR" altLang="en-US">
                <a:solidFill>
                  <a:srgbClr val="FF0000"/>
                </a:solidFill>
              </a:rPr>
              <a:t>نتیجه</a:t>
            </a:r>
          </a:p>
        </p:txBody>
      </p:sp>
      <p:sp>
        <p:nvSpPr>
          <p:cNvPr id="3" name="Content Placeholder 2">
            <a:extLst>
              <a:ext uri="{FF2B5EF4-FFF2-40B4-BE49-F238E27FC236}">
                <a16:creationId xmlns:a16="http://schemas.microsoft.com/office/drawing/2014/main" id="{6C3400F7-2EF2-43FB-98BC-2F4689FAC9D4}"/>
              </a:ext>
            </a:extLst>
          </p:cNvPr>
          <p:cNvSpPr>
            <a:spLocks noGrp="1"/>
          </p:cNvSpPr>
          <p:nvPr>
            <p:ph idx="1"/>
          </p:nvPr>
        </p:nvSpPr>
        <p:spPr>
          <a:xfrm>
            <a:off x="179388" y="1268413"/>
            <a:ext cx="8713787" cy="4857750"/>
          </a:xfrm>
        </p:spPr>
        <p:txBody>
          <a:bodyPr/>
          <a:lstStyle/>
          <a:p>
            <a:pPr algn="r" eaLnBrk="1" hangingPunct="1"/>
            <a:r>
              <a:rPr lang="fa-IR" altLang="en-US" sz="2000">
                <a:solidFill>
                  <a:schemeClr val="bg1"/>
                </a:solidFill>
              </a:rPr>
              <a:t>آیات قرآنی بر فطرت و امور فطری در انسان دلالت دارد. ویژگی امور فطری آن است که در همگان وجود دارند گرچه ممکن است تحت تأثیر محیط و عوامل دیگر پنهان شده باشند. گرایش­های فطری مسبوق به دانش بوده و جریان خطا در دانش می­تواند سبب گرایش نادرست گردد وگرنه در گرایش فطری خطایی نیست. معارف حقه از قبیل توحید، معاد و مانند آن­ها اموری فطری­اند که پیامبران عظام الهی با تذکر آنها را نمایان می­سازند. در مجموع چنین به نظر می­رسد که قرآن در یک نگاه جامع و دقیق اصل فطرت و امور فطری را به تصویر کشیده و این امر ما را به روشی مؤثر و کارآمد در توسعه نفس و نیل به معارف الهی رهنمون می­سازد. از این منظر غفلت از فطرت الهی انسان سبب ناکامی در شناخت انسان و به دنبال آن، باعث زیان­های جبران­ناپذیر بر انسانیت می­شود. از جمله چنین زیان­ها این­که در تعلیم و تربیت تمرکز روح و ذهن انسان تنها مصروف عالم طبیعت شود و دنیای ژرف درون در حاشیه قرار گیرد. این امر به معنای انحراف انسان از مقتضای هستی خویشتن و تنزل وی در سطح پدیده­های مادی و حیوانات است.</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7E979-A811-486A-8A51-85DBC75A3C80}"/>
              </a:ext>
            </a:extLst>
          </p:cNvPr>
          <p:cNvSpPr>
            <a:spLocks noGrp="1"/>
          </p:cNvSpPr>
          <p:nvPr>
            <p:ph type="title"/>
          </p:nvPr>
        </p:nvSpPr>
        <p:spPr>
          <a:xfrm>
            <a:off x="457200" y="274638"/>
            <a:ext cx="8229600" cy="5099050"/>
          </a:xfrm>
        </p:spPr>
        <p:txBody>
          <a:bodyPr/>
          <a:lstStyle/>
          <a:p>
            <a:pPr eaLnBrk="1" hangingPunct="1"/>
            <a:r>
              <a:rPr lang="fa-IR" altLang="en-US" sz="20000">
                <a:solidFill>
                  <a:schemeClr val="bg1"/>
                </a:solidFill>
                <a:latin typeface="Aldhabi" panose="01000000000000000000" pitchFamily="2" charset="-78"/>
                <a:cs typeface="Aldhabi" panose="01000000000000000000" pitchFamily="2" charset="-78"/>
              </a:rPr>
              <a:t>پایان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کادر متن 2">
            <a:extLst>
              <a:ext uri="{FF2B5EF4-FFF2-40B4-BE49-F238E27FC236}">
                <a16:creationId xmlns:a16="http://schemas.microsoft.com/office/drawing/2014/main" id="{70CB28B0-2242-CE46-BD9E-687500AF2DB7}"/>
              </a:ext>
            </a:extLst>
          </p:cNvPr>
          <p:cNvSpPr txBox="1"/>
          <p:nvPr/>
        </p:nvSpPr>
        <p:spPr>
          <a:xfrm>
            <a:off x="3211285" y="2228671"/>
            <a:ext cx="2721429" cy="1200329"/>
          </a:xfrm>
          <a:prstGeom prst="rect">
            <a:avLst/>
          </a:prstGeom>
          <a:noFill/>
        </p:spPr>
        <p:txBody>
          <a:bodyPr wrap="square" rtlCol="1">
            <a:spAutoFit/>
          </a:bodyPr>
          <a:lstStyle/>
          <a:p>
            <a:pPr algn="r"/>
            <a:r>
              <a:rPr lang="fa-IR" sz="7200">
                <a:solidFill>
                  <a:schemeClr val="bg1"/>
                </a:solidFill>
              </a:rPr>
              <a:t>با تشکر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39DA8-F069-4318-836B-5BD4813E95C2}"/>
              </a:ext>
            </a:extLst>
          </p:cNvPr>
          <p:cNvSpPr>
            <a:spLocks noGrp="1"/>
          </p:cNvSpPr>
          <p:nvPr>
            <p:ph type="title"/>
          </p:nvPr>
        </p:nvSpPr>
        <p:spPr/>
        <p:txBody>
          <a:bodyPr/>
          <a:lstStyle/>
          <a:p>
            <a:pPr algn="r" eaLnBrk="1" hangingPunct="1"/>
            <a:r>
              <a:rPr lang="fa-IR" altLang="en-US">
                <a:solidFill>
                  <a:srgbClr val="FF0000"/>
                </a:solidFill>
              </a:rPr>
              <a:t>مقدمه</a:t>
            </a:r>
          </a:p>
        </p:txBody>
      </p:sp>
      <p:sp>
        <p:nvSpPr>
          <p:cNvPr id="3" name="Content Placeholder 2">
            <a:extLst>
              <a:ext uri="{FF2B5EF4-FFF2-40B4-BE49-F238E27FC236}">
                <a16:creationId xmlns:a16="http://schemas.microsoft.com/office/drawing/2014/main" id="{91FC26A6-62C7-4C46-BB5D-32E38210AD71}"/>
              </a:ext>
            </a:extLst>
          </p:cNvPr>
          <p:cNvSpPr>
            <a:spLocks noGrp="1"/>
          </p:cNvSpPr>
          <p:nvPr>
            <p:ph idx="1"/>
          </p:nvPr>
        </p:nvSpPr>
        <p:spPr/>
        <p:txBody>
          <a:bodyPr/>
          <a:lstStyle/>
          <a:p>
            <a:pPr algn="r" eaLnBrk="1" hangingPunct="1"/>
            <a:r>
              <a:rPr lang="fa-IR" altLang="en-US" sz="1800">
                <a:solidFill>
                  <a:schemeClr val="bg1"/>
                </a:solidFill>
              </a:rPr>
              <a:t>فطرت از مقوله­های بحث­انگیز و کانون توجه انسان­شناسان متأله است. با نگاهی اجمالی به تشتّت آرا و تعدد انظار روشن می­شود که شناخت این پدیده و بررسی آثار و خواص، معیار تأثیر و تأثر و نیز احکام و اوصاف فراوان آن تا چه میزانی امروزه در جوامع فکری و فرهنگی مورد توجه و نظر است.         </a:t>
            </a:r>
          </a:p>
          <a:p>
            <a:pPr algn="r" eaLnBrk="1" hangingPunct="1"/>
            <a:endParaRPr lang="fa-IR" altLang="en-US" sz="1800">
              <a:solidFill>
                <a:schemeClr val="bg1"/>
              </a:solidFill>
            </a:endParaRPr>
          </a:p>
          <a:p>
            <a:pPr algn="r" eaLnBrk="1" hangingPunct="1"/>
            <a:r>
              <a:rPr lang="fa-IR" altLang="en-US" sz="1800">
                <a:solidFill>
                  <a:schemeClr val="bg1"/>
                </a:solidFill>
              </a:rPr>
              <a:t>بحث فطرت از یک سو بحثی فلسفی است زیرا موضوعات مهم فلسفه، سه موضوع خدا، جهان و انسان­اند و شاخه­ای از بحث فطرت به انسان باز می­گردد چنان­که شاخه دیگرش به خدا باز می­گردد، و از طرف دیگر در قرآن و سنّت بر مسأله فطرت فراوان تأکید شده است و این نشان­دهنده بینش خاصی در مورد انسان است، یعنی قرآن برای انسان قائل به فطرت است. حال، بررسی می­کنیم که فطرت چه کلمه­ای است و آیا قبل از قرآن کسی این کلمه را در مورد انسان به کار برده است یا نه؟ در پاسخ به این پرسش، با ادلّه­ای ثابت خواهیم کرد که قبل از قرآن کسی این کلمه را برای انسان به کار نبرده است.</a:t>
            </a:r>
          </a:p>
          <a:p>
            <a:pPr algn="r" eaLnBrk="1" hangingPunct="1"/>
            <a:endParaRPr lang="fa-IR" altLang="en-US" sz="1800">
              <a:solidFill>
                <a:schemeClr val="bg1"/>
              </a:solidFill>
            </a:endParaRPr>
          </a:p>
          <a:p>
            <a:pPr algn="r" eaLnBrk="1" hangingPunct="1"/>
            <a:r>
              <a:rPr lang="fa-IR" altLang="en-US" sz="1800">
                <a:solidFill>
                  <a:schemeClr val="bg1"/>
                </a:solidFill>
              </a:rPr>
              <a:t>نگرش مختلف روان­شناسانه، فلسفی و قرآنی در خصوص این امر نهادینه شده در جان انسانی، راه پر پیچ و تاب معرفت به آن را دشوار ساخته است.</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1105B-75F7-4BC7-86C6-0E6CBE6FA65B}"/>
              </a:ext>
            </a:extLst>
          </p:cNvPr>
          <p:cNvSpPr>
            <a:spLocks noGrp="1"/>
          </p:cNvSpPr>
          <p:nvPr>
            <p:ph type="title"/>
          </p:nvPr>
        </p:nvSpPr>
        <p:spPr/>
        <p:txBody>
          <a:bodyPr/>
          <a:lstStyle/>
          <a:p>
            <a:pPr algn="r" eaLnBrk="1" hangingPunct="1"/>
            <a:r>
              <a:rPr lang="fa-IR" altLang="en-US">
                <a:solidFill>
                  <a:srgbClr val="FF0000"/>
                </a:solidFill>
              </a:rPr>
              <a:t>واژه فطرت</a:t>
            </a:r>
          </a:p>
        </p:txBody>
      </p:sp>
      <p:sp>
        <p:nvSpPr>
          <p:cNvPr id="3" name="Content Placeholder 2">
            <a:extLst>
              <a:ext uri="{FF2B5EF4-FFF2-40B4-BE49-F238E27FC236}">
                <a16:creationId xmlns:a16="http://schemas.microsoft.com/office/drawing/2014/main" id="{68076AE1-81BF-4557-B71B-A635BE8C8937}"/>
              </a:ext>
            </a:extLst>
          </p:cNvPr>
          <p:cNvSpPr>
            <a:spLocks noGrp="1"/>
          </p:cNvSpPr>
          <p:nvPr>
            <p:ph idx="1"/>
          </p:nvPr>
        </p:nvSpPr>
        <p:spPr/>
        <p:txBody>
          <a:bodyPr/>
          <a:lstStyle/>
          <a:p>
            <a:pPr algn="r" eaLnBrk="1" hangingPunct="1"/>
            <a:r>
              <a:rPr lang="fa-IR" altLang="en-US" sz="1600">
                <a:solidFill>
                  <a:schemeClr val="bg1"/>
                </a:solidFill>
              </a:rPr>
              <a:t>فطرت از ماده "فطر" در لغت به معنای شکافتن (حسینی زبیدی، 1387، ج13، 325)، گشودن شیء و ابزار آن (ابن فارس، 1404، ج4، 510)، ابتدا و اختراع (جوهری، 1368، ج2، 781)، شکافتن از طول و ایجاد و ابداع (اصفهانی، 396) آمده است و از آنجا که آفرینش و خلقت الهی به منزله شکافتن پرده تاریک عدم و اظهار هستی امکانی است یکی از معانی این کلمه، آفرینش و خلقت است؛ البته آفرینشی که ابداعی و ابتدایی باشد. لذا از ابن­عباس نقل شده که می­گفت: من معنای «فاطر السموات و الارض» را نمی­دانستم تا این­که دو تن از بادیه نشینان که درباره مالکیت چاهی با یکدیگر مخاصمه داشتند نزد من آمدند و یکی از آن دو گفت :"أنا فطرتها"، یعنی ابتدا من آن را حفر کردم (ابن اثیر، ج3، 457).</a:t>
            </a:r>
          </a:p>
          <a:p>
            <a:pPr algn="r" eaLnBrk="1" hangingPunct="1"/>
            <a:endParaRPr lang="fa-IR" altLang="en-US" sz="1600">
              <a:solidFill>
                <a:schemeClr val="bg1"/>
              </a:solidFill>
            </a:endParaRPr>
          </a:p>
          <a:p>
            <a:pPr algn="r" eaLnBrk="1" hangingPunct="1"/>
            <a:r>
              <a:rPr lang="fa-IR" altLang="en-US" sz="1600">
                <a:solidFill>
                  <a:schemeClr val="bg1"/>
                </a:solidFill>
              </a:rPr>
              <a:t>کلمه "فطرت"بر وزن "فِعلَه" است که بر نوع ویژه دلالت می­کند و در لغت به معنای سرشت و نحوه خاصی از آفرینش است. در قرآن­کریم مشتقات کلمه "فطر" به صورت­های گوناگون به کار رفته و کلمه فطرت تنها یک­بار استعمال شده است (روم، 30). بنابراین فطرت به معنی سرشت خاص و آفرینش ویژه انسان است و امور فطری، اموری ­است که نوع خلقت و آفرینش انسان اقتضای آن را داشته و مشترک بین همه انسان­ها باشد.</a:t>
            </a:r>
          </a:p>
          <a:p>
            <a:pPr algn="r" eaLnBrk="1" hangingPunct="1"/>
            <a:endParaRPr lang="fa-IR" altLang="en-US" sz="1600">
              <a:solidFill>
                <a:schemeClr val="bg1"/>
              </a:solidFill>
            </a:endParaRPr>
          </a:p>
          <a:p>
            <a:pPr algn="r" eaLnBrk="1" hangingPunct="1"/>
            <a:r>
              <a:rPr lang="fa-IR" altLang="en-US" sz="1600">
                <a:solidFill>
                  <a:schemeClr val="bg1"/>
                </a:solidFill>
              </a:rPr>
              <a:t>خاصیت امور فطری آن است که اولاً مقتضای آفرینش انسا ن است و اکتسابی نیست، ثانیاً در عموم افراد وجود دارد و همه انسان­ها از آن برخوردارند، ثالثاً تبدیل یا تحویل­پذیر نیست گرچه شدت و ضعف می­پذیرد.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3">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p:cTn id="3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3">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19223-87C5-4955-888E-7C9D8B100C2C}"/>
              </a:ext>
            </a:extLst>
          </p:cNvPr>
          <p:cNvSpPr>
            <a:spLocks noGrp="1"/>
          </p:cNvSpPr>
          <p:nvPr>
            <p:ph type="title"/>
          </p:nvPr>
        </p:nvSpPr>
        <p:spPr/>
        <p:txBody>
          <a:bodyPr/>
          <a:lstStyle/>
          <a:p>
            <a:pPr algn="r" eaLnBrk="1" hangingPunct="1"/>
            <a:r>
              <a:rPr lang="fa-IR" altLang="en-US">
                <a:solidFill>
                  <a:srgbClr val="FF0000"/>
                </a:solidFill>
              </a:rPr>
              <a:t>فطرت، فطریات، غریزه و طبیعت</a:t>
            </a:r>
          </a:p>
        </p:txBody>
      </p:sp>
      <p:sp>
        <p:nvSpPr>
          <p:cNvPr id="3" name="Content Placeholder 2">
            <a:extLst>
              <a:ext uri="{FF2B5EF4-FFF2-40B4-BE49-F238E27FC236}">
                <a16:creationId xmlns:a16="http://schemas.microsoft.com/office/drawing/2014/main" id="{DC800459-63FD-48D2-BDC0-E02CBCE0C03B}"/>
              </a:ext>
            </a:extLst>
          </p:cNvPr>
          <p:cNvSpPr>
            <a:spLocks noGrp="1"/>
          </p:cNvSpPr>
          <p:nvPr>
            <p:ph idx="1"/>
          </p:nvPr>
        </p:nvSpPr>
        <p:spPr>
          <a:xfrm>
            <a:off x="463550" y="1417638"/>
            <a:ext cx="8229600" cy="4525962"/>
          </a:xfrm>
        </p:spPr>
        <p:txBody>
          <a:bodyPr/>
          <a:lstStyle/>
          <a:p>
            <a:pPr algn="r" eaLnBrk="1" hangingPunct="1"/>
            <a:r>
              <a:rPr lang="fa-IR" altLang="en-US" sz="2000">
                <a:solidFill>
                  <a:schemeClr val="bg1"/>
                </a:solidFill>
              </a:rPr>
              <a:t>امور فطری مطرح شده در قرآن غیر از فطریات و اموری­ است که در منطق و فلسفه از آن­ها بحث می­شود. همچنین "فطرت" که سرشتی ویژه و آفرینشی خاص است، غیر از طبیعت است که در همه موجودهای جامد یا نامی و بدون روح حیوانی یافت می­شود و غیر از غریزه است که در حیوانات و انسان در بعد حیوانیش موجود است. این ویژگی فطرت از آن جهت است که با بینش شهودی نسبت به هستی محض و کمال نامحدود همراه است و با کشش و گرایش حضوری نسبت به مدبّری که جهل و عجز و بخل را به حریم کبریایی او راه نیست، آمیخته و هماهنگ است. فطرت انسانی "مطلق بینی علمی" و "مطلق خواهی عملی" است.</a:t>
            </a:r>
          </a:p>
          <a:p>
            <a:pPr algn="r" eaLnBrk="1" hangingPunct="1"/>
            <a:endParaRPr lang="fa-IR" altLang="en-US" sz="2000">
              <a:solidFill>
                <a:schemeClr val="bg1"/>
              </a:solidFill>
            </a:endParaRPr>
          </a:p>
          <a:p>
            <a:pPr algn="r" eaLnBrk="1" hangingPunct="1"/>
            <a:r>
              <a:rPr lang="fa-IR" altLang="en-US" sz="2000">
                <a:solidFill>
                  <a:schemeClr val="bg1"/>
                </a:solidFill>
              </a:rPr>
              <a:t>"فطرت" که همان بینش شهودی انسان به هستی محض، گرایش آگاهانه، کشش شاهدانه و پرستش خاضعانه نسبت به حضرت اوست، نحوه خاصی از آفرینش است که حقیقت آدمی به آن نحو سرشته شده و جان انسانی به آن شیوه خلق شده است. فصل اخیر انسان را همان هستی ویژه "مطلق بینی" و "مطلق خواهی" او تشکیل می­دهد.</a:t>
            </a:r>
          </a:p>
          <a:p>
            <a:pPr algn="r" eaLnBrk="1" hangingPunct="1"/>
            <a:endParaRPr lang="fa-IR" altLang="en-US" sz="2000">
              <a:solidFill>
                <a:schemeClr val="bg1"/>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C951E-3FD1-40AB-8544-3C63B846DBF0}"/>
              </a:ext>
            </a:extLst>
          </p:cNvPr>
          <p:cNvSpPr>
            <a:spLocks noGrp="1"/>
          </p:cNvSpPr>
          <p:nvPr>
            <p:ph type="title"/>
          </p:nvPr>
        </p:nvSpPr>
        <p:spPr>
          <a:xfrm>
            <a:off x="457200" y="274638"/>
            <a:ext cx="8229600" cy="5962650"/>
          </a:xfrm>
        </p:spPr>
        <p:txBody>
          <a:bodyPr/>
          <a:lstStyle/>
          <a:p>
            <a:pPr algn="r" eaLnBrk="1" hangingPunct="1"/>
            <a:r>
              <a:rPr lang="fa-IR" altLang="en-US" sz="1800">
                <a:solidFill>
                  <a:schemeClr val="bg1"/>
                </a:solidFill>
              </a:rPr>
              <a:t>عناوین یاد شده به لحاظ مفهومی از یکدیگر جدا و از نظر مصداقی عین یکدیگرند به طوری که اگر انسانیت انسان محفوظ بماند، هم آن بینش شهودی به حضرت حق تعالی محفوظ است و هم این انجذاب و پرستش خاضعانه؛ و اگر این خضوع عملی و آن شهود علمی نباشد، فصل اخیر انسان هم نخواهد بود. زیرا هویت انسانی انسان به "سیرت انسانی" اوست نه به "صورت انسانی" او؛ و لذا مولی­الموحدین علی­بن­ابی­طالب(ع) فرمود: « فالصورة صورة انسان و القلب قلب حیوان، لا یعرف باب الهدی فیتّبعه، و لا باب العمی فیصدّ عنه، فذلک میّت الأحیاء» (نهج­البلاغه، خطبه87)؛ یعنی چهره او چهره انسان است و قلبش قلب حیوان! راه هدایت را نمی­شناسد که از آن پیروی کند و به طریق خطا پی نبرده تا آن را مسدود سازد و از آن منصرف شود و دیگران را مصروف دارد، پس او مرده­ای است میان زندگان.</a:t>
            </a:r>
            <a:br>
              <a:rPr lang="fa-IR" altLang="en-US" sz="1800">
                <a:solidFill>
                  <a:schemeClr val="bg1"/>
                </a:solidFill>
              </a:rPr>
            </a:br>
            <a:br>
              <a:rPr lang="fa-IR" altLang="en-US" sz="1800">
                <a:solidFill>
                  <a:schemeClr val="bg1"/>
                </a:solidFill>
              </a:rPr>
            </a:br>
            <a:r>
              <a:rPr lang="fa-IR" altLang="en-US" sz="1800">
                <a:solidFill>
                  <a:schemeClr val="bg1"/>
                </a:solidFill>
              </a:rPr>
              <a:t>منظور از قلب همان روح ملکوتی است که موجود زنده با آن ادراک می­کند زیرا فطرت به معنای بینش شهودی و انجذاب و بندگی، سرشت ویژه انسانی است نه صفتی از صفات او که با زوال وصف، بقای موصوف ممکن باشد، بلکه این شهود و گرایش نحوه خاص وجودی اوست که با آن آفریده شده است.</a:t>
            </a:r>
            <a:br>
              <a:rPr lang="fa-IR" altLang="en-US" sz="1800">
                <a:solidFill>
                  <a:schemeClr val="bg1"/>
                </a:solidFill>
              </a:rPr>
            </a:br>
            <a:br>
              <a:rPr lang="fa-IR" altLang="en-US" sz="1800">
                <a:solidFill>
                  <a:schemeClr val="bg1"/>
                </a:solidFill>
              </a:rPr>
            </a:br>
            <a:r>
              <a:rPr lang="fa-IR" altLang="en-US" sz="1800">
                <a:solidFill>
                  <a:schemeClr val="bg1"/>
                </a:solidFill>
              </a:rPr>
              <a:t>گفتنی است که فطرت، زوال­پذیر نیست لیکن ضعف، وهن، ونی و در نتیجه سترپذیر است و اگر فطرت کسی مستور و مدسوس شد، وی مصداق کلام سیدالموحدین(ع)خواهد شد که: «فالصوره صوره انسان و...».</a:t>
            </a:r>
            <a:br>
              <a:rPr lang="fa-IR" altLang="en-US" sz="1800">
                <a:solidFill>
                  <a:schemeClr val="bg1"/>
                </a:solidFill>
              </a:rPr>
            </a:br>
            <a:br>
              <a:rPr lang="fa-IR" altLang="en-US" sz="1800">
                <a:solidFill>
                  <a:schemeClr val="bg1"/>
                </a:solidFill>
              </a:rPr>
            </a:br>
            <a:r>
              <a:rPr lang="fa-IR" altLang="en-US" sz="1800">
                <a:solidFill>
                  <a:schemeClr val="bg1"/>
                </a:solidFill>
              </a:rPr>
              <a:t>فطرت از سنخ هستی است نه از سنخ ماهیت؛ از این­رو دارای مفهوم و از قبیل معقول ثانی فلسفی است و چون ماهیت ندارد فاقد تحلیل و تعریف ماهوی است، نه تحدید و تعریف دارد و نه تعریف رسمی بلکه تعریف شرح اسمی دارد، یعنی همان خلقت ویژه انسان که در نهاد او گرایش و شهودی خاص نهفته است.</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3F224-E9FF-438B-BC80-B15269A74FA3}"/>
              </a:ext>
            </a:extLst>
          </p:cNvPr>
          <p:cNvSpPr>
            <a:spLocks noGrp="1"/>
          </p:cNvSpPr>
          <p:nvPr>
            <p:ph type="title"/>
          </p:nvPr>
        </p:nvSpPr>
        <p:spPr>
          <a:xfrm>
            <a:off x="457200" y="0"/>
            <a:ext cx="8229600" cy="981075"/>
          </a:xfrm>
        </p:spPr>
        <p:txBody>
          <a:bodyPr/>
          <a:lstStyle/>
          <a:p>
            <a:pPr algn="r" eaLnBrk="1" hangingPunct="1"/>
            <a:r>
              <a:rPr lang="fa-IR" altLang="en-US">
                <a:solidFill>
                  <a:srgbClr val="FF0000"/>
                </a:solidFill>
              </a:rPr>
              <a:t>ویژگی های فطرت</a:t>
            </a:r>
          </a:p>
        </p:txBody>
      </p:sp>
      <p:sp>
        <p:nvSpPr>
          <p:cNvPr id="3" name="Content Placeholder 2">
            <a:extLst>
              <a:ext uri="{FF2B5EF4-FFF2-40B4-BE49-F238E27FC236}">
                <a16:creationId xmlns:a16="http://schemas.microsoft.com/office/drawing/2014/main" id="{ECB357B8-B300-48A7-834C-7A8A43C8042C}"/>
              </a:ext>
            </a:extLst>
          </p:cNvPr>
          <p:cNvSpPr>
            <a:spLocks noGrp="1"/>
          </p:cNvSpPr>
          <p:nvPr>
            <p:ph idx="1"/>
          </p:nvPr>
        </p:nvSpPr>
        <p:spPr>
          <a:xfrm>
            <a:off x="457200" y="981075"/>
            <a:ext cx="8229600" cy="5145088"/>
          </a:xfrm>
        </p:spPr>
        <p:txBody>
          <a:bodyPr/>
          <a:lstStyle/>
          <a:p>
            <a:pPr algn="r" eaLnBrk="1" hangingPunct="1"/>
            <a:r>
              <a:rPr lang="fa-IR" altLang="en-US" sz="1600">
                <a:solidFill>
                  <a:schemeClr val="bg1"/>
                </a:solidFill>
              </a:rPr>
              <a:t>چنان­که گذشت، فطرت، نحوه خاص هستی انسان است. انسان هم موجودی متفکر و مختار است که برابر علم و اندیشه کار می­کند و رفتاری متأثر از علم و اندیشه خویش دارد، متفکری است که آگاهانه کاری را انتخاب کرده سپس آن را انجام می­دهد. چنین موجودی از گزارش­های علمی و گرایش­های عملی برخوردار است، یعنی گزارش­های علمی و گرایش­های عملی در نهاد او تعبیه شده و از بیرون بر او تحمیل نشده و قابل زوال هم نیست. با توجه به این موارد روشن می­شود که فطرت ویژگی­هایی دارد که عبارتند از:</a:t>
            </a:r>
          </a:p>
          <a:p>
            <a:pPr algn="r" eaLnBrk="1" hangingPunct="1"/>
            <a:endParaRPr lang="fa-IR" altLang="en-US" sz="1600">
              <a:solidFill>
                <a:schemeClr val="bg1"/>
              </a:solidFill>
            </a:endParaRPr>
          </a:p>
          <a:p>
            <a:pPr algn="r" eaLnBrk="1" hangingPunct="1"/>
            <a:r>
              <a:rPr lang="fa-IR" altLang="en-US" sz="1600">
                <a:solidFill>
                  <a:schemeClr val="bg1"/>
                </a:solidFill>
              </a:rPr>
              <a:t>1. معرفت و آگاهی و بینش فطری و نیز گرایش­های عملی انسان، تحمیلی نیست بلکه در نهاد او تعبیه شده است نه مانند علم حصولی که از بیرون آمده باشد. پس او خدا و دین را می­شناسد و می­خواهد؛</a:t>
            </a:r>
          </a:p>
          <a:p>
            <a:pPr algn="r" eaLnBrk="1" hangingPunct="1"/>
            <a:endParaRPr lang="fa-IR" altLang="en-US" sz="1600">
              <a:solidFill>
                <a:schemeClr val="bg1"/>
              </a:solidFill>
            </a:endParaRPr>
          </a:p>
          <a:p>
            <a:pPr algn="r" eaLnBrk="1" hangingPunct="1"/>
            <a:r>
              <a:rPr lang="fa-IR" altLang="en-US" sz="1600">
                <a:solidFill>
                  <a:schemeClr val="bg1"/>
                </a:solidFill>
              </a:rPr>
              <a:t>2. با فشار و تحمیل نمی­توان آن را زایل کرد، لذا تغییرپذیر نخواهد بود و به عبارت دیگر ثابت و پایدار است، «لا تبدیل لخلق الله» (روم، 30)گرچه ممکن است تضعیف شود؛</a:t>
            </a:r>
          </a:p>
          <a:p>
            <a:pPr algn="r" eaLnBrk="1" hangingPunct="1"/>
            <a:endParaRPr lang="fa-IR" altLang="en-US" sz="1600">
              <a:solidFill>
                <a:schemeClr val="bg1"/>
              </a:solidFill>
            </a:endParaRPr>
          </a:p>
          <a:p>
            <a:pPr algn="r" eaLnBrk="1" hangingPunct="1"/>
            <a:r>
              <a:rPr lang="fa-IR" altLang="en-US" sz="1600">
                <a:solidFill>
                  <a:schemeClr val="bg1"/>
                </a:solidFill>
              </a:rPr>
              <a:t>3. فراگیر و همگانی است. چون حقیقت هر انسانی با این واقعیت سرشته شده است و در همه آدمیان به ودیعت نهاده شده و هیچ بشری بدون فطرت الهی خلق نشده است؛</a:t>
            </a:r>
          </a:p>
          <a:p>
            <a:pPr algn="r" eaLnBrk="1" hangingPunct="1"/>
            <a:endParaRPr lang="fa-IR" altLang="en-US" sz="1600">
              <a:solidFill>
                <a:schemeClr val="bg1"/>
              </a:solidFill>
            </a:endParaRPr>
          </a:p>
          <a:p>
            <a:pPr algn="r" eaLnBrk="1" hangingPunct="1"/>
            <a:r>
              <a:rPr lang="fa-IR" altLang="en-US" sz="1600">
                <a:solidFill>
                  <a:schemeClr val="bg1"/>
                </a:solidFill>
              </a:rPr>
              <a:t>4. چون بینش و گرایش انسان متوجه هستی محض و کمال مطلق است، از ارزش حقیقی برخوردار بوده و ملاک تعالی اوست؛ و از این رهگذر، تفاوت انسان با دیگر جانداران باز شناخته می­شود</a:t>
            </a:r>
            <a:r>
              <a:rPr lang="fa-IR" altLang="en-US" sz="1400">
                <a:solidFill>
                  <a:schemeClr val="bg1"/>
                </a:solidFill>
              </a:rPr>
              <a:t>.</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arn(inVertic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3C9AC-EF5A-4B42-8D7B-FF6EAA6A1231}"/>
              </a:ext>
            </a:extLst>
          </p:cNvPr>
          <p:cNvSpPr>
            <a:spLocks noGrp="1"/>
          </p:cNvSpPr>
          <p:nvPr>
            <p:ph type="title"/>
          </p:nvPr>
        </p:nvSpPr>
        <p:spPr>
          <a:xfrm>
            <a:off x="457200" y="274638"/>
            <a:ext cx="8507413" cy="777875"/>
          </a:xfrm>
        </p:spPr>
        <p:txBody>
          <a:bodyPr/>
          <a:lstStyle/>
          <a:p>
            <a:pPr algn="r" eaLnBrk="1" hangingPunct="1"/>
            <a:r>
              <a:rPr lang="fa-IR" altLang="en-US">
                <a:solidFill>
                  <a:srgbClr val="FF0000"/>
                </a:solidFill>
              </a:rPr>
              <a:t>فطرت به معنی خاص و علم</a:t>
            </a:r>
          </a:p>
        </p:txBody>
      </p:sp>
      <p:sp>
        <p:nvSpPr>
          <p:cNvPr id="3" name="Content Placeholder 2">
            <a:extLst>
              <a:ext uri="{FF2B5EF4-FFF2-40B4-BE49-F238E27FC236}">
                <a16:creationId xmlns:a16="http://schemas.microsoft.com/office/drawing/2014/main" id="{CD966CF7-0AC0-49F3-A61D-57DF65724AF4}"/>
              </a:ext>
            </a:extLst>
          </p:cNvPr>
          <p:cNvSpPr>
            <a:spLocks noGrp="1"/>
          </p:cNvSpPr>
          <p:nvPr>
            <p:ph idx="1"/>
          </p:nvPr>
        </p:nvSpPr>
        <p:spPr>
          <a:xfrm>
            <a:off x="595313" y="1268413"/>
            <a:ext cx="8229600" cy="4525962"/>
          </a:xfrm>
        </p:spPr>
        <p:txBody>
          <a:bodyPr/>
          <a:lstStyle/>
          <a:p>
            <a:pPr algn="r" eaLnBrk="1" hangingPunct="1"/>
            <a:r>
              <a:rPr lang="fa-IR" altLang="en-US" sz="1800">
                <a:solidFill>
                  <a:schemeClr val="bg1"/>
                </a:solidFill>
              </a:rPr>
              <a:t>اگفته نماند که فطرت به معنای عام شامل طبیعت نیز می­شود و هر موجود طبیعی، مفطور خداست. زیرا "فاطر" بودن خداوند، به آفرینش موجود مجرد اختصاص ندارد. ظاهر آیه اول سوره "فاطر" که فرمود: «الحمد لله فاطر السّموات والارض» (فاطر، 1) ناظر به برخورداری موجودهای مجرد و مادی از فطرت است. یعنی خداوند فاطر آسمان­ها و همه آسمانی­ها و زمین و همه زمینی­ها است.</a:t>
            </a:r>
          </a:p>
          <a:p>
            <a:pPr algn="r" eaLnBrk="1" hangingPunct="1"/>
            <a:endParaRPr lang="fa-IR" altLang="en-US" sz="1800">
              <a:solidFill>
                <a:schemeClr val="bg1"/>
              </a:solidFill>
            </a:endParaRPr>
          </a:p>
          <a:p>
            <a:pPr algn="r" eaLnBrk="1" hangingPunct="1"/>
            <a:endParaRPr lang="fa-IR" altLang="en-US" sz="1800">
              <a:solidFill>
                <a:schemeClr val="bg1"/>
              </a:solidFill>
            </a:endParaRPr>
          </a:p>
          <a:p>
            <a:pPr algn="r" eaLnBrk="1" hangingPunct="1"/>
            <a:r>
              <a:rPr lang="fa-IR" altLang="en-US" sz="1800">
                <a:solidFill>
                  <a:schemeClr val="bg1"/>
                </a:solidFill>
              </a:rPr>
              <a:t>فطرت به معنای خاص که در برابر طبیعت مطرح می­شود، یعنی انسان مرکب از بدن مادی و روح مجرد است که طبیعت به بدن مادی او برمی­گردد و فطرت به روح مجرد او، زیرا آنچه که ادراک می­کند و فراطبیعی را می­فهمد و موجودهای غیبی را با چشم ملکوتی خود مشاهده می­کند و با آن­ عهد ­می­بندد و خود را غریم و بدهکار و مورد معاهده غیبی می­داند و به ربوبیت خدا اعتراف می­کند و به عبودیت خویش نسبت به ذات اقدس الهی معترف است، همان روح مجرد انسانی است و اصالت این موجود مولّف از بدن طبیعی و روح فراطبیعی از آن روح مجرد است که تدبیر بدن و اداره آن را بر عهده دارد.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79B56-7E0B-47FF-B9B5-3BC5446A9F4E}"/>
              </a:ext>
            </a:extLst>
          </p:cNvPr>
          <p:cNvSpPr>
            <a:spLocks noGrp="1"/>
          </p:cNvSpPr>
          <p:nvPr>
            <p:ph type="title"/>
          </p:nvPr>
        </p:nvSpPr>
        <p:spPr>
          <a:xfrm>
            <a:off x="1116013" y="274638"/>
            <a:ext cx="7570787" cy="706437"/>
          </a:xfrm>
        </p:spPr>
        <p:txBody>
          <a:bodyPr/>
          <a:lstStyle/>
          <a:p>
            <a:pPr algn="r" eaLnBrk="1" hangingPunct="1"/>
            <a:r>
              <a:rPr lang="fa-IR" altLang="en-US">
                <a:solidFill>
                  <a:srgbClr val="FF0000"/>
                </a:solidFill>
              </a:rPr>
              <a:t>مفاهیم و حقایق فطری و تفاوت آنها</a:t>
            </a:r>
          </a:p>
        </p:txBody>
      </p:sp>
      <p:sp>
        <p:nvSpPr>
          <p:cNvPr id="3" name="Content Placeholder 2">
            <a:extLst>
              <a:ext uri="{FF2B5EF4-FFF2-40B4-BE49-F238E27FC236}">
                <a16:creationId xmlns:a16="http://schemas.microsoft.com/office/drawing/2014/main" id="{5F57968F-A69A-475E-9395-CE7B09208081}"/>
              </a:ext>
            </a:extLst>
          </p:cNvPr>
          <p:cNvSpPr>
            <a:spLocks noGrp="1"/>
          </p:cNvSpPr>
          <p:nvPr>
            <p:ph idx="1"/>
          </p:nvPr>
        </p:nvSpPr>
        <p:spPr>
          <a:xfrm>
            <a:off x="457200" y="981075"/>
            <a:ext cx="8435975" cy="5145088"/>
          </a:xfrm>
        </p:spPr>
        <p:txBody>
          <a:bodyPr/>
          <a:lstStyle/>
          <a:p>
            <a:pPr algn="r" eaLnBrk="1" hangingPunct="1"/>
            <a:r>
              <a:rPr lang="fa-IR" altLang="en-US" sz="1600">
                <a:solidFill>
                  <a:schemeClr val="bg1"/>
                </a:solidFill>
              </a:rPr>
              <a:t>مفاهیم فطری، تصوری باشند یا تصدیقی؛ از خارج توسط ذهن انتزاع می­شوند. برخی مفاهیم بدون واسطه هستند مانند معقول اول و بعضی باواسطه هستند مانند معقول ثانی منطقی و فلسفی. این مفاهیم، معلوم به علوم حصولی هستند که همراه با تولد انسان آفریده نشده­اند.</a:t>
            </a:r>
          </a:p>
          <a:p>
            <a:pPr algn="r" eaLnBrk="1" hangingPunct="1"/>
            <a:endParaRPr lang="fa-IR" altLang="en-US" sz="1600">
              <a:solidFill>
                <a:schemeClr val="bg1"/>
              </a:solidFill>
            </a:endParaRPr>
          </a:p>
          <a:p>
            <a:pPr algn="r" eaLnBrk="1" hangingPunct="1"/>
            <a:r>
              <a:rPr lang="fa-IR" altLang="en-US" sz="1600">
                <a:solidFill>
                  <a:schemeClr val="bg1"/>
                </a:solidFill>
              </a:rPr>
              <a:t>بنابراین معنای فطری بودن بعضی از قضایای بدیهی این است که ذهن بعد از فهمیدن مفاهیم تصوری اشیا از رهگذر حس، از درون یا بیرون پیوند ضروری یا طرد ضروری بین بعضی از آنها را بدون نیاز به دلیل درک می­کند زیرا آن پیوند وجودی و یا طرد عدمی ذاتاً روشن است به طوری­که نه تنها احتیاج به دلیل ندارد بلکه دلیل­پذیر نیست.</a:t>
            </a:r>
          </a:p>
          <a:p>
            <a:pPr algn="r" eaLnBrk="1" hangingPunct="1"/>
            <a:endParaRPr lang="fa-IR" altLang="en-US" sz="1600">
              <a:solidFill>
                <a:schemeClr val="bg1"/>
              </a:solidFill>
            </a:endParaRPr>
          </a:p>
          <a:p>
            <a:pPr algn="r" eaLnBrk="1" hangingPunct="1"/>
            <a:r>
              <a:rPr lang="fa-IR" altLang="en-US" sz="1600">
                <a:solidFill>
                  <a:schemeClr val="bg1"/>
                </a:solidFill>
              </a:rPr>
              <a:t>اما حقایق فطری، یعنی درجات عینی وجود مشهود و مراتب خارجی هستی معلوم، عین ذات آدمی و متن روح­آگاه وی هستند و هر روح مجردی به اندازه تجرد خاص خویش، آن حقایق عینی را بالفطره داراست و از این رهگذر مستوی­الخلقه خواهد بود، زیرا استوای خلقت نفس به آگاهی وی از همین حقایق فطری است. این حقایق عینی که همراه با روح او خلق شده­اند همانند آگاهی حضوری از ذات خود و علم به مبدأ فاعلی خویش، به اندازه­ای که فیض می­تواند فیاض خود را درک کند، خواهد بود و نیز از قبیل حقایق فطری روح است که با علم حضوری معلوم اوست و با تعلیم حصولی شکوفا می­گردد.</a:t>
            </a:r>
          </a:p>
          <a:p>
            <a:pPr algn="r" eaLnBrk="1" hangingPunct="1"/>
            <a:endParaRPr lang="fa-IR" altLang="en-US" sz="1600">
              <a:solidFill>
                <a:schemeClr val="bg1"/>
              </a:solidFill>
            </a:endParaRPr>
          </a:p>
          <a:p>
            <a:pPr algn="r" eaLnBrk="1" hangingPunct="1"/>
            <a:r>
              <a:rPr lang="fa-IR" altLang="en-US" sz="1600">
                <a:solidFill>
                  <a:schemeClr val="bg1"/>
                </a:solidFill>
              </a:rPr>
              <a:t>با توجه به مطالب یاد شده، منظور از "فطری بودن" بعضی مفاهیم حصولی و حقایق ذهنی کسبی نبودن آنهاست. یعنی ذهن بشر همین که به مرحله ادراک رسید، بعضی از مفاهیم را به اندک توجه می­فهمد و در فهم آنها نیازمند به فراگیری از غیر نیست. به عبارت دیگر قضایای فطری، قضایای روشنی هستند که هرچند ثبوت محمول برای موضوع در آنها نیازمند به دلیل است، لیکن دلیل آنها در کنار قضیه و همراه با آن در ذهن موجود است.</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fa-I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fa-I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1140</TotalTime>
  <Words>5288</Words>
  <Application>Microsoft Office PowerPoint</Application>
  <PresentationFormat>نمایش روی صفحه (4:3)</PresentationFormat>
  <Paragraphs>110</Paragraphs>
  <Slides>22</Slides>
  <Notes>0</Notes>
  <HiddenSlides>0</HiddenSlides>
  <MMClips>0</MMClips>
  <ScaleCrop>false</ScaleCrop>
  <HeadingPairs>
    <vt:vector size="4" baseType="variant">
      <vt:variant>
        <vt:lpstr>طرح زمینه</vt:lpstr>
      </vt:variant>
      <vt:variant>
        <vt:i4>1</vt:i4>
      </vt:variant>
      <vt:variant>
        <vt:lpstr>عنوان های اسلاید</vt:lpstr>
      </vt:variant>
      <vt:variant>
        <vt:i4>22</vt:i4>
      </vt:variant>
    </vt:vector>
  </HeadingPairs>
  <TitlesOfParts>
    <vt:vector size="23" baseType="lpstr">
      <vt:lpstr>Diseño predeterminado</vt:lpstr>
      <vt:lpstr>بسم الله الرحمن الرحیم</vt:lpstr>
      <vt:lpstr>فطرت در آیینه قرآن</vt:lpstr>
      <vt:lpstr>مقدمه</vt:lpstr>
      <vt:lpstr>واژه فطرت</vt:lpstr>
      <vt:lpstr>فطرت، فطریات، غریزه و طبیعت</vt:lpstr>
      <vt:lpstr>عناوین یاد شده به لحاظ مفهومی از یکدیگر جدا و از نظر مصداقی عین یکدیگرند به طوری که اگر انسانیت انسان محفوظ بماند، هم آن بینش شهودی به حضرت حق تعالی محفوظ است و هم این انجذاب و پرستش خاضعانه؛ و اگر این خضوع عملی و آن شهود علمی نباشد، فصل اخیر انسان هم نخواهد بود. زیرا هویت انسانی انسان به "سیرت انسانی" اوست نه به "صورت انسانی" او؛ و لذا مولی­الموحدین علی­بن­ابی­طالب(ع) فرمود: « فالصورة صورة انسان و القلب قلب حیوان، لا یعرف باب الهدی فیتّبعه، و لا باب العمی فیصدّ عنه، فذلک میّت الأحیاء» (نهج­البلاغه، خطبه87)؛ یعنی چهره او چهره انسان است و قلبش قلب حیوان! راه هدایت را نمی­شناسد که از آن پیروی کند و به طریق خطا پی نبرده تا آن را مسدود سازد و از آن منصرف شود و دیگران را مصروف دارد، پس او مرده­ای است میان زندگان.  منظور از قلب همان روح ملکوتی است که موجود زنده با آن ادراک می­کند زیرا فطرت به معنای بینش شهودی و انجذاب و بندگی، سرشت ویژه انسانی است نه صفتی از صفات او که با زوال وصف، بقای موصوف ممکن باشد، بلکه این شهود و گرایش نحوه خاص وجودی اوست که با آن آفریده شده است.  گفتنی است که فطرت، زوال­پذیر نیست لیکن ضعف، وهن، ونی و در نتیجه سترپذیر است و اگر فطرت کسی مستور و مدسوس شد، وی مصداق کلام سیدالموحدین(ع)خواهد شد که: «فالصوره صوره انسان و...».  فطرت از سنخ هستی است نه از سنخ ماهیت؛ از این­رو دارای مفهوم و از قبیل معقول ثانی فلسفی است و چون ماهیت ندارد فاقد تحلیل و تعریف ماهوی است، نه تحدید و تعریف دارد و نه تعریف رسمی بلکه تعریف شرح اسمی دارد، یعنی همان خلقت ویژه انسان که در نهاد او گرایش و شهودی خاص نهفته است.</vt:lpstr>
      <vt:lpstr>ویژگی های فطرت</vt:lpstr>
      <vt:lpstr>فطرت به معنی خاص و علم</vt:lpstr>
      <vt:lpstr>مفاهیم و حقایق فطری و تفاوت آنها</vt:lpstr>
      <vt:lpstr>ملاک فطری بودن در حکمت نظری و عملی</vt:lpstr>
      <vt:lpstr>ارائه PowerPoint</vt:lpstr>
      <vt:lpstr>برهان­پذیری امور فطری</vt:lpstr>
      <vt:lpstr>ارائه PowerPoint</vt:lpstr>
      <vt:lpstr>رفع ابهام از خطاناپذیری فطرت</vt:lpstr>
      <vt:lpstr>ارائه PowerPoint</vt:lpstr>
      <vt:lpstr>حق گرایی فطرت</vt:lpstr>
      <vt:lpstr>آیه فطرت</vt:lpstr>
      <vt:lpstr>ارائه PowerPoint</vt:lpstr>
      <vt:lpstr>باید و نبایدهای فطری</vt:lpstr>
      <vt:lpstr>نتیجه</vt:lpstr>
      <vt:lpstr>پایان</vt:lpstr>
      <vt:lpstr>ارائه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کاربر ناشناخته</cp:lastModifiedBy>
  <cp:revision>190</cp:revision>
  <dcterms:created xsi:type="dcterms:W3CDTF">2010-05-23T14:28:12Z</dcterms:created>
  <dcterms:modified xsi:type="dcterms:W3CDTF">2020-05-30T23:30:16Z</dcterms:modified>
</cp:coreProperties>
</file>