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84" r:id="rId3"/>
    <p:sldId id="307" r:id="rId4"/>
    <p:sldId id="315" r:id="rId5"/>
    <p:sldId id="286" r:id="rId6"/>
    <p:sldId id="278" r:id="rId7"/>
    <p:sldId id="323" r:id="rId8"/>
    <p:sldId id="308" r:id="rId9"/>
    <p:sldId id="276" r:id="rId10"/>
    <p:sldId id="261" r:id="rId11"/>
    <p:sldId id="324" r:id="rId12"/>
    <p:sldId id="309" r:id="rId13"/>
    <p:sldId id="280" r:id="rId14"/>
    <p:sldId id="310" r:id="rId15"/>
    <p:sldId id="311" r:id="rId16"/>
    <p:sldId id="316" r:id="rId17"/>
    <p:sldId id="317" r:id="rId18"/>
    <p:sldId id="318" r:id="rId19"/>
    <p:sldId id="319" r:id="rId20"/>
    <p:sldId id="320" r:id="rId21"/>
    <p:sldId id="321" r:id="rId22"/>
    <p:sldId id="322" r:id="rId23"/>
    <p:sldId id="303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0E42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34" y="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26DE63-31CC-4245-A5B2-129D5425D1AE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B61C9D-8C4C-43A9-82A9-1272BFE248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41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B61C9D-8C4C-43A9-82A9-1272BFE2487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B61C9D-8C4C-43A9-82A9-1272BFE24877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DB9E1-A025-4012-B652-851C81ADBAB0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B4839-FC3A-4D40-BA22-792D235565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DB9E1-A025-4012-B652-851C81ADBAB0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B4839-FC3A-4D40-BA22-792D235565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DB9E1-A025-4012-B652-851C81ADBAB0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B4839-FC3A-4D40-BA22-792D235565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DB9E1-A025-4012-B652-851C81ADBAB0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B4839-FC3A-4D40-BA22-792D235565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DB9E1-A025-4012-B652-851C81ADBAB0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B4839-FC3A-4D40-BA22-792D235565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DB9E1-A025-4012-B652-851C81ADBAB0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B4839-FC3A-4D40-BA22-792D235565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DB9E1-A025-4012-B652-851C81ADBAB0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B4839-FC3A-4D40-BA22-792D235565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DB9E1-A025-4012-B652-851C81ADBAB0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B4839-FC3A-4D40-BA22-792D235565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DB9E1-A025-4012-B652-851C81ADBAB0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B4839-FC3A-4D40-BA22-792D235565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DB9E1-A025-4012-B652-851C81ADBAB0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B4839-FC3A-4D40-BA22-792D235565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DB9E1-A025-4012-B652-851C81ADBAB0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B4839-FC3A-4D40-BA22-792D235565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DB9E1-A025-4012-B652-851C81ADBAB0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B4839-FC3A-4D40-BA22-792D235565D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152400"/>
            <a:ext cx="4114800" cy="704850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fa-IR" dirty="0" smtClean="0">
                <a:solidFill>
                  <a:srgbClr val="00B050"/>
                </a:solidFill>
              </a:rPr>
              <a:t>ب</a:t>
            </a:r>
            <a:r>
              <a:rPr lang="fa-IR" dirty="0" smtClean="0">
                <a:solidFill>
                  <a:srgbClr val="FF0000"/>
                </a:solidFill>
              </a:rPr>
              <a:t>س</a:t>
            </a:r>
            <a:r>
              <a:rPr lang="fa-IR" dirty="0" smtClean="0">
                <a:solidFill>
                  <a:srgbClr val="00B050"/>
                </a:solidFill>
              </a:rPr>
              <a:t>م الله الرحمن الرحیم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28600" y="914400"/>
            <a:ext cx="8763000" cy="5715000"/>
          </a:xfrm>
          <a:prstGeom prst="roundRect">
            <a:avLst/>
          </a:prstGeom>
          <a:gradFill flip="none" rotWithShape="1">
            <a:gsLst>
              <a:gs pos="4800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7200" b="1" dirty="0" smtClean="0">
                <a:solidFill>
                  <a:schemeClr val="tx1"/>
                </a:solidFill>
                <a:cs typeface="2  Badr" pitchFamily="2" charset="-78"/>
              </a:rPr>
              <a:t>محتوای آموزشی</a:t>
            </a:r>
          </a:p>
          <a:p>
            <a:pPr algn="ctr"/>
            <a:r>
              <a:rPr lang="fa-IR" sz="7200" b="1" dirty="0" smtClean="0">
                <a:solidFill>
                  <a:schemeClr val="tx1"/>
                </a:solidFill>
                <a:cs typeface="2  Badr" pitchFamily="2" charset="-78"/>
              </a:rPr>
              <a:t>نظام تعلیم و تربیت اسلامی</a:t>
            </a:r>
          </a:p>
          <a:p>
            <a:pPr algn="ctr"/>
            <a:r>
              <a:rPr lang="fa-IR" sz="7200" b="1" dirty="0" smtClean="0">
                <a:solidFill>
                  <a:srgbClr val="FF0000"/>
                </a:solidFill>
                <a:cs typeface="2  Badr" pitchFamily="2" charset="-78"/>
              </a:rPr>
              <a:t>دکتر ابراهیم نخعی</a:t>
            </a:r>
          </a:p>
        </p:txBody>
      </p:sp>
    </p:spTree>
  </p:cSld>
  <p:clrMapOvr>
    <a:masterClrMapping/>
  </p:clrMapOvr>
  <p:transition spd="slow">
    <p:dissolve/>
    <p:sndAc>
      <p:stSnd>
        <p:snd r:embed="rId3" name="applause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28600" y="152400"/>
            <a:ext cx="8763000" cy="1371600"/>
          </a:xfrm>
          <a:prstGeom prst="roundRect">
            <a:avLst/>
          </a:prstGeom>
          <a:solidFill>
            <a:srgbClr val="00206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a-IR" sz="4400" b="1" dirty="0" smtClean="0">
                <a:solidFill>
                  <a:srgbClr val="FF0000"/>
                </a:solidFill>
                <a:cs typeface="2  Badr" pitchFamily="2" charset="-78"/>
              </a:rPr>
              <a:t>فصل چهارم :</a:t>
            </a:r>
            <a:r>
              <a:rPr lang="fa-IR" sz="4400" b="1" dirty="0" smtClean="0">
                <a:solidFill>
                  <a:srgbClr val="00B050"/>
                </a:solidFill>
                <a:cs typeface="2  Badr" pitchFamily="2" charset="-78"/>
              </a:rPr>
              <a:t> </a:t>
            </a:r>
            <a:r>
              <a:rPr lang="fa-IR" sz="4400" b="1" dirty="0" smtClean="0">
                <a:solidFill>
                  <a:schemeClr val="bg1"/>
                </a:solidFill>
                <a:cs typeface="2  Badr" pitchFamily="2" charset="-78"/>
              </a:rPr>
              <a:t>ساحت های تعلیم و تربیت اسلامی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28600" y="1600200"/>
            <a:ext cx="8763000" cy="12192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400" b="1" dirty="0" smtClean="0">
                <a:solidFill>
                  <a:srgbClr val="FF0000"/>
                </a:solidFill>
                <a:cs typeface="2  Badr" pitchFamily="2" charset="-78"/>
              </a:rPr>
              <a:t>* براساس سند تحول بنیادین، ساحت های تعلیم و تربیت اسلامی عبارتند از: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28600" y="2895600"/>
            <a:ext cx="8763000" cy="3810000"/>
          </a:xfrm>
          <a:prstGeom prst="roundRect">
            <a:avLst/>
          </a:prstGeom>
          <a:gradFill flip="none" rotWithShape="1">
            <a:gsLst>
              <a:gs pos="3800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a-IR" sz="3600" b="1" dirty="0" smtClean="0">
                <a:solidFill>
                  <a:schemeClr val="tx1"/>
                </a:solidFill>
                <a:cs typeface="2  Badr" pitchFamily="2" charset="-78"/>
              </a:rPr>
              <a:t>1- </a:t>
            </a:r>
            <a:r>
              <a:rPr lang="fa-IR" sz="3600" b="1" dirty="0" smtClean="0">
                <a:solidFill>
                  <a:srgbClr val="00B050"/>
                </a:solidFill>
                <a:cs typeface="2  Badr" pitchFamily="2" charset="-78"/>
              </a:rPr>
              <a:t>ساحت تربیت </a:t>
            </a:r>
            <a:r>
              <a:rPr lang="fa-IR" sz="3600" b="1" dirty="0" smtClean="0">
                <a:solidFill>
                  <a:schemeClr val="tx1"/>
                </a:solidFill>
                <a:cs typeface="2  Badr" pitchFamily="2" charset="-78"/>
              </a:rPr>
              <a:t>اعتقادی ، عبادی و اخلاقی</a:t>
            </a:r>
          </a:p>
          <a:p>
            <a:pPr algn="r"/>
            <a:r>
              <a:rPr lang="fa-IR" sz="3600" b="1" dirty="0" smtClean="0">
                <a:solidFill>
                  <a:schemeClr val="tx1"/>
                </a:solidFill>
                <a:cs typeface="2  Badr" pitchFamily="2" charset="-78"/>
              </a:rPr>
              <a:t>2- </a:t>
            </a:r>
            <a:r>
              <a:rPr lang="fa-IR" sz="3600" b="1" dirty="0" smtClean="0">
                <a:solidFill>
                  <a:srgbClr val="00B050"/>
                </a:solidFill>
                <a:cs typeface="2  Badr" pitchFamily="2" charset="-78"/>
              </a:rPr>
              <a:t>ساحت تربیت </a:t>
            </a:r>
            <a:r>
              <a:rPr lang="fa-IR" sz="3600" b="1" dirty="0" smtClean="0">
                <a:solidFill>
                  <a:schemeClr val="tx1"/>
                </a:solidFill>
                <a:cs typeface="2  Badr" pitchFamily="2" charset="-78"/>
              </a:rPr>
              <a:t>اجتماعی و سیاسی</a:t>
            </a:r>
          </a:p>
          <a:p>
            <a:pPr algn="r"/>
            <a:r>
              <a:rPr lang="fa-IR" sz="3600" b="1" dirty="0" smtClean="0">
                <a:solidFill>
                  <a:schemeClr val="tx1"/>
                </a:solidFill>
                <a:cs typeface="2  Badr" pitchFamily="2" charset="-78"/>
              </a:rPr>
              <a:t>3- </a:t>
            </a:r>
            <a:r>
              <a:rPr lang="fa-IR" sz="3600" b="1" dirty="0" smtClean="0">
                <a:solidFill>
                  <a:srgbClr val="00B050"/>
                </a:solidFill>
                <a:cs typeface="2  Badr" pitchFamily="2" charset="-78"/>
              </a:rPr>
              <a:t>ساحت تربیت </a:t>
            </a:r>
            <a:r>
              <a:rPr lang="fa-IR" sz="3600" b="1" dirty="0" smtClean="0">
                <a:solidFill>
                  <a:schemeClr val="tx1"/>
                </a:solidFill>
                <a:cs typeface="2  Badr" pitchFamily="2" charset="-78"/>
              </a:rPr>
              <a:t>زیستی و بدنی</a:t>
            </a:r>
          </a:p>
          <a:p>
            <a:pPr algn="r"/>
            <a:r>
              <a:rPr lang="fa-IR" sz="3600" b="1" dirty="0" smtClean="0">
                <a:solidFill>
                  <a:schemeClr val="tx1"/>
                </a:solidFill>
                <a:cs typeface="2  Badr" pitchFamily="2" charset="-78"/>
              </a:rPr>
              <a:t>4-</a:t>
            </a:r>
            <a:r>
              <a:rPr lang="fa-IR" sz="3600" b="1" dirty="0" smtClean="0">
                <a:solidFill>
                  <a:srgbClr val="00B050"/>
                </a:solidFill>
                <a:cs typeface="2  Badr" pitchFamily="2" charset="-78"/>
              </a:rPr>
              <a:t>ساحت تربیت </a:t>
            </a:r>
            <a:r>
              <a:rPr lang="fa-IR" sz="3600" b="1" dirty="0" smtClean="0">
                <a:solidFill>
                  <a:schemeClr val="tx1"/>
                </a:solidFill>
                <a:cs typeface="2  Badr" pitchFamily="2" charset="-78"/>
              </a:rPr>
              <a:t>علمی و فناوری</a:t>
            </a:r>
          </a:p>
          <a:p>
            <a:pPr algn="r"/>
            <a:r>
              <a:rPr lang="fa-IR" sz="3600" b="1" dirty="0" smtClean="0">
                <a:solidFill>
                  <a:schemeClr val="tx1"/>
                </a:solidFill>
                <a:cs typeface="2  Badr" pitchFamily="2" charset="-78"/>
              </a:rPr>
              <a:t>5- </a:t>
            </a:r>
            <a:r>
              <a:rPr lang="fa-IR" sz="3600" b="1" dirty="0" smtClean="0">
                <a:solidFill>
                  <a:srgbClr val="00B050"/>
                </a:solidFill>
                <a:cs typeface="2  Badr" pitchFamily="2" charset="-78"/>
              </a:rPr>
              <a:t>ساحت تربیت </a:t>
            </a:r>
            <a:r>
              <a:rPr lang="fa-IR" sz="3600" b="1" dirty="0" smtClean="0">
                <a:solidFill>
                  <a:schemeClr val="tx1"/>
                </a:solidFill>
                <a:cs typeface="2  Badr" pitchFamily="2" charset="-78"/>
              </a:rPr>
              <a:t>اقتصادی و حرفه ای</a:t>
            </a:r>
          </a:p>
          <a:p>
            <a:pPr algn="r"/>
            <a:r>
              <a:rPr lang="fa-IR" sz="3600" b="1" dirty="0" smtClean="0">
                <a:solidFill>
                  <a:schemeClr val="tx1"/>
                </a:solidFill>
                <a:cs typeface="2  Badr" pitchFamily="2" charset="-78"/>
              </a:rPr>
              <a:t>6- </a:t>
            </a:r>
            <a:r>
              <a:rPr lang="fa-IR" sz="3600" b="1" dirty="0" smtClean="0">
                <a:solidFill>
                  <a:srgbClr val="00B050"/>
                </a:solidFill>
                <a:cs typeface="2  Badr" pitchFamily="2" charset="-78"/>
              </a:rPr>
              <a:t>ساحت تربیت </a:t>
            </a:r>
            <a:r>
              <a:rPr lang="fa-IR" sz="3600" b="1" dirty="0" smtClean="0">
                <a:solidFill>
                  <a:schemeClr val="tx1"/>
                </a:solidFill>
                <a:cs typeface="2  Badr" pitchFamily="2" charset="-78"/>
              </a:rPr>
              <a:t>زیبائی شناختی و هنری</a:t>
            </a:r>
          </a:p>
        </p:txBody>
      </p:sp>
    </p:spTree>
  </p:cSld>
  <p:clrMapOvr>
    <a:masterClrMapping/>
  </p:clrMapOvr>
  <p:transition spd="slow">
    <p:wipe dir="r"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Document 1"/>
          <p:cNvSpPr/>
          <p:nvPr/>
        </p:nvSpPr>
        <p:spPr>
          <a:xfrm>
            <a:off x="304800" y="1295400"/>
            <a:ext cx="8686800" cy="5334000"/>
          </a:xfrm>
          <a:prstGeom prst="flowChart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a-IR" sz="6000" dirty="0" smtClean="0">
                <a:solidFill>
                  <a:srgbClr val="FF0000"/>
                </a:solidFill>
              </a:rPr>
              <a:t>سند تحول...</a:t>
            </a:r>
          </a:p>
          <a:p>
            <a:pPr algn="r"/>
            <a:endParaRPr lang="fa-IR" sz="6000" dirty="0" smtClean="0">
              <a:solidFill>
                <a:schemeClr val="tx1"/>
              </a:solidFill>
            </a:endParaRPr>
          </a:p>
          <a:p>
            <a:pPr algn="r"/>
            <a:r>
              <a:rPr lang="fa-IR" sz="3200" dirty="0" smtClean="0">
                <a:solidFill>
                  <a:schemeClr val="tx1"/>
                </a:solidFill>
              </a:rPr>
              <a:t> </a:t>
            </a:r>
            <a:r>
              <a:rPr lang="fa-IR" sz="4000" b="1" dirty="0" smtClean="0">
                <a:solidFill>
                  <a:srgbClr val="00B050"/>
                </a:solidFill>
              </a:rPr>
              <a:t>آموزش و پرورش </a:t>
            </a:r>
            <a:r>
              <a:rPr lang="fa-IR" sz="3600" dirty="0" smtClean="0">
                <a:solidFill>
                  <a:schemeClr val="tx1"/>
                </a:solidFill>
              </a:rPr>
              <a:t>را یک نهاد فرهنگی – اجتماعی</a:t>
            </a:r>
            <a:r>
              <a:rPr lang="fa-IR" sz="3200" dirty="0" smtClean="0">
                <a:solidFill>
                  <a:schemeClr val="tx1"/>
                </a:solidFill>
              </a:rPr>
              <a:t>،... </a:t>
            </a:r>
          </a:p>
          <a:p>
            <a:pPr algn="r"/>
            <a:r>
              <a:rPr lang="fa-IR" sz="4000" b="1" dirty="0" smtClean="0">
                <a:solidFill>
                  <a:srgbClr val="00B050"/>
                </a:solidFill>
              </a:rPr>
              <a:t>مدرسه</a:t>
            </a:r>
            <a:r>
              <a:rPr lang="fa-IR" sz="3200" dirty="0" smtClean="0">
                <a:solidFill>
                  <a:schemeClr val="tx1"/>
                </a:solidFill>
              </a:rPr>
              <a:t> </a:t>
            </a:r>
            <a:r>
              <a:rPr lang="fa-IR" sz="3600" dirty="0" smtClean="0">
                <a:solidFill>
                  <a:schemeClr val="tx1"/>
                </a:solidFill>
              </a:rPr>
              <a:t>را کانون فرهنگی و تربیتی </a:t>
            </a:r>
            <a:r>
              <a:rPr lang="fa-IR" sz="3200" dirty="0" smtClean="0">
                <a:solidFill>
                  <a:schemeClr val="tx1"/>
                </a:solidFill>
              </a:rPr>
              <a:t>و...</a:t>
            </a:r>
          </a:p>
          <a:p>
            <a:pPr algn="r"/>
            <a:r>
              <a:rPr lang="fa-IR" sz="3200" dirty="0" smtClean="0">
                <a:solidFill>
                  <a:schemeClr val="tx1"/>
                </a:solidFill>
              </a:rPr>
              <a:t> </a:t>
            </a:r>
            <a:r>
              <a:rPr lang="fa-IR" sz="4000" b="1" dirty="0" smtClean="0">
                <a:solidFill>
                  <a:srgbClr val="00B050"/>
                </a:solidFill>
              </a:rPr>
              <a:t>معلم</a:t>
            </a:r>
            <a:r>
              <a:rPr lang="fa-IR" sz="3200" dirty="0" smtClean="0">
                <a:solidFill>
                  <a:schemeClr val="tx1"/>
                </a:solidFill>
              </a:rPr>
              <a:t> </a:t>
            </a:r>
            <a:r>
              <a:rPr lang="fa-IR" sz="3600" dirty="0" smtClean="0">
                <a:solidFill>
                  <a:schemeClr val="tx1"/>
                </a:solidFill>
              </a:rPr>
              <a:t>را شخصیت فرهنگی و تربیتی می داند</a:t>
            </a:r>
            <a:r>
              <a:rPr lang="fa-IR" sz="3200" dirty="0" smtClean="0">
                <a:solidFill>
                  <a:schemeClr val="tx1"/>
                </a:solidFill>
              </a:rPr>
              <a:t>...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52400" y="152400"/>
            <a:ext cx="8763000" cy="838200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 dirty="0" smtClean="0">
                <a:solidFill>
                  <a:schemeClr val="tx1"/>
                </a:solidFill>
              </a:rPr>
              <a:t>از الزامات تحول بنیادین، </a:t>
            </a:r>
            <a:r>
              <a:rPr lang="fa-IR" sz="4000" dirty="0" smtClean="0">
                <a:solidFill>
                  <a:srgbClr val="FF0000"/>
                </a:solidFill>
              </a:rPr>
              <a:t>تغییرنگرش وتفکر</a:t>
            </a:r>
            <a:r>
              <a:rPr lang="fa-IR" sz="4000" dirty="0" smtClean="0">
                <a:solidFill>
                  <a:schemeClr val="tx1"/>
                </a:solidFill>
              </a:rPr>
              <a:t>است.</a:t>
            </a:r>
          </a:p>
        </p:txBody>
      </p:sp>
      <p:sp>
        <p:nvSpPr>
          <p:cNvPr id="5" name="Curved Right Arrow 4"/>
          <p:cNvSpPr/>
          <p:nvPr/>
        </p:nvSpPr>
        <p:spPr>
          <a:xfrm>
            <a:off x="5029200" y="2209800"/>
            <a:ext cx="1219200" cy="1295400"/>
          </a:xfrm>
          <a:prstGeom prst="curvedRightArrow">
            <a:avLst>
              <a:gd name="adj1" fmla="val 25000"/>
              <a:gd name="adj2" fmla="val 50000"/>
              <a:gd name="adj3" fmla="val 25904"/>
            </a:avLst>
          </a:prstGeom>
          <a:solidFill>
            <a:srgbClr val="00206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52400" y="304800"/>
            <a:ext cx="8839200" cy="990600"/>
          </a:xfrm>
          <a:prstGeom prst="roundRect">
            <a:avLst/>
          </a:prstGeom>
          <a:solidFill>
            <a:srgbClr val="00206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a-IR" sz="4000" b="1" dirty="0" smtClean="0">
                <a:solidFill>
                  <a:srgbClr val="FF0000"/>
                </a:solidFill>
                <a:cs typeface="2  Badr" pitchFamily="2" charset="-78"/>
              </a:rPr>
              <a:t>فصل پنجم: </a:t>
            </a:r>
            <a:r>
              <a:rPr lang="fa-IR" sz="4000" b="1" dirty="0" smtClean="0">
                <a:solidFill>
                  <a:schemeClr val="bg1"/>
                </a:solidFill>
                <a:cs typeface="2  Badr" pitchFamily="2" charset="-78"/>
              </a:rPr>
              <a:t>مراحل، عوامل و موانع تعلیم و تربیت اسلامی</a:t>
            </a:r>
            <a:endParaRPr lang="en-US" sz="4000" b="1" dirty="0">
              <a:solidFill>
                <a:schemeClr val="bg1"/>
              </a:solidFill>
              <a:cs typeface="2  Badr" pitchFamily="2" charset="-78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04800" y="1447800"/>
            <a:ext cx="8686800" cy="5029200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a-IR" sz="4400" b="1" dirty="0" smtClean="0">
                <a:solidFill>
                  <a:schemeClr val="tx1"/>
                </a:solidFill>
                <a:cs typeface="2  Badr" pitchFamily="2" charset="-78"/>
              </a:rPr>
              <a:t>*مراحل تعلیم و تربیت اسلامی:</a:t>
            </a:r>
          </a:p>
          <a:p>
            <a:pPr algn="r"/>
            <a:r>
              <a:rPr lang="fa-IR" sz="3600" b="1" dirty="0" smtClean="0">
                <a:solidFill>
                  <a:schemeClr val="tx1"/>
                </a:solidFill>
                <a:cs typeface="2  Badr" pitchFamily="2" charset="-78"/>
              </a:rPr>
              <a:t> </a:t>
            </a:r>
            <a:r>
              <a:rPr lang="fa-IR" sz="3600" b="1" dirty="0" smtClean="0">
                <a:solidFill>
                  <a:srgbClr val="00B050"/>
                </a:solidFill>
                <a:cs typeface="2  Badr" pitchFamily="2" charset="-78"/>
              </a:rPr>
              <a:t>1-</a:t>
            </a:r>
            <a:r>
              <a:rPr lang="fa-IR" sz="3600" b="1" dirty="0" smtClean="0">
                <a:solidFill>
                  <a:schemeClr val="tx1"/>
                </a:solidFill>
                <a:cs typeface="2  Badr" pitchFamily="2" charset="-78"/>
              </a:rPr>
              <a:t> </a:t>
            </a:r>
            <a:r>
              <a:rPr lang="fa-IR" sz="3600" b="1" dirty="0" smtClean="0">
                <a:solidFill>
                  <a:srgbClr val="FF0000"/>
                </a:solidFill>
                <a:cs typeface="2  Badr" pitchFamily="2" charset="-78"/>
              </a:rPr>
              <a:t>دوره پیش از تولد </a:t>
            </a:r>
            <a:r>
              <a:rPr lang="fa-IR" sz="3600" b="1" dirty="0" smtClean="0">
                <a:solidFill>
                  <a:srgbClr val="00B050"/>
                </a:solidFill>
                <a:cs typeface="2  Badr" pitchFamily="2" charset="-78"/>
              </a:rPr>
              <a:t>2-</a:t>
            </a:r>
            <a:r>
              <a:rPr lang="fa-IR" sz="3600" b="1" dirty="0" smtClean="0">
                <a:solidFill>
                  <a:schemeClr val="tx1"/>
                </a:solidFill>
                <a:cs typeface="2  Badr" pitchFamily="2" charset="-78"/>
              </a:rPr>
              <a:t> </a:t>
            </a:r>
            <a:r>
              <a:rPr lang="fa-IR" sz="3600" b="1" dirty="0" smtClean="0">
                <a:solidFill>
                  <a:srgbClr val="FF0000"/>
                </a:solidFill>
                <a:cs typeface="2  Badr" pitchFamily="2" charset="-78"/>
              </a:rPr>
              <a:t>دوره بعد از تولد</a:t>
            </a:r>
          </a:p>
          <a:p>
            <a:pPr algn="r"/>
            <a:endParaRPr lang="fa-IR" sz="3600" b="1" dirty="0" smtClean="0">
              <a:solidFill>
                <a:schemeClr val="tx1"/>
              </a:solidFill>
              <a:cs typeface="2  Badr" pitchFamily="2" charset="-78"/>
            </a:endParaRPr>
          </a:p>
          <a:p>
            <a:pPr algn="r"/>
            <a:r>
              <a:rPr lang="fa-IR" sz="4400" b="1" dirty="0" smtClean="0">
                <a:solidFill>
                  <a:schemeClr val="tx1"/>
                </a:solidFill>
                <a:cs typeface="2  Badr" pitchFamily="2" charset="-78"/>
              </a:rPr>
              <a:t>*دوره پیش از تولد:</a:t>
            </a:r>
          </a:p>
          <a:p>
            <a:pPr algn="r"/>
            <a:r>
              <a:rPr lang="fa-IR" sz="3600" b="1" dirty="0" smtClean="0">
                <a:solidFill>
                  <a:srgbClr val="00B050"/>
                </a:solidFill>
                <a:cs typeface="2  Badr" pitchFamily="2" charset="-78"/>
              </a:rPr>
              <a:t> الف) </a:t>
            </a:r>
            <a:r>
              <a:rPr lang="fa-IR" sz="3600" b="1" dirty="0" smtClean="0">
                <a:solidFill>
                  <a:srgbClr val="FF0000"/>
                </a:solidFill>
                <a:cs typeface="2  Badr" pitchFamily="2" charset="-78"/>
              </a:rPr>
              <a:t>توصیه های اسلامی در انتخاب همسر  </a:t>
            </a:r>
            <a:r>
              <a:rPr lang="fa-IR" sz="3600" b="1" dirty="0" smtClean="0">
                <a:solidFill>
                  <a:srgbClr val="00B050"/>
                </a:solidFill>
                <a:cs typeface="2  Badr" pitchFamily="2" charset="-78"/>
              </a:rPr>
              <a:t>ب) </a:t>
            </a:r>
            <a:r>
              <a:rPr lang="fa-IR" sz="3600" b="1" dirty="0" smtClean="0">
                <a:solidFill>
                  <a:srgbClr val="FF0000"/>
                </a:solidFill>
                <a:cs typeface="2  Badr" pitchFamily="2" charset="-78"/>
              </a:rPr>
              <a:t>مراقبت ها در حین مباشرت    </a:t>
            </a:r>
            <a:r>
              <a:rPr lang="fa-IR" sz="3600" b="1" dirty="0" smtClean="0">
                <a:solidFill>
                  <a:srgbClr val="00B050"/>
                </a:solidFill>
                <a:cs typeface="2  Badr" pitchFamily="2" charset="-78"/>
              </a:rPr>
              <a:t>ج) </a:t>
            </a:r>
            <a:r>
              <a:rPr lang="fa-IR" sz="3600" b="1" dirty="0" smtClean="0">
                <a:solidFill>
                  <a:srgbClr val="FF0000"/>
                </a:solidFill>
                <a:cs typeface="2  Badr" pitchFamily="2" charset="-78"/>
              </a:rPr>
              <a:t>دوران جنینی   </a:t>
            </a:r>
            <a:r>
              <a:rPr lang="fa-IR" sz="3600" b="1" dirty="0" smtClean="0">
                <a:solidFill>
                  <a:srgbClr val="00B050"/>
                </a:solidFill>
                <a:cs typeface="2  Badr" pitchFamily="2" charset="-78"/>
              </a:rPr>
              <a:t> د) </a:t>
            </a:r>
            <a:r>
              <a:rPr lang="fa-IR" sz="3600" b="1" dirty="0" smtClean="0">
                <a:solidFill>
                  <a:srgbClr val="FF0000"/>
                </a:solidFill>
                <a:cs typeface="2  Badr" pitchFamily="2" charset="-78"/>
              </a:rPr>
              <a:t>هنگام زایمان</a:t>
            </a:r>
          </a:p>
          <a:p>
            <a:pPr algn="r"/>
            <a:r>
              <a:rPr lang="fa-IR" sz="4400" b="1" dirty="0" smtClean="0">
                <a:solidFill>
                  <a:schemeClr val="tx1"/>
                </a:solidFill>
                <a:cs typeface="2  Badr" pitchFamily="2" charset="-78"/>
              </a:rPr>
              <a:t>*دوره بعد از تولد:</a:t>
            </a:r>
          </a:p>
          <a:p>
            <a:pPr algn="r"/>
            <a:r>
              <a:rPr lang="fa-IR" sz="3600" b="1" dirty="0" smtClean="0">
                <a:solidFill>
                  <a:srgbClr val="00B050"/>
                </a:solidFill>
                <a:cs typeface="2  Badr" pitchFamily="2" charset="-78"/>
              </a:rPr>
              <a:t>1-</a:t>
            </a:r>
            <a:r>
              <a:rPr lang="fa-IR" sz="3600" b="1" dirty="0" smtClean="0">
                <a:solidFill>
                  <a:srgbClr val="FF0000"/>
                </a:solidFill>
                <a:cs typeface="2  Badr" pitchFamily="2" charset="-78"/>
              </a:rPr>
              <a:t> مرحله سیادت  </a:t>
            </a:r>
            <a:r>
              <a:rPr lang="fa-IR" sz="3600" b="1" dirty="0" smtClean="0">
                <a:solidFill>
                  <a:srgbClr val="00B050"/>
                </a:solidFill>
                <a:cs typeface="2  Badr" pitchFamily="2" charset="-78"/>
              </a:rPr>
              <a:t> 2- </a:t>
            </a:r>
            <a:r>
              <a:rPr lang="fa-IR" sz="3600" b="1" dirty="0" smtClean="0">
                <a:solidFill>
                  <a:srgbClr val="FF0000"/>
                </a:solidFill>
                <a:cs typeface="2  Badr" pitchFamily="2" charset="-78"/>
              </a:rPr>
              <a:t>مرحله اطاعت  </a:t>
            </a:r>
            <a:r>
              <a:rPr lang="fa-IR" sz="3600" b="1" dirty="0" smtClean="0">
                <a:solidFill>
                  <a:srgbClr val="00B050"/>
                </a:solidFill>
                <a:cs typeface="2  Badr" pitchFamily="2" charset="-78"/>
              </a:rPr>
              <a:t>3</a:t>
            </a:r>
            <a:r>
              <a:rPr lang="fa-IR" sz="3600" b="1" dirty="0" smtClean="0">
                <a:solidFill>
                  <a:srgbClr val="FF0000"/>
                </a:solidFill>
                <a:cs typeface="2  Badr" pitchFamily="2" charset="-78"/>
              </a:rPr>
              <a:t>- مرحله وزارت</a:t>
            </a:r>
            <a:endParaRPr lang="en-US" sz="3600" b="1" dirty="0">
              <a:solidFill>
                <a:srgbClr val="FF0000"/>
              </a:solidFill>
              <a:cs typeface="2  Badr" pitchFamily="2" charset="-78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95400" y="152400"/>
            <a:ext cx="7162800" cy="990600"/>
          </a:xfrm>
          <a:prstGeom prst="rect">
            <a:avLst/>
          </a:prstGeom>
          <a:solidFill>
            <a:srgbClr val="00206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a-IR" sz="5400" b="1" dirty="0" smtClean="0">
                <a:solidFill>
                  <a:srgbClr val="FFFF00"/>
                </a:solidFill>
                <a:cs typeface="2  Badr" pitchFamily="2" charset="-78"/>
              </a:rPr>
              <a:t>   </a:t>
            </a:r>
            <a:r>
              <a:rPr lang="fa-IR" sz="5400" b="1" dirty="0" smtClean="0">
                <a:solidFill>
                  <a:srgbClr val="FF0000"/>
                </a:solidFill>
                <a:cs typeface="2  Badr" pitchFamily="2" charset="-78"/>
              </a:rPr>
              <a:t>گفتار اول </a:t>
            </a:r>
            <a:r>
              <a:rPr lang="fa-IR" sz="5400" b="1" dirty="0" smtClean="0">
                <a:solidFill>
                  <a:srgbClr val="FFFF00"/>
                </a:solidFill>
                <a:cs typeface="2  Badr" pitchFamily="2" charset="-78"/>
              </a:rPr>
              <a:t>: (  مرحله سیادت  )</a:t>
            </a:r>
            <a:endParaRPr lang="en-US" sz="5400" b="1" dirty="0">
              <a:solidFill>
                <a:srgbClr val="FFFF00"/>
              </a:solidFill>
              <a:cs typeface="2  Badr" pitchFamily="2" charset="-78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28600" y="1219200"/>
            <a:ext cx="3886200" cy="5181600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a-IR" sz="3200" b="1" dirty="0" smtClean="0">
                <a:solidFill>
                  <a:srgbClr val="00B050"/>
                </a:solidFill>
                <a:cs typeface="2  Badr" pitchFamily="2" charset="-78"/>
              </a:rPr>
              <a:t>مراسم اسلامی برای نوزاد:</a:t>
            </a:r>
          </a:p>
          <a:p>
            <a:pPr algn="r"/>
            <a:r>
              <a:rPr lang="fa-IR" sz="3200" b="1" dirty="0" smtClean="0">
                <a:solidFill>
                  <a:schemeClr val="tx1"/>
                </a:solidFill>
                <a:cs typeface="2  Badr" pitchFamily="2" charset="-78"/>
              </a:rPr>
              <a:t> </a:t>
            </a:r>
          </a:p>
          <a:p>
            <a:pPr algn="r"/>
            <a:r>
              <a:rPr lang="fa-IR" sz="3600" b="1" dirty="0" smtClean="0">
                <a:solidFill>
                  <a:schemeClr val="tx1"/>
                </a:solidFill>
                <a:cs typeface="2  Badr" pitchFamily="2" charset="-78"/>
              </a:rPr>
              <a:t>الف ) </a:t>
            </a:r>
            <a:r>
              <a:rPr lang="fa-IR" sz="3600" b="1" dirty="0" smtClean="0">
                <a:solidFill>
                  <a:srgbClr val="FF0000"/>
                </a:solidFill>
                <a:cs typeface="2  Badr" pitchFamily="2" charset="-78"/>
              </a:rPr>
              <a:t>ذکر اذان و اقامه</a:t>
            </a:r>
          </a:p>
          <a:p>
            <a:pPr algn="r"/>
            <a:r>
              <a:rPr lang="fa-IR" sz="3600" b="1" dirty="0" smtClean="0">
                <a:solidFill>
                  <a:schemeClr val="tx1"/>
                </a:solidFill>
                <a:cs typeface="2  Badr" pitchFamily="2" charset="-78"/>
              </a:rPr>
              <a:t>ب) </a:t>
            </a:r>
            <a:r>
              <a:rPr lang="fa-IR" sz="3600" b="1" dirty="0" smtClean="0">
                <a:solidFill>
                  <a:srgbClr val="FF0000"/>
                </a:solidFill>
                <a:cs typeface="2  Badr" pitchFamily="2" charset="-78"/>
              </a:rPr>
              <a:t>مراسم تحنیک</a:t>
            </a:r>
          </a:p>
          <a:p>
            <a:pPr algn="r"/>
            <a:r>
              <a:rPr lang="fa-IR" sz="3600" b="1" dirty="0" smtClean="0">
                <a:solidFill>
                  <a:schemeClr val="tx1"/>
                </a:solidFill>
                <a:cs typeface="2  Badr" pitchFamily="2" charset="-78"/>
              </a:rPr>
              <a:t>ج) </a:t>
            </a:r>
            <a:r>
              <a:rPr lang="fa-IR" sz="3600" b="1" dirty="0" smtClean="0">
                <a:solidFill>
                  <a:srgbClr val="FF0000"/>
                </a:solidFill>
                <a:cs typeface="2  Badr" pitchFamily="2" charset="-78"/>
              </a:rPr>
              <a:t>تراشیدن سر و تصدق</a:t>
            </a:r>
          </a:p>
          <a:p>
            <a:pPr algn="r"/>
            <a:r>
              <a:rPr lang="fa-IR" sz="3600" b="1" dirty="0" smtClean="0">
                <a:solidFill>
                  <a:schemeClr val="tx1"/>
                </a:solidFill>
                <a:cs typeface="2  Badr" pitchFamily="2" charset="-78"/>
              </a:rPr>
              <a:t>د) </a:t>
            </a:r>
            <a:r>
              <a:rPr lang="fa-IR" sz="3600" b="1" dirty="0" smtClean="0">
                <a:solidFill>
                  <a:srgbClr val="FF0000"/>
                </a:solidFill>
                <a:cs typeface="2  Badr" pitchFamily="2" charset="-78"/>
              </a:rPr>
              <a:t>تسمیه</a:t>
            </a:r>
          </a:p>
          <a:p>
            <a:pPr algn="r"/>
            <a:r>
              <a:rPr lang="fa-IR" sz="3600" b="1" dirty="0" smtClean="0">
                <a:solidFill>
                  <a:schemeClr val="tx1"/>
                </a:solidFill>
                <a:cs typeface="2  Badr" pitchFamily="2" charset="-78"/>
              </a:rPr>
              <a:t>ه) </a:t>
            </a:r>
            <a:r>
              <a:rPr lang="fa-IR" sz="3600" b="1" dirty="0" smtClean="0">
                <a:solidFill>
                  <a:srgbClr val="FF0000"/>
                </a:solidFill>
                <a:cs typeface="2  Badr" pitchFamily="2" charset="-78"/>
              </a:rPr>
              <a:t>ختنه</a:t>
            </a:r>
          </a:p>
          <a:p>
            <a:pPr algn="r"/>
            <a:r>
              <a:rPr lang="fa-IR" sz="3600" b="1" dirty="0" smtClean="0">
                <a:solidFill>
                  <a:schemeClr val="tx1"/>
                </a:solidFill>
                <a:cs typeface="2  Badr" pitchFamily="2" charset="-78"/>
              </a:rPr>
              <a:t>و) </a:t>
            </a:r>
            <a:r>
              <a:rPr lang="fa-IR" sz="3600" b="1" dirty="0" smtClean="0">
                <a:solidFill>
                  <a:srgbClr val="FF0000"/>
                </a:solidFill>
                <a:cs typeface="2  Badr" pitchFamily="2" charset="-78"/>
              </a:rPr>
              <a:t>ولیمه</a:t>
            </a:r>
          </a:p>
          <a:p>
            <a:pPr algn="r"/>
            <a:endParaRPr lang="fa-IR" sz="3600" b="1" dirty="0" smtClean="0">
              <a:solidFill>
                <a:schemeClr val="tx1"/>
              </a:solidFill>
              <a:cs typeface="2  Badr" pitchFamily="2" charset="-78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029200" y="1295400"/>
            <a:ext cx="3886200" cy="762000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a-IR" sz="3600" b="1" dirty="0" smtClean="0">
                <a:solidFill>
                  <a:schemeClr val="tx1"/>
                </a:solidFill>
                <a:cs typeface="2  Badr" pitchFamily="2" charset="-78"/>
              </a:rPr>
              <a:t>مراسم اسلامی برای نوزاد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105400" y="2209800"/>
            <a:ext cx="3886200" cy="685800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a-IR" sz="3600" b="1" dirty="0" smtClean="0">
                <a:solidFill>
                  <a:schemeClr val="tx1"/>
                </a:solidFill>
                <a:cs typeface="2  Badr" pitchFamily="2" charset="-78"/>
              </a:rPr>
              <a:t>رضاع و شیرخوارگی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105400" y="3048000"/>
            <a:ext cx="3886200" cy="990600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a-IR" sz="3200" b="1" dirty="0" smtClean="0">
                <a:solidFill>
                  <a:schemeClr val="tx1"/>
                </a:solidFill>
                <a:cs typeface="2  Badr" pitchFamily="2" charset="-78"/>
              </a:rPr>
              <a:t>خصوصیات کلی کودک در هفت سال اول زندگی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105400" y="4114800"/>
            <a:ext cx="3886200" cy="609600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a-IR" sz="3600" b="1" dirty="0" smtClean="0">
                <a:solidFill>
                  <a:schemeClr val="tx1"/>
                </a:solidFill>
                <a:cs typeface="2  Badr" pitchFamily="2" charset="-78"/>
              </a:rPr>
              <a:t>کودک و تربیت رسمی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105400" y="4800600"/>
            <a:ext cx="3886200" cy="533400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a-IR" sz="3600" b="1" dirty="0" smtClean="0">
                <a:solidFill>
                  <a:schemeClr val="tx1"/>
                </a:solidFill>
                <a:cs typeface="2  Badr" pitchFamily="2" charset="-78"/>
              </a:rPr>
              <a:t>بازی کودک و فواید بازی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724400" y="5486400"/>
            <a:ext cx="4267200" cy="533400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a-IR" sz="3200" b="1" dirty="0" smtClean="0">
                <a:solidFill>
                  <a:schemeClr val="tx1"/>
                </a:solidFill>
                <a:cs typeface="2  Badr" pitchFamily="2" charset="-78"/>
              </a:rPr>
              <a:t>اهمیت تربیت کودک در خردسالی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105400" y="6172200"/>
            <a:ext cx="3886200" cy="533400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a-IR" sz="3600" b="1" dirty="0" smtClean="0">
                <a:solidFill>
                  <a:schemeClr val="tx1"/>
                </a:solidFill>
                <a:cs typeface="2  Badr" pitchFamily="2" charset="-78"/>
              </a:rPr>
              <a:t>تربیت دینی کودک</a:t>
            </a:r>
          </a:p>
        </p:txBody>
      </p:sp>
      <p:sp>
        <p:nvSpPr>
          <p:cNvPr id="12" name="Left Arrow 11"/>
          <p:cNvSpPr/>
          <p:nvPr/>
        </p:nvSpPr>
        <p:spPr>
          <a:xfrm>
            <a:off x="3962400" y="1524000"/>
            <a:ext cx="1066800" cy="457200"/>
          </a:xfrm>
          <a:prstGeom prst="lef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pull dir="d"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600200" y="152400"/>
            <a:ext cx="6400800" cy="990600"/>
          </a:xfrm>
          <a:prstGeom prst="roundRect">
            <a:avLst/>
          </a:prstGeom>
          <a:solidFill>
            <a:srgbClr val="00206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400" b="1" dirty="0" smtClean="0">
                <a:solidFill>
                  <a:srgbClr val="FF0000"/>
                </a:solidFill>
                <a:cs typeface="2  Badr" pitchFamily="2" charset="-78"/>
              </a:rPr>
              <a:t>گفتار دوم</a:t>
            </a:r>
            <a:r>
              <a:rPr lang="fa-IR" sz="4400" b="1" dirty="0" smtClean="0">
                <a:solidFill>
                  <a:srgbClr val="FFFF00"/>
                </a:solidFill>
                <a:cs typeface="2  Badr" pitchFamily="2" charset="-78"/>
              </a:rPr>
              <a:t> :   مرحله اطاعت</a:t>
            </a:r>
            <a:endParaRPr lang="en-US" sz="4400" b="1" dirty="0">
              <a:solidFill>
                <a:srgbClr val="FFFF00"/>
              </a:solidFill>
              <a:cs typeface="2  Badr" pitchFamily="2" charset="-78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04800" y="3886200"/>
            <a:ext cx="5943600" cy="2590800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buFont typeface="Arial" charset="0"/>
              <a:buChar char="•"/>
            </a:pPr>
            <a:r>
              <a:rPr lang="fa-IR" sz="4000" b="1" dirty="0" smtClean="0">
                <a:solidFill>
                  <a:schemeClr val="tx1"/>
                </a:solidFill>
                <a:cs typeface="2  Badr" pitchFamily="2" charset="-78"/>
              </a:rPr>
              <a:t>*</a:t>
            </a:r>
            <a:r>
              <a:rPr lang="fa-IR" sz="4000" b="1" dirty="0" smtClean="0">
                <a:solidFill>
                  <a:srgbClr val="FF0000"/>
                </a:solidFill>
                <a:cs typeface="2  Badr" pitchFamily="2" charset="-78"/>
              </a:rPr>
              <a:t>کودکان و مسائل جنسی</a:t>
            </a:r>
          </a:p>
          <a:p>
            <a:pPr algn="r">
              <a:buFont typeface="Arial" charset="0"/>
              <a:buChar char="•"/>
            </a:pPr>
            <a:r>
              <a:rPr lang="fa-IR" sz="4000" b="1" dirty="0" smtClean="0">
                <a:solidFill>
                  <a:schemeClr val="tx1"/>
                </a:solidFill>
                <a:cs typeface="2  Badr" pitchFamily="2" charset="-78"/>
              </a:rPr>
              <a:t>*</a:t>
            </a:r>
            <a:r>
              <a:rPr lang="fa-IR" sz="4000" b="1" dirty="0" smtClean="0">
                <a:solidFill>
                  <a:srgbClr val="FF0000"/>
                </a:solidFill>
                <a:cs typeface="2  Badr" pitchFamily="2" charset="-78"/>
              </a:rPr>
              <a:t>اصول تربیت جنسی کودکان</a:t>
            </a:r>
          </a:p>
          <a:p>
            <a:pPr algn="r">
              <a:buFont typeface="Arial" charset="0"/>
              <a:buChar char="•"/>
            </a:pPr>
            <a:r>
              <a:rPr lang="fa-IR" sz="4000" b="1" dirty="0" smtClean="0">
                <a:solidFill>
                  <a:schemeClr val="tx1"/>
                </a:solidFill>
                <a:cs typeface="2  Badr" pitchFamily="2" charset="-78"/>
              </a:rPr>
              <a:t>* </a:t>
            </a:r>
            <a:r>
              <a:rPr lang="fa-IR" sz="4000" b="1" dirty="0" smtClean="0">
                <a:solidFill>
                  <a:srgbClr val="FF0000"/>
                </a:solidFill>
                <a:cs typeface="2  Badr" pitchFamily="2" charset="-78"/>
              </a:rPr>
              <a:t>کودک و تکالیف دینی</a:t>
            </a:r>
          </a:p>
          <a:p>
            <a:pPr algn="r">
              <a:buFont typeface="Arial" charset="0"/>
              <a:buChar char="•"/>
            </a:pPr>
            <a:r>
              <a:rPr lang="fa-IR" sz="4000" b="1" dirty="0" smtClean="0">
                <a:solidFill>
                  <a:schemeClr val="tx1"/>
                </a:solidFill>
                <a:cs typeface="2  Badr" pitchFamily="2" charset="-78"/>
              </a:rPr>
              <a:t>* </a:t>
            </a:r>
            <a:r>
              <a:rPr lang="fa-IR" sz="4000" b="1" dirty="0" smtClean="0">
                <a:solidFill>
                  <a:srgbClr val="FF0000"/>
                </a:solidFill>
                <a:cs typeface="2  Badr" pitchFamily="2" charset="-78"/>
              </a:rPr>
              <a:t>اهمیت علم آموزی کودک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638800" y="1295400"/>
            <a:ext cx="3276600" cy="914400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a-IR" sz="3200" b="1" dirty="0" smtClean="0">
                <a:solidFill>
                  <a:schemeClr val="tx1"/>
                </a:solidFill>
                <a:cs typeface="2  Badr" pitchFamily="2" charset="-78"/>
              </a:rPr>
              <a:t>تقسیم بندی این مرحله: 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105400" y="2895600"/>
            <a:ext cx="3886200" cy="914400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a-IR" sz="3200" b="1" dirty="0" smtClean="0">
                <a:solidFill>
                  <a:schemeClr val="tx1"/>
                </a:solidFill>
                <a:cs typeface="2  Badr" pitchFamily="2" charset="-78"/>
              </a:rPr>
              <a:t>دوره هفت سال دوم:(</a:t>
            </a:r>
            <a:r>
              <a:rPr lang="fa-IR" sz="3200" b="1" dirty="0" smtClean="0">
                <a:solidFill>
                  <a:srgbClr val="FF0000"/>
                </a:solidFill>
                <a:cs typeface="2  Badr" pitchFamily="2" charset="-78"/>
              </a:rPr>
              <a:t>دو دوره</a:t>
            </a:r>
            <a:r>
              <a:rPr lang="fa-IR" sz="3200" b="1" dirty="0" smtClean="0">
                <a:solidFill>
                  <a:schemeClr val="tx1"/>
                </a:solidFill>
                <a:cs typeface="2  Badr" pitchFamily="2" charset="-78"/>
              </a:rPr>
              <a:t>)</a:t>
            </a:r>
          </a:p>
        </p:txBody>
      </p:sp>
      <p:sp>
        <p:nvSpPr>
          <p:cNvPr id="9" name="Left Arrow 8"/>
          <p:cNvSpPr/>
          <p:nvPr/>
        </p:nvSpPr>
        <p:spPr>
          <a:xfrm>
            <a:off x="4267200" y="2971800"/>
            <a:ext cx="685800" cy="457200"/>
          </a:xfrm>
          <a:prstGeom prst="lef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own Arrow 9"/>
          <p:cNvSpPr/>
          <p:nvPr/>
        </p:nvSpPr>
        <p:spPr>
          <a:xfrm>
            <a:off x="7239000" y="2286000"/>
            <a:ext cx="609600" cy="609600"/>
          </a:xfrm>
          <a:prstGeom prst="down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2" name="Snip Diagonal Corner Rectangle 11"/>
          <p:cNvSpPr/>
          <p:nvPr/>
        </p:nvSpPr>
        <p:spPr>
          <a:xfrm>
            <a:off x="152400" y="1600200"/>
            <a:ext cx="3962400" cy="1676400"/>
          </a:xfrm>
          <a:prstGeom prst="snip2Diag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dirty="0" smtClean="0">
                <a:solidFill>
                  <a:schemeClr val="tx1"/>
                </a:solidFill>
                <a:cs typeface="2  Titr" pitchFamily="2" charset="-78"/>
              </a:rPr>
              <a:t>دوره اول </a:t>
            </a:r>
            <a:r>
              <a:rPr lang="fa-IR" sz="2800" dirty="0" smtClean="0">
                <a:solidFill>
                  <a:srgbClr val="FF0000"/>
                </a:solidFill>
                <a:cs typeface="2  Titr" pitchFamily="2" charset="-78"/>
              </a:rPr>
              <a:t>7</a:t>
            </a:r>
            <a:r>
              <a:rPr lang="fa-IR" sz="2800" dirty="0" smtClean="0">
                <a:solidFill>
                  <a:schemeClr val="tx1"/>
                </a:solidFill>
                <a:cs typeface="2  Titr" pitchFamily="2" charset="-78"/>
              </a:rPr>
              <a:t> تا </a:t>
            </a:r>
            <a:r>
              <a:rPr lang="fa-IR" sz="2800" dirty="0" smtClean="0">
                <a:solidFill>
                  <a:srgbClr val="FF0000"/>
                </a:solidFill>
                <a:cs typeface="2  Titr" pitchFamily="2" charset="-78"/>
              </a:rPr>
              <a:t>11</a:t>
            </a:r>
            <a:r>
              <a:rPr lang="fa-IR" sz="2800" dirty="0" smtClean="0">
                <a:solidFill>
                  <a:schemeClr val="tx1"/>
                </a:solidFill>
                <a:cs typeface="2  Titr" pitchFamily="2" charset="-78"/>
              </a:rPr>
              <a:t> سال</a:t>
            </a:r>
          </a:p>
          <a:p>
            <a:pPr algn="ctr"/>
            <a:r>
              <a:rPr lang="fa-IR" sz="2800" dirty="0" smtClean="0">
                <a:solidFill>
                  <a:schemeClr val="tx1"/>
                </a:solidFill>
                <a:cs typeface="2  Titr" pitchFamily="2" charset="-78"/>
              </a:rPr>
              <a:t>***</a:t>
            </a:r>
          </a:p>
          <a:p>
            <a:pPr algn="ctr"/>
            <a:r>
              <a:rPr lang="fa-IR" sz="2800" dirty="0" smtClean="0">
                <a:solidFill>
                  <a:schemeClr val="tx1"/>
                </a:solidFill>
                <a:cs typeface="2  Titr" pitchFamily="2" charset="-78"/>
              </a:rPr>
              <a:t>دوره دوم </a:t>
            </a:r>
            <a:r>
              <a:rPr lang="fa-IR" sz="2800" dirty="0" smtClean="0">
                <a:solidFill>
                  <a:srgbClr val="FF0000"/>
                </a:solidFill>
                <a:cs typeface="2  Titr" pitchFamily="2" charset="-78"/>
              </a:rPr>
              <a:t>12</a:t>
            </a:r>
            <a:r>
              <a:rPr lang="fa-IR" sz="2800" dirty="0" smtClean="0">
                <a:solidFill>
                  <a:schemeClr val="tx1"/>
                </a:solidFill>
                <a:cs typeface="2  Titr" pitchFamily="2" charset="-78"/>
              </a:rPr>
              <a:t> تا </a:t>
            </a:r>
            <a:r>
              <a:rPr lang="fa-IR" sz="2800" dirty="0" smtClean="0">
                <a:solidFill>
                  <a:srgbClr val="FF0000"/>
                </a:solidFill>
                <a:cs typeface="2  Titr" pitchFamily="2" charset="-78"/>
              </a:rPr>
              <a:t>14</a:t>
            </a:r>
            <a:r>
              <a:rPr lang="fa-IR" sz="2800" dirty="0" smtClean="0">
                <a:solidFill>
                  <a:schemeClr val="tx1"/>
                </a:solidFill>
                <a:cs typeface="2  Titr" pitchFamily="2" charset="-78"/>
              </a:rPr>
              <a:t> سال</a:t>
            </a:r>
            <a:endParaRPr lang="en-US" sz="2800" dirty="0">
              <a:solidFill>
                <a:schemeClr val="tx1"/>
              </a:solidFill>
              <a:cs typeface="2  Titr" pitchFamily="2" charset="-78"/>
            </a:endParaRPr>
          </a:p>
        </p:txBody>
      </p:sp>
      <p:sp>
        <p:nvSpPr>
          <p:cNvPr id="13" name="Flowchart: Document 12"/>
          <p:cNvSpPr/>
          <p:nvPr/>
        </p:nvSpPr>
        <p:spPr>
          <a:xfrm>
            <a:off x="6324600" y="4191000"/>
            <a:ext cx="2514600" cy="838200"/>
          </a:xfrm>
          <a:prstGeom prst="flowChartDocumen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3200" dirty="0" smtClean="0">
                <a:solidFill>
                  <a:schemeClr val="bg1"/>
                </a:solidFill>
              </a:rPr>
              <a:t>مطالب این گفتار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752600" y="152400"/>
            <a:ext cx="5486400" cy="1371600"/>
          </a:xfrm>
          <a:prstGeom prst="roundRect">
            <a:avLst/>
          </a:prstGeom>
          <a:solidFill>
            <a:srgbClr val="00206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a-IR" sz="4400" b="1" dirty="0" smtClean="0">
                <a:solidFill>
                  <a:srgbClr val="FF0000"/>
                </a:solidFill>
                <a:cs typeface="2  Badr" pitchFamily="2" charset="-78"/>
              </a:rPr>
              <a:t>گفتار سوم </a:t>
            </a:r>
            <a:r>
              <a:rPr lang="fa-IR" sz="4400" b="1" dirty="0" smtClean="0">
                <a:solidFill>
                  <a:srgbClr val="FFFF00"/>
                </a:solidFill>
                <a:cs typeface="2  Badr" pitchFamily="2" charset="-78"/>
              </a:rPr>
              <a:t>:  ( مرحله وزارت )</a:t>
            </a:r>
            <a:endParaRPr lang="en-US" sz="4400" b="1" dirty="0">
              <a:solidFill>
                <a:srgbClr val="FFFF00"/>
              </a:solidFill>
              <a:cs typeface="2  Badr" pitchFamily="2" charset="-78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572000" y="1676400"/>
            <a:ext cx="4419600" cy="3276600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a-IR" sz="3200" b="1" dirty="0" smtClean="0">
                <a:solidFill>
                  <a:srgbClr val="FF0000"/>
                </a:solidFill>
                <a:cs typeface="2  Badr" pitchFamily="2" charset="-78"/>
              </a:rPr>
              <a:t>*</a:t>
            </a:r>
            <a:r>
              <a:rPr lang="fa-IR" sz="3200" b="1" dirty="0" smtClean="0">
                <a:solidFill>
                  <a:schemeClr val="tx1"/>
                </a:solidFill>
                <a:cs typeface="2  Badr" pitchFamily="2" charset="-78"/>
              </a:rPr>
              <a:t>تحولات بلوغ</a:t>
            </a:r>
          </a:p>
          <a:p>
            <a:pPr algn="r"/>
            <a:r>
              <a:rPr lang="fa-IR" sz="3200" b="1" dirty="0" smtClean="0">
                <a:solidFill>
                  <a:srgbClr val="FF0000"/>
                </a:solidFill>
                <a:cs typeface="2  Badr" pitchFamily="2" charset="-78"/>
              </a:rPr>
              <a:t>*</a:t>
            </a:r>
            <a:r>
              <a:rPr lang="fa-IR" sz="3200" b="1" dirty="0" smtClean="0">
                <a:solidFill>
                  <a:schemeClr val="tx1"/>
                </a:solidFill>
                <a:cs typeface="2  Badr" pitchFamily="2" charset="-78"/>
              </a:rPr>
              <a:t>پرورش ایمان و اخلاق</a:t>
            </a:r>
          </a:p>
          <a:p>
            <a:pPr algn="r"/>
            <a:r>
              <a:rPr lang="fa-IR" sz="3200" b="1" dirty="0" smtClean="0">
                <a:solidFill>
                  <a:srgbClr val="FF0000"/>
                </a:solidFill>
                <a:cs typeface="2  Badr" pitchFamily="2" charset="-78"/>
              </a:rPr>
              <a:t>*</a:t>
            </a:r>
            <a:r>
              <a:rPr lang="fa-IR" sz="3200" b="1" dirty="0" smtClean="0">
                <a:solidFill>
                  <a:schemeClr val="tx1"/>
                </a:solidFill>
                <a:cs typeface="2  Badr" pitchFamily="2" charset="-78"/>
              </a:rPr>
              <a:t>تشخص طلبی</a:t>
            </a:r>
          </a:p>
          <a:p>
            <a:pPr algn="r"/>
            <a:r>
              <a:rPr lang="fa-IR" sz="3200" b="1" dirty="0" smtClean="0">
                <a:solidFill>
                  <a:srgbClr val="FF0000"/>
                </a:solidFill>
                <a:cs typeface="2  Badr" pitchFamily="2" charset="-78"/>
              </a:rPr>
              <a:t>*</a:t>
            </a:r>
            <a:r>
              <a:rPr lang="fa-IR" sz="3200" b="1" dirty="0" smtClean="0">
                <a:solidFill>
                  <a:schemeClr val="tx1"/>
                </a:solidFill>
                <a:cs typeface="2  Badr" pitchFamily="2" charset="-78"/>
              </a:rPr>
              <a:t> میل به آزادی</a:t>
            </a:r>
          </a:p>
          <a:p>
            <a:pPr algn="r"/>
            <a:r>
              <a:rPr lang="fa-IR" sz="3200" b="1" dirty="0" smtClean="0">
                <a:solidFill>
                  <a:srgbClr val="FF0000"/>
                </a:solidFill>
                <a:cs typeface="2  Badr" pitchFamily="2" charset="-78"/>
              </a:rPr>
              <a:t>*</a:t>
            </a:r>
            <a:r>
              <a:rPr lang="fa-IR" sz="3200" b="1" dirty="0" smtClean="0">
                <a:solidFill>
                  <a:schemeClr val="tx1"/>
                </a:solidFill>
                <a:cs typeface="2  Badr" pitchFamily="2" charset="-78"/>
              </a:rPr>
              <a:t>تعدیل تمایلات</a:t>
            </a:r>
          </a:p>
          <a:p>
            <a:pPr algn="r"/>
            <a:r>
              <a:rPr lang="fa-IR" sz="3200" b="1" dirty="0" smtClean="0">
                <a:solidFill>
                  <a:srgbClr val="FF0000"/>
                </a:solidFill>
                <a:cs typeface="2  Badr" pitchFamily="2" charset="-78"/>
              </a:rPr>
              <a:t>*</a:t>
            </a:r>
            <a:r>
              <a:rPr lang="fa-IR" sz="3200" b="1" dirty="0" smtClean="0">
                <a:solidFill>
                  <a:schemeClr val="tx1"/>
                </a:solidFill>
                <a:cs typeface="2  Badr" pitchFamily="2" charset="-78"/>
              </a:rPr>
              <a:t>عوامل تعلیم و تربیت اسلامی</a:t>
            </a:r>
            <a:endParaRPr lang="en-US" sz="3200" b="1" dirty="0">
              <a:solidFill>
                <a:schemeClr val="tx1"/>
              </a:solidFill>
              <a:cs typeface="2  Badr" pitchFamily="2" charset="-78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676400" y="5105400"/>
            <a:ext cx="5715000" cy="1600200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a-IR" sz="4800" b="1" dirty="0" smtClean="0">
                <a:solidFill>
                  <a:srgbClr val="00B050"/>
                </a:solidFill>
                <a:cs typeface="2  Badr" pitchFamily="2" charset="-78"/>
              </a:rPr>
              <a:t>1-</a:t>
            </a:r>
            <a:r>
              <a:rPr lang="fa-IR" sz="4800" b="1" dirty="0" smtClean="0">
                <a:solidFill>
                  <a:srgbClr val="FF0000"/>
                </a:solidFill>
                <a:cs typeface="2  Badr" pitchFamily="2" charset="-78"/>
              </a:rPr>
              <a:t> عوامل سهیم در تربیت</a:t>
            </a:r>
          </a:p>
          <a:p>
            <a:pPr algn="r"/>
            <a:r>
              <a:rPr lang="fa-IR" sz="4800" b="1" dirty="0" smtClean="0">
                <a:solidFill>
                  <a:srgbClr val="00B050"/>
                </a:solidFill>
                <a:cs typeface="2  Badr" pitchFamily="2" charset="-78"/>
              </a:rPr>
              <a:t>2-</a:t>
            </a:r>
            <a:r>
              <a:rPr lang="fa-IR" sz="4800" b="1" dirty="0" smtClean="0">
                <a:solidFill>
                  <a:srgbClr val="FF0000"/>
                </a:solidFill>
                <a:cs typeface="2  Badr" pitchFamily="2" charset="-78"/>
              </a:rPr>
              <a:t> عوامل مؤثر در تربیت</a:t>
            </a:r>
            <a:endParaRPr lang="en-US" sz="4800" b="1" dirty="0">
              <a:solidFill>
                <a:srgbClr val="FF0000"/>
              </a:solidFill>
              <a:cs typeface="2  Badr" pitchFamily="2" charset="-78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28600" y="1828800"/>
            <a:ext cx="4191000" cy="22860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400" b="1" u="sng" dirty="0" smtClean="0">
                <a:solidFill>
                  <a:srgbClr val="00B050"/>
                </a:solidFill>
                <a:cs typeface="2  Badr" pitchFamily="2" charset="-78"/>
              </a:rPr>
              <a:t>عوامل </a:t>
            </a:r>
          </a:p>
          <a:p>
            <a:pPr algn="ctr"/>
            <a:r>
              <a:rPr lang="fa-IR" sz="4400" b="1" u="sng" dirty="0" smtClean="0">
                <a:solidFill>
                  <a:srgbClr val="00B050"/>
                </a:solidFill>
                <a:cs typeface="2  Badr" pitchFamily="2" charset="-78"/>
              </a:rPr>
              <a:t>تعلیم وتربیت اسلامی:</a:t>
            </a:r>
          </a:p>
        </p:txBody>
      </p:sp>
      <p:sp>
        <p:nvSpPr>
          <p:cNvPr id="8" name="Down Arrow 7"/>
          <p:cNvSpPr/>
          <p:nvPr/>
        </p:nvSpPr>
        <p:spPr>
          <a:xfrm>
            <a:off x="2362200" y="3810000"/>
            <a:ext cx="685800" cy="1219200"/>
          </a:xfrm>
          <a:prstGeom prst="down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52400" y="381000"/>
            <a:ext cx="8686800" cy="838200"/>
          </a:xfrm>
          <a:prstGeom prst="roundRect">
            <a:avLst/>
          </a:prstGeom>
          <a:solidFill>
            <a:srgbClr val="00206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a-IR" sz="4400" b="1" dirty="0" smtClean="0">
                <a:solidFill>
                  <a:srgbClr val="FFFF00"/>
                </a:solidFill>
                <a:cs typeface="2  Badr" pitchFamily="2" charset="-78"/>
              </a:rPr>
              <a:t>مهمترین عوامل اجتماعی مؤثر بر فرایند تربیت:</a:t>
            </a:r>
            <a:endParaRPr lang="en-US" sz="4400" b="1" dirty="0">
              <a:solidFill>
                <a:srgbClr val="FFFF00"/>
              </a:solidFill>
              <a:cs typeface="2  Badr" pitchFamily="2" charset="-78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638800" y="1447800"/>
            <a:ext cx="3352800" cy="5105400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fa-IR" sz="4400" b="1" dirty="0" smtClean="0">
              <a:solidFill>
                <a:schemeClr val="tx1"/>
              </a:solidFill>
              <a:cs typeface="2  Badr" pitchFamily="2" charset="-78"/>
            </a:endParaRPr>
          </a:p>
          <a:p>
            <a:pPr algn="r"/>
            <a:r>
              <a:rPr lang="fa-IR" sz="4400" b="1" dirty="0" smtClean="0">
                <a:solidFill>
                  <a:schemeClr val="tx1"/>
                </a:solidFill>
                <a:cs typeface="2  Badr" pitchFamily="2" charset="-78"/>
              </a:rPr>
              <a:t>1- نهاد سیاست </a:t>
            </a:r>
          </a:p>
          <a:p>
            <a:pPr algn="r"/>
            <a:r>
              <a:rPr lang="fa-IR" sz="4400" b="1" dirty="0" smtClean="0">
                <a:solidFill>
                  <a:schemeClr val="tx1"/>
                </a:solidFill>
                <a:cs typeface="2  Badr" pitchFamily="2" charset="-78"/>
              </a:rPr>
              <a:t>2- نهاد دین</a:t>
            </a:r>
          </a:p>
          <a:p>
            <a:pPr algn="r"/>
            <a:r>
              <a:rPr lang="fa-IR" sz="4400" b="1" dirty="0" smtClean="0">
                <a:solidFill>
                  <a:schemeClr val="tx1"/>
                </a:solidFill>
                <a:cs typeface="2  Badr" pitchFamily="2" charset="-78"/>
              </a:rPr>
              <a:t>3- نهاد فرهنگ</a:t>
            </a:r>
          </a:p>
          <a:p>
            <a:pPr algn="r"/>
            <a:r>
              <a:rPr lang="fa-IR" sz="4400" b="1" dirty="0" smtClean="0">
                <a:solidFill>
                  <a:schemeClr val="tx1"/>
                </a:solidFill>
                <a:cs typeface="2  Badr" pitchFamily="2" charset="-78"/>
              </a:rPr>
              <a:t>4- نهاد خانواده</a:t>
            </a:r>
          </a:p>
          <a:p>
            <a:pPr algn="r"/>
            <a:r>
              <a:rPr lang="fa-IR" sz="4400" b="1" dirty="0" smtClean="0">
                <a:solidFill>
                  <a:schemeClr val="tx1"/>
                </a:solidFill>
                <a:cs typeface="2  Badr" pitchFamily="2" charset="-78"/>
              </a:rPr>
              <a:t>5- نهاد هنر</a:t>
            </a:r>
          </a:p>
          <a:p>
            <a:pPr algn="r"/>
            <a:r>
              <a:rPr lang="fa-IR" sz="4400" b="1" dirty="0" smtClean="0">
                <a:solidFill>
                  <a:schemeClr val="tx1"/>
                </a:solidFill>
                <a:cs typeface="2  Badr" pitchFamily="2" charset="-78"/>
              </a:rPr>
              <a:t>6- نهاد رسانه</a:t>
            </a:r>
          </a:p>
          <a:p>
            <a:pPr algn="r"/>
            <a:r>
              <a:rPr lang="fa-IR" sz="4400" b="1" dirty="0" smtClean="0">
                <a:solidFill>
                  <a:schemeClr val="tx1"/>
                </a:solidFill>
                <a:cs typeface="2  Badr" pitchFamily="2" charset="-78"/>
              </a:rPr>
              <a:t>7- نهاد اقتصاد</a:t>
            </a:r>
          </a:p>
          <a:p>
            <a:pPr algn="r"/>
            <a:endParaRPr lang="en-US" sz="4400" b="1" dirty="0">
              <a:solidFill>
                <a:schemeClr val="tx1"/>
              </a:solidFill>
              <a:cs typeface="2  Badr" pitchFamily="2" charset="-78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76200" y="1371600"/>
            <a:ext cx="5410200" cy="4267200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a-IR" sz="4400" b="1" dirty="0" smtClean="0">
                <a:solidFill>
                  <a:schemeClr val="tx1"/>
                </a:solidFill>
                <a:cs typeface="2  Badr" pitchFamily="2" charset="-78"/>
              </a:rPr>
              <a:t>8- نهاد تولید علم،پژوهش</a:t>
            </a:r>
          </a:p>
          <a:p>
            <a:pPr algn="r"/>
            <a:r>
              <a:rPr lang="fa-IR" sz="4400" b="1" dirty="0" smtClean="0">
                <a:solidFill>
                  <a:schemeClr val="tx1"/>
                </a:solidFill>
                <a:cs typeface="2  Badr" pitchFamily="2" charset="-78"/>
              </a:rPr>
              <a:t>9- نهاد جامعه محلی</a:t>
            </a:r>
          </a:p>
          <a:p>
            <a:pPr algn="r"/>
            <a:r>
              <a:rPr lang="fa-IR" sz="4400" b="1" dirty="0" smtClean="0">
                <a:solidFill>
                  <a:schemeClr val="tx1"/>
                </a:solidFill>
                <a:cs typeface="2  Badr" pitchFamily="2" charset="-78"/>
              </a:rPr>
              <a:t>10- نهاد سلامت وتندرستی</a:t>
            </a:r>
          </a:p>
          <a:p>
            <a:pPr algn="r"/>
            <a:r>
              <a:rPr lang="fa-IR" sz="4400" b="1" dirty="0" smtClean="0">
                <a:solidFill>
                  <a:schemeClr val="tx1"/>
                </a:solidFill>
                <a:cs typeface="2  Badr" pitchFamily="2" charset="-78"/>
              </a:rPr>
              <a:t>11-نهاد تأمین خدمات عمومی و رفاه اجتماعی</a:t>
            </a:r>
          </a:p>
          <a:p>
            <a:pPr algn="r"/>
            <a:r>
              <a:rPr lang="fa-IR" sz="4400" b="1" dirty="0" smtClean="0">
                <a:solidFill>
                  <a:schemeClr val="tx1"/>
                </a:solidFill>
                <a:cs typeface="2  Badr" pitchFamily="2" charset="-78"/>
              </a:rPr>
              <a:t> </a:t>
            </a:r>
            <a:endParaRPr lang="en-US" sz="4400" b="1" dirty="0">
              <a:solidFill>
                <a:schemeClr val="tx1"/>
              </a:solidFill>
              <a:cs typeface="2  Badr" pitchFamily="2" charset="-78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914400" y="152400"/>
            <a:ext cx="7162800" cy="1600200"/>
          </a:xfrm>
          <a:prstGeom prst="roundRect">
            <a:avLst/>
          </a:prstGeom>
          <a:solidFill>
            <a:srgbClr val="00206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a-IR" sz="4400" b="1" dirty="0" smtClean="0">
                <a:solidFill>
                  <a:srgbClr val="FFFF00"/>
                </a:solidFill>
                <a:cs typeface="2  Badr" pitchFamily="2" charset="-78"/>
              </a:rPr>
              <a:t>دو عامل مهم تأثیرگذار در تربیت انسان:</a:t>
            </a:r>
            <a:endParaRPr lang="en-US" sz="4400" b="1" dirty="0">
              <a:solidFill>
                <a:srgbClr val="FFFF00"/>
              </a:solidFill>
              <a:cs typeface="2  Badr" pitchFamily="2" charset="-78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609600" y="3124200"/>
            <a:ext cx="5029200" cy="3505200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800" b="1" dirty="0" smtClean="0">
                <a:solidFill>
                  <a:schemeClr val="tx1"/>
                </a:solidFill>
                <a:cs typeface="2  Badr" pitchFamily="2" charset="-78"/>
              </a:rPr>
              <a:t>انواع وراثت: </a:t>
            </a:r>
          </a:p>
          <a:p>
            <a:pPr algn="r"/>
            <a:r>
              <a:rPr lang="fa-IR" sz="4400" b="1" dirty="0" smtClean="0">
                <a:solidFill>
                  <a:schemeClr val="tx1"/>
                </a:solidFill>
                <a:cs typeface="2  Badr" pitchFamily="2" charset="-78"/>
              </a:rPr>
              <a:t>الف) </a:t>
            </a:r>
            <a:r>
              <a:rPr lang="fa-IR" sz="4400" b="1" dirty="0" smtClean="0">
                <a:solidFill>
                  <a:srgbClr val="00B050"/>
                </a:solidFill>
                <a:cs typeface="2  Badr" pitchFamily="2" charset="-78"/>
              </a:rPr>
              <a:t>وراثت خصوصیاتی</a:t>
            </a:r>
          </a:p>
          <a:p>
            <a:pPr algn="r"/>
            <a:r>
              <a:rPr lang="fa-IR" sz="4400" b="1" dirty="0" smtClean="0">
                <a:solidFill>
                  <a:schemeClr val="tx1"/>
                </a:solidFill>
                <a:cs typeface="2  Badr" pitchFamily="2" charset="-78"/>
              </a:rPr>
              <a:t>ب) </a:t>
            </a:r>
            <a:r>
              <a:rPr lang="fa-IR" sz="4400" b="1" dirty="0" smtClean="0">
                <a:solidFill>
                  <a:srgbClr val="00B050"/>
                </a:solidFill>
                <a:cs typeface="2  Badr" pitchFamily="2" charset="-78"/>
              </a:rPr>
              <a:t>وراثت عقلی</a:t>
            </a:r>
          </a:p>
          <a:p>
            <a:pPr algn="r"/>
            <a:r>
              <a:rPr lang="fa-IR" sz="4400" b="1" dirty="0" smtClean="0">
                <a:solidFill>
                  <a:schemeClr val="tx1"/>
                </a:solidFill>
                <a:cs typeface="2  Badr" pitchFamily="2" charset="-78"/>
              </a:rPr>
              <a:t>ج) </a:t>
            </a:r>
            <a:r>
              <a:rPr lang="fa-IR" sz="4400" b="1" dirty="0" smtClean="0">
                <a:solidFill>
                  <a:srgbClr val="00B050"/>
                </a:solidFill>
                <a:cs typeface="2  Badr" pitchFamily="2" charset="-78"/>
              </a:rPr>
              <a:t>وراثت اخلاقی </a:t>
            </a:r>
            <a:endParaRPr lang="en-US" sz="4400" b="1" dirty="0">
              <a:solidFill>
                <a:srgbClr val="00B050"/>
              </a:solidFill>
              <a:cs typeface="2  Badr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0" y="1828800"/>
            <a:ext cx="3200400" cy="1143000"/>
          </a:xfrm>
          <a:prstGeom prst="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7200" dirty="0" smtClean="0">
                <a:solidFill>
                  <a:srgbClr val="FF0000"/>
                </a:solidFill>
              </a:rPr>
              <a:t>وراثت</a:t>
            </a:r>
            <a:endParaRPr lang="en-US" sz="72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43000" y="1828800"/>
            <a:ext cx="3200400" cy="1143000"/>
          </a:xfrm>
          <a:prstGeom prst="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7200" dirty="0" smtClean="0">
                <a:solidFill>
                  <a:srgbClr val="FF0000"/>
                </a:solidFill>
              </a:rPr>
              <a:t>محیط</a:t>
            </a:r>
            <a:endParaRPr lang="en-US" sz="7200" dirty="0">
              <a:solidFill>
                <a:srgbClr val="FF0000"/>
              </a:solidFill>
            </a:endParaRPr>
          </a:p>
        </p:txBody>
      </p:sp>
      <p:sp>
        <p:nvSpPr>
          <p:cNvPr id="6" name="Flowchart: Document 5"/>
          <p:cNvSpPr/>
          <p:nvPr/>
        </p:nvSpPr>
        <p:spPr>
          <a:xfrm>
            <a:off x="5791200" y="3124200"/>
            <a:ext cx="3200400" cy="990600"/>
          </a:xfrm>
          <a:prstGeom prst="flowChartDocumen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3600" b="1" dirty="0" smtClean="0">
                <a:solidFill>
                  <a:srgbClr val="FF0000"/>
                </a:solidFill>
              </a:rPr>
              <a:t>گفتار اول</a:t>
            </a:r>
            <a:r>
              <a:rPr lang="fa-IR" sz="3600" b="1" dirty="0" smtClean="0">
                <a:solidFill>
                  <a:srgbClr val="FFFF00"/>
                </a:solidFill>
              </a:rPr>
              <a:t> : وراثت</a:t>
            </a:r>
            <a:endParaRPr lang="en-US" sz="36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Document 1"/>
          <p:cNvSpPr/>
          <p:nvPr/>
        </p:nvSpPr>
        <p:spPr>
          <a:xfrm>
            <a:off x="2286000" y="152400"/>
            <a:ext cx="4191000" cy="990600"/>
          </a:xfrm>
          <a:prstGeom prst="flowChartDocumen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3600" b="1" dirty="0" smtClean="0">
                <a:solidFill>
                  <a:srgbClr val="FF0000"/>
                </a:solidFill>
              </a:rPr>
              <a:t>گفتاردوم</a:t>
            </a:r>
            <a:r>
              <a:rPr lang="fa-IR" sz="3600" b="1" dirty="0" smtClean="0">
                <a:solidFill>
                  <a:srgbClr val="FFFF00"/>
                </a:solidFill>
              </a:rPr>
              <a:t>: محیط تربیت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52400" y="1905000"/>
            <a:ext cx="8839200" cy="1066800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fa-IR" sz="3200" b="1" dirty="0" smtClean="0">
              <a:solidFill>
                <a:srgbClr val="FF0000"/>
              </a:solidFill>
            </a:endParaRPr>
          </a:p>
          <a:p>
            <a:pPr algn="r"/>
            <a:endParaRPr lang="fa-IR" sz="3200" b="1" dirty="0" smtClean="0">
              <a:solidFill>
                <a:srgbClr val="FF0000"/>
              </a:solidFill>
            </a:endParaRPr>
          </a:p>
          <a:p>
            <a:pPr algn="r"/>
            <a:r>
              <a:rPr lang="fa-IR" sz="3200" b="1" dirty="0" smtClean="0">
                <a:solidFill>
                  <a:srgbClr val="FF0000"/>
                </a:solidFill>
              </a:rPr>
              <a:t>تمام عوامل خارجی است که از آغاز رشد بر او اثر می گذارد.</a:t>
            </a:r>
          </a:p>
          <a:p>
            <a:pPr algn="ctr"/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971800" y="3124200"/>
            <a:ext cx="3581400" cy="533400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a-IR" sz="4000" b="1" dirty="0" smtClean="0">
                <a:solidFill>
                  <a:srgbClr val="FFFF00"/>
                </a:solidFill>
              </a:rPr>
              <a:t>اقسام عوامل محیط: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724400" y="3733800"/>
            <a:ext cx="4038600" cy="2514600"/>
          </a:xfrm>
          <a:prstGeom prst="round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a-IR" sz="4800" b="1" dirty="0" smtClean="0">
                <a:solidFill>
                  <a:schemeClr val="tx1"/>
                </a:solidFill>
              </a:rPr>
              <a:t>محیط غیرانسانی 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81000" y="3733800"/>
            <a:ext cx="4038600" cy="2514600"/>
          </a:xfrm>
          <a:prstGeom prst="round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a-IR" sz="6000" b="1" dirty="0" smtClean="0">
                <a:solidFill>
                  <a:schemeClr val="tx1"/>
                </a:solidFill>
              </a:rPr>
              <a:t>محیط انسانی </a:t>
            </a:r>
          </a:p>
        </p:txBody>
      </p:sp>
      <p:sp>
        <p:nvSpPr>
          <p:cNvPr id="8" name="Flowchart: Document 7"/>
          <p:cNvSpPr/>
          <p:nvPr/>
        </p:nvSpPr>
        <p:spPr>
          <a:xfrm>
            <a:off x="6781800" y="914400"/>
            <a:ext cx="1981200" cy="914400"/>
          </a:xfrm>
          <a:prstGeom prst="flowChartDocumen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b="1" dirty="0" smtClean="0">
                <a:solidFill>
                  <a:srgbClr val="FFFF00"/>
                </a:solidFill>
              </a:rPr>
              <a:t>محیط چیست؟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52400" y="228600"/>
            <a:ext cx="5410200" cy="2895600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a-IR" sz="4000" dirty="0" smtClean="0">
                <a:solidFill>
                  <a:schemeClr val="tx1"/>
                </a:solidFill>
              </a:rPr>
              <a:t>الف) </a:t>
            </a:r>
            <a:r>
              <a:rPr lang="fa-IR" sz="4000" dirty="0" smtClean="0">
                <a:solidFill>
                  <a:srgbClr val="FF0000"/>
                </a:solidFill>
              </a:rPr>
              <a:t>وسایل ارتباط جمعی</a:t>
            </a:r>
          </a:p>
          <a:p>
            <a:pPr algn="r"/>
            <a:r>
              <a:rPr lang="fa-IR" sz="4000" dirty="0" smtClean="0">
                <a:solidFill>
                  <a:schemeClr val="tx1"/>
                </a:solidFill>
              </a:rPr>
              <a:t>ب) </a:t>
            </a:r>
            <a:r>
              <a:rPr lang="fa-IR" sz="4000" dirty="0" smtClean="0">
                <a:solidFill>
                  <a:srgbClr val="FF0000"/>
                </a:solidFill>
              </a:rPr>
              <a:t>ایدئولوژی و فرهنگ </a:t>
            </a:r>
          </a:p>
          <a:p>
            <a:pPr algn="r"/>
            <a:r>
              <a:rPr lang="fa-IR" sz="4000" dirty="0" smtClean="0">
                <a:solidFill>
                  <a:schemeClr val="tx1"/>
                </a:solidFill>
              </a:rPr>
              <a:t> ج) </a:t>
            </a:r>
            <a:r>
              <a:rPr lang="fa-IR" sz="3600" dirty="0" smtClean="0">
                <a:solidFill>
                  <a:srgbClr val="FF0000"/>
                </a:solidFill>
              </a:rPr>
              <a:t>عوامل جغرافیایی و طبیعی</a:t>
            </a:r>
            <a:endParaRPr lang="fa-IR" sz="4000" dirty="0" smtClean="0">
              <a:solidFill>
                <a:srgbClr val="FF0000"/>
              </a:solidFill>
            </a:endParaRPr>
          </a:p>
          <a:p>
            <a:pPr algn="r"/>
            <a:r>
              <a:rPr lang="fa-IR" sz="4000" dirty="0" smtClean="0">
                <a:solidFill>
                  <a:schemeClr val="tx1"/>
                </a:solidFill>
              </a:rPr>
              <a:t>د) </a:t>
            </a:r>
            <a:r>
              <a:rPr lang="fa-IR" sz="4000" dirty="0" smtClean="0">
                <a:solidFill>
                  <a:srgbClr val="FF0000"/>
                </a:solidFill>
              </a:rPr>
              <a:t>قوانین و مقررات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5867400" y="228600"/>
            <a:ext cx="3048000" cy="10668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3600" dirty="0" smtClean="0">
                <a:solidFill>
                  <a:schemeClr val="tx1"/>
                </a:solidFill>
              </a:rPr>
              <a:t>محیط غیر انسانی: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019800" y="1524000"/>
            <a:ext cx="2667000" cy="12954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3600" dirty="0" smtClean="0">
                <a:solidFill>
                  <a:schemeClr val="tx1"/>
                </a:solidFill>
              </a:rPr>
              <a:t>محیط انسانی: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28600" y="3200400"/>
            <a:ext cx="8686800" cy="3429000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fa-IR" sz="3600" dirty="0" smtClean="0">
              <a:solidFill>
                <a:schemeClr val="tx1"/>
              </a:solidFill>
            </a:endParaRPr>
          </a:p>
          <a:p>
            <a:pPr algn="r"/>
            <a:r>
              <a:rPr lang="fa-IR" sz="3600" dirty="0" smtClean="0">
                <a:solidFill>
                  <a:schemeClr val="tx1"/>
                </a:solidFill>
              </a:rPr>
              <a:t>الف) </a:t>
            </a:r>
            <a:r>
              <a:rPr lang="fa-IR" sz="3600" dirty="0" smtClean="0">
                <a:solidFill>
                  <a:srgbClr val="FF0000"/>
                </a:solidFill>
              </a:rPr>
              <a:t>محیط خانه و خانواده </a:t>
            </a:r>
            <a:r>
              <a:rPr lang="fa-IR" sz="3600" dirty="0" smtClean="0">
                <a:solidFill>
                  <a:schemeClr val="tx1"/>
                </a:solidFill>
              </a:rPr>
              <a:t>:</a:t>
            </a:r>
          </a:p>
          <a:p>
            <a:pPr algn="r"/>
            <a:r>
              <a:rPr lang="fa-IR" sz="3600" dirty="0" smtClean="0">
                <a:solidFill>
                  <a:schemeClr val="tx1"/>
                </a:solidFill>
              </a:rPr>
              <a:t> (</a:t>
            </a:r>
            <a:r>
              <a:rPr lang="fa-IR" sz="3600" dirty="0" smtClean="0">
                <a:solidFill>
                  <a:srgbClr val="00B050"/>
                </a:solidFill>
              </a:rPr>
              <a:t>نقش خانواده در ارضای تمایلات باطنی کودکان</a:t>
            </a:r>
            <a:r>
              <a:rPr lang="fa-IR" sz="3600" dirty="0" smtClean="0">
                <a:solidFill>
                  <a:schemeClr val="tx1"/>
                </a:solidFill>
              </a:rPr>
              <a:t>)</a:t>
            </a:r>
          </a:p>
          <a:p>
            <a:pPr algn="r"/>
            <a:r>
              <a:rPr lang="fa-IR" sz="3600" dirty="0" smtClean="0">
                <a:solidFill>
                  <a:schemeClr val="tx1"/>
                </a:solidFill>
              </a:rPr>
              <a:t>ب) </a:t>
            </a:r>
            <a:r>
              <a:rPr lang="fa-IR" sz="3600" dirty="0" smtClean="0">
                <a:solidFill>
                  <a:srgbClr val="FF0000"/>
                </a:solidFill>
              </a:rPr>
              <a:t>محیط رفاقت و معاشرت</a:t>
            </a:r>
            <a:r>
              <a:rPr lang="fa-IR" sz="3600" dirty="0" smtClean="0">
                <a:solidFill>
                  <a:schemeClr val="tx1"/>
                </a:solidFill>
              </a:rPr>
              <a:t>: </a:t>
            </a:r>
          </a:p>
          <a:p>
            <a:pPr algn="r"/>
            <a:r>
              <a:rPr lang="fa-IR" sz="3600" dirty="0" smtClean="0">
                <a:solidFill>
                  <a:schemeClr val="tx1"/>
                </a:solidFill>
              </a:rPr>
              <a:t>(</a:t>
            </a:r>
            <a:r>
              <a:rPr lang="fa-IR" sz="3600" dirty="0" smtClean="0">
                <a:solidFill>
                  <a:srgbClr val="00B050"/>
                </a:solidFill>
              </a:rPr>
              <a:t>دوستی و رفاقت جوان </a:t>
            </a:r>
            <a:r>
              <a:rPr lang="fa-IR" sz="3600" dirty="0" smtClean="0">
                <a:solidFill>
                  <a:schemeClr val="tx1"/>
                </a:solidFill>
              </a:rPr>
              <a:t>– </a:t>
            </a:r>
            <a:r>
              <a:rPr lang="fa-IR" sz="3600" dirty="0" smtClean="0">
                <a:solidFill>
                  <a:srgbClr val="00B050"/>
                </a:solidFill>
              </a:rPr>
              <a:t>ویژگیهای رفاقت جوانان</a:t>
            </a:r>
            <a:r>
              <a:rPr lang="fa-IR" sz="3600" dirty="0" smtClean="0">
                <a:solidFill>
                  <a:schemeClr val="tx1"/>
                </a:solidFill>
              </a:rPr>
              <a:t>)</a:t>
            </a:r>
          </a:p>
          <a:p>
            <a:pPr algn="r"/>
            <a:r>
              <a:rPr lang="fa-IR" sz="3600" dirty="0" smtClean="0">
                <a:solidFill>
                  <a:schemeClr val="tx1"/>
                </a:solidFill>
              </a:rPr>
              <a:t>ج) </a:t>
            </a:r>
            <a:r>
              <a:rPr lang="fa-IR" sz="3600" dirty="0" smtClean="0">
                <a:solidFill>
                  <a:srgbClr val="FF0000"/>
                </a:solidFill>
              </a:rPr>
              <a:t>محیط مدرسه   </a:t>
            </a:r>
          </a:p>
          <a:p>
            <a:pPr algn="r"/>
            <a:r>
              <a:rPr lang="fa-IR" sz="3600" dirty="0" smtClean="0">
                <a:solidFill>
                  <a:schemeClr val="tx1"/>
                </a:solidFill>
              </a:rPr>
              <a:t>د) </a:t>
            </a:r>
            <a:r>
              <a:rPr lang="fa-IR" sz="3600" dirty="0" smtClean="0">
                <a:solidFill>
                  <a:srgbClr val="FF0000"/>
                </a:solidFill>
              </a:rPr>
              <a:t>محیط اجتماع </a:t>
            </a:r>
            <a:r>
              <a:rPr lang="fa-IR" sz="3600" dirty="0" smtClean="0">
                <a:solidFill>
                  <a:schemeClr val="tx1"/>
                </a:solidFill>
              </a:rPr>
              <a:t>: (</a:t>
            </a:r>
            <a:r>
              <a:rPr lang="fa-IR" sz="3600" dirty="0" smtClean="0">
                <a:solidFill>
                  <a:srgbClr val="00B050"/>
                </a:solidFill>
              </a:rPr>
              <a:t>سهم وراثت و محیط در فرد</a:t>
            </a:r>
            <a:r>
              <a:rPr lang="fa-IR" sz="3600" dirty="0" smtClean="0">
                <a:solidFill>
                  <a:schemeClr val="tx1"/>
                </a:solidFill>
              </a:rPr>
              <a:t>)</a:t>
            </a:r>
          </a:p>
          <a:p>
            <a:pPr algn="r"/>
            <a:endParaRPr lang="fa-IR" sz="3600" dirty="0" smtClean="0">
              <a:solidFill>
                <a:schemeClr val="tx1"/>
              </a:solidFill>
            </a:endParaRPr>
          </a:p>
        </p:txBody>
      </p:sp>
      <p:sp>
        <p:nvSpPr>
          <p:cNvPr id="6" name="Left Arrow 5"/>
          <p:cNvSpPr/>
          <p:nvPr/>
        </p:nvSpPr>
        <p:spPr>
          <a:xfrm>
            <a:off x="5638800" y="1066800"/>
            <a:ext cx="2362200" cy="685800"/>
          </a:xfrm>
          <a:prstGeom prst="lef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>
            <a:off x="6553200" y="2438400"/>
            <a:ext cx="1447800" cy="685800"/>
          </a:xfrm>
          <a:prstGeom prst="down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81000" y="152400"/>
            <a:ext cx="8077200" cy="1143000"/>
          </a:xfrm>
          <a:prstGeom prst="roundRect">
            <a:avLst/>
          </a:prstGeom>
          <a:solidFill>
            <a:srgbClr val="00206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 dirty="0" smtClean="0">
                <a:solidFill>
                  <a:srgbClr val="FF0000"/>
                </a:solidFill>
                <a:cs typeface="2  Badr" pitchFamily="2" charset="-78"/>
              </a:rPr>
              <a:t>فصل اول</a:t>
            </a:r>
            <a:r>
              <a:rPr lang="fa-IR" sz="4000" dirty="0" smtClean="0">
                <a:solidFill>
                  <a:schemeClr val="bg1"/>
                </a:solidFill>
                <a:cs typeface="2  Badr" pitchFamily="2" charset="-78"/>
              </a:rPr>
              <a:t>: چیستی و ضرورت نظام تربیتی اسلام</a:t>
            </a:r>
            <a:endParaRPr lang="en-US" sz="4000" dirty="0">
              <a:solidFill>
                <a:schemeClr val="bg1"/>
              </a:solidFill>
              <a:cs typeface="2  Badr" pitchFamily="2" charset="-78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28600" y="1371600"/>
            <a:ext cx="8686800" cy="5181600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fa-IR" sz="3000" dirty="0" smtClean="0">
              <a:solidFill>
                <a:srgbClr val="FF0000"/>
              </a:solidFill>
              <a:cs typeface="2  Badr" pitchFamily="2" charset="-78"/>
            </a:endParaRPr>
          </a:p>
          <a:p>
            <a:pPr algn="r"/>
            <a:r>
              <a:rPr lang="fa-IR" sz="3200" b="1" dirty="0" smtClean="0">
                <a:solidFill>
                  <a:srgbClr val="FF0000"/>
                </a:solidFill>
                <a:cs typeface="2  Badr" pitchFamily="2" charset="-78"/>
              </a:rPr>
              <a:t>تعریف نظام</a:t>
            </a:r>
            <a:r>
              <a:rPr lang="fa-IR" sz="3000" dirty="0" smtClean="0">
                <a:solidFill>
                  <a:schemeClr val="tx1"/>
                </a:solidFill>
                <a:cs typeface="2  Badr" pitchFamily="2" charset="-78"/>
              </a:rPr>
              <a:t>: «نظام» مصدر و صیغه ماضی آن «نَظَمَ» به معنی:«دانه های مروارید را به رشته تحریر در آورد» در واقع، نظام یعنی نظم دادن چیزهای گوناگون تحت یک ضابطه. </a:t>
            </a:r>
          </a:p>
          <a:p>
            <a:pPr algn="r"/>
            <a:r>
              <a:rPr lang="fa-IR" sz="3600" b="1" dirty="0" smtClean="0">
                <a:solidFill>
                  <a:srgbClr val="FF0000"/>
                </a:solidFill>
                <a:cs typeface="2  Badr" pitchFamily="2" charset="-78"/>
              </a:rPr>
              <a:t>تعریف اصطلاحی نظام</a:t>
            </a:r>
            <a:r>
              <a:rPr lang="fa-IR" sz="3000" dirty="0" smtClean="0">
                <a:solidFill>
                  <a:schemeClr val="tx1"/>
                </a:solidFill>
                <a:cs typeface="2  Badr" pitchFamily="2" charset="-78"/>
              </a:rPr>
              <a:t>،منطق ومحوریتی است که می تواند پدیده های گوناگون را در حول خود انتظام بخشد.</a:t>
            </a:r>
          </a:p>
          <a:p>
            <a:pPr algn="r"/>
            <a:r>
              <a:rPr lang="fa-IR" sz="3200" b="1" dirty="0" smtClean="0">
                <a:solidFill>
                  <a:srgbClr val="FF0000"/>
                </a:solidFill>
                <a:cs typeface="2  Badr" pitchFamily="2" charset="-78"/>
              </a:rPr>
              <a:t>تعریف تربیت</a:t>
            </a:r>
            <a:r>
              <a:rPr lang="fa-IR" sz="3200" dirty="0" smtClean="0">
                <a:solidFill>
                  <a:schemeClr val="tx1"/>
                </a:solidFill>
                <a:cs typeface="2  Badr" pitchFamily="2" charset="-78"/>
              </a:rPr>
              <a:t>: </a:t>
            </a:r>
            <a:r>
              <a:rPr lang="fa-IR" sz="3000" dirty="0" smtClean="0">
                <a:solidFill>
                  <a:schemeClr val="tx1"/>
                </a:solidFill>
                <a:cs typeface="2  Badr" pitchFamily="2" charset="-78"/>
              </a:rPr>
              <a:t>کلمه عربی که از«رب»گرفته شده و به معنی «پروردن و پروراندن،آداب و اخلاق را به کسی آموختن،پرورش» است..</a:t>
            </a:r>
          </a:p>
          <a:p>
            <a:pPr algn="r"/>
            <a:r>
              <a:rPr lang="fa-IR" sz="3200" b="1" dirty="0" smtClean="0">
                <a:solidFill>
                  <a:srgbClr val="FF0000"/>
                </a:solidFill>
                <a:cs typeface="2  Badr" pitchFamily="2" charset="-78"/>
              </a:rPr>
              <a:t>تعریف جامع تربیت </a:t>
            </a:r>
            <a:r>
              <a:rPr lang="fa-IR" sz="3000" dirty="0" smtClean="0">
                <a:solidFill>
                  <a:schemeClr val="tx1"/>
                </a:solidFill>
                <a:cs typeface="2  Badr" pitchFamily="2" charset="-78"/>
              </a:rPr>
              <a:t>عبارت است ازفراهم کردن زمینه ها و عوامل برای به فعلیت رساندن و شکوفا نمودن استعدادهای انسان در جهت مطلوب.</a:t>
            </a:r>
          </a:p>
          <a:p>
            <a:pPr algn="r"/>
            <a:r>
              <a:rPr lang="fa-IR" sz="3000" dirty="0" smtClean="0">
                <a:solidFill>
                  <a:srgbClr val="00B050"/>
                </a:solidFill>
                <a:cs typeface="2  Badr" pitchFamily="2" charset="-78"/>
              </a:rPr>
              <a:t>*«در این تعریف جامع تربیت، نکات مهمی نهفته است.»</a:t>
            </a:r>
          </a:p>
          <a:p>
            <a:pPr algn="r"/>
            <a:endParaRPr lang="fa-IR" sz="3000" dirty="0" smtClean="0">
              <a:solidFill>
                <a:schemeClr val="tx1"/>
              </a:solidFill>
              <a:cs typeface="2  Bad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28600" y="1371600"/>
            <a:ext cx="8686800" cy="5257800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a-IR" sz="3200" dirty="0" smtClean="0">
                <a:solidFill>
                  <a:schemeClr val="tx1"/>
                </a:solidFill>
              </a:rPr>
              <a:t>1- </a:t>
            </a:r>
            <a:r>
              <a:rPr lang="fa-IR" sz="3200" dirty="0" smtClean="0">
                <a:solidFill>
                  <a:srgbClr val="FF0000"/>
                </a:solidFill>
              </a:rPr>
              <a:t>دنیا طلبی    </a:t>
            </a:r>
            <a:r>
              <a:rPr lang="fa-IR" sz="3200" dirty="0" smtClean="0">
                <a:solidFill>
                  <a:schemeClr val="tx1"/>
                </a:solidFill>
              </a:rPr>
              <a:t>2 - </a:t>
            </a:r>
            <a:r>
              <a:rPr lang="fa-IR" sz="3200" dirty="0" smtClean="0">
                <a:solidFill>
                  <a:srgbClr val="FF0000"/>
                </a:solidFill>
              </a:rPr>
              <a:t>عدم اراده</a:t>
            </a:r>
          </a:p>
          <a:p>
            <a:pPr algn="r"/>
            <a:r>
              <a:rPr lang="fa-IR" sz="3200" dirty="0" smtClean="0">
                <a:solidFill>
                  <a:schemeClr val="tx1"/>
                </a:solidFill>
              </a:rPr>
              <a:t>3- </a:t>
            </a:r>
            <a:r>
              <a:rPr lang="fa-IR" sz="3200" dirty="0" smtClean="0">
                <a:solidFill>
                  <a:srgbClr val="FF0000"/>
                </a:solidFill>
              </a:rPr>
              <a:t>روح جاهلی ،باطل و منفی حاکم بر جامعه</a:t>
            </a:r>
          </a:p>
          <a:p>
            <a:pPr algn="r"/>
            <a:r>
              <a:rPr lang="fa-IR" sz="3200" dirty="0" smtClean="0">
                <a:solidFill>
                  <a:schemeClr val="tx1"/>
                </a:solidFill>
              </a:rPr>
              <a:t>4- </a:t>
            </a:r>
            <a:r>
              <a:rPr lang="fa-IR" sz="3200" dirty="0" smtClean="0">
                <a:solidFill>
                  <a:srgbClr val="FF0000"/>
                </a:solidFill>
              </a:rPr>
              <a:t>حکومت فاسدان و مشرکان و ظالمان در جامعه</a:t>
            </a:r>
          </a:p>
          <a:p>
            <a:pPr algn="r"/>
            <a:r>
              <a:rPr lang="fa-IR" sz="3200" dirty="0" smtClean="0">
                <a:solidFill>
                  <a:schemeClr val="tx1"/>
                </a:solidFill>
              </a:rPr>
              <a:t>5- </a:t>
            </a:r>
            <a:r>
              <a:rPr lang="fa-IR" sz="3200" dirty="0" smtClean="0">
                <a:solidFill>
                  <a:srgbClr val="FF0000"/>
                </a:solidFill>
              </a:rPr>
              <a:t>فقر و غنا</a:t>
            </a:r>
          </a:p>
          <a:p>
            <a:pPr algn="r"/>
            <a:r>
              <a:rPr lang="fa-IR" sz="3200" dirty="0" smtClean="0">
                <a:solidFill>
                  <a:schemeClr val="tx1"/>
                </a:solidFill>
              </a:rPr>
              <a:t>6- </a:t>
            </a:r>
            <a:r>
              <a:rPr lang="fa-IR" sz="3200" dirty="0" smtClean="0">
                <a:solidFill>
                  <a:srgbClr val="FF0000"/>
                </a:solidFill>
              </a:rPr>
              <a:t>حاکمیت رذائل اخلاقی نظیر لجاجت،تعصب،غرور</a:t>
            </a:r>
          </a:p>
          <a:p>
            <a:pPr algn="r"/>
            <a:r>
              <a:rPr lang="fa-IR" sz="3200" dirty="0" smtClean="0">
                <a:solidFill>
                  <a:schemeClr val="tx1"/>
                </a:solidFill>
              </a:rPr>
              <a:t>7- </a:t>
            </a:r>
            <a:r>
              <a:rPr lang="fa-IR" sz="3200" dirty="0" smtClean="0">
                <a:solidFill>
                  <a:srgbClr val="FF0000"/>
                </a:solidFill>
              </a:rPr>
              <a:t>غلبه وسوسه شیطان و فکر باطل برفضای اندیشه.</a:t>
            </a:r>
          </a:p>
          <a:p>
            <a:pPr algn="r"/>
            <a:r>
              <a:rPr lang="fa-IR" sz="3200" dirty="0" smtClean="0">
                <a:solidFill>
                  <a:schemeClr val="tx1"/>
                </a:solidFill>
              </a:rPr>
              <a:t>8- </a:t>
            </a:r>
            <a:r>
              <a:rPr lang="fa-IR" sz="3200" dirty="0" smtClean="0">
                <a:solidFill>
                  <a:srgbClr val="FF0000"/>
                </a:solidFill>
              </a:rPr>
              <a:t>وجود شبهات فکری و عقیدتی</a:t>
            </a:r>
          </a:p>
          <a:p>
            <a:pPr algn="r"/>
            <a:r>
              <a:rPr lang="fa-IR" sz="3200" dirty="0" smtClean="0">
                <a:solidFill>
                  <a:schemeClr val="tx1"/>
                </a:solidFill>
              </a:rPr>
              <a:t>9- </a:t>
            </a:r>
            <a:r>
              <a:rPr lang="fa-IR" sz="3200" dirty="0" smtClean="0">
                <a:solidFill>
                  <a:srgbClr val="FF0000"/>
                </a:solidFill>
              </a:rPr>
              <a:t>غفلت از یاد خدا     </a:t>
            </a:r>
            <a:r>
              <a:rPr lang="fa-IR" sz="3200" dirty="0" smtClean="0">
                <a:solidFill>
                  <a:schemeClr val="tx1"/>
                </a:solidFill>
              </a:rPr>
              <a:t>10 – </a:t>
            </a:r>
            <a:r>
              <a:rPr lang="fa-IR" sz="3200" dirty="0" smtClean="0">
                <a:solidFill>
                  <a:srgbClr val="FF0000"/>
                </a:solidFill>
              </a:rPr>
              <a:t>استفاده از غذای حرام</a:t>
            </a:r>
          </a:p>
          <a:p>
            <a:pPr algn="r"/>
            <a:r>
              <a:rPr lang="fa-IR" sz="3200" dirty="0" smtClean="0">
                <a:solidFill>
                  <a:schemeClr val="tx1"/>
                </a:solidFill>
              </a:rPr>
              <a:t>11- </a:t>
            </a:r>
            <a:r>
              <a:rPr lang="fa-IR" sz="3200" dirty="0" smtClean="0">
                <a:solidFill>
                  <a:srgbClr val="FF0000"/>
                </a:solidFill>
              </a:rPr>
              <a:t>دسترسی </a:t>
            </a:r>
            <a:r>
              <a:rPr lang="fa-IR" sz="2000" dirty="0" smtClean="0">
                <a:solidFill>
                  <a:srgbClr val="FF0000"/>
                </a:solidFill>
              </a:rPr>
              <a:t>(مطلق و بی حد وحصر) </a:t>
            </a:r>
            <a:r>
              <a:rPr lang="fa-IR" sz="3200" dirty="0" smtClean="0">
                <a:solidFill>
                  <a:srgbClr val="FF0000"/>
                </a:solidFill>
              </a:rPr>
              <a:t>به وسایل ترویج فساد و فحشا</a:t>
            </a:r>
          </a:p>
          <a:p>
            <a:pPr algn="r"/>
            <a:r>
              <a:rPr lang="fa-IR" sz="3200" dirty="0" smtClean="0">
                <a:solidFill>
                  <a:schemeClr val="tx1"/>
                </a:solidFill>
              </a:rPr>
              <a:t>12- </a:t>
            </a:r>
            <a:r>
              <a:rPr lang="fa-IR" sz="3200" dirty="0" smtClean="0">
                <a:solidFill>
                  <a:srgbClr val="FF0000"/>
                </a:solidFill>
              </a:rPr>
              <a:t>حضور انفعالی در محیط آلوده</a:t>
            </a:r>
          </a:p>
        </p:txBody>
      </p:sp>
      <p:sp>
        <p:nvSpPr>
          <p:cNvPr id="3" name="Flowchart: Alternate Process 2"/>
          <p:cNvSpPr/>
          <p:nvPr/>
        </p:nvSpPr>
        <p:spPr>
          <a:xfrm>
            <a:off x="1447800" y="152400"/>
            <a:ext cx="5562600" cy="1143000"/>
          </a:xfrm>
          <a:prstGeom prst="flowChartAlternateProcess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800" dirty="0" smtClean="0">
                <a:solidFill>
                  <a:srgbClr val="FFFF00"/>
                </a:solidFill>
              </a:rPr>
              <a:t>موانع تعلیم تربیت اسلامی</a:t>
            </a:r>
            <a:endParaRPr lang="en-US" sz="4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Alternate Process 1"/>
          <p:cNvSpPr/>
          <p:nvPr/>
        </p:nvSpPr>
        <p:spPr>
          <a:xfrm>
            <a:off x="304800" y="152400"/>
            <a:ext cx="8610600" cy="1143000"/>
          </a:xfrm>
          <a:prstGeom prst="flowChartAlternateProcess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400" dirty="0" smtClean="0">
                <a:solidFill>
                  <a:srgbClr val="FF0000"/>
                </a:solidFill>
              </a:rPr>
              <a:t>فصل ششم:</a:t>
            </a:r>
            <a:r>
              <a:rPr lang="fa-IR" sz="4400" dirty="0" smtClean="0">
                <a:solidFill>
                  <a:schemeClr val="bg1"/>
                </a:solidFill>
              </a:rPr>
              <a:t> روشهای تعلیم و تربیت اسلامی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Flowchart: Document 2"/>
          <p:cNvSpPr/>
          <p:nvPr/>
        </p:nvSpPr>
        <p:spPr>
          <a:xfrm>
            <a:off x="152400" y="1524000"/>
            <a:ext cx="8534400" cy="2057400"/>
          </a:xfrm>
          <a:prstGeom prst="flowChartDocumen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Arial" charset="0"/>
              <a:buChar char="•"/>
            </a:pPr>
            <a:endParaRPr lang="fa-IR" sz="4400" dirty="0" smtClean="0">
              <a:solidFill>
                <a:srgbClr val="FF0000"/>
              </a:solidFill>
            </a:endParaRPr>
          </a:p>
          <a:p>
            <a:pPr algn="ctr">
              <a:buFont typeface="Arial" charset="0"/>
              <a:buChar char="•"/>
            </a:pPr>
            <a:endParaRPr lang="fa-IR" sz="4400" dirty="0" smtClean="0">
              <a:solidFill>
                <a:srgbClr val="FF0000"/>
              </a:solidFill>
            </a:endParaRPr>
          </a:p>
          <a:p>
            <a:pPr algn="ctr">
              <a:buFont typeface="Arial" charset="0"/>
              <a:buChar char="•"/>
            </a:pPr>
            <a:r>
              <a:rPr lang="fa-IR" sz="4400" dirty="0" smtClean="0">
                <a:solidFill>
                  <a:srgbClr val="FF0000"/>
                </a:solidFill>
              </a:rPr>
              <a:t>*اهمیت «روش» در تعلیم و تربیت اسلامی</a:t>
            </a:r>
          </a:p>
          <a:p>
            <a:pPr algn="ctr">
              <a:buFont typeface="Arial" charset="0"/>
              <a:buChar char="•"/>
            </a:pPr>
            <a:endParaRPr lang="fa-IR" sz="4400" dirty="0" smtClean="0">
              <a:solidFill>
                <a:srgbClr val="FF0000"/>
              </a:solidFill>
            </a:endParaRPr>
          </a:p>
          <a:p>
            <a:pPr algn="ctr">
              <a:buFont typeface="Arial" charset="0"/>
              <a:buChar char="•"/>
            </a:pPr>
            <a:endParaRPr lang="fa-IR" sz="4400" dirty="0" smtClean="0">
              <a:solidFill>
                <a:srgbClr val="FF0000"/>
              </a:solidFill>
            </a:endParaRPr>
          </a:p>
        </p:txBody>
      </p:sp>
      <p:sp>
        <p:nvSpPr>
          <p:cNvPr id="4" name="Flowchart: Alternate Process 3"/>
          <p:cNvSpPr/>
          <p:nvPr/>
        </p:nvSpPr>
        <p:spPr>
          <a:xfrm>
            <a:off x="7467600" y="1371600"/>
            <a:ext cx="1524000" cy="609600"/>
          </a:xfrm>
          <a:prstGeom prst="flowChartAlternateProcess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400" dirty="0" smtClean="0">
                <a:solidFill>
                  <a:srgbClr val="FFFF00"/>
                </a:solidFill>
              </a:rPr>
              <a:t>مطالب فصل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5" name="Flowchart: Document 4"/>
          <p:cNvSpPr/>
          <p:nvPr/>
        </p:nvSpPr>
        <p:spPr>
          <a:xfrm>
            <a:off x="152400" y="3733800"/>
            <a:ext cx="8534400" cy="2667000"/>
          </a:xfrm>
          <a:prstGeom prst="flowChartDocumen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a-IR" sz="4400" dirty="0" smtClean="0">
              <a:solidFill>
                <a:srgbClr val="FF0000"/>
              </a:solidFill>
            </a:endParaRPr>
          </a:p>
          <a:p>
            <a:pPr algn="ctr">
              <a:buFont typeface="Arial" charset="0"/>
              <a:buChar char="•"/>
            </a:pPr>
            <a:r>
              <a:rPr lang="fa-IR" sz="4400" dirty="0" smtClean="0">
                <a:solidFill>
                  <a:srgbClr val="FF0000"/>
                </a:solidFill>
              </a:rPr>
              <a:t>* پویایی روشهای تعلیم و تربیت اسلامی</a:t>
            </a:r>
          </a:p>
          <a:p>
            <a:pPr algn="ctr">
              <a:buFont typeface="Arial" charset="0"/>
              <a:buChar char="•"/>
            </a:pPr>
            <a:endParaRPr lang="fa-IR" sz="44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Document 1"/>
          <p:cNvSpPr/>
          <p:nvPr/>
        </p:nvSpPr>
        <p:spPr>
          <a:xfrm>
            <a:off x="304800" y="152400"/>
            <a:ext cx="8534400" cy="1828800"/>
          </a:xfrm>
          <a:prstGeom prst="flowChartDocumen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 dirty="0" smtClean="0">
                <a:solidFill>
                  <a:srgbClr val="FFFF00"/>
                </a:solidFill>
              </a:rPr>
              <a:t>برخی از مهمترین روشهای تعلیم و تربیت اسلامی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3429000" y="1905000"/>
            <a:ext cx="5486400" cy="4800600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a-IR" sz="3200" dirty="0" smtClean="0">
                <a:solidFill>
                  <a:schemeClr val="tx1"/>
                </a:solidFill>
              </a:rPr>
              <a:t>1-</a:t>
            </a:r>
            <a:r>
              <a:rPr lang="fa-IR" sz="3200" dirty="0" smtClean="0">
                <a:solidFill>
                  <a:srgbClr val="FF0000"/>
                </a:solidFill>
              </a:rPr>
              <a:t> اعطای بینش </a:t>
            </a:r>
          </a:p>
          <a:p>
            <a:pPr algn="r"/>
            <a:r>
              <a:rPr lang="fa-IR" sz="3200" dirty="0" smtClean="0">
                <a:solidFill>
                  <a:schemeClr val="tx1"/>
                </a:solidFill>
              </a:rPr>
              <a:t>2-</a:t>
            </a:r>
            <a:r>
              <a:rPr lang="fa-IR" sz="3200" dirty="0" smtClean="0">
                <a:solidFill>
                  <a:srgbClr val="FF0000"/>
                </a:solidFill>
              </a:rPr>
              <a:t> الگوسازی</a:t>
            </a:r>
          </a:p>
          <a:p>
            <a:pPr algn="r"/>
            <a:r>
              <a:rPr lang="fa-IR" sz="3200" dirty="0" smtClean="0">
                <a:solidFill>
                  <a:schemeClr val="tx1"/>
                </a:solidFill>
              </a:rPr>
              <a:t>3-</a:t>
            </a:r>
            <a:r>
              <a:rPr lang="fa-IR" sz="3200" dirty="0" smtClean="0">
                <a:solidFill>
                  <a:srgbClr val="FF0000"/>
                </a:solidFill>
              </a:rPr>
              <a:t> تبشیر و انذار</a:t>
            </a:r>
          </a:p>
          <a:p>
            <a:pPr algn="r"/>
            <a:r>
              <a:rPr lang="fa-IR" sz="3200" dirty="0" smtClean="0">
                <a:solidFill>
                  <a:schemeClr val="tx1"/>
                </a:solidFill>
              </a:rPr>
              <a:t>4-</a:t>
            </a:r>
            <a:r>
              <a:rPr lang="fa-IR" sz="3200" dirty="0" smtClean="0">
                <a:solidFill>
                  <a:srgbClr val="FF0000"/>
                </a:solidFill>
              </a:rPr>
              <a:t> تشویق : </a:t>
            </a:r>
          </a:p>
          <a:p>
            <a:pPr algn="r"/>
            <a:r>
              <a:rPr lang="fa-IR" sz="3200" dirty="0" smtClean="0">
                <a:solidFill>
                  <a:srgbClr val="00B050"/>
                </a:solidFill>
              </a:rPr>
              <a:t>الف) صورتهای تشویق </a:t>
            </a:r>
          </a:p>
          <a:p>
            <a:pPr algn="r"/>
            <a:r>
              <a:rPr lang="fa-IR" sz="3200" dirty="0" smtClean="0">
                <a:solidFill>
                  <a:srgbClr val="00B050"/>
                </a:solidFill>
              </a:rPr>
              <a:t>ب) نکاتی در تشویق</a:t>
            </a:r>
          </a:p>
          <a:p>
            <a:pPr algn="r"/>
            <a:r>
              <a:rPr lang="fa-IR" sz="3200" dirty="0" smtClean="0">
                <a:solidFill>
                  <a:schemeClr val="tx1"/>
                </a:solidFill>
              </a:rPr>
              <a:t>5-</a:t>
            </a:r>
            <a:r>
              <a:rPr lang="fa-IR" sz="3200" dirty="0" smtClean="0">
                <a:solidFill>
                  <a:srgbClr val="FF0000"/>
                </a:solidFill>
              </a:rPr>
              <a:t> تنبیه:</a:t>
            </a:r>
          </a:p>
          <a:p>
            <a:pPr algn="r"/>
            <a:r>
              <a:rPr lang="fa-IR" sz="3200" dirty="0" smtClean="0">
                <a:solidFill>
                  <a:srgbClr val="00B050"/>
                </a:solidFill>
              </a:rPr>
              <a:t>الف) نکاتی مهم در امر تنبیه</a:t>
            </a:r>
          </a:p>
          <a:p>
            <a:pPr algn="r"/>
            <a:r>
              <a:rPr lang="fa-IR" sz="3200" dirty="0" smtClean="0">
                <a:solidFill>
                  <a:schemeClr val="tx1"/>
                </a:solidFill>
              </a:rPr>
              <a:t>6-</a:t>
            </a:r>
            <a:r>
              <a:rPr lang="fa-IR" sz="3200" dirty="0" smtClean="0">
                <a:solidFill>
                  <a:srgbClr val="FF0000"/>
                </a:solidFill>
              </a:rPr>
              <a:t>  فراهم آوردن موقعیت مناسب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914400" y="304800"/>
            <a:ext cx="6705600" cy="3810000"/>
          </a:xfrm>
          <a:prstGeom prst="roundRect">
            <a:avLst/>
          </a:prstGeom>
          <a:gradFill flip="none" rotWithShape="1">
            <a:gsLst>
              <a:gs pos="70000">
                <a:srgbClr val="C00000">
                  <a:shade val="30000"/>
                  <a:satMod val="115000"/>
                  <a:alpha val="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a-IR" sz="3600" b="1" dirty="0" smtClean="0">
              <a:solidFill>
                <a:srgbClr val="FFFF00"/>
              </a:solidFill>
              <a:cs typeface="2  Badr" pitchFamily="2" charset="-78"/>
            </a:endParaRPr>
          </a:p>
          <a:p>
            <a:pPr algn="ctr"/>
            <a:r>
              <a:rPr lang="fa-IR" sz="3600" b="1" dirty="0" smtClean="0">
                <a:solidFill>
                  <a:srgbClr val="FFFF00"/>
                </a:solidFill>
                <a:cs typeface="2  Badr" pitchFamily="2" charset="-78"/>
              </a:rPr>
              <a:t>الّلهمّ نوّر قلوبنا بالقرآن</a:t>
            </a:r>
          </a:p>
          <a:p>
            <a:pPr algn="ctr"/>
            <a:r>
              <a:rPr lang="fa-IR" sz="3600" b="1" dirty="0" smtClean="0">
                <a:solidFill>
                  <a:srgbClr val="00B0F0"/>
                </a:solidFill>
                <a:cs typeface="2  Badr" pitchFamily="2" charset="-78"/>
              </a:rPr>
              <a:t> الّلهم افتح علینا ابواب رحمتک بالقرآن</a:t>
            </a:r>
          </a:p>
          <a:p>
            <a:pPr algn="ctr"/>
            <a:r>
              <a:rPr lang="fa-IR" sz="3600" b="1" dirty="0" smtClean="0">
                <a:solidFill>
                  <a:srgbClr val="FFFF00"/>
                </a:solidFill>
                <a:cs typeface="2  Badr" pitchFamily="2" charset="-78"/>
              </a:rPr>
              <a:t>الّلهم انشر خزائن علومک بالقرآن </a:t>
            </a:r>
          </a:p>
          <a:p>
            <a:pPr algn="ctr"/>
            <a:r>
              <a:rPr lang="fa-IR" sz="3600" b="1" dirty="0" smtClean="0">
                <a:solidFill>
                  <a:srgbClr val="FFFF00"/>
                </a:solidFill>
                <a:cs typeface="2  Badr" pitchFamily="2" charset="-78"/>
              </a:rPr>
              <a:t>الّلهم اجعل عواقب امورنا خیراً بالقرآن</a:t>
            </a:r>
          </a:p>
          <a:p>
            <a:pPr algn="ctr"/>
            <a:r>
              <a:rPr lang="fa-IR" sz="3600" b="1" dirty="0" smtClean="0">
                <a:solidFill>
                  <a:srgbClr val="FFFF00"/>
                </a:solidFill>
                <a:cs typeface="2  Badr" pitchFamily="2" charset="-78"/>
              </a:rPr>
              <a:t> الّلهمّ عجّل لولیّک الفرج</a:t>
            </a:r>
          </a:p>
          <a:p>
            <a:pPr algn="ctr"/>
            <a:endParaRPr lang="fa-IR" sz="3600" b="1" dirty="0" smtClean="0">
              <a:solidFill>
                <a:srgbClr val="FFFF00"/>
              </a:solidFill>
              <a:cs typeface="2  Badr" pitchFamily="2" charset="-78"/>
            </a:endParaRPr>
          </a:p>
          <a:p>
            <a:pPr algn="ctr"/>
            <a:endParaRPr lang="en-US" sz="3600" b="1" dirty="0">
              <a:solidFill>
                <a:srgbClr val="FFFF00"/>
              </a:solidFill>
              <a:cs typeface="2  Badr" pitchFamily="2" charset="-78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905000" y="4419600"/>
            <a:ext cx="5334000" cy="1295400"/>
          </a:xfrm>
          <a:prstGeom prst="roundRect">
            <a:avLst/>
          </a:prstGeom>
          <a:gradFill flip="none" rotWithShape="1">
            <a:gsLst>
              <a:gs pos="16000">
                <a:srgbClr val="C00000">
                  <a:shade val="30000"/>
                  <a:satMod val="115000"/>
                  <a:alpha val="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 dirty="0" smtClean="0">
                <a:solidFill>
                  <a:schemeClr val="bg1"/>
                </a:solidFill>
                <a:cs typeface="2  Badr" pitchFamily="2" charset="-78"/>
              </a:rPr>
              <a:t>والسلام علیکم ورحمه الله وبرکاته</a:t>
            </a:r>
            <a:endParaRPr lang="en-US" sz="4000" dirty="0">
              <a:solidFill>
                <a:schemeClr val="bg1"/>
              </a:solidFill>
              <a:cs typeface="2  Bad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52400" y="228600"/>
            <a:ext cx="8839200" cy="2971800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fa-IR" sz="4000" b="1" dirty="0" smtClean="0">
              <a:solidFill>
                <a:srgbClr val="FF0000"/>
              </a:solidFill>
              <a:cs typeface="2  Badr" pitchFamily="2" charset="-78"/>
            </a:endParaRPr>
          </a:p>
          <a:p>
            <a:pPr algn="r"/>
            <a:r>
              <a:rPr lang="fa-IR" sz="5400" b="1" dirty="0" smtClean="0">
                <a:solidFill>
                  <a:srgbClr val="FF0000"/>
                </a:solidFill>
                <a:cs typeface="2  Badr" pitchFamily="2" charset="-78"/>
              </a:rPr>
              <a:t>تعریف تعلیم:</a:t>
            </a:r>
          </a:p>
          <a:p>
            <a:pPr algn="r"/>
            <a:r>
              <a:rPr lang="fa-IR" sz="4000" b="1" dirty="0" smtClean="0">
                <a:solidFill>
                  <a:schemeClr val="tx1"/>
                </a:solidFill>
                <a:cs typeface="2  Badr" pitchFamily="2" charset="-78"/>
              </a:rPr>
              <a:t>عبارت است از«</a:t>
            </a:r>
            <a:r>
              <a:rPr lang="fa-IR" sz="4000" b="1" dirty="0" smtClean="0">
                <a:solidFill>
                  <a:srgbClr val="00B050"/>
                </a:solidFill>
                <a:cs typeface="2  Badr" pitchFamily="2" charset="-78"/>
              </a:rPr>
              <a:t>فراهم کردن زمینه ها و عوامل برای به فعلیت رساندن و شکوفا نمودن استعدادهای انسان در جهت مطلوب</a:t>
            </a:r>
            <a:r>
              <a:rPr lang="fa-IR" sz="4000" b="1" dirty="0" smtClean="0">
                <a:solidFill>
                  <a:schemeClr val="tx1"/>
                </a:solidFill>
                <a:cs typeface="2  Badr" pitchFamily="2" charset="-78"/>
              </a:rPr>
              <a:t>.»</a:t>
            </a:r>
          </a:p>
          <a:p>
            <a:pPr algn="r"/>
            <a:endParaRPr lang="fa-IR" sz="4000" b="1" dirty="0" smtClean="0">
              <a:solidFill>
                <a:schemeClr val="tx1"/>
              </a:solidFill>
              <a:cs typeface="2  Badr" pitchFamily="2" charset="-78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8229600" cy="3124200"/>
          </a:xfr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00B050"/>
            </a:solidFill>
          </a:ln>
        </p:spPr>
        <p:txBody>
          <a:bodyPr>
            <a:normAutofit fontScale="90000"/>
          </a:bodyPr>
          <a:lstStyle/>
          <a:p>
            <a:pPr algn="r"/>
            <a:r>
              <a:rPr lang="fa-IR" b="1" dirty="0" smtClean="0">
                <a:solidFill>
                  <a:srgbClr val="FF0000"/>
                </a:solidFill>
              </a:rPr>
              <a:t>تعریف نظام تعلیم و تربیت</a:t>
            </a:r>
            <a:r>
              <a:rPr lang="fa-IR" dirty="0" smtClean="0"/>
              <a:t>:</a:t>
            </a:r>
            <a:br>
              <a:rPr lang="fa-IR" dirty="0" smtClean="0"/>
            </a:br>
            <a:r>
              <a:rPr lang="fa-IR" dirty="0" smtClean="0"/>
              <a:t>نظام و نظریه مستقل،اصیل و جامع است که</a:t>
            </a:r>
            <a:br>
              <a:rPr lang="fa-IR" dirty="0" smtClean="0"/>
            </a:br>
            <a:r>
              <a:rPr lang="fa-IR" dirty="0" smtClean="0"/>
              <a:t> می تواند در قالب جهان بینی و کل نظام فکری و عقیدتی جامعه، رسالت خود را به انجام رساند.</a:t>
            </a:r>
            <a:br>
              <a:rPr lang="fa-IR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6324600" y="2514600"/>
            <a:ext cx="2667000" cy="4114800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a-IR" sz="5600" b="1" dirty="0" smtClean="0">
                <a:solidFill>
                  <a:schemeClr val="tx1"/>
                </a:solidFill>
                <a:cs typeface="2  Badr" pitchFamily="2" charset="-78"/>
              </a:rPr>
              <a:t>1-</a:t>
            </a:r>
            <a:r>
              <a:rPr lang="fa-IR" sz="5600" b="1" dirty="0" smtClean="0">
                <a:solidFill>
                  <a:srgbClr val="FF0000"/>
                </a:solidFill>
                <a:cs typeface="2  Badr" pitchFamily="2" charset="-78"/>
              </a:rPr>
              <a:t> مبانی</a:t>
            </a:r>
          </a:p>
          <a:p>
            <a:pPr algn="r"/>
            <a:r>
              <a:rPr lang="fa-IR" sz="5600" b="1" dirty="0" smtClean="0">
                <a:solidFill>
                  <a:schemeClr val="tx1"/>
                </a:solidFill>
                <a:cs typeface="2  Badr" pitchFamily="2" charset="-78"/>
              </a:rPr>
              <a:t>2-</a:t>
            </a:r>
            <a:r>
              <a:rPr lang="fa-IR" sz="5600" b="1" dirty="0" smtClean="0">
                <a:solidFill>
                  <a:srgbClr val="FF0000"/>
                </a:solidFill>
                <a:cs typeface="2  Badr" pitchFamily="2" charset="-78"/>
              </a:rPr>
              <a:t> اهداف</a:t>
            </a:r>
          </a:p>
          <a:p>
            <a:pPr algn="r"/>
            <a:r>
              <a:rPr lang="fa-IR" sz="5600" b="1" dirty="0" smtClean="0">
                <a:solidFill>
                  <a:schemeClr val="tx1"/>
                </a:solidFill>
                <a:cs typeface="2  Badr" pitchFamily="2" charset="-78"/>
              </a:rPr>
              <a:t>3-</a:t>
            </a:r>
            <a:r>
              <a:rPr lang="fa-IR" sz="5600" b="1" dirty="0" smtClean="0">
                <a:solidFill>
                  <a:srgbClr val="FF0000"/>
                </a:solidFill>
                <a:cs typeface="2  Badr" pitchFamily="2" charset="-78"/>
              </a:rPr>
              <a:t> اصول</a:t>
            </a:r>
          </a:p>
          <a:p>
            <a:pPr algn="r"/>
            <a:r>
              <a:rPr lang="fa-IR" sz="5600" b="1" dirty="0" smtClean="0">
                <a:solidFill>
                  <a:schemeClr val="tx1"/>
                </a:solidFill>
                <a:cs typeface="2  Badr" pitchFamily="2" charset="-78"/>
              </a:rPr>
              <a:t>4-</a:t>
            </a:r>
            <a:r>
              <a:rPr lang="fa-IR" sz="5600" b="1" dirty="0" smtClean="0">
                <a:solidFill>
                  <a:srgbClr val="FF0000"/>
                </a:solidFill>
                <a:cs typeface="2  Badr" pitchFamily="2" charset="-78"/>
              </a:rPr>
              <a:t> روشها</a:t>
            </a:r>
            <a:endParaRPr lang="en-US" sz="5600" b="1" dirty="0">
              <a:solidFill>
                <a:srgbClr val="FF0000"/>
              </a:solidFill>
              <a:cs typeface="2  Badr" pitchFamily="2" charset="-78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28600" y="152400"/>
            <a:ext cx="8458200" cy="1219200"/>
          </a:xfrm>
          <a:prstGeom prst="roundRect">
            <a:avLst/>
          </a:prstGeom>
          <a:solidFill>
            <a:srgbClr val="00206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a-IR" sz="4400" b="1" dirty="0" smtClean="0">
                <a:solidFill>
                  <a:srgbClr val="FFFF00"/>
                </a:solidFill>
                <a:cs typeface="2  Badr" pitchFamily="2" charset="-78"/>
              </a:rPr>
              <a:t>عناصر و مؤلفه های نظام تعلیم و تربیت اسلامی</a:t>
            </a:r>
            <a:endParaRPr lang="en-US" sz="4400" b="1" dirty="0">
              <a:solidFill>
                <a:srgbClr val="FFFF00"/>
              </a:solidFill>
              <a:cs typeface="2  Badr" pitchFamily="2" charset="-78"/>
            </a:endParaRPr>
          </a:p>
        </p:txBody>
      </p:sp>
      <p:sp>
        <p:nvSpPr>
          <p:cNvPr id="4" name="Flowchart: Document 3"/>
          <p:cNvSpPr/>
          <p:nvPr/>
        </p:nvSpPr>
        <p:spPr>
          <a:xfrm>
            <a:off x="228600" y="1600200"/>
            <a:ext cx="5943600" cy="4648200"/>
          </a:xfrm>
          <a:prstGeom prst="flowChartDocumen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fa-IR" sz="6000" b="1" dirty="0" smtClean="0">
              <a:solidFill>
                <a:schemeClr val="tx1"/>
              </a:solidFill>
              <a:cs typeface="2  Badr" pitchFamily="2" charset="-78"/>
            </a:endParaRPr>
          </a:p>
          <a:p>
            <a:pPr algn="r"/>
            <a:r>
              <a:rPr lang="fa-IR" sz="3600" b="1" dirty="0" smtClean="0">
                <a:solidFill>
                  <a:schemeClr val="tx1"/>
                </a:solidFill>
                <a:cs typeface="2  Badr" pitchFamily="2" charset="-78"/>
              </a:rPr>
              <a:t> همواره از «</a:t>
            </a:r>
            <a:r>
              <a:rPr lang="fa-IR" sz="3600" b="1" dirty="0" smtClean="0">
                <a:solidFill>
                  <a:srgbClr val="00B0F0"/>
                </a:solidFill>
                <a:cs typeface="2  Badr" pitchFamily="2" charset="-78"/>
              </a:rPr>
              <a:t>هستی ها و قابلیت ها و ویژگیهای  و انسان </a:t>
            </a:r>
            <a:r>
              <a:rPr lang="fa-IR" sz="3600" b="1" dirty="0" smtClean="0">
                <a:solidFill>
                  <a:schemeClr val="tx1"/>
                </a:solidFill>
                <a:cs typeface="2  Badr" pitchFamily="2" charset="-78"/>
              </a:rPr>
              <a:t>» سخن می گوید.</a:t>
            </a:r>
          </a:p>
          <a:p>
            <a:pPr algn="r"/>
            <a:r>
              <a:rPr lang="fa-IR" sz="3600" b="1" dirty="0" smtClean="0">
                <a:solidFill>
                  <a:schemeClr val="tx1"/>
                </a:solidFill>
                <a:cs typeface="2  Badr" pitchFamily="2" charset="-78"/>
              </a:rPr>
              <a:t>و به سه دسته تقسیم می شود:</a:t>
            </a:r>
          </a:p>
          <a:p>
            <a:pPr algn="r"/>
            <a:r>
              <a:rPr lang="fa-IR" sz="3600" b="1" dirty="0" smtClean="0">
                <a:solidFill>
                  <a:srgbClr val="00B050"/>
                </a:solidFill>
                <a:cs typeface="2  Badr" pitchFamily="2" charset="-78"/>
              </a:rPr>
              <a:t>الف) مبانی علمی    ب)مبانی فلسفی                                   ج)مبانی دینی</a:t>
            </a:r>
          </a:p>
        </p:txBody>
      </p:sp>
      <p:sp>
        <p:nvSpPr>
          <p:cNvPr id="6" name="Down Arrow 5"/>
          <p:cNvSpPr/>
          <p:nvPr/>
        </p:nvSpPr>
        <p:spPr>
          <a:xfrm>
            <a:off x="7086600" y="1447800"/>
            <a:ext cx="1219200" cy="914400"/>
          </a:xfrm>
          <a:prstGeom prst="downArrow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267200" y="1676400"/>
            <a:ext cx="1676400" cy="762000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800" dirty="0" smtClean="0"/>
              <a:t>مبانی: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52400" y="1219200"/>
            <a:ext cx="8686800" cy="5486400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endParaRPr lang="fa-IR" sz="3600" b="1" dirty="0" smtClean="0">
              <a:solidFill>
                <a:srgbClr val="FF0000"/>
              </a:solidFill>
              <a:cs typeface="2  Badr" pitchFamily="2" charset="-78"/>
            </a:endParaRPr>
          </a:p>
          <a:p>
            <a:pPr algn="r" rtl="1"/>
            <a:r>
              <a:rPr lang="fa-IR" sz="3600" b="1" dirty="0" smtClean="0">
                <a:solidFill>
                  <a:srgbClr val="FF0000"/>
                </a:solidFill>
                <a:cs typeface="2  Badr" pitchFamily="2" charset="-78"/>
              </a:rPr>
              <a:t>الف) </a:t>
            </a:r>
            <a:r>
              <a:rPr lang="fa-IR" sz="3600" b="1" dirty="0" smtClean="0">
                <a:solidFill>
                  <a:schemeClr val="tx1"/>
                </a:solidFill>
                <a:cs typeface="2  Badr" pitchFamily="2" charset="-78"/>
              </a:rPr>
              <a:t>تزکیه و اصلاح خویش</a:t>
            </a:r>
            <a:r>
              <a:rPr lang="fa-IR" sz="3600" b="1" dirty="0" smtClean="0">
                <a:solidFill>
                  <a:srgbClr val="FF0000"/>
                </a:solidFill>
                <a:cs typeface="2  Badr" pitchFamily="2" charset="-78"/>
              </a:rPr>
              <a:t> </a:t>
            </a:r>
          </a:p>
          <a:p>
            <a:pPr algn="r" rtl="1"/>
            <a:r>
              <a:rPr lang="fa-IR" sz="3600" b="1" dirty="0" smtClean="0">
                <a:solidFill>
                  <a:srgbClr val="FF0000"/>
                </a:solidFill>
                <a:cs typeface="2  Badr" pitchFamily="2" charset="-78"/>
              </a:rPr>
              <a:t>ب) </a:t>
            </a:r>
            <a:r>
              <a:rPr lang="fa-IR" sz="3600" b="1" dirty="0" smtClean="0">
                <a:solidFill>
                  <a:schemeClr val="tx1"/>
                </a:solidFill>
                <a:cs typeface="2  Badr" pitchFamily="2" charset="-78"/>
              </a:rPr>
              <a:t>هدایت و حفاظت از دیگران</a:t>
            </a:r>
          </a:p>
          <a:p>
            <a:pPr algn="r" rtl="1"/>
            <a:r>
              <a:rPr lang="fa-IR" sz="3600" b="1" dirty="0" smtClean="0">
                <a:solidFill>
                  <a:srgbClr val="FF0000"/>
                </a:solidFill>
                <a:cs typeface="2  Badr" pitchFamily="2" charset="-78"/>
              </a:rPr>
              <a:t>ج)  </a:t>
            </a:r>
            <a:r>
              <a:rPr lang="fa-IR" sz="3600" b="1" dirty="0" smtClean="0">
                <a:solidFill>
                  <a:schemeClr val="tx1"/>
                </a:solidFill>
                <a:cs typeface="2  Badr" pitchFamily="2" charset="-78"/>
              </a:rPr>
              <a:t>خدا را بر خود و بر جزءجزء رفتار خویش ناظر دانستن</a:t>
            </a:r>
          </a:p>
          <a:p>
            <a:pPr algn="r" rtl="1"/>
            <a:r>
              <a:rPr lang="fa-IR" sz="3600" b="1" dirty="0" smtClean="0">
                <a:solidFill>
                  <a:srgbClr val="FF0000"/>
                </a:solidFill>
                <a:cs typeface="2  Badr" pitchFamily="2" charset="-78"/>
              </a:rPr>
              <a:t>د)  </a:t>
            </a:r>
            <a:r>
              <a:rPr lang="fa-IR" sz="3600" b="1" dirty="0" smtClean="0">
                <a:solidFill>
                  <a:schemeClr val="tx1"/>
                </a:solidFill>
                <a:cs typeface="2  Badr" pitchFamily="2" charset="-78"/>
              </a:rPr>
              <a:t>اولویت حیات اخروی در عین تأمین حیات دنیوی</a:t>
            </a:r>
          </a:p>
          <a:p>
            <a:pPr algn="r" rtl="1"/>
            <a:r>
              <a:rPr lang="fa-IR" sz="3600" b="1" dirty="0" smtClean="0">
                <a:solidFill>
                  <a:srgbClr val="FF0000"/>
                </a:solidFill>
                <a:cs typeface="2  Badr" pitchFamily="2" charset="-78"/>
              </a:rPr>
              <a:t>ه)  </a:t>
            </a:r>
            <a:r>
              <a:rPr lang="fa-IR" sz="3600" b="1" dirty="0" smtClean="0">
                <a:solidFill>
                  <a:schemeClr val="tx1"/>
                </a:solidFill>
                <a:cs typeface="2  Badr" pitchFamily="2" charset="-78"/>
              </a:rPr>
              <a:t>جامعیت و شمول</a:t>
            </a:r>
          </a:p>
          <a:p>
            <a:pPr algn="r" rtl="1"/>
            <a:r>
              <a:rPr lang="fa-IR" sz="3600" b="1" dirty="0" smtClean="0">
                <a:solidFill>
                  <a:srgbClr val="FF0000"/>
                </a:solidFill>
                <a:cs typeface="2  Badr" pitchFamily="2" charset="-78"/>
              </a:rPr>
              <a:t>و)  </a:t>
            </a:r>
            <a:r>
              <a:rPr lang="fa-IR" sz="3600" b="1" dirty="0" smtClean="0">
                <a:solidFill>
                  <a:schemeClr val="tx1"/>
                </a:solidFill>
                <a:cs typeface="2  Badr" pitchFamily="2" charset="-78"/>
              </a:rPr>
              <a:t>اختصاصی نبودن تحصیل علم</a:t>
            </a:r>
          </a:p>
          <a:p>
            <a:pPr algn="r" rtl="1"/>
            <a:r>
              <a:rPr lang="fa-IR" sz="3600" b="1" dirty="0" smtClean="0">
                <a:solidFill>
                  <a:srgbClr val="FF0000"/>
                </a:solidFill>
                <a:cs typeface="2  Badr" pitchFamily="2" charset="-78"/>
              </a:rPr>
              <a:t>ز) </a:t>
            </a:r>
            <a:r>
              <a:rPr lang="fa-IR" sz="3600" b="1" dirty="0" smtClean="0">
                <a:solidFill>
                  <a:schemeClr val="tx1"/>
                </a:solidFill>
                <a:cs typeface="2  Badr" pitchFamily="2" charset="-78"/>
              </a:rPr>
              <a:t> اشتمال بر علم و عقل و تجربه</a:t>
            </a:r>
          </a:p>
          <a:p>
            <a:pPr algn="r" rtl="1"/>
            <a:r>
              <a:rPr lang="fa-IR" sz="3600" b="1" dirty="0" smtClean="0">
                <a:solidFill>
                  <a:srgbClr val="FF0000"/>
                </a:solidFill>
                <a:cs typeface="2  Badr" pitchFamily="2" charset="-78"/>
              </a:rPr>
              <a:t>ط)  </a:t>
            </a:r>
            <a:r>
              <a:rPr lang="fa-IR" sz="3600" b="1" dirty="0" smtClean="0">
                <a:solidFill>
                  <a:schemeClr val="tx1"/>
                </a:solidFill>
                <a:cs typeface="2  Badr" pitchFamily="2" charset="-78"/>
              </a:rPr>
              <a:t>جهانی و جاودانی بودن</a:t>
            </a:r>
          </a:p>
          <a:p>
            <a:pPr algn="r" rtl="1"/>
            <a:r>
              <a:rPr lang="fa-IR" sz="3600" b="1" dirty="0" smtClean="0">
                <a:solidFill>
                  <a:srgbClr val="FF0000"/>
                </a:solidFill>
                <a:cs typeface="2  Badr" pitchFamily="2" charset="-78"/>
              </a:rPr>
              <a:t>ی) </a:t>
            </a:r>
            <a:r>
              <a:rPr lang="fa-IR" sz="3600" b="1" dirty="0" smtClean="0">
                <a:solidFill>
                  <a:schemeClr val="tx1"/>
                </a:solidFill>
                <a:cs typeface="2  Badr" pitchFamily="2" charset="-78"/>
              </a:rPr>
              <a:t> قابلیت تحقق و اجرا</a:t>
            </a:r>
          </a:p>
          <a:p>
            <a:pPr algn="r" rtl="1"/>
            <a:endParaRPr lang="fa-IR" sz="3600" b="1" dirty="0" smtClean="0">
              <a:solidFill>
                <a:schemeClr val="tx1"/>
              </a:solidFill>
              <a:cs typeface="2  Badr" pitchFamily="2" charset="-78"/>
            </a:endParaRPr>
          </a:p>
        </p:txBody>
      </p:sp>
      <p:sp>
        <p:nvSpPr>
          <p:cNvPr id="8" name="Rounded Rectangular Callout 7"/>
          <p:cNvSpPr/>
          <p:nvPr/>
        </p:nvSpPr>
        <p:spPr>
          <a:xfrm>
            <a:off x="685800" y="228600"/>
            <a:ext cx="8001000" cy="762000"/>
          </a:xfrm>
          <a:prstGeom prst="wedgeRoundRectCallou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800" dirty="0" smtClean="0">
                <a:solidFill>
                  <a:srgbClr val="FFFF00"/>
                </a:solidFill>
              </a:rPr>
              <a:t>ویژگیهای نظام تعلیم و تربیت اسلامی:</a:t>
            </a:r>
            <a:endParaRPr lang="en-US" sz="4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52400" y="2057400"/>
            <a:ext cx="8839200" cy="4419600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fa-IR" sz="4400" b="1" dirty="0" smtClean="0">
                <a:solidFill>
                  <a:schemeClr val="tx1"/>
                </a:solidFill>
                <a:cs typeface="2  Badr" pitchFamily="2" charset="-78"/>
              </a:rPr>
              <a:t>انسان شگفت انگیزترین مخلوق خداوند و والاترین نشانه قدرت حق است.</a:t>
            </a:r>
          </a:p>
          <a:p>
            <a:pPr algn="r" rtl="1"/>
            <a:r>
              <a:rPr lang="fa-IR" sz="4400" b="1" dirty="0" smtClean="0">
                <a:solidFill>
                  <a:schemeClr val="tx1"/>
                </a:solidFill>
                <a:cs typeface="2  Badr" pitchFamily="2" charset="-78"/>
              </a:rPr>
              <a:t>انسان مستعد، اتصاف به همه صفات و کمالات الهی است و آفریده شده به مقام«</a:t>
            </a:r>
            <a:r>
              <a:rPr lang="fa-IR" sz="4400" b="1" dirty="0" smtClean="0">
                <a:solidFill>
                  <a:srgbClr val="FF0000"/>
                </a:solidFill>
                <a:cs typeface="2  Badr" pitchFamily="2" charset="-78"/>
              </a:rPr>
              <a:t>خلیفه الهی</a:t>
            </a:r>
            <a:r>
              <a:rPr lang="fa-IR" sz="4400" b="1" dirty="0" smtClean="0">
                <a:solidFill>
                  <a:schemeClr val="tx1"/>
                </a:solidFill>
                <a:cs typeface="2  Badr" pitchFamily="2" charset="-78"/>
              </a:rPr>
              <a:t>» برسد واین سیرجزباتربیت حقیقی میسرنمی شود.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09600" y="457200"/>
            <a:ext cx="8001000" cy="1143000"/>
          </a:xfrm>
          <a:prstGeom prst="roundRect">
            <a:avLst/>
          </a:prstGeom>
          <a:solidFill>
            <a:srgbClr val="00206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400" b="1" dirty="0" smtClean="0">
                <a:solidFill>
                  <a:srgbClr val="FFFF00"/>
                </a:solidFill>
                <a:cs typeface="2  Badr" pitchFamily="2" charset="-78"/>
              </a:rPr>
              <a:t>ضرورت آشنائی با نظام تعلیم و تربیت اسلامی</a:t>
            </a:r>
          </a:p>
        </p:txBody>
      </p:sp>
    </p:spTree>
  </p:cSld>
  <p:clrMapOvr>
    <a:masterClrMapping/>
  </p:clrMapOvr>
  <p:transition spd="slow">
    <p:wipe dir="d"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609600" y="152400"/>
            <a:ext cx="8001000" cy="1524000"/>
          </a:xfrm>
          <a:prstGeom prst="roundRect">
            <a:avLst/>
          </a:prstGeom>
          <a:solidFill>
            <a:srgbClr val="00206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 b="1" dirty="0" smtClean="0">
                <a:solidFill>
                  <a:srgbClr val="FFFF00"/>
                </a:solidFill>
                <a:cs typeface="2  Badr" pitchFamily="2" charset="-78"/>
              </a:rPr>
              <a:t>تبیین نظام تربیتی اسلام، لااقل از دو حیث، اهمیت و ضرورت زیادی دارد: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52400" y="1828800"/>
            <a:ext cx="8839200" cy="2133600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fa-IR" sz="4000" b="1" dirty="0" smtClean="0">
                <a:solidFill>
                  <a:srgbClr val="FF0000"/>
                </a:solidFill>
                <a:cs typeface="2  Badr" pitchFamily="2" charset="-78"/>
              </a:rPr>
              <a:t>نخست</a:t>
            </a:r>
            <a:r>
              <a:rPr lang="fa-IR" sz="4000" b="1" dirty="0" smtClean="0">
                <a:solidFill>
                  <a:schemeClr val="tx1"/>
                </a:solidFill>
                <a:cs typeface="2  Badr" pitchFamily="2" charset="-78"/>
              </a:rPr>
              <a:t> آن که کشف نظام تربیتی اسلامی، در شکل گیری و تأسیس نظام عملی تربیت، بسیار مؤثر است.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52400" y="4114800"/>
            <a:ext cx="8839200" cy="2590800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fa-IR" sz="4000" b="1" dirty="0" smtClean="0">
                <a:solidFill>
                  <a:srgbClr val="FF0000"/>
                </a:solidFill>
                <a:cs typeface="2  Badr" pitchFamily="2" charset="-78"/>
              </a:rPr>
              <a:t>ضرورت دیگر </a:t>
            </a:r>
            <a:r>
              <a:rPr lang="fa-IR" sz="4000" b="1" dirty="0" smtClean="0">
                <a:solidFill>
                  <a:schemeClr val="tx1"/>
                </a:solidFill>
                <a:cs typeface="2  Badr" pitchFamily="2" charset="-78"/>
              </a:rPr>
              <a:t>این که حتی اگر به دور از یک نظام اجرائی، به کارتربیت مشغول باشیم،باز فهم این دیدگاهها درنحوه عمل تربیتی هریک ازما مؤثرواقع می شود.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52400" y="914400"/>
            <a:ext cx="8839200" cy="5791200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a-IR" sz="3600" b="1" dirty="0" smtClean="0">
                <a:solidFill>
                  <a:schemeClr val="tx1"/>
                </a:solidFill>
                <a:cs typeface="2  Badr" pitchFamily="2" charset="-78"/>
              </a:rPr>
              <a:t>1- اهداف غایی تعلیم و تربیت اسلامی:</a:t>
            </a:r>
          </a:p>
          <a:p>
            <a:pPr algn="r"/>
            <a:r>
              <a:rPr lang="fa-IR" sz="2600" b="1" dirty="0" smtClean="0">
                <a:solidFill>
                  <a:srgbClr val="00B050"/>
                </a:solidFill>
                <a:cs typeface="2  Badr" pitchFamily="2" charset="-78"/>
              </a:rPr>
              <a:t>رسد آدمی به جایی که به جز آدمی نبیند</a:t>
            </a:r>
            <a:r>
              <a:rPr lang="fa-IR" sz="2600" b="1" dirty="0" smtClean="0">
                <a:solidFill>
                  <a:srgbClr val="FF0000"/>
                </a:solidFill>
                <a:cs typeface="2  Badr" pitchFamily="2" charset="-78"/>
              </a:rPr>
              <a:t>***</a:t>
            </a:r>
            <a:r>
              <a:rPr lang="fa-IR" sz="2600" b="1" dirty="0" smtClean="0">
                <a:solidFill>
                  <a:srgbClr val="00B050"/>
                </a:solidFill>
                <a:cs typeface="2  Badr" pitchFamily="2" charset="-78"/>
              </a:rPr>
              <a:t> بنگر که تا چه حد است مقام آدمیت</a:t>
            </a:r>
          </a:p>
          <a:p>
            <a:pPr algn="r"/>
            <a:r>
              <a:rPr lang="fa-IR" sz="2600" b="1" dirty="0" smtClean="0">
                <a:solidFill>
                  <a:srgbClr val="00B050"/>
                </a:solidFill>
                <a:cs typeface="2  Badr" pitchFamily="2" charset="-78"/>
              </a:rPr>
              <a:t>طیران مرغ دیدی تو زپای بند شهوت</a:t>
            </a:r>
            <a:r>
              <a:rPr lang="fa-IR" sz="2600" b="1" dirty="0" smtClean="0">
                <a:solidFill>
                  <a:srgbClr val="FF0000"/>
                </a:solidFill>
                <a:cs typeface="2  Badr" pitchFamily="2" charset="-78"/>
              </a:rPr>
              <a:t>***</a:t>
            </a:r>
            <a:r>
              <a:rPr lang="fa-IR" sz="2600" b="1" dirty="0" smtClean="0">
                <a:solidFill>
                  <a:srgbClr val="00B050"/>
                </a:solidFill>
                <a:cs typeface="2  Badr" pitchFamily="2" charset="-78"/>
              </a:rPr>
              <a:t>بدرآی تا ببینی طیران آدمیت</a:t>
            </a:r>
          </a:p>
          <a:p>
            <a:pPr algn="r"/>
            <a:r>
              <a:rPr lang="fa-IR" sz="3600" b="1" dirty="0" smtClean="0">
                <a:solidFill>
                  <a:schemeClr val="tx1"/>
                </a:solidFill>
                <a:cs typeface="2  Badr" pitchFamily="2" charset="-78"/>
              </a:rPr>
              <a:t>2- اهداف کلی (واسطی) تعلیم و تربیت اسلامی</a:t>
            </a:r>
          </a:p>
          <a:p>
            <a:pPr algn="r"/>
            <a:r>
              <a:rPr lang="fa-IR" sz="3600" b="1" dirty="0" smtClean="0">
                <a:solidFill>
                  <a:srgbClr val="FF0000"/>
                </a:solidFill>
                <a:cs typeface="2  Badr" pitchFamily="2" charset="-78"/>
              </a:rPr>
              <a:t>الف</a:t>
            </a:r>
            <a:r>
              <a:rPr lang="fa-IR" sz="3600" b="1" dirty="0" smtClean="0">
                <a:solidFill>
                  <a:schemeClr val="tx1"/>
                </a:solidFill>
                <a:cs typeface="2  Badr" pitchFamily="2" charset="-78"/>
              </a:rPr>
              <a:t>) </a:t>
            </a:r>
            <a:r>
              <a:rPr lang="fa-IR" sz="3600" b="1" dirty="0" smtClean="0">
                <a:solidFill>
                  <a:srgbClr val="FF0000"/>
                </a:solidFill>
                <a:cs typeface="2  Badr" pitchFamily="2" charset="-78"/>
              </a:rPr>
              <a:t>اصلاح رابطه انسان با خدا</a:t>
            </a:r>
            <a:r>
              <a:rPr lang="fa-IR" sz="2400" b="1" dirty="0" smtClean="0">
                <a:solidFill>
                  <a:srgbClr val="00B050"/>
                </a:solidFill>
                <a:cs typeface="2  Badr" pitchFamily="2" charset="-78"/>
              </a:rPr>
              <a:t>:(دعوت پیام آوران الهی به </a:t>
            </a:r>
          </a:p>
          <a:p>
            <a:pPr algn="r"/>
            <a:r>
              <a:rPr lang="fa-IR" sz="2400" b="1" dirty="0" smtClean="0">
                <a:solidFill>
                  <a:srgbClr val="00B050"/>
                </a:solidFill>
                <a:cs typeface="2  Badr" pitchFamily="2" charset="-78"/>
              </a:rPr>
              <a:t>«</a:t>
            </a:r>
            <a:r>
              <a:rPr lang="fa-IR" sz="2400" b="1" dirty="0" smtClean="0">
                <a:solidFill>
                  <a:srgbClr val="00B0F0"/>
                </a:solidFill>
                <a:cs typeface="2  Badr" pitchFamily="2" charset="-78"/>
              </a:rPr>
              <a:t>عبودیت الله</a:t>
            </a:r>
            <a:r>
              <a:rPr lang="fa-IR" sz="2400" b="1" dirty="0" smtClean="0">
                <a:solidFill>
                  <a:srgbClr val="00B050"/>
                </a:solidFill>
                <a:cs typeface="2  Badr" pitchFamily="2" charset="-78"/>
              </a:rPr>
              <a:t>»،«</a:t>
            </a:r>
            <a:r>
              <a:rPr lang="fa-IR" sz="2400" b="1" dirty="0" smtClean="0">
                <a:solidFill>
                  <a:srgbClr val="00B0F0"/>
                </a:solidFill>
                <a:cs typeface="2  Badr" pitchFamily="2" charset="-78"/>
              </a:rPr>
              <a:t>تقوای الهی</a:t>
            </a:r>
            <a:r>
              <a:rPr lang="fa-IR" sz="2400" b="1" dirty="0" smtClean="0">
                <a:solidFill>
                  <a:srgbClr val="00B050"/>
                </a:solidFill>
                <a:cs typeface="2  Badr" pitchFamily="2" charset="-78"/>
              </a:rPr>
              <a:t>»و«</a:t>
            </a:r>
            <a:r>
              <a:rPr lang="fa-IR" sz="2400" b="1" dirty="0" smtClean="0">
                <a:solidFill>
                  <a:srgbClr val="00B0F0"/>
                </a:solidFill>
                <a:cs typeface="2  Badr" pitchFamily="2" charset="-78"/>
              </a:rPr>
              <a:t>اطاعت از رسول</a:t>
            </a:r>
            <a:r>
              <a:rPr lang="fa-IR" sz="2400" b="1" dirty="0" smtClean="0">
                <a:solidFill>
                  <a:srgbClr val="00B050"/>
                </a:solidFill>
                <a:cs typeface="2  Badr" pitchFamily="2" charset="-78"/>
              </a:rPr>
              <a:t>» دعوت به اساسی ترین اصلاحات است.</a:t>
            </a:r>
            <a:endParaRPr lang="fa-IR" sz="3600" b="1" dirty="0" smtClean="0">
              <a:solidFill>
                <a:srgbClr val="00B050"/>
              </a:solidFill>
              <a:cs typeface="2  Badr" pitchFamily="2" charset="-78"/>
            </a:endParaRPr>
          </a:p>
          <a:p>
            <a:pPr algn="r"/>
            <a:r>
              <a:rPr lang="fa-IR" sz="3600" b="1" dirty="0" smtClean="0">
                <a:solidFill>
                  <a:srgbClr val="FF0000"/>
                </a:solidFill>
                <a:cs typeface="2  Badr" pitchFamily="2" charset="-78"/>
              </a:rPr>
              <a:t>ب) اصلاح رابطه انسان با خود</a:t>
            </a:r>
          </a:p>
          <a:p>
            <a:pPr algn="r"/>
            <a:r>
              <a:rPr lang="fa-IR" sz="3600" b="1" dirty="0" smtClean="0">
                <a:solidFill>
                  <a:srgbClr val="FF0000"/>
                </a:solidFill>
                <a:cs typeface="2  Badr" pitchFamily="2" charset="-78"/>
              </a:rPr>
              <a:t>ج) اصلاح رابطه انسان با جامعه</a:t>
            </a:r>
          </a:p>
          <a:p>
            <a:pPr algn="r"/>
            <a:r>
              <a:rPr lang="fa-IR" sz="4000" b="1" dirty="0" smtClean="0">
                <a:solidFill>
                  <a:srgbClr val="FF0000"/>
                </a:solidFill>
                <a:cs typeface="2  Badr" pitchFamily="2" charset="-78"/>
              </a:rPr>
              <a:t>د</a:t>
            </a:r>
            <a:r>
              <a:rPr lang="fa-IR" sz="3600" b="1" dirty="0" smtClean="0">
                <a:solidFill>
                  <a:srgbClr val="FF0000"/>
                </a:solidFill>
                <a:cs typeface="2  Badr" pitchFamily="2" charset="-78"/>
              </a:rPr>
              <a:t>) اصلاح رابطه انسان با طبیعت</a:t>
            </a:r>
          </a:p>
          <a:p>
            <a:pPr algn="r"/>
            <a:r>
              <a:rPr lang="fa-IR" sz="3600" b="1" dirty="0" smtClean="0">
                <a:solidFill>
                  <a:srgbClr val="FF0000"/>
                </a:solidFill>
                <a:cs typeface="2  Badr" pitchFamily="2" charset="-78"/>
              </a:rPr>
              <a:t>ه) اصلاح رابطه انسان با تاریخ</a:t>
            </a:r>
          </a:p>
          <a:p>
            <a:pPr algn="r"/>
            <a:r>
              <a:rPr lang="fa-IR" sz="3600" b="1" dirty="0" smtClean="0">
                <a:solidFill>
                  <a:schemeClr val="tx1"/>
                </a:solidFill>
                <a:cs typeface="2  Badr" pitchFamily="2" charset="-78"/>
              </a:rPr>
              <a:t>3- اهداف جزئی (رفتاری) </a:t>
            </a:r>
            <a:endParaRPr lang="en-US" sz="3600" b="1" dirty="0">
              <a:solidFill>
                <a:schemeClr val="tx1"/>
              </a:solidFill>
              <a:cs typeface="2  Badr" pitchFamily="2" charset="-78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447800" y="152400"/>
            <a:ext cx="6858000" cy="685800"/>
          </a:xfrm>
          <a:prstGeom prst="roundRect">
            <a:avLst/>
          </a:prstGeom>
          <a:solidFill>
            <a:srgbClr val="00206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a-IR" sz="4000" b="1" dirty="0" smtClean="0">
                <a:solidFill>
                  <a:srgbClr val="FF0000"/>
                </a:solidFill>
                <a:cs typeface="2  Badr" pitchFamily="2" charset="-78"/>
              </a:rPr>
              <a:t>فصل دوم </a:t>
            </a:r>
            <a:r>
              <a:rPr lang="fa-IR" sz="4000" b="1" dirty="0" smtClean="0">
                <a:solidFill>
                  <a:srgbClr val="FFC000"/>
                </a:solidFill>
                <a:cs typeface="2  Badr" pitchFamily="2" charset="-78"/>
              </a:rPr>
              <a:t>: </a:t>
            </a:r>
            <a:r>
              <a:rPr lang="fa-IR" sz="4000" b="1" dirty="0" smtClean="0">
                <a:solidFill>
                  <a:schemeClr val="bg1"/>
                </a:solidFill>
                <a:cs typeface="2  Badr" pitchFamily="2" charset="-78"/>
              </a:rPr>
              <a:t>اهداف تعلیم و تربیت اسلامی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04800" y="685800"/>
            <a:ext cx="8686800" cy="1447800"/>
          </a:xfrm>
          <a:prstGeom prst="roundRect">
            <a:avLst/>
          </a:prstGeom>
          <a:solidFill>
            <a:srgbClr val="00206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fa-IR" sz="5400" b="1" dirty="0" smtClean="0">
              <a:solidFill>
                <a:schemeClr val="tx1"/>
              </a:solidFill>
              <a:cs typeface="2  Badr" pitchFamily="2" charset="-78"/>
            </a:endParaRPr>
          </a:p>
          <a:p>
            <a:pPr algn="r"/>
            <a:r>
              <a:rPr lang="fa-IR" sz="5400" b="1" dirty="0" smtClean="0">
                <a:solidFill>
                  <a:srgbClr val="FF0000"/>
                </a:solidFill>
                <a:cs typeface="2  Badr" pitchFamily="2" charset="-78"/>
              </a:rPr>
              <a:t>فصل سوم : </a:t>
            </a:r>
            <a:r>
              <a:rPr lang="fa-IR" sz="5400" b="1" dirty="0" smtClean="0">
                <a:solidFill>
                  <a:schemeClr val="bg1"/>
                </a:solidFill>
                <a:cs typeface="2  Badr" pitchFamily="2" charset="-78"/>
              </a:rPr>
              <a:t>اصول تعلیم تربیت اسلامی</a:t>
            </a:r>
          </a:p>
          <a:p>
            <a:pPr algn="r"/>
            <a:endParaRPr lang="fa-IR" sz="5400" b="1" dirty="0" smtClean="0">
              <a:solidFill>
                <a:schemeClr val="tx1"/>
              </a:solidFill>
              <a:cs typeface="2  Badr" pitchFamily="2" charset="-78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28600" y="2362200"/>
            <a:ext cx="8686800" cy="4038600"/>
          </a:xfrm>
          <a:prstGeom prst="roundRect">
            <a:avLst/>
          </a:prstGeom>
          <a:gradFill flip="none" rotWithShape="1">
            <a:gsLst>
              <a:gs pos="4400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fa-IR" sz="4000" b="1" dirty="0" smtClean="0">
              <a:solidFill>
                <a:schemeClr val="tx1"/>
              </a:solidFill>
              <a:cs typeface="2  Badr" pitchFamily="2" charset="-78"/>
            </a:endParaRPr>
          </a:p>
          <a:p>
            <a:pPr algn="r"/>
            <a:endParaRPr lang="fa-IR" sz="4000" b="1" dirty="0" smtClean="0">
              <a:solidFill>
                <a:schemeClr val="tx1"/>
              </a:solidFill>
              <a:cs typeface="2  Badr" pitchFamily="2" charset="-78"/>
            </a:endParaRPr>
          </a:p>
          <a:p>
            <a:pPr algn="r"/>
            <a:r>
              <a:rPr lang="fa-IR" sz="4000" b="1" dirty="0" smtClean="0">
                <a:solidFill>
                  <a:schemeClr val="tx1"/>
                </a:solidFill>
                <a:cs typeface="2  Badr" pitchFamily="2" charset="-78"/>
              </a:rPr>
              <a:t>*1- </a:t>
            </a:r>
            <a:r>
              <a:rPr lang="fa-IR" sz="4000" b="1" dirty="0" smtClean="0">
                <a:solidFill>
                  <a:srgbClr val="FF0000"/>
                </a:solidFill>
                <a:cs typeface="2  Badr" pitchFamily="2" charset="-78"/>
              </a:rPr>
              <a:t>اصل انطباق جریان تربیت با آموزه های اسلامی</a:t>
            </a:r>
          </a:p>
          <a:p>
            <a:pPr algn="r"/>
            <a:endParaRPr lang="fa-IR" sz="4000" b="1" dirty="0" smtClean="0">
              <a:solidFill>
                <a:schemeClr val="tx1"/>
              </a:solidFill>
              <a:cs typeface="2  Badr" pitchFamily="2" charset="-78"/>
            </a:endParaRPr>
          </a:p>
          <a:p>
            <a:pPr algn="r"/>
            <a:r>
              <a:rPr lang="fa-IR" sz="4000" b="1" dirty="0" smtClean="0">
                <a:solidFill>
                  <a:schemeClr val="tx1"/>
                </a:solidFill>
                <a:cs typeface="2  Badr" pitchFamily="2" charset="-78"/>
              </a:rPr>
              <a:t>*2- </a:t>
            </a:r>
            <a:r>
              <a:rPr lang="fa-IR" sz="4000" b="1" dirty="0" smtClean="0">
                <a:solidFill>
                  <a:srgbClr val="FF0000"/>
                </a:solidFill>
                <a:cs typeface="2  Badr" pitchFamily="2" charset="-78"/>
              </a:rPr>
              <a:t>اصل تدریج و تعالی مرتبتی </a:t>
            </a:r>
          </a:p>
          <a:p>
            <a:pPr algn="r"/>
            <a:endParaRPr lang="fa-IR" sz="4000" b="1" dirty="0" smtClean="0">
              <a:solidFill>
                <a:schemeClr val="tx1"/>
              </a:solidFill>
              <a:cs typeface="2  Badr" pitchFamily="2" charset="-78"/>
            </a:endParaRPr>
          </a:p>
          <a:p>
            <a:pPr algn="r"/>
            <a:endParaRPr lang="fa-IR" sz="4000" b="1" dirty="0" smtClean="0">
              <a:solidFill>
                <a:schemeClr val="tx1"/>
              </a:solidFill>
              <a:cs typeface="2  Badr" pitchFamily="2" charset="-78"/>
            </a:endParaRPr>
          </a:p>
        </p:txBody>
      </p:sp>
    </p:spTree>
  </p:cSld>
  <p:clrMapOvr>
    <a:masterClrMapping/>
  </p:clrMapOvr>
  <p:transition spd="slow">
    <p:pull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8472</TotalTime>
  <Words>1283</Words>
  <Application>Microsoft Office PowerPoint</Application>
  <PresentationFormat>On-screen Show (4:3)</PresentationFormat>
  <Paragraphs>201</Paragraphs>
  <Slides>23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بسم الله الرحمن الرحیم</vt:lpstr>
      <vt:lpstr>PowerPoint Presentation</vt:lpstr>
      <vt:lpstr>تعریف نظام تعلیم و تربیت: نظام و نظریه مستقل،اصیل و جامع است که  می تواند در قالب جهان بینی و کل نظام فکری و عقیدتی جامعه، رسالت خود را به انجام رساند.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الله الرحمن الرحیم</dc:title>
  <dc:creator>Windows User</dc:creator>
  <cp:lastModifiedBy>7</cp:lastModifiedBy>
  <cp:revision>830</cp:revision>
  <dcterms:created xsi:type="dcterms:W3CDTF">2019-10-14T00:22:43Z</dcterms:created>
  <dcterms:modified xsi:type="dcterms:W3CDTF">2020-06-08T10:41:04Z</dcterms:modified>
</cp:coreProperties>
</file>