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65"/>
  </p:notesMasterIdLst>
  <p:sldIdLst>
    <p:sldId id="256" r:id="rId2"/>
    <p:sldId id="258" r:id="rId3"/>
    <p:sldId id="259" r:id="rId4"/>
    <p:sldId id="260" r:id="rId5"/>
    <p:sldId id="261" r:id="rId6"/>
    <p:sldId id="263" r:id="rId7"/>
    <p:sldId id="264" r:id="rId8"/>
    <p:sldId id="265" r:id="rId9"/>
    <p:sldId id="266" r:id="rId10"/>
    <p:sldId id="267" r:id="rId11"/>
    <p:sldId id="268" r:id="rId12"/>
    <p:sldId id="270" r:id="rId13"/>
    <p:sldId id="271" r:id="rId14"/>
    <p:sldId id="274" r:id="rId15"/>
    <p:sldId id="272" r:id="rId16"/>
    <p:sldId id="273"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7" r:id="rId57"/>
    <p:sldId id="314" r:id="rId58"/>
    <p:sldId id="315" r:id="rId59"/>
    <p:sldId id="316" r:id="rId60"/>
    <p:sldId id="318" r:id="rId61"/>
    <p:sldId id="319" r:id="rId62"/>
    <p:sldId id="320" r:id="rId63"/>
    <p:sldId id="321" r:id="rId64"/>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579" autoAdjust="0"/>
  </p:normalViewPr>
  <p:slideViewPr>
    <p:cSldViewPr>
      <p:cViewPr>
        <p:scale>
          <a:sx n="50" d="100"/>
          <a:sy n="50" d="100"/>
        </p:scale>
        <p:origin x="-1956" y="-4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0E54F6-D5A2-4DEC-8838-719DDD7654B5}" type="datetimeFigureOut">
              <a:rPr lang="fa-IR" smtClean="0"/>
              <a:pPr/>
              <a:t>10/19/1441</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9B0EFCF4-9185-4A6F-A2DC-C314BD090EB9}" type="slidenum">
              <a:rPr lang="fa-IR" smtClean="0"/>
              <a:pPr/>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9B0EFCF4-9185-4A6F-A2DC-C314BD090EB9}" type="slidenum">
              <a:rPr lang="fa-IR" smtClean="0"/>
              <a:pPr/>
              <a:t>1</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19" name="Footer Placeholder 18"/>
          <p:cNvSpPr>
            <a:spLocks noGrp="1"/>
          </p:cNvSpPr>
          <p:nvPr>
            <p:ph type="ftr" sz="quarter" idx="11"/>
          </p:nvPr>
        </p:nvSpPr>
        <p:spPr/>
        <p:txBody>
          <a:bodyPr/>
          <a:lstStyle/>
          <a:p>
            <a:endParaRPr lang="fa-IR"/>
          </a:p>
        </p:txBody>
      </p:sp>
      <p:sp>
        <p:nvSpPr>
          <p:cNvPr id="27" name="Slide Number Placeholder 26"/>
          <p:cNvSpPr>
            <a:spLocks noGrp="1"/>
          </p:cNvSpPr>
          <p:nvPr>
            <p:ph type="sldNum" sz="quarter" idx="12"/>
          </p:nvPr>
        </p:nvSpPr>
        <p:spPr/>
        <p:txBody>
          <a:bodyPr/>
          <a:lstStyle/>
          <a:p>
            <a:fld id="{A0D13D4B-A676-46D6-BE92-B4A9BF9AD2AA}"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A0D13D4B-A676-46D6-BE92-B4A9BF9AD2AA}" type="slidenum">
              <a:rPr lang="fa-IR" smtClean="0"/>
              <a:pPr/>
              <a:t>‹#›</a:t>
            </a:fld>
            <a:endParaRPr lang="fa-I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A0D13D4B-A676-46D6-BE92-B4A9BF9AD2AA}"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E159E97-6C08-4FBE-8053-11B5240777C0}" type="datetimeFigureOut">
              <a:rPr lang="fa-IR" smtClean="0"/>
              <a:pPr/>
              <a:t>10/19/1441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a:xfrm>
            <a:off x="8077200" y="6356350"/>
            <a:ext cx="609600" cy="365125"/>
          </a:xfrm>
        </p:spPr>
        <p:txBody>
          <a:bodyPr/>
          <a:lstStyle/>
          <a:p>
            <a:fld id="{A0D13D4B-A676-46D6-BE92-B4A9BF9AD2AA}" type="slidenum">
              <a:rPr lang="fa-IR" smtClean="0"/>
              <a:pPr/>
              <a:t>‹#›</a:t>
            </a:fld>
            <a:endParaRPr lang="fa-I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E159E97-6C08-4FBE-8053-11B5240777C0}" type="datetimeFigureOut">
              <a:rPr lang="fa-IR" smtClean="0"/>
              <a:pPr/>
              <a:t>10/19/1441</a:t>
            </a:fld>
            <a:endParaRPr lang="fa-I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a-I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D13D4B-A676-46D6-BE92-B4A9BF9AD2AA}" type="slidenum">
              <a:rPr lang="fa-IR" smtClean="0"/>
              <a:pPr/>
              <a:t>‹#›</a:t>
            </a:fld>
            <a:endParaRPr lang="fa-I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اصول و روشهای  تدریس</a:t>
            </a:r>
            <a:endParaRPr lang="fa-IR" dirty="0"/>
          </a:p>
        </p:txBody>
      </p:sp>
      <p:sp>
        <p:nvSpPr>
          <p:cNvPr id="3" name="Subtitle 2"/>
          <p:cNvSpPr>
            <a:spLocks noGrp="1"/>
          </p:cNvSpPr>
          <p:nvPr>
            <p:ph type="subTitle" idx="1"/>
          </p:nvPr>
        </p:nvSpPr>
        <p:spPr>
          <a:xfrm>
            <a:off x="251520" y="4437112"/>
            <a:ext cx="8892480" cy="2160240"/>
          </a:xfrm>
        </p:spPr>
        <p:txBody>
          <a:bodyPr>
            <a:normAutofit fontScale="92500" lnSpcReduction="20000"/>
          </a:bodyPr>
          <a:lstStyle/>
          <a:p>
            <a:pPr algn="ctr"/>
            <a:r>
              <a:rPr lang="fa-IR" dirty="0" smtClean="0"/>
              <a:t>سطوح حیطه روانی حرکتی</a:t>
            </a:r>
          </a:p>
          <a:p>
            <a:r>
              <a:rPr lang="fa-IR" dirty="0" smtClean="0"/>
              <a:t>1-مشاهده وتقلید</a:t>
            </a:r>
            <a:r>
              <a:rPr lang="en-US" dirty="0" smtClean="0"/>
              <a:t>observation) </a:t>
            </a:r>
            <a:r>
              <a:rPr lang="fa-IR" dirty="0" smtClean="0"/>
              <a:t>)</a:t>
            </a:r>
          </a:p>
          <a:p>
            <a:r>
              <a:rPr lang="fa-IR" dirty="0" smtClean="0"/>
              <a:t>شاگرد به مشاهدهٔ رفتار مربى - که مشغول انجام دادن مهارت مورد نظر است - مى‌پردازد. او وادار مى‌شود بترتيب، وقوع حرکات، رابطهٔ موجود بين آنها و سرانجام نتيجه نهايى رفتار را بدقت مشاهده کند</a:t>
            </a:r>
          </a:p>
          <a:p>
            <a:endParaRPr lang="fa-IR" dirty="0" smtClean="0"/>
          </a:p>
          <a:p>
            <a:endParaRPr lang="fa-I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36712"/>
            <a:ext cx="9144000" cy="2219672"/>
          </a:xfrm>
        </p:spPr>
        <p:txBody>
          <a:bodyPr/>
          <a:lstStyle/>
          <a:p>
            <a:r>
              <a:rPr lang="fa-IR" dirty="0" smtClean="0"/>
              <a:t>           سازماندهى ارزش‌ها</a:t>
            </a:r>
            <a:r>
              <a:rPr lang="en-US" dirty="0" smtClean="0"/>
              <a:t/>
            </a:r>
            <a:br>
              <a:rPr lang="en-US" dirty="0" smtClean="0"/>
            </a:br>
            <a:endParaRPr lang="fa-IR" dirty="0"/>
          </a:p>
        </p:txBody>
      </p:sp>
      <p:sp>
        <p:nvSpPr>
          <p:cNvPr id="3" name="Subtitle 2"/>
          <p:cNvSpPr>
            <a:spLocks noGrp="1"/>
          </p:cNvSpPr>
          <p:nvPr>
            <p:ph type="subTitle" idx="1"/>
          </p:nvPr>
        </p:nvSpPr>
        <p:spPr>
          <a:xfrm>
            <a:off x="-4429000" y="1556792"/>
            <a:ext cx="7920880" cy="2560248"/>
          </a:xfrm>
        </p:spPr>
        <p:txBody>
          <a:bodyPr/>
          <a:lstStyle/>
          <a:p>
            <a:r>
              <a:rPr lang="en-US" dirty="0" smtClean="0"/>
              <a:t>(organizing of values</a:t>
            </a:r>
            <a:endParaRPr lang="fa-IR" dirty="0"/>
          </a:p>
        </p:txBody>
      </p:sp>
      <p:sp>
        <p:nvSpPr>
          <p:cNvPr id="4" name="Rectangle 3"/>
          <p:cNvSpPr/>
          <p:nvPr/>
        </p:nvSpPr>
        <p:spPr>
          <a:xfrm rot="10800000" flipV="1">
            <a:off x="2411760" y="3284984"/>
            <a:ext cx="4793350" cy="1200329"/>
          </a:xfrm>
          <a:prstGeom prst="rect">
            <a:avLst/>
          </a:prstGeom>
        </p:spPr>
        <p:txBody>
          <a:bodyPr wrap="square">
            <a:spAutoFit/>
          </a:bodyPr>
          <a:lstStyle/>
          <a:p>
            <a:r>
              <a:rPr lang="fa-IR" dirty="0" smtClean="0"/>
              <a:t>سازماندهى ارزش‌ها عبارت است از ادغام ارزش‌هاى مختلف، رفع تعارضات بين آنها و بنا نهادن يک نظام ارزشى پايدار و منسجم.</a:t>
            </a:r>
            <a:endParaRPr lang="fa-I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تبلور ارزش‌هاى سازمان يافته</a:t>
            </a:r>
            <a:endParaRPr lang="fa-IR" dirty="0"/>
          </a:p>
        </p:txBody>
      </p:sp>
      <p:sp>
        <p:nvSpPr>
          <p:cNvPr id="3" name="Subtitle 2"/>
          <p:cNvSpPr>
            <a:spLocks noGrp="1"/>
          </p:cNvSpPr>
          <p:nvPr>
            <p:ph type="subTitle" idx="1"/>
          </p:nvPr>
        </p:nvSpPr>
        <p:spPr/>
        <p:txBody>
          <a:bodyPr/>
          <a:lstStyle/>
          <a:p>
            <a:r>
              <a:rPr lang="fa-IR" dirty="0" smtClean="0"/>
              <a:t>در اين مرحله، ارزش يا مجموعه‌اى از ارزش‌ها در رفتار فرد انعکاس دائم پيدا مى‌کند و در شخصيتش متبلور و جزء فلسفهٔ زندگى او مى‌ش</a:t>
            </a:r>
            <a:endParaRPr lang="fa-I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انواع روش های تدریس</a:t>
            </a:r>
            <a:endParaRPr lang="fa-IR" dirty="0"/>
          </a:p>
        </p:txBody>
      </p:sp>
      <p:sp>
        <p:nvSpPr>
          <p:cNvPr id="3" name="Subtitle 2"/>
          <p:cNvSpPr>
            <a:spLocks noGrp="1"/>
          </p:cNvSpPr>
          <p:nvPr>
            <p:ph type="subTitle" idx="1"/>
          </p:nvPr>
        </p:nvSpPr>
        <p:spPr>
          <a:xfrm>
            <a:off x="533400" y="3212976"/>
            <a:ext cx="8359080" cy="1768160"/>
          </a:xfrm>
        </p:spPr>
        <p:txBody>
          <a:bodyPr>
            <a:normAutofit fontScale="25000" lnSpcReduction="20000"/>
          </a:bodyPr>
          <a:lstStyle/>
          <a:p>
            <a:r>
              <a:rPr lang="fa-IR" dirty="0" smtClean="0"/>
              <a:t>مفاهیم:</a:t>
            </a:r>
          </a:p>
          <a:p>
            <a:r>
              <a:rPr lang="fa-IR" sz="3400" dirty="0" smtClean="0"/>
              <a:t>1-روش :شیوه انجام هر کار را روش آن کار می گویند</a:t>
            </a:r>
          </a:p>
          <a:p>
            <a:r>
              <a:rPr lang="fa-IR" sz="6200" dirty="0" smtClean="0"/>
              <a:t>بدست آورد</a:t>
            </a:r>
          </a:p>
          <a:p>
            <a:r>
              <a:rPr lang="fa-IR" sz="6200" dirty="0" smtClean="0"/>
              <a:t>3-روش تدریس :به پگونگی فراهم کردن شرایط و امکانات در تدریس روش تدریس می گویند</a:t>
            </a:r>
          </a:p>
          <a:p>
            <a:r>
              <a:rPr lang="fa-IR" sz="6200" dirty="0" smtClean="0"/>
              <a:t>4-فن :انجام ماهرانه هر کاررا فن آن کار می گویند</a:t>
            </a:r>
          </a:p>
          <a:p>
            <a:r>
              <a:rPr lang="fa-IR" sz="6200" dirty="0" smtClean="0"/>
              <a:t>5-فن تدریس:به استفاده ماهرانه از امکانات؛تمهیدات و شرایط فن تدریس گفته می </a:t>
            </a:r>
            <a:r>
              <a:rPr lang="fa-IR" sz="9600" dirty="0" smtClean="0"/>
              <a:t>2-تدریس :فراهم کردن شرایط و امکانات بای اینکه فراگیر دانش؛بینش یا مهارتی را شود</a:t>
            </a:r>
            <a:endParaRPr lang="fa-IR" sz="9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های تدریس سنتی</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منظور از روش‌هاى تدريس سنتى روش‌هايى هستند که سابقه طولانى در نظام‌هاى آموزشى دارند و از ديرباز بکار گرفته مى‌شده‌اند. در اين روش‌ها از وسايل کمک‌آموزشى کمتر استفاده مى‌شود. هر چند ذکر روش‌هاى مختلف در قالب‌هاى روش‌هاى سنتى و روش‌هاى جديد تدريس به هيچ‌وجه رجحان و برترى يک روش را بر روش ديگر مشخص نمى‌کند. </a:t>
            </a:r>
            <a:endParaRPr lang="fa-I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روش سقراطی  </a:t>
            </a:r>
            <a:endParaRPr lang="fa-IR" dirty="0"/>
          </a:p>
        </p:txBody>
      </p:sp>
      <p:sp>
        <p:nvSpPr>
          <p:cNvPr id="3" name="Subtitle 2"/>
          <p:cNvSpPr>
            <a:spLocks noGrp="1"/>
          </p:cNvSpPr>
          <p:nvPr>
            <p:ph type="subTitle" idx="1"/>
          </p:nvPr>
        </p:nvSpPr>
        <p:spPr/>
        <p:txBody>
          <a:bodyPr/>
          <a:lstStyle/>
          <a:p>
            <a:r>
              <a:rPr lang="fa-IR" dirty="0" smtClean="0"/>
              <a:t>در این روش معلم با طرح یک سئوال درس را شروع کرده وباتوجه به پاسخ های دریافت شده سئوالات بعدی را طرح می کنددر این روش حرکت از دانسته ها به طرف ناداسته هاست</a:t>
            </a:r>
            <a:endParaRPr lang="fa-I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2  - روش مکتب خانه ای</a:t>
            </a:r>
            <a:endParaRPr lang="fa-IR" dirty="0"/>
          </a:p>
        </p:txBody>
      </p:sp>
      <p:sp>
        <p:nvSpPr>
          <p:cNvPr id="3" name="Subtitle 2"/>
          <p:cNvSpPr>
            <a:spLocks noGrp="1"/>
          </p:cNvSpPr>
          <p:nvPr>
            <p:ph type="subTitle" idx="1"/>
          </p:nvPr>
        </p:nvSpPr>
        <p:spPr/>
        <p:txBody>
          <a:bodyPr/>
          <a:lstStyle/>
          <a:p>
            <a:r>
              <a:rPr lang="fa-IR" dirty="0" smtClean="0"/>
              <a:t>در این روش ابتدا جرئیات آموزش داده شده سپس کلیات موضوع طرح می گردد بعبارت دیگر حرکت از جزبه کل است مهمترین ویژگی های این روش آزادی شروع وخاتمه تحصیل می باشد</a:t>
            </a:r>
            <a:endParaRPr lang="fa-I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روش های نوین تدریس</a:t>
            </a:r>
            <a:endParaRPr lang="fa-IR" dirty="0"/>
          </a:p>
        </p:txBody>
      </p:sp>
      <p:sp>
        <p:nvSpPr>
          <p:cNvPr id="3" name="Subtitle 2"/>
          <p:cNvSpPr>
            <a:spLocks noGrp="1"/>
          </p:cNvSpPr>
          <p:nvPr>
            <p:ph type="subTitle" idx="1"/>
          </p:nvPr>
        </p:nvSpPr>
        <p:spPr/>
        <p:txBody>
          <a:bodyPr/>
          <a:lstStyle/>
          <a:p>
            <a:endParaRPr lang="fa-I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آزمایشی (آزمایشگاهی)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اساس اين روش بر اصول يادگيرى اکتشافى استوار است؛ به اين معنى که در اين روش، مستقيماً چيزى آموزش داده نمى‌شود، بلکه موقعيت و شرايطى فراهم مى‌شود تا شاگردان خود از طريق آزمايش به پژوهش بپردازند و جواب مسأله را کشف کنند؛ به عبارت ديگر، روش آزمايشى فعاليتى است که در جريان آن، شاگردان عملاً با به کار بردن وسايل و تجهيزات و مواد خاصى درباره مفهومى خاص تجربه کسب مى‌کنند.</a:t>
            </a:r>
            <a:endParaRPr lang="fa-I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محاسن روش آزمايشى </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 چون يادگيرى از طريق تجارب مستقيم حاصل شده است، يادگيرى با ثبات‌تر و مؤثرتر خواهد بود. ۲. شاگردان علاوه بر دست يافتن به هدف‌هاى آموزشي، روش آزمايش کردن را نيز ياد مى‌گيرند. ۳. در شاگردان انگيزه مطالعه و تحقيق تقويت مى‌شود. ۴. حس کنجکاوى شاگردان ارضا مى‌شود و آنان اعتماد به‌نفس پيدا مى‌کنند. </a:t>
            </a:r>
            <a:endParaRPr lang="fa-I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محدوديت روش آزمايشى </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احتياج به وسايل و امکانات فراوان دارد، لذا در مقايسه با ساير روش‌هاى تدريس از نظر اقتصادى گران تمام مى‌شود. ۲. به معلمان آگاه و مجرب که خود با روش آزمايشى آشنايى داشته باشند، نياز دارد. ۳. نسبت به ساير روش‌ها ممکن است اطلاعات و معلومات کمترى در اختيار شاگردان قرار دهد و دامنهٔ لغات و مفاهيم آنان تقويت نشود. ۴. در صورت عدم کنترل، ممکن است به صورت غلط اجرا شود و اين روش غلط در رفتار شاگردان تثبيت گردد. </a:t>
            </a:r>
            <a:endParaRPr lang="fa-I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a:xfrm>
            <a:off x="683568" y="3645024"/>
            <a:ext cx="7854696" cy="2432712"/>
          </a:xfrm>
        </p:spPr>
        <p:txBody>
          <a:bodyPr>
            <a:normAutofit fontScale="85000" lnSpcReduction="20000"/>
          </a:bodyPr>
          <a:lstStyle/>
          <a:p>
            <a:r>
              <a:rPr lang="fa-IR" dirty="0" smtClean="0"/>
              <a:t>  اجراى عمل بدون کمک (</a:t>
            </a:r>
            <a:r>
              <a:rPr lang="en-US" dirty="0" smtClean="0"/>
              <a:t>independent performance </a:t>
            </a:r>
            <a:r>
              <a:rPr lang="fa-IR" dirty="0" smtClean="0"/>
              <a:t>)در اين مرحله، سطح يادگيرى اندکى بالاتر از مرحلهٔ قبلى است و در آن، از روش تقليد ساده دور مى‌شويم و به مرحلهٔ اجراى آگاهانه‌تر عمل مى‌رسيم. در اين مرحله، بايد ميزان وابستگى شاگرد به مربى بسيار ناچيز شود، به حدى که ديگر نيازى به يارى مستقيم مربى نباشد، اما نظارت و هدايت او در اجراى مهارت بايد همچنان ادامه يابد</a:t>
            </a:r>
            <a:endParaRPr lang="fa-I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ایفای نقش</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a:r>
            <a:br>
              <a:rPr lang="fa-IR" dirty="0" smtClean="0"/>
            </a:br>
            <a:r>
              <a:rPr lang="fa-IR" dirty="0" smtClean="0"/>
              <a:t>روش ايفاى نقش را مى‌توان براى تجسم عينى موضوعات و درس‌هايى که براى نمايش‌نامه مناسب هستند، بکار گرفت. در اين روش، فرد يا افرادى از شاگردان موضوعى را به صورت نمايش‌نامه اجرا مى‌کنند. ايفاى نقش- به معنايى که در اينجا بکار مى‌رود- به مهارت‌هاى خاص هنرى مانند بازيگرى در تئاتر و سينما نيازى ندارد، بلکه معلم بنا به موقعيت، هدف و موضوع مورد نظر، به عنوان يک روش از آن استفاده مى‌کند.</a:t>
            </a:r>
            <a:endParaRPr lang="fa-I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 افرادى شرکت کننده در روش ايفاى نقش </a:t>
            </a:r>
            <a:endParaRPr lang="fa-IR" dirty="0"/>
          </a:p>
        </p:txBody>
      </p:sp>
      <p:sp>
        <p:nvSpPr>
          <p:cNvPr id="3" name="Subtitle 2"/>
          <p:cNvSpPr>
            <a:spLocks noGrp="1"/>
          </p:cNvSpPr>
          <p:nvPr>
            <p:ph type="subTitle" idx="1"/>
          </p:nvPr>
        </p:nvSpPr>
        <p:spPr/>
        <p:txBody>
          <a:bodyPr>
            <a:normAutofit fontScale="55000" lnSpcReduction="20000"/>
          </a:bodyPr>
          <a:lstStyle/>
          <a:p>
            <a:endParaRPr lang="fa-IR" dirty="0" smtClean="0"/>
          </a:p>
          <a:p>
            <a:r>
              <a:rPr lang="fa-IR" dirty="0" smtClean="0"/>
              <a:t>. معلم يا مسؤول اجرا: برنامه‌ريزي، فراهم کردن امکانات، و مديريت اجرايى عمليات و برنامه نمايش به عهدهٔ معلم است و اوست که در حقيقت، کارگردان نمايش است. ۲. ايفاگران نقش: ايفاگران نقش شاگردانى هستند که بطور داوطلب يا انتخابى در برنامه شرکت مى‌کنند. اين افراد الزاماً نيازى به داشتن تجربه و ذوق هنرى در زمينهٔ نمايش ندارند. ۳. مشاهده‌کنندگان: ساير شاگردان جزء مشاهده‌کنندگان به حساب مى‌آيند. اين افراد در جريان يا پايان نمايش مى‌توانند درباره عمليات نمايش اظهارنظر، سؤال يا بحث کنند. </a:t>
            </a:r>
            <a:endParaRPr lang="fa-I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 محاسن روش ايفاى نقش</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روش ايفاى نقش شاگردان را بر مى‌انگيزد که با شور و شوق و هيجان، جريان نمايش را دنبال کنند. ۲. فراگيرانى که مشاهده کننده هستند، در احساس ايفاگران نقش سهيم مى‌شوند و خود را در صحنه نمايش احساس مى‌کنند. اين ارتباط عاطفي، در يادگيرى و القاى احساسات تأثير فراوان دارد. ۳. با اين روش، مى‌توان زمينهٔ بحث گروهى را فراهم ساخت. ۴. اين روش براى رفع کمرويى شاگردان خجالتى روش مفيدى است؛ به همين دليل، معلم بايد افراد کم‌رو را به شرکت در نمايش، بويژه ايفاى نقش تشويق کند.</a:t>
            </a:r>
            <a:endParaRPr lang="fa-I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  محدوديت‌هاى روش ايفاى نقش </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 روش ايفاى نقش براى تحقق هدف‌هاى پيچيدهٔ آموزشى مناسب نيست؛ زيرا پرداختن به مسائل مشکل، به تدارکات زياد و تخصص هنرى نياز دارد؛ بنابراين، از اين روش مى‌توان براى رسيدن به هدف‌هاى آسان و کلى استفاده کرد. ۲. اين روش به دليل اينکه در ظاهر جنبهٔ نمايشى و هنرى دارد، يک روش آموزشى جدى تلقى نمى‌شود. ۳. روش ايفاى نقش به اجراى درست، صرف وقت کافى و تهيه تدارکات نياز دارد و اجراى آن وقت‌گير است. </a:t>
            </a:r>
            <a:endParaRPr lang="fa-I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روش پرسش و پاسخ</a:t>
            </a:r>
            <a:endParaRPr lang="fa-IR" dirty="0"/>
          </a:p>
        </p:txBody>
      </p:sp>
      <p:sp>
        <p:nvSpPr>
          <p:cNvPr id="3" name="Subtitle 2"/>
          <p:cNvSpPr>
            <a:spLocks noGrp="1"/>
          </p:cNvSpPr>
          <p:nvPr>
            <p:ph type="subTitle" idx="1"/>
          </p:nvPr>
        </p:nvSpPr>
        <p:spPr/>
        <p:txBody>
          <a:bodyPr>
            <a:normAutofit fontScale="92500" lnSpcReduction="10000"/>
          </a:bodyPr>
          <a:lstStyle/>
          <a:p>
            <a:r>
              <a:rPr lang="fa-IR" dirty="0" smtClean="0"/>
              <a:t>پرسش و پاسخ روشى است که معلم به وسيلهٔ آن، شاگرد را به تفکر دربارهٔ مفهومى جديد يا بيان مطلبى تشويق مى‌کند. در اين روش، شاگرد تلاش مى‌کند با کوشش‌هاى ذهني، از معلوم به مجهول حرکت کند</a:t>
            </a:r>
            <a:endParaRPr lang="fa-I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62500" lnSpcReduction="20000"/>
          </a:bodyPr>
          <a:lstStyle/>
          <a:p>
            <a:r>
              <a:rPr lang="fa-IR" dirty="0" smtClean="0"/>
              <a:t>در روش پرسش و پاسخ معلم هنگام جلب‌توجه شاگرد به مطلب يا درس جديد و تدريس آن، مستقيماً به بيان مطلب نمى‌پردازد، بلکه با طرح سؤال‌هاى برنامه‌ريزى مى‌کند تا خودشان به کشف مفاهيم جديد توفيق يابند. اين روش براى مرور مطالبى که قبلاً آموخته شده يا ارزشيابى ميزان درکى که شاگردان از مفهوم درس دارند و براى پرورش قدرت تفکر و استدلال آنان، روش بسيار مؤثرى است. اما سؤالات بايد با توجه به زمينه‌هاى علمى شاگردان طرح گردند و به‌ گونه‌اى مطرح شوند که توه آنان را برانگيزد و ذهن آنان را به حرکت درآورد.</a:t>
            </a:r>
            <a:endParaRPr lang="fa-I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85000" lnSpcReduction="20000"/>
          </a:bodyPr>
          <a:lstStyle/>
          <a:p>
            <a:r>
              <a:rPr lang="fa-IR" dirty="0" smtClean="0"/>
              <a:t>روش پرسش و پاسخ بر سه اصل متکى است: ۱. وجود سؤال يا مسأله‌اى که کنجکاوى شاگردان را برانگيزد و آنان را وادار به تلاش ذهنى کند؛ ۲. طرح سؤال‌هاى متوالى براى تداوم فعاليت‌هاى ذهني؛ ۳. هدايت تلاش ذهن براى کشف آگاهانه مسأله، به‌طورى که نتيجهٔ آن به خلاقيت فکرى و کسب دانش منجر شود. </a:t>
            </a:r>
            <a:endParaRPr lang="fa-I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محاسن روش پرسش و پاسخ </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 موجب تقويت اعتماد به‌نفس در شاگردان مى‌شود. ۲. منجر به ايجاد علاقه و تقويت تفکر خلاق در شاگردان مى‌شود. ۳. استدلال و قدرت اظهارنظر شاگردان را تقويت مى‌کند. ۴. شاگردان را به شرکت در بحث و فعاليت‌هاى آموزشى و در نتيجه يادگيرى مؤثر تشويق مى‌کند. ۵. انگيزهٔ فعاليت، مطالعه و تحقيق را در شاگردان افزايش مى‌دهد. </a:t>
            </a:r>
            <a:endParaRPr lang="fa-I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محدوديت‌هاى روش پرسش و پاسخ </a:t>
            </a:r>
            <a:endParaRPr lang="fa-IR" dirty="0"/>
          </a:p>
        </p:txBody>
      </p:sp>
      <p:sp>
        <p:nvSpPr>
          <p:cNvPr id="3" name="Subtitle 2"/>
          <p:cNvSpPr>
            <a:spLocks noGrp="1"/>
          </p:cNvSpPr>
          <p:nvPr>
            <p:ph type="subTitle" idx="1"/>
          </p:nvPr>
        </p:nvSpPr>
        <p:spPr/>
        <p:txBody>
          <a:bodyPr>
            <a:normAutofit fontScale="92500" lnSpcReduction="10000"/>
          </a:bodyPr>
          <a:lstStyle/>
          <a:p>
            <a:r>
              <a:rPr lang="fa-IR" dirty="0" smtClean="0"/>
              <a:t>. اين روش براى کلاس‌هاى پرجمعيت مناسب نيست. ۲. اين روش مستلزم هدف‌هاى مشخص و صرف وقت بسيار است. ۳. در صورت عدم تسلط و مهارت معلم، ممکن است به پراکندگى و انحراف بحث بينجامد. ۴. در همهٔ دروس قابل اجرا نيست. </a:t>
            </a:r>
            <a:endParaRPr lang="fa-I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بحث گروهی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روش بحث گروهى گفتگويى است سنجيده و منظم دربارهٔ موضوعى خاص که مورد علاقه مشترک شرکت‌کنندگان در بحث است. روش بحث گروهى براى کلاس‌هايى قابل اجرا است که جمعيتى بين ۶ تا ۲۰ نفر داشته باشند. در صورت بالا بودن جمعيت کلاس، بايد آنها را به گروه‌هاى کوچک‌تر تقسيم نمود يا از روش‌هاى ديگر استفاده کرد. در اين روش، معمولاً معلم موضوع يا مسأله خاصى را مطرح مى‌کند و شاگردان درباره آن به مطالعه، انديشه، بحث و اظهارنظر مى‌پردازند و نتيجه مى‌گيرند؛</a:t>
            </a:r>
            <a:endParaRPr lang="fa-I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62500" lnSpcReduction="20000"/>
          </a:bodyPr>
          <a:lstStyle/>
          <a:p>
            <a:r>
              <a:rPr lang="fa-IR" dirty="0" smtClean="0"/>
              <a:t>دقت در عمل (</a:t>
            </a:r>
            <a:r>
              <a:rPr lang="en-US" dirty="0" smtClean="0"/>
              <a:t>(accuracy </a:t>
            </a:r>
            <a:r>
              <a:rPr lang="fa-IR" dirty="0" smtClean="0"/>
              <a:t>اجراى عمل در مرحلهٔ قبل از سرعت و دقت کافى برخوردار نبود، اما در اين مرحله، شاگرد بايد کار را با دقت، سرعت و ظرافت انجام دهد. او در اين سطح، توانايى‌هاى کنترل اعمال خود را بر حسب نيازها پيدا مى‌کند؛ مثلاً حرکات خود را سريع‌تر يا کندتر مى‌کند، اشتباهات خود را کاهش مى‌دهد يا مسير حرکات را تغيير مى‌دهد. نظارت و راهنمايى مربى و تمرين و تکرار، همچون مراحل قبل، نقش ارزنده‌اى در اين مرحله ايفا مى‌کند.</a:t>
            </a:r>
            <a:endParaRPr lang="fa-I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اهداف روش بحث گروهی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
            </a:r>
            <a:br>
              <a:rPr lang="fa-IR" dirty="0" smtClean="0"/>
            </a:br>
            <a:r>
              <a:rPr lang="fa-IR" dirty="0" smtClean="0"/>
              <a:t>- ايجاد علاقه و آگاهى مشترک در زمينه‌اى خاص. - ايجاد و پرورش تفکر انتقادى. - ايجاد توانايى اظهارنظر در جمع. - تقويت توانايى انتقادپذيرى. - ايجاد و تقويت توانايى مديريت و رهبرى در گروه. - تقويت قدرت بيان و استدلال. - تقويت دقدر تحليل و تصمى‌گيرى. - آشنايى با روش کسب اطلاعات و حل مسائل. - ايجاد رابطهٔ مطلوب اجتماعى.</a:t>
            </a:r>
            <a:endParaRPr lang="fa-I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انواع روش بحث گروهی</a:t>
            </a:r>
            <a:endParaRPr lang="fa-IR" dirty="0"/>
          </a:p>
        </p:txBody>
      </p:sp>
      <p:sp>
        <p:nvSpPr>
          <p:cNvPr id="3" name="Subtitle 2"/>
          <p:cNvSpPr>
            <a:spLocks noGrp="1"/>
          </p:cNvSpPr>
          <p:nvPr>
            <p:ph type="subTitle" idx="1"/>
          </p:nvPr>
        </p:nvSpPr>
        <p:spPr/>
        <p:txBody>
          <a:bodyPr/>
          <a:lstStyle/>
          <a:p>
            <a:r>
              <a:rPr lang="fa-IR" dirty="0" smtClean="0"/>
              <a:t>1-آزاد</a:t>
            </a:r>
          </a:p>
          <a:p>
            <a:endParaRPr lang="fa-IR" dirty="0" smtClean="0"/>
          </a:p>
          <a:p>
            <a:r>
              <a:rPr lang="fa-IR" dirty="0" smtClean="0"/>
              <a:t>2- کنترل شده</a:t>
            </a:r>
            <a:endParaRPr lang="fa-I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محاسن روش بحث گروهی</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 با بحث گروهي، افراد مى‌توانند در عقايد و تجربيان يکديگر سهيم شوند. ۲. با روش بحث گروهي، همکارى گروهى و احساس دوستى در بين اعضا تقويت مى‌شود. ۳. در جريان بحث گروهي، فرصتى فراهم مى‌شود که افراد، خود را مورد ارزيابى قرار دهند. ۴. در فرايند بحث گروهي، اعتماد به‌نفس در افراد تقويت مى‌شود و روحيه نقاد در آنان ايجاد مى‌شود. ۵. بحث گروهي، هراس افراد کم‌رو و خجالتى را براى صحبت کردن در جمع کاهش مى‌دهد. ۶. روش بحث گروهى قدرت مديريت و رهبرى فراگيران را تقويت مى‌کند. ۷. روش بحث گروهى در تقويت استدلال و قدرت انديشه منظم، بسيار مفيد است</a:t>
            </a:r>
            <a:endParaRPr lang="fa-I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محدودیت‌های روش بحث گروهی</a:t>
            </a:r>
            <a:endParaRPr lang="fa-IR" dirty="0"/>
          </a:p>
        </p:txBody>
      </p:sp>
      <p:sp>
        <p:nvSpPr>
          <p:cNvPr id="3" name="Subtitle 2"/>
          <p:cNvSpPr>
            <a:spLocks noGrp="1"/>
          </p:cNvSpPr>
          <p:nvPr>
            <p:ph type="subTitle" idx="1"/>
          </p:nvPr>
        </p:nvSpPr>
        <p:spPr/>
        <p:txBody>
          <a:bodyPr/>
          <a:lstStyle/>
          <a:p>
            <a:r>
              <a:rPr lang="fa-IR" dirty="0" smtClean="0"/>
              <a:t>. اين روش براى کلاس‌هاى پرجمعيت قابل اجرا نيست. ۲. براى شاگردان دوره ابتدايى چندان مناسب نيست. ۳. روش اجراى آن بسيار مشکل است و به مهارت احتياج دارد.</a:t>
            </a:r>
            <a:endParaRPr lang="fa-I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روش سخنرانی</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روش سخنرانى در نظام‌هاى آموزشي، سابقه‌اى طولانى دارد. ارائه مفاهيم به‌طور شفاهى از طرف معلم و يادگيرى آنها از طريق گوش‌کردن و يادداشت برداشتن از طرف شاگرد، اساس کار اين روش را تشکيل مى‌دهد. در اين روش، يک نوع انتقال يادگيرى و رابطهٔ ذهنى بين معلم و شاگرد ايجاد مى‌شود. از خصوصيات اين روش، فعال و متکلم‌وحده‌ بودن معلم و پذيرنده و غيرفعال بودن شاگرد است. در فرايند تدريس، تمام عوامل تحت‌کنترل معلم است. او مى‌تواند به هر ترتيبى که خود مى‌پسندد درباره موضوع موردنظر سخن بگويد و هر وقت لازم بداند آن را پايان دهد. انتقال پيام يک جريان فکرى يک‌طرفه از طرف معلم به شاگردان است. </a:t>
            </a:r>
            <a:endParaRPr lang="fa-I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محاسن روش سخنرانی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روش سخنرانى روش مختص کلاس‌هاى پرجمعيت است. اين روش در بررس زمينه‌اى از اطلاعات کلى از طريق شخصيت فرد، در پيوند دادن مجموعهٔ اطلاعات با هدف‌هاى زندگي، برانگيختن علاقه که منجر به درک و فهم قسمتى از مطلب توسط شاگرد بشود، بطور ارز‌ش‌مندى مورد استفاده قرار گرفته استروش سخنرانى به علت اينکه نسبت تعداد شاگرد به معلم ممکن است خيلى زياد باشد، روش بسيار ارزان است. روش سخنرانى تا حد زيادى مى‌تواند با برنامهٔ معلم تطبيق يابد،</a:t>
            </a:r>
            <a:endParaRPr lang="fa-I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محدودیت‌های روش سخنرانی</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در روش سخنراني، به علت اينکه معلم متکلم‌وحده است، شاگردان چندان فعال نيستند، فقط از حس شنوايى استفاده مى‌شود، قدرت تکلم شاگردان چندان تقويت نمى‌شود، تفاوت‌هاى فردى در آن منظور نمى‌گردد و نسبت به بعضى روش‌ها از اعتبار کمترى برخوردار است؛ اما محدوديت روش سخنراني، بيشتر متعلق به عدم کاربرد صحيح آن است. روش سخنرانى اغلب بطور غلط مورد استفاده قرار مى‌گيرد؛ يعنى بيش از حد لازم از آن استفاده مى‌شود. اغلب سخنرانى‌ها طولانى و خسته‌کننده است؛ به عبارت ديگر، هدف‌هايى که با روش‌هاى ديگر تدريس بهتر برآورده مى‌شوند، با روش سخنرانى تدريس مى‌گردند. </a:t>
            </a:r>
            <a:endParaRPr lang="fa-I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روش نمایشی </a:t>
            </a:r>
            <a:endParaRPr lang="fa-IR" dirty="0"/>
          </a:p>
        </p:txBody>
      </p:sp>
      <p:sp>
        <p:nvSpPr>
          <p:cNvPr id="3" name="Subtitle 2"/>
          <p:cNvSpPr>
            <a:spLocks noGrp="1"/>
          </p:cNvSpPr>
          <p:nvPr>
            <p:ph type="subTitle" idx="1"/>
          </p:nvPr>
        </p:nvSpPr>
        <p:spPr/>
        <p:txBody>
          <a:bodyPr>
            <a:normAutofit fontScale="47500" lnSpcReduction="20000"/>
          </a:bodyPr>
          <a:lstStyle/>
          <a:p>
            <a:r>
              <a:rPr lang="fa-IR" dirty="0" smtClean="0"/>
              <a:t>روش نمايشى بر مشاهده و ديدن استوار است. در اين روش، افراد مهارت‌هاى خاصى را از طريق ديدن فرا مى‌گيرند و معلم طرز کاربرد وسيله‌اى يا چگونگى ساختن يک شيء را نشان مى‌دهد. شايد اين اولين روشى باشد که بشر بکار برده است و در صورت نداشتن امکانات کافي، شايد مناسب‌ترين روش براى آموختن مهارت‌ها باشد؛ زيرا با استفاده از اين روش، معلم مى‌تواند مهارتى را به تعداد زيادى از شاگردان و در طى زمانى کوتاه ارائه دهد. مهمترين حس اين روش به کار‌گيرى اشياء حقيقى و واقعى در آموزش است. البته اين روش به تنهايى بکار نمى‌رود و معلم ضمن ارائه روش نمايشي، ناچار به استفاده از روش سخنرانى نيز هست. از روش نمايشى براى درس‌هايى که جنبه عملى و فنى دارند بيشتر مى‌توان استفاده کرد. روش نمايشى از چهار مرحله تشکيل شده است. </a:t>
            </a:r>
            <a:endParaRPr lang="fa-I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مراحل اجراى روش نمايشى </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مرحلهٔ آمادگى در اين مرحله، معلم بايد هدف از تدريس را دقيقاً مشخص کند و وسايل کار را قبل از اجراى نمايش در کلاس آماده نمايدمرحلهٔ توضيح قبل از تدريس، معلم بايد هدف‌هاى تعيين شده را به روشنى براى شاگردان توضيح دهد و سپس دقيقاً به توضيح آنچه شاگردان بايد در حين يا پس از نمايش انجام دهند بپردازد، </a:t>
            </a:r>
            <a:endParaRPr lang="fa-I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0000" lnSpcReduction="20000"/>
          </a:bodyPr>
          <a:lstStyle/>
          <a:p>
            <a:r>
              <a:rPr lang="fa-IR" dirty="0" smtClean="0"/>
              <a:t>مرحلهٔ نمايش در اين مرحله، معلم بايد عمليات ضرورى را که به کسب مهارت منجر مى‌شود به شاگردان نشان دهد. او همچنين بايد روش صحيح کار و مراحل آن را نمايش دهد،   مرحلهٔ آزمايش و سنجش پس از اتمام تدريس، بايد چند تن از فراگيران و در صورت امکان، همهٔ آنها عمل را تکرار کنند تا بدين‌ وسيله هم معلم بازخورد تدريس خود را دريافت کند و هم براى شاگردان نکته ابهامى باقى نماند.</a:t>
            </a: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0000" lnSpcReduction="20000"/>
          </a:bodyPr>
          <a:lstStyle/>
          <a:p>
            <a:r>
              <a:rPr lang="fa-IR" dirty="0" smtClean="0"/>
              <a:t>  هماهنگى حرکات (</a:t>
            </a:r>
            <a:r>
              <a:rPr lang="en-US" dirty="0" smtClean="0"/>
              <a:t>(coordination of actions)</a:t>
            </a:r>
            <a:r>
              <a:rPr lang="fa-IR" dirty="0" smtClean="0"/>
              <a:t>هماهنگى حرکات يعنى برقرارى هماهنگى بين مجموعه‌اى از اعمال، با رعايت نظم و کارآيى لازم. در اين سطح از يادگيري، شاگرد توانايى انجام دادن هماهنگ چندين حرکت را بطور همزمان بدست مى‌آورد؛ مثلاً قادر مى‌شود با يک دست، ميکروسکوپ را تنظيم و با دست ديگر، شکل ديده شده را ترسيم کند يا در حالى که متن را مى‌خواند، بدون نگاه کردن به دکمه‌ەاى حروف ماشين‌تحرير، تايپ کند.</a:t>
            </a:r>
            <a:endParaRPr lang="fa-I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dirty="0" smtClean="0"/>
              <a:t>  محاسن و محدوديت‌هاى روش نمايشى </a:t>
            </a:r>
            <a:endParaRPr lang="fa-IR" dirty="0"/>
          </a:p>
        </p:txBody>
      </p:sp>
      <p:sp>
        <p:nvSpPr>
          <p:cNvPr id="3" name="Subtitle 2"/>
          <p:cNvSpPr>
            <a:spLocks noGrp="1"/>
          </p:cNvSpPr>
          <p:nvPr>
            <p:ph type="subTitle" idx="1"/>
          </p:nvPr>
        </p:nvSpPr>
        <p:spPr/>
        <p:txBody>
          <a:bodyPr>
            <a:normAutofit fontScale="85000" lnSpcReduction="10000"/>
          </a:bodyPr>
          <a:lstStyle/>
          <a:p>
            <a:r>
              <a:rPr lang="fa-IR" dirty="0" smtClean="0"/>
              <a:t>يکى از محاسن اين روش به کارگيرى اشياء حقيقى و واقعى است. اگر در هنگام تدريس، شيء يا وسيلهٔ مورد نظر در دسترس نباشد يا دسترسى به آن مشکل باشد، مى‌توان از نمونه آن استفاده کرد؛تهیه وسایل و امکانات ممکن است امکان پذیر نباشد</a:t>
            </a:r>
            <a:endParaRPr lang="fa-I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روش گردش علمی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روش گردش علمى گامى براى مطالعهٔ جامعه است که با توجه به هدف‌هاى معين آموزشي، از طرف معلم و شاگرد طراحى و تنظيم مى‌شود. اجراى اين روش مستلزم توجه به نکات مختلفى است که معلم و شاگرد بايد آنها را رعايت کنند. اولين مسأله‌اى که بايد مورد توجه واقع شود، ميزان ارزش، ظرفيت و کيفيت گردش علمى است. اگر انتظار داشته باشيم که از اين روش نتايج خوبى حاصل شود، بايد قبل از اجرا به طراحى بپردازيم تا در کسب هدف‌هاى آموزشي، مطمئن‌تر باشيم.</a:t>
            </a:r>
            <a:endParaRPr lang="fa-I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مهارت های تدریس</a:t>
            </a:r>
            <a:endParaRPr lang="fa-IR" dirty="0"/>
          </a:p>
        </p:txBody>
      </p:sp>
      <p:sp>
        <p:nvSpPr>
          <p:cNvPr id="3" name="Subtitle 2"/>
          <p:cNvSpPr>
            <a:spLocks noGrp="1"/>
          </p:cNvSpPr>
          <p:nvPr>
            <p:ph type="subTitle" idx="1"/>
          </p:nvPr>
        </p:nvSpPr>
        <p:spPr/>
        <p:txBody>
          <a:bodyPr>
            <a:normAutofit fontScale="92500" lnSpcReduction="10000"/>
          </a:bodyPr>
          <a:lstStyle/>
          <a:p>
            <a:r>
              <a:rPr lang="fa-IR" dirty="0" smtClean="0"/>
              <a:t>تدریس مانند تمام فعایت ها نیازمند مهارت هایی است که معلم و مربی باید این مهارت هارا کسب کرده و در آنها ورزیده شوداین مهارت ها بهسه دسته :مهارت های قبل از تدریس؛من تدریس و بعداز تدریس تقسیم می شوند</a:t>
            </a:r>
            <a:endParaRPr lang="fa-I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مهارت های قبل از تدریس</a:t>
            </a:r>
            <a:endParaRPr lang="fa-IR" dirty="0"/>
          </a:p>
        </p:txBody>
      </p:sp>
      <p:sp>
        <p:nvSpPr>
          <p:cNvPr id="3" name="Subtitle 2"/>
          <p:cNvSpPr>
            <a:spLocks noGrp="1"/>
          </p:cNvSpPr>
          <p:nvPr>
            <p:ph type="subTitle" idx="1"/>
          </p:nvPr>
        </p:nvSpPr>
        <p:spPr/>
        <p:txBody>
          <a:bodyPr/>
          <a:lstStyle/>
          <a:p>
            <a:r>
              <a:rPr lang="fa-IR" b="1" dirty="0" smtClean="0"/>
              <a:t>طراحی برنامه درسی</a:t>
            </a:r>
            <a:r>
              <a:rPr lang="fa-IR" dirty="0" smtClean="0"/>
              <a:t>: فرایندي است که طی آن برنامه ي کار معلم در طول سال تحصیلی مشخص می شودکه به طراحی سالانه؛ماهانه و روزانه تقیم می شود</a:t>
            </a:r>
            <a:endParaRPr lang="fa-IR"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طرح و برنامه ي درسی سالانه</a:t>
            </a:r>
            <a:endParaRPr lang="fa-IR" dirty="0"/>
          </a:p>
        </p:txBody>
      </p:sp>
      <p:sp>
        <p:nvSpPr>
          <p:cNvPr id="3" name="Subtitle 2"/>
          <p:cNvSpPr>
            <a:spLocks noGrp="1"/>
          </p:cNvSpPr>
          <p:nvPr>
            <p:ph type="subTitle" idx="1"/>
          </p:nvPr>
        </p:nvSpPr>
        <p:spPr/>
        <p:txBody>
          <a:bodyPr>
            <a:normAutofit fontScale="77500" lnSpcReduction="20000"/>
          </a:bodyPr>
          <a:lstStyle/>
          <a:p>
            <a:r>
              <a:rPr lang="fa-IR" dirty="0" smtClean="0"/>
              <a:t>معلم در نخستین روز از دوره ي آموزشی با نوشتن کلیات مباحثاین طرح را ارایه می دهد. در واقع، او قبل از حضور در کلاس باید مطالب را متناسب با</a:t>
            </a:r>
          </a:p>
          <a:p>
            <a:r>
              <a:rPr lang="fa-IR" dirty="0" smtClean="0"/>
              <a:t>زمان بندي خاص تنظیم کرده، بعدا ارایه دهد تا در اجراي این طرح علمی با تغییر و جابه جایی مواجه نشود</a:t>
            </a:r>
            <a:endParaRPr lang="fa-I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40000" lnSpcReduction="20000"/>
          </a:bodyPr>
          <a:lstStyle/>
          <a:p>
            <a:r>
              <a:rPr lang="fa-IR" dirty="0" smtClean="0"/>
              <a:t>شایان توجه است که هرگز براي طراحی سالانه به فهرست کتاب ها اکتفا نشود، بلکه معلم باید به متن آموزشی رجوع نماید و</a:t>
            </a:r>
          </a:p>
          <a:p>
            <a:r>
              <a:rPr lang="fa-IR" dirty="0" smtClean="0"/>
              <a:t>برخی از مطالب را که در فهرست نیامده است، ولی با مطالب طرح سالانه ي معلم پیوستگی و یا در جاذبه ي مطالب تأثیر شگرف</a:t>
            </a:r>
          </a:p>
          <a:p>
            <a:r>
              <a:rPr lang="fa-IR" dirty="0" smtClean="0"/>
              <a:t>دارد، انتخاب کند و در طرح جاي دهد. تعطیلات رسمی کشور در نظر گرفته شود و هرگز متن آموزشی براي یک ثلث به سه</a:t>
            </a:r>
          </a:p>
          <a:p>
            <a:r>
              <a:rPr lang="fa-IR" dirty="0" smtClean="0"/>
              <a:t>قسمت و براي یک نیمه به چهار قسمت تقسیم نشود، بلکه با رجوع به تقویم، این زمانبندي صورت می گیرد. باید سال را با اجزاي</a:t>
            </a:r>
          </a:p>
          <a:p>
            <a:r>
              <a:rPr lang="fa-IR" dirty="0" smtClean="0"/>
              <a:t>کوچک تر مثل ماه و هفته و روز تقسیم کرد و محتواي آموزشی را در این قالب هاي زمانی ریخت. همواره و در هر سال باید بین</a:t>
            </a:r>
          </a:p>
          <a:p>
            <a:r>
              <a:rPr lang="fa-IR" dirty="0" smtClean="0"/>
              <a:t>هدف و سایر فعالیت هاي آموزشی هماهنگی لازم وجود داشته باشد</a:t>
            </a:r>
            <a:endParaRPr lang="fa-IR"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طرح و برنامه ی درسی روزانه</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افزون بر طرح سالانه که در بردارنده ي کلیات متن آموزشی مورد نظر است، معلم باید براي هر روز درسی نیز طرح و برنامه ي</a:t>
            </a:r>
          </a:p>
          <a:p>
            <a:r>
              <a:rPr lang="fa-IR" dirty="0" smtClean="0"/>
              <a:t>درسی بنویسد. به عبارت دیگر، باید طرح مدوّن و سنجیده براي یک جلسه نوشته شود. در این طرح درسی، کلیات مطالبی که در</a:t>
            </a:r>
          </a:p>
          <a:p>
            <a:r>
              <a:rPr lang="fa-IR" dirty="0" smtClean="0"/>
              <a:t>یک روز درسی مورد تدریس قرار می گیرد، نوشته می شود و جزئیات و مثال ها و نکات ضروري به صورت رمزي و بسیار خلاصه</a:t>
            </a:r>
          </a:p>
          <a:p>
            <a:r>
              <a:rPr lang="fa-IR" dirty="0" smtClean="0"/>
              <a:t>در گوشه اي از این طرح نگاشته می شود تا در سال هاي بعد مورد استفاده قرار گیرد</a:t>
            </a:r>
            <a:endParaRPr lang="fa-I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اجزاي طرح درس روزانه</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 تعیین هدف درس جدید؛ معلم باید با استفاده از اصول و فنون طبقه بندي هدف ها که پیش از این به اختصار بیان کردیم،</a:t>
            </a:r>
          </a:p>
          <a:p>
            <a:r>
              <a:rPr lang="fa-IR" dirty="0" smtClean="0"/>
              <a:t>اهداف جدید درس موردنظر را مشخص کند .</a:t>
            </a:r>
          </a:p>
          <a:p>
            <a:r>
              <a:rPr lang="fa-IR" dirty="0" smtClean="0"/>
              <a:t>2. تعیین رفتار ورودي؛ معلم باید آموخته ها و توانایی هاي شاگردان را قبل از شروع درس جدید معین کند تا به تناسب آموخته</a:t>
            </a:r>
          </a:p>
          <a:p>
            <a:r>
              <a:rPr lang="fa-IR" dirty="0" smtClean="0"/>
              <a:t>هاي پیشین آنها طرح درس جدید را بریزد</a:t>
            </a:r>
            <a:endParaRPr lang="fa-IR"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55000" lnSpcReduction="20000"/>
          </a:bodyPr>
          <a:lstStyle/>
          <a:p>
            <a:r>
              <a:rPr lang="fa-IR" dirty="0" smtClean="0"/>
              <a:t>. تهیه ي آزمون رفتار ورودي؛ معلم با طرح پرسش هایی که مبتنی بر توانایی ها و مهارت هاي قبلی و پیش دانسته هاي فراگیر</a:t>
            </a:r>
          </a:p>
          <a:p>
            <a:r>
              <a:rPr lang="fa-IR" dirty="0" smtClean="0"/>
              <a:t>هستند، می تواند به آگاهیهاي دانش آموز پی ببرد. بنابراین سؤال ها باید از قبل تعیین شود تا در مدت کوتاه به نتیجه برسد .</a:t>
            </a:r>
          </a:p>
          <a:p>
            <a:r>
              <a:rPr lang="fa-IR" dirty="0" smtClean="0"/>
              <a:t>1. تعیین مراحل و روش هاي تدریس؛ این مراحل می تواند به صورت ذهنی مورد توجه قرار گیرد و یا روي کاغذي که با عنوان</a:t>
            </a:r>
          </a:p>
          <a:p>
            <a:r>
              <a:rPr lang="fa-IR" dirty="0" smtClean="0"/>
              <a:t>طرح درس معین شده، یادداشت شود. این مراحل به طور فهرست وار عبارتند از</a:t>
            </a:r>
            <a:endParaRPr lang="fa-I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7500" lnSpcReduction="20000"/>
          </a:bodyPr>
          <a:lstStyle/>
          <a:p>
            <a:r>
              <a:rPr lang="fa-IR" dirty="0" smtClean="0"/>
              <a:t>الف( فعالیت هاي مقدماتی قبل از تدریس همچون حضور و غیاب شاگردان، اطمینان از سلامت روانی و جسمی شاگردان و تذکر</a:t>
            </a:r>
          </a:p>
          <a:p>
            <a:r>
              <a:rPr lang="fa-IR" dirty="0" smtClean="0"/>
              <a:t>براي یادداشت درس جدید .</a:t>
            </a:r>
          </a:p>
          <a:p>
            <a:r>
              <a:rPr lang="fa-IR" dirty="0" smtClean="0"/>
              <a:t>ب( آماده سازي و ایجاد انگیزه براي دانش پژوهان که باید از قبل نحوه ي انگیزش مشخص شده باشد</a:t>
            </a:r>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55000" lnSpcReduction="20000"/>
          </a:bodyPr>
          <a:lstStyle/>
          <a:p>
            <a:r>
              <a:rPr lang="fa-IR" dirty="0" smtClean="0"/>
              <a:t> عادى شدن عمل (</a:t>
            </a:r>
            <a:r>
              <a:rPr lang="en-US" dirty="0" smtClean="0"/>
              <a:t>normality) </a:t>
            </a:r>
            <a:r>
              <a:rPr lang="fa-IR" dirty="0" smtClean="0"/>
              <a:t>اين سطح بالاترين مرحلهٔ يادگيرى در حيطهٔ روانى - حرکتى است که طى آن، شاگرد به طور خودکار به انجام دادن کارهاى دقيق و موزون عادت مى‌کند؛ به عبارت ديگر، او در اين سطح به فکر کردن و صرف انرژى براى هماهنگ کردن فعاليت‌ها و تنظيم و توالى آنها نيازى ندارد و اغلب فعاليت‌هاى او، بدون ترديد، راحت و بطور خودکار و شبه‌انعکاسى صورت مى‌گيرد؛ مانند مهارت در رانندگى تا حدى که راننده بدون فکر کردن و تصميم‌گيرى ارادي، هنگام برخورد با صحنه‌هاى خطرناک، انعطاف‌پذيرى داشته باشد و عکس‌العمل مناسب نشان دهد</a:t>
            </a:r>
            <a:endParaRPr lang="fa-I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4704"/>
            <a:ext cx="78160" cy="72008"/>
          </a:xfrm>
        </p:spPr>
        <p:txBody>
          <a:bodyPr>
            <a:normAutofit fontScale="90000"/>
          </a:bodyPr>
          <a:lstStyle/>
          <a:p>
            <a:endParaRPr lang="fa-IR" dirty="0"/>
          </a:p>
        </p:txBody>
      </p:sp>
      <p:sp>
        <p:nvSpPr>
          <p:cNvPr id="3" name="Subtitle 2"/>
          <p:cNvSpPr>
            <a:spLocks noGrp="1"/>
          </p:cNvSpPr>
          <p:nvPr>
            <p:ph type="subTitle" idx="1"/>
          </p:nvPr>
        </p:nvSpPr>
        <p:spPr>
          <a:xfrm>
            <a:off x="533400" y="1124744"/>
            <a:ext cx="8215064" cy="4968552"/>
          </a:xfrm>
        </p:spPr>
        <p:txBody>
          <a:bodyPr>
            <a:normAutofit fontScale="92500"/>
          </a:bodyPr>
          <a:lstStyle/>
          <a:p>
            <a:pPr algn="ctr"/>
            <a:r>
              <a:rPr lang="fa-IR" dirty="0" smtClean="0"/>
              <a:t>ج( ارایه ي درس جدید براساس هدف هایی که قبلاً تعیین شده است و توجه به عدم تداخل کلیات مطالب با جزئیات و یا مطالب</a:t>
            </a:r>
          </a:p>
          <a:p>
            <a:r>
              <a:rPr lang="fa-IR" dirty="0" smtClean="0"/>
              <a:t>اصلی با فرعی .</a:t>
            </a:r>
          </a:p>
          <a:p>
            <a:r>
              <a:rPr lang="fa-IR" dirty="0" smtClean="0"/>
              <a:t>د( فعالیت هاي تکمیلی یعنی معلم پس از ارایه ي درس جدید با </a:t>
            </a:r>
            <a:r>
              <a:rPr lang="fa-IR" sz="5800" dirty="0" smtClean="0"/>
              <a:t>جمع</a:t>
            </a:r>
            <a:r>
              <a:rPr lang="fa-IR" dirty="0" smtClean="0"/>
              <a:t> بندي و یا ارایه ي خلاصه ي درس و یا درخواست تکرار</a:t>
            </a:r>
          </a:p>
          <a:p>
            <a:r>
              <a:rPr lang="fa-IR" dirty="0" smtClean="0"/>
              <a:t>مطالب از سوي فراگیران، تدریس را به کمال برساند و با در نظر گرفتن تمرین و یا تحقیق براي آنها روند یادگیري را سرعت بخشد .</a:t>
            </a:r>
          </a:p>
          <a:p>
            <a:r>
              <a:rPr lang="fa-IR" dirty="0" smtClean="0"/>
              <a:t>کلیه ي این موارد باید در طرح درس مشخص باشد</a:t>
            </a:r>
            <a:endParaRPr lang="fa-I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85000" lnSpcReduction="10000"/>
          </a:bodyPr>
          <a:lstStyle/>
          <a:p>
            <a:r>
              <a:rPr lang="fa-IR" dirty="0" smtClean="0"/>
              <a:t>ه ( انتخاب وسایل کمک آموزشی به تناسب موضوع مورد بحث و امکانات موسسه ي آموزشی و یا مسایل اقتصادي و جانبی. در این</a:t>
            </a:r>
          </a:p>
          <a:p>
            <a:r>
              <a:rPr lang="fa-IR" dirty="0" smtClean="0"/>
              <a:t>بخش نباید ایده آلی برخورد کرد و وعده هایی داد که قابلیت اجرا ندارند و موجب خلف وعده می شوند</a:t>
            </a:r>
            <a:endParaRPr lang="fa-IR"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مهارت های ضمن تدریس</a:t>
            </a:r>
            <a:endParaRPr lang="fa-IR" dirty="0"/>
          </a:p>
        </p:txBody>
      </p:sp>
      <p:sp>
        <p:nvSpPr>
          <p:cNvPr id="3" name="Subtitle 2"/>
          <p:cNvSpPr>
            <a:spLocks noGrp="1"/>
          </p:cNvSpPr>
          <p:nvPr>
            <p:ph type="subTitle" idx="1"/>
          </p:nvPr>
        </p:nvSpPr>
        <p:spPr/>
        <p:txBody>
          <a:bodyPr>
            <a:normAutofit fontScale="85000" lnSpcReduction="10000"/>
          </a:bodyPr>
          <a:lstStyle/>
          <a:p>
            <a:r>
              <a:rPr lang="fa-IR" dirty="0" smtClean="0"/>
              <a:t>مهارت هجنبه ي اجرایی و عملیاتی دارد و در کلاس صورت می گیرد، اماباید با مطالعه و برنامه ریزي قبلی همراه باشد. در غیر این صورت، فاقد سیر منطقی خواهد بود و موجب آسیب زدگی در کیفیت</a:t>
            </a:r>
          </a:p>
          <a:p>
            <a:r>
              <a:rPr lang="fa-IR" dirty="0" smtClean="0"/>
              <a:t>آموزش می شود. این مهارت ها عبارتند از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الف: اجرای آزمون رفتار ورودی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رفتار ورودي عبارت است از مهارت ها و توانایی هایی که شاگردان باید قبل از شروع درس جدید دارا باشند تا بتوانند</a:t>
            </a:r>
          </a:p>
          <a:p>
            <a:r>
              <a:rPr lang="fa-IR" dirty="0" smtClean="0"/>
              <a:t>با موفقیت به اهداف جزئی دست یابند. در این مرحله، معلم باید مهارت هاي مذکور را مورد سنجش قرار دهد و با آزمون رفتارورودي، یک وجه مشترکی بین فراگیران که گاهی از نظر رفتار ورودي متفاوت هستند بیابد</a:t>
            </a:r>
            <a:endParaRPr lang="fa-I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70000" lnSpcReduction="20000"/>
          </a:bodyPr>
          <a:lstStyle/>
          <a:p>
            <a:r>
              <a:rPr lang="fa-IR" dirty="0" smtClean="0"/>
              <a:t>در آزمون رفتار ورودي باید دید که آیا فراگیران درمورداهداف جزئی اطلاعات لازم را دارندو این آگاهی ها در چه سطحی</a:t>
            </a:r>
          </a:p>
          <a:p>
            <a:r>
              <a:rPr lang="fa-IR" dirty="0" smtClean="0"/>
              <a:t>است؟ وقتی مشخص شد که آنان در کدام یک از مراحل فوق فاقد اطلاعات هستند، درس جدید از همان قسمت آغاز می شود. اگر</a:t>
            </a:r>
          </a:p>
          <a:p>
            <a:r>
              <a:rPr lang="fa-IR" dirty="0" smtClean="0"/>
              <a:t>دو هدف جزئی را قبلاً می دانسته اند، از هدف جزئی سوم به بعد آموزش داده می شود .</a:t>
            </a:r>
          </a:p>
          <a:p>
            <a:endParaRPr lang="fa-I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ب: مهارت برقراری ارتباط</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ارتباط در بخش آموزش عبارت است از فرآیندي که به موجب آن بین پیام دهنده )معلم(</a:t>
            </a:r>
          </a:p>
          <a:p>
            <a:r>
              <a:rPr lang="fa-IR" dirty="0" smtClean="0"/>
              <a:t>و پیام گیرنده )فراگیر( به منظور انتقال پیام )ارسال و دریافت( رابطه اي برقرار می شود. ارتباط، زمانی ایجاد می شود که محتواي</a:t>
            </a:r>
          </a:p>
          <a:p>
            <a:r>
              <a:rPr lang="fa-IR" dirty="0" smtClean="0"/>
              <a:t>پیام به گیرنده منتقل شود و دریافت آن از گیرنده به فرستنده اعلام شود. بنابراین در فرآیند ارتباط در آموزش با یک مثلث سروکار</a:t>
            </a:r>
          </a:p>
          <a:p>
            <a:r>
              <a:rPr lang="fa-IR" dirty="0" smtClean="0"/>
              <a:t>داریم : فرستنده، گیرنده و پیام (همان متن آموزشی )است.</a:t>
            </a:r>
            <a:endParaRPr lang="fa-I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د: مهارت آماده سازی</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آماده سازي فعالیتی است که معلم از طریق آن می کوشد ارتباط معناداري بین تجارب پیشین فراگیران و نیازهاي آنها با اهداف</a:t>
            </a:r>
          </a:p>
          <a:p>
            <a:r>
              <a:rPr lang="fa-IR" dirty="0" smtClean="0"/>
              <a:t>آموزشی ایجاد کند. معلم با ایجاد تمرکز عمومی )که در قسمت قبلی بیان شد( و ایجاد علاقه و انگیزه براي فراگیران نسبت به</a:t>
            </a:r>
          </a:p>
          <a:p>
            <a:r>
              <a:rPr lang="fa-IR" dirty="0" smtClean="0"/>
              <a:t>مطلب آموزشی و نیز ایجاد کنجکاوي با طرح سئوالاتی که احتمال می رود </a:t>
            </a:r>
            <a:r>
              <a:rPr lang="fa-IR" smtClean="0"/>
              <a:t>دانش آموزش نسبت </a:t>
            </a:r>
            <a:r>
              <a:rPr lang="fa-IR" dirty="0" smtClean="0"/>
              <a:t>به آنها آگاهی نداشته باشد، می تواند</a:t>
            </a:r>
          </a:p>
          <a:p>
            <a:r>
              <a:rPr lang="fa-IR" dirty="0" smtClean="0"/>
              <a:t>کلاس را آماده ي درس جدید کند</a:t>
            </a:r>
            <a:endParaRPr lang="fa-I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ج- مهارت تمرکزبخشی</a:t>
            </a:r>
            <a:endParaRPr lang="fa-IR" dirty="0"/>
          </a:p>
        </p:txBody>
      </p:sp>
      <p:sp>
        <p:nvSpPr>
          <p:cNvPr id="3" name="Subtitle 2"/>
          <p:cNvSpPr>
            <a:spLocks noGrp="1"/>
          </p:cNvSpPr>
          <p:nvPr>
            <p:ph type="subTitle" idx="1"/>
          </p:nvPr>
        </p:nvSpPr>
        <p:spPr/>
        <p:txBody>
          <a:bodyPr/>
          <a:lstStyle/>
          <a:p>
            <a:r>
              <a:rPr lang="fa-IR" dirty="0" smtClean="0"/>
              <a:t>معلم باید عوامل مخل در کلاس را که مانع تمرکز فراگیران می شود از بین ببرد و لازمه ي این کار شناخت آن عوامل است.</a:t>
            </a:r>
            <a:endParaRPr lang="fa-I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عوامل مخل تمرکز در کلاس</a:t>
            </a:r>
            <a:endParaRPr lang="fa-IR" dirty="0"/>
          </a:p>
        </p:txBody>
      </p:sp>
      <p:sp>
        <p:nvSpPr>
          <p:cNvPr id="3" name="Subtitle 2"/>
          <p:cNvSpPr>
            <a:spLocks noGrp="1"/>
          </p:cNvSpPr>
          <p:nvPr>
            <p:ph type="subTitle" idx="1"/>
          </p:nvPr>
        </p:nvSpPr>
        <p:spPr/>
        <p:txBody>
          <a:bodyPr>
            <a:normAutofit fontScale="55000" lnSpcReduction="20000"/>
          </a:bodyPr>
          <a:lstStyle/>
          <a:p>
            <a:r>
              <a:rPr lang="fa-IR" dirty="0" smtClean="0"/>
              <a:t> عدم تعادل در حرکت هاي معلم و گاه استفاده نابجا و ناموزون از دست ها .</a:t>
            </a:r>
          </a:p>
          <a:p>
            <a:r>
              <a:rPr lang="fa-IR" dirty="0" smtClean="0"/>
              <a:t> اشکال در صداي معلم که در جاذبه ي کلاس و ایجاد تمرکز نقش مهمی دارد. مثلاً صداي خشن و بیش از اندازه بلند و یا</a:t>
            </a:r>
          </a:p>
          <a:p>
            <a:r>
              <a:rPr lang="fa-IR" dirty="0" smtClean="0"/>
              <a:t>کوتاه و نامفهوم و یا یکنواخت و کسل کننده از موانع تمرکز بخشی است. معلم با تغییر نوع تکلم و یا آهنگ صداي خود</a:t>
            </a:r>
          </a:p>
          <a:p>
            <a:r>
              <a:rPr lang="fa-IR" dirty="0" smtClean="0"/>
              <a:t>می تواند ارتباطی دوستانه و محبت آمیز با فراگیران داشته باشد و از آشفتگی کلاس ممانعت کند</a:t>
            </a:r>
            <a:endParaRPr lang="fa-I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62500" lnSpcReduction="20000"/>
          </a:bodyPr>
          <a:lstStyle/>
          <a:p>
            <a:r>
              <a:rPr lang="fa-IR" dirty="0" smtClean="0"/>
              <a:t> عدم تنوع در برقراري رابطه در کلاس و استفاده از رفتارها و سخن هاي کلیشه اي .</a:t>
            </a:r>
          </a:p>
          <a:p>
            <a:r>
              <a:rPr lang="fa-IR" dirty="0" smtClean="0"/>
              <a:t> عدم استفاده از حواس دیگر دانش پژوهان، غیر از چشم و گوش به تناسب موضوع آموزشی .</a:t>
            </a:r>
          </a:p>
          <a:p>
            <a:r>
              <a:rPr lang="fa-IR" dirty="0" smtClean="0"/>
              <a:t> در فاصله اي کوتاه و یا تکرار یک » تیک عصبی « به کار بردن تکیه کلام هاي آزار دهنده و یا داشتن حالت هایی مثل</a:t>
            </a:r>
          </a:p>
          <a:p>
            <a:r>
              <a:rPr lang="fa-IR" dirty="0" smtClean="0"/>
              <a:t>رفتار</a:t>
            </a:r>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سطوح یادگیری در حیطهٔ عاطفی</a:t>
            </a:r>
            <a:endParaRPr lang="fa-IR" dirty="0"/>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ه - مهارت ارایه ی درس جدید</a:t>
            </a:r>
            <a:endParaRPr lang="fa-IR" dirty="0"/>
          </a:p>
        </p:txBody>
      </p:sp>
      <p:sp>
        <p:nvSpPr>
          <p:cNvPr id="3" name="Subtitle 2"/>
          <p:cNvSpPr>
            <a:spLocks noGrp="1"/>
          </p:cNvSpPr>
          <p:nvPr>
            <p:ph type="subTitle" idx="1"/>
          </p:nvPr>
        </p:nvSpPr>
        <p:spPr/>
        <p:txBody>
          <a:bodyPr>
            <a:normAutofit fontScale="92500"/>
          </a:bodyPr>
          <a:lstStyle/>
          <a:p>
            <a:r>
              <a:rPr lang="fa-IR" dirty="0" smtClean="0"/>
              <a:t>با استفاده از روش مناسب و بهره گیري از طرح درسی که پیش از کلاس نوشته شده است و با خلاقیت هاي خاص و گاه منحصربه فرد برخی از معلمان این مرحله به خوبی صورت می گیرد .</a:t>
            </a:r>
            <a:endParaRPr lang="fa-I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normAutofit fontScale="85000" lnSpcReduction="20000"/>
          </a:bodyPr>
          <a:lstStyle/>
          <a:p>
            <a:r>
              <a:rPr lang="fa-IR" dirty="0" smtClean="0"/>
              <a:t>در ارائه درس جدید هر هدف رفتاری دریک مرحله از مراحل تدریس ارائه می شودپس از ارائه محتواوانجام فعالیت های پیش بینی شده برای اطمینان از تحقق هدف پیش بینی شده در طراحی آموزشی ارزشیابی ضمن تدریس صورت می گیردسپس برای اهداف رفتاری بعدی به همین روال عمل می گردد</a:t>
            </a:r>
            <a:endParaRPr lang="fa-IR"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و- مهارت جمع بندی</a:t>
            </a:r>
            <a:endParaRPr lang="fa-IR" dirty="0"/>
          </a:p>
        </p:txBody>
      </p:sp>
      <p:sp>
        <p:nvSpPr>
          <p:cNvPr id="3" name="Subtitle 2"/>
          <p:cNvSpPr>
            <a:spLocks noGrp="1"/>
          </p:cNvSpPr>
          <p:nvPr>
            <p:ph type="subTitle" idx="1"/>
          </p:nvPr>
        </p:nvSpPr>
        <p:spPr/>
        <p:txBody>
          <a:bodyPr>
            <a:normAutofit fontScale="70000" lnSpcReduction="20000"/>
          </a:bodyPr>
          <a:lstStyle/>
          <a:p>
            <a:r>
              <a:rPr lang="fa-IR" dirty="0" smtClean="0"/>
              <a:t>معلم در پایان کلاس براي رساندن فراگیران به نتیجه ي مناسب و ایجاد ارتباط بین مباحث جدید و مطالب قبلی و رابطه ي درس</a:t>
            </a:r>
          </a:p>
          <a:p>
            <a:r>
              <a:rPr lang="fa-IR" dirty="0" smtClean="0"/>
              <a:t>جدید با مباحث بعدي، به جمع بندي مطالب به صورت خلاصه می پردازد. البته ممکن است معلم از دانش آموزان بخواهد که این</a:t>
            </a:r>
          </a:p>
          <a:p>
            <a:r>
              <a:rPr lang="fa-IR" dirty="0" smtClean="0"/>
              <a:t>جمع بندي را انجام دهد و خود به رفع نواقص او بپردازد</a:t>
            </a:r>
            <a:endParaRPr lang="fa-I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t>         م-مهارت تعیین تکلیف</a:t>
            </a:r>
            <a:endParaRPr lang="fa-IR" dirty="0"/>
          </a:p>
        </p:txBody>
      </p:sp>
      <p:sp>
        <p:nvSpPr>
          <p:cNvPr id="3" name="Subtitle 2"/>
          <p:cNvSpPr>
            <a:spLocks noGrp="1"/>
          </p:cNvSpPr>
          <p:nvPr>
            <p:ph type="subTitle" idx="1"/>
          </p:nvPr>
        </p:nvSpPr>
        <p:spPr/>
        <p:txBody>
          <a:bodyPr>
            <a:normAutofit fontScale="62500" lnSpcReduction="20000"/>
          </a:bodyPr>
          <a:lstStyle/>
          <a:p>
            <a:r>
              <a:rPr lang="fa-IR" dirty="0" smtClean="0"/>
              <a:t>معلم پس از ارایه ي درس جدید و رسیدن به مرحله ي پایانی، یعنی جمع بندي، به فعالیت هاي تکمیلی می پردازد. او براي کامل کردن فرآیند یادگیري می تواند روشی مناسب با سطح مخاطبان و موضوع مورد نظر را انتخاب کند تا به این مقصود برسد. مثلاً باارایه ي خلاصه ي درس به فراگیران، تعیین تکلیف شب، طرح مسأله و درخواست حل آن در کلاس یا در منزل، تعیین تحقیق کلاسی، تعیین واحدکار (پروژه) ارزشیابی به میزان یادگیري آنها بیفزاید و فعالیت آموزشی خویش را کامل کند</a:t>
            </a:r>
            <a:endParaRPr lang="fa-I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(receiving)</a:t>
            </a:r>
            <a:r>
              <a:rPr lang="fa-IR" dirty="0" smtClean="0"/>
              <a:t>دریافت و توجه کردن</a:t>
            </a:r>
            <a:endParaRPr lang="fa-IR" dirty="0"/>
          </a:p>
        </p:txBody>
      </p:sp>
      <p:sp>
        <p:nvSpPr>
          <p:cNvPr id="3" name="Subtitle 2"/>
          <p:cNvSpPr>
            <a:spLocks noGrp="1"/>
          </p:cNvSpPr>
          <p:nvPr>
            <p:ph type="subTitle" idx="1"/>
          </p:nvPr>
        </p:nvSpPr>
        <p:spPr/>
        <p:txBody>
          <a:bodyPr/>
          <a:lstStyle/>
          <a:p>
            <a:r>
              <a:rPr lang="fa-IR" dirty="0" smtClean="0"/>
              <a:t>اين دسته از هدف‌ها شامل رفتار‌هايى است که از وجود پديده خبر مى‌دهددريافت و توجه در تدريس عبارت است از جلب، حفظ و هدايت توجه شاگرد نسبت به فعاليت آموزشي.</a:t>
            </a:r>
            <a:endParaRPr lang="fa-I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764704"/>
            <a:ext cx="9144000" cy="4536504"/>
          </a:xfrm>
        </p:spPr>
        <p:txBody>
          <a:bodyPr/>
          <a:lstStyle/>
          <a:p>
            <a:r>
              <a:rPr lang="fa-IR" dirty="0" smtClean="0"/>
              <a:t>  پاسخ دادن (</a:t>
            </a:r>
            <a:r>
              <a:rPr lang="en-US" dirty="0" smtClean="0"/>
              <a:t>responding</a:t>
            </a:r>
            <a:r>
              <a:rPr lang="fa-IR" dirty="0" smtClean="0"/>
              <a:t>) در اين سطح، شخص بايد واکنشى در مورد مسألهٔ مورد نظرش نشان دهد. دامنهٔ سطح پاسخ دادن از پيروى و متقاعد شدن شروع مى‌شود و تا تمايل به پاسخ دادن و داوطلبانه اقدام کردن و سرانجام، پاسخ دادن همراه با رضايت و خشنودى پيش مى‌رود. </a:t>
            </a:r>
            <a:endParaRPr lang="fa-I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t>
            </a:r>
            <a:r>
              <a:rPr lang="en-US" dirty="0" err="1" smtClean="0"/>
              <a:t>valuin</a:t>
            </a:r>
            <a:r>
              <a:rPr lang="fa-IR" dirty="0" smtClean="0"/>
              <a:t>       ارزش‌گذارى (</a:t>
            </a:r>
            <a:r>
              <a:rPr lang="en-US" dirty="0" smtClean="0"/>
              <a:t> </a:t>
            </a:r>
            <a:endParaRPr lang="fa-IR" dirty="0"/>
          </a:p>
        </p:txBody>
      </p:sp>
      <p:sp>
        <p:nvSpPr>
          <p:cNvPr id="3" name="Subtitle 2"/>
          <p:cNvSpPr>
            <a:spLocks noGrp="1"/>
          </p:cNvSpPr>
          <p:nvPr>
            <p:ph type="subTitle" idx="1"/>
          </p:nvPr>
        </p:nvSpPr>
        <p:spPr/>
        <p:txBody>
          <a:bodyPr/>
          <a:lstStyle/>
          <a:p>
            <a:r>
              <a:rPr lang="fa-IR" dirty="0" smtClean="0"/>
              <a:t>ارزش‌گذارى مبتنى بر درونى کردن دستهٔ معينى از ارزش‌ها است.</a:t>
            </a:r>
            <a:endParaRPr lang="fa-I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342</TotalTime>
  <Words>3901</Words>
  <Application>Microsoft Office PowerPoint</Application>
  <PresentationFormat>On-screen Show (4:3)</PresentationFormat>
  <Paragraphs>160</Paragraphs>
  <Slides>63</Slides>
  <Notes>1</Notes>
  <HiddenSlides>0</HiddenSlides>
  <MMClips>0</MMClips>
  <ScaleCrop>false</ScaleCrop>
  <HeadingPairs>
    <vt:vector size="4" baseType="variant">
      <vt:variant>
        <vt:lpstr>Theme</vt:lpstr>
      </vt:variant>
      <vt:variant>
        <vt:i4>1</vt:i4>
      </vt:variant>
      <vt:variant>
        <vt:lpstr>Slide Titles</vt:lpstr>
      </vt:variant>
      <vt:variant>
        <vt:i4>63</vt:i4>
      </vt:variant>
    </vt:vector>
  </HeadingPairs>
  <TitlesOfParts>
    <vt:vector size="64" baseType="lpstr">
      <vt:lpstr>Flow</vt:lpstr>
      <vt:lpstr>       اصول و روشهای  تدریس</vt:lpstr>
      <vt:lpstr>Slide 2</vt:lpstr>
      <vt:lpstr>Slide 3</vt:lpstr>
      <vt:lpstr>Slide 4</vt:lpstr>
      <vt:lpstr>Slide 5</vt:lpstr>
      <vt:lpstr>   سطوح یادگیری در حیطهٔ عاطفی</vt:lpstr>
      <vt:lpstr>(receiving)دریافت و توجه کردن</vt:lpstr>
      <vt:lpstr>Slide 8</vt:lpstr>
      <vt:lpstr>(valuin       ارزش‌گذارى ( </vt:lpstr>
      <vt:lpstr>           سازماندهى ارزش‌ها </vt:lpstr>
      <vt:lpstr>     تبلور ارزش‌هاى سازمان يافته</vt:lpstr>
      <vt:lpstr>      انواع روش های تدریس</vt:lpstr>
      <vt:lpstr>روش های تدریس سنتی</vt:lpstr>
      <vt:lpstr>            روش سقراطی  </vt:lpstr>
      <vt:lpstr>   2  - روش مکتب خانه ای</vt:lpstr>
      <vt:lpstr>        روش های نوین تدریس</vt:lpstr>
      <vt:lpstr>روش آزمایشی (آزمایشگاهی)</vt:lpstr>
      <vt:lpstr>       محاسن روش آزمايشى </vt:lpstr>
      <vt:lpstr>   محدوديت روش آزمايشى </vt:lpstr>
      <vt:lpstr>روش ایفای نقش</vt:lpstr>
      <vt:lpstr> افرادى شرکت کننده در روش ايفاى نقش </vt:lpstr>
      <vt:lpstr> محاسن روش ايفاى نقش</vt:lpstr>
      <vt:lpstr>  محدوديت‌هاى روش ايفاى نقش </vt:lpstr>
      <vt:lpstr>روش پرسش و پاسخ</vt:lpstr>
      <vt:lpstr>Slide 25</vt:lpstr>
      <vt:lpstr>Slide 26</vt:lpstr>
      <vt:lpstr>      محاسن روش پرسش و پاسخ </vt:lpstr>
      <vt:lpstr>محدوديت‌هاى روش پرسش و پاسخ </vt:lpstr>
      <vt:lpstr>روش بحث گروهی</vt:lpstr>
      <vt:lpstr>اهداف روش بحث گروهی</vt:lpstr>
      <vt:lpstr>انواع روش بحث گروهی</vt:lpstr>
      <vt:lpstr>محاسن روش بحث گروهی</vt:lpstr>
      <vt:lpstr>محدودیت‌های روش بحث گروهی</vt:lpstr>
      <vt:lpstr>روش سخنرانی</vt:lpstr>
      <vt:lpstr>محاسن روش سخنرانی</vt:lpstr>
      <vt:lpstr>محدودیت‌های روش سخنرانی</vt:lpstr>
      <vt:lpstr>روش نمایشی </vt:lpstr>
      <vt:lpstr>مراحل اجراى روش نمايشى </vt:lpstr>
      <vt:lpstr>Slide 39</vt:lpstr>
      <vt:lpstr>  محاسن و محدوديت‌هاى روش نمايشى </vt:lpstr>
      <vt:lpstr>روش گردش علمی</vt:lpstr>
      <vt:lpstr>       مهارت های تدریس</vt:lpstr>
      <vt:lpstr>     مهارت های قبل از تدریس</vt:lpstr>
      <vt:lpstr>     طرح و برنامه ي درسی سالانه</vt:lpstr>
      <vt:lpstr>Slide 45</vt:lpstr>
      <vt:lpstr>      طرح و برنامه ی درسی روزانه</vt:lpstr>
      <vt:lpstr>         اجزاي طرح درس روزانه</vt:lpstr>
      <vt:lpstr>Slide 48</vt:lpstr>
      <vt:lpstr>Slide 49</vt:lpstr>
      <vt:lpstr>Slide 50</vt:lpstr>
      <vt:lpstr>Slide 51</vt:lpstr>
      <vt:lpstr>        مهارت های ضمن تدریس</vt:lpstr>
      <vt:lpstr>الف: اجرای آزمون رفتار ورودی</vt:lpstr>
      <vt:lpstr>Slide 54</vt:lpstr>
      <vt:lpstr>       ب: مهارت برقراری ارتباط</vt:lpstr>
      <vt:lpstr>          د: مهارت آماده سازی</vt:lpstr>
      <vt:lpstr>         ج- مهارت تمرکزبخشی</vt:lpstr>
      <vt:lpstr>        عوامل مخل تمرکز در کلاس</vt:lpstr>
      <vt:lpstr>Slide 59</vt:lpstr>
      <vt:lpstr>   ه - مهارت ارایه ی درس جدید</vt:lpstr>
      <vt:lpstr>Slide 61</vt:lpstr>
      <vt:lpstr>           و- مهارت جمع بندی</vt:lpstr>
      <vt:lpstr>         م-مهارت تعیین تکلیف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کلیات روشها و فنون تدریس</dc:title>
  <dc:creator>acer</dc:creator>
  <cp:lastModifiedBy>acer</cp:lastModifiedBy>
  <cp:revision>46</cp:revision>
  <dcterms:created xsi:type="dcterms:W3CDTF">2020-04-12T06:11:43Z</dcterms:created>
  <dcterms:modified xsi:type="dcterms:W3CDTF">2020-06-10T07:25:21Z</dcterms:modified>
</cp:coreProperties>
</file>