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30"/>
  </p:notesMasterIdLst>
  <p:sldIdLst>
    <p:sldId id="346" r:id="rId2"/>
    <p:sldId id="347" r:id="rId3"/>
    <p:sldId id="348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6" r:id="rId12"/>
    <p:sldId id="357" r:id="rId13"/>
    <p:sldId id="358" r:id="rId14"/>
    <p:sldId id="359" r:id="rId15"/>
    <p:sldId id="360" r:id="rId16"/>
    <p:sldId id="362" r:id="rId17"/>
    <p:sldId id="363" r:id="rId18"/>
    <p:sldId id="364" r:id="rId19"/>
    <p:sldId id="365" r:id="rId20"/>
    <p:sldId id="366" r:id="rId21"/>
    <p:sldId id="367" r:id="rId22"/>
    <p:sldId id="368" r:id="rId23"/>
    <p:sldId id="369" r:id="rId24"/>
    <p:sldId id="370" r:id="rId25"/>
    <p:sldId id="382" r:id="rId26"/>
    <p:sldId id="383" r:id="rId27"/>
    <p:sldId id="371" r:id="rId28"/>
    <p:sldId id="372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5pPr>
    <a:lvl6pPr marL="2286000" algn="l" defTabSz="914400" rtl="0" eaLnBrk="1" latinLnBrk="0" hangingPunct="1"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6pPr>
    <a:lvl7pPr marL="2743200" algn="l" defTabSz="914400" rtl="0" eaLnBrk="1" latinLnBrk="0" hangingPunct="1"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7pPr>
    <a:lvl8pPr marL="3200400" algn="l" defTabSz="914400" rtl="0" eaLnBrk="1" latinLnBrk="0" hangingPunct="1"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8pPr>
    <a:lvl9pPr marL="3657600" algn="l" defTabSz="914400" rtl="0" eaLnBrk="1" latinLnBrk="0" hangingPunct="1"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FFFF99"/>
    <a:srgbClr val="FF66CC"/>
    <a:srgbClr val="FF9933"/>
    <a:srgbClr val="00FF00"/>
    <a:srgbClr val="61CAFF"/>
    <a:srgbClr val="FF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48" autoAdjust="0"/>
    <p:restoredTop sz="94595" autoAdjust="0"/>
  </p:normalViewPr>
  <p:slideViewPr>
    <p:cSldViewPr>
      <p:cViewPr varScale="1">
        <p:scale>
          <a:sx n="70" d="100"/>
          <a:sy n="70" d="100"/>
        </p:scale>
        <p:origin x="-53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06/relationships/legacyDocTextInfo" Target="legacyDocTextInfo.bin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drawings/_rels/vmlDrawing2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7.bin"/><Relationship Id="rId2" Type="http://schemas.microsoft.com/office/2006/relationships/legacyDiagramText" Target="legacyDiagramText6.bin"/><Relationship Id="rId1" Type="http://schemas.microsoft.com/office/2006/relationships/legacyDiagramText" Target="legacyDiagramText5.bin"/><Relationship Id="rId5" Type="http://schemas.microsoft.com/office/2006/relationships/legacyDiagramText" Target="legacyDiagramText9.bin"/><Relationship Id="rId4" Type="http://schemas.microsoft.com/office/2006/relationships/legacyDiagramText" Target="legacyDiagramText8.bin"/></Relationships>
</file>

<file path=ppt/drawings/_rels/vmlDrawing3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17.bin"/><Relationship Id="rId3" Type="http://schemas.microsoft.com/office/2006/relationships/legacyDiagramText" Target="legacyDiagramText12.bin"/><Relationship Id="rId7" Type="http://schemas.microsoft.com/office/2006/relationships/legacyDiagramText" Target="legacyDiagramText16.bin"/><Relationship Id="rId12" Type="http://schemas.microsoft.com/office/2006/relationships/legacyDiagramText" Target="legacyDiagramText21.bin"/><Relationship Id="rId2" Type="http://schemas.microsoft.com/office/2006/relationships/legacyDiagramText" Target="legacyDiagramText11.bin"/><Relationship Id="rId1" Type="http://schemas.microsoft.com/office/2006/relationships/legacyDiagramText" Target="legacyDiagramText10.bin"/><Relationship Id="rId6" Type="http://schemas.microsoft.com/office/2006/relationships/legacyDiagramText" Target="legacyDiagramText15.bin"/><Relationship Id="rId11" Type="http://schemas.microsoft.com/office/2006/relationships/legacyDiagramText" Target="legacyDiagramText20.bin"/><Relationship Id="rId5" Type="http://schemas.microsoft.com/office/2006/relationships/legacyDiagramText" Target="legacyDiagramText14.bin"/><Relationship Id="rId10" Type="http://schemas.microsoft.com/office/2006/relationships/legacyDiagramText" Target="legacyDiagramText19.bin"/><Relationship Id="rId4" Type="http://schemas.microsoft.com/office/2006/relationships/legacyDiagramText" Target="legacyDiagramText13.bin"/><Relationship Id="rId9" Type="http://schemas.microsoft.com/office/2006/relationships/legacyDiagramText" Target="legacyDiagramText18.bin"/></Relationships>
</file>

<file path=ppt/drawings/_rels/vmlDrawing4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29.bin"/><Relationship Id="rId3" Type="http://schemas.microsoft.com/office/2006/relationships/legacyDiagramText" Target="legacyDiagramText24.bin"/><Relationship Id="rId7" Type="http://schemas.microsoft.com/office/2006/relationships/legacyDiagramText" Target="legacyDiagramText28.bin"/><Relationship Id="rId2" Type="http://schemas.microsoft.com/office/2006/relationships/legacyDiagramText" Target="legacyDiagramText23.bin"/><Relationship Id="rId1" Type="http://schemas.microsoft.com/office/2006/relationships/legacyDiagramText" Target="legacyDiagramText22.bin"/><Relationship Id="rId6" Type="http://schemas.microsoft.com/office/2006/relationships/legacyDiagramText" Target="legacyDiagramText27.bin"/><Relationship Id="rId5" Type="http://schemas.microsoft.com/office/2006/relationships/legacyDiagramText" Target="legacyDiagramText26.bin"/><Relationship Id="rId4" Type="http://schemas.microsoft.com/office/2006/relationships/legacyDiagramText" Target="legacyDiagramText25.bin"/></Relationships>
</file>

<file path=ppt/drawings/_rels/vmlDrawing5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2.bin"/><Relationship Id="rId2" Type="http://schemas.microsoft.com/office/2006/relationships/legacyDiagramText" Target="legacyDiagramText31.bin"/><Relationship Id="rId1" Type="http://schemas.microsoft.com/office/2006/relationships/legacyDiagramText" Target="legacyDiagramText30.bin"/><Relationship Id="rId5" Type="http://schemas.microsoft.com/office/2006/relationships/legacyDiagramText" Target="legacyDiagramText34.bin"/><Relationship Id="rId4" Type="http://schemas.microsoft.com/office/2006/relationships/legacyDiagramText" Target="legacyDiagramText33.bin"/></Relationships>
</file>

<file path=ppt/drawings/_rels/vmlDrawing6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42.bin"/><Relationship Id="rId3" Type="http://schemas.microsoft.com/office/2006/relationships/legacyDiagramText" Target="legacyDiagramText37.bin"/><Relationship Id="rId7" Type="http://schemas.microsoft.com/office/2006/relationships/legacyDiagramText" Target="legacyDiagramText41.bin"/><Relationship Id="rId2" Type="http://schemas.microsoft.com/office/2006/relationships/legacyDiagramText" Target="legacyDiagramText36.bin"/><Relationship Id="rId1" Type="http://schemas.microsoft.com/office/2006/relationships/legacyDiagramText" Target="legacyDiagramText35.bin"/><Relationship Id="rId6" Type="http://schemas.microsoft.com/office/2006/relationships/legacyDiagramText" Target="legacyDiagramText40.bin"/><Relationship Id="rId5" Type="http://schemas.microsoft.com/office/2006/relationships/legacyDiagramText" Target="legacyDiagramText39.bin"/><Relationship Id="rId10" Type="http://schemas.microsoft.com/office/2006/relationships/legacyDiagramText" Target="legacyDiagramText44.bin"/><Relationship Id="rId4" Type="http://schemas.microsoft.com/office/2006/relationships/legacyDiagramText" Target="legacyDiagramText38.bin"/><Relationship Id="rId9" Type="http://schemas.microsoft.com/office/2006/relationships/legacyDiagramText" Target="legacyDiagramText43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cs typeface="Arial" charset="0"/>
              </a:defRPr>
            </a:lvl1pPr>
          </a:lstStyle>
          <a:p>
            <a:fld id="{D949F557-97A3-4C18-BB4A-C3539C52CB79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85699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D81C0A-F980-46BC-944F-CF1BA9496E68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5DECF-88EC-494B-86E1-CFBE65BD81D4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56F0FD-A38D-4F40-8A59-E11BF12DFC04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09FA60-4629-4B8F-A520-EBE4751D2F51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76400"/>
            <a:ext cx="8540750" cy="2135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1625" y="3963988"/>
            <a:ext cx="8540750" cy="2135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EEC403-E9C9-4ACB-B37E-E48F43BF3F97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8540750" cy="2135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625" y="3963988"/>
            <a:ext cx="8540750" cy="2135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B6EBF-D4BF-4CE5-8C94-EBBB5E9C0961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66E4F9-26AB-432D-A4F1-839840D41240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76400"/>
            <a:ext cx="4194175" cy="2135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63988"/>
            <a:ext cx="4194175" cy="2135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AE852-5605-4508-881D-8DD9181D691F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56BB02-89BC-41CA-BD9B-9EAD739F3FF3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A9AFB4-D568-4912-8A6A-63EF35B2B523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25D73B-FADE-45BD-90DF-1ACFCB24CB28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99DD0A-BAC9-4A17-B6E7-F1E8EA467306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1F5D50-052A-49C3-A92E-D8E6DCA554BC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937C42-7F25-40B8-8C8D-69BAAA712A4C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8F8587-0624-44DC-9623-7B889A2C036A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432373-D974-476F-BA0F-24DE98CA85A8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4675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4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4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4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fld id="{22A9387C-87AA-4FDD-93D0-6F50FA41198A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  <p:sldLayoutId id="2147483780" r:id="rId15"/>
    <p:sldLayoutId id="2147483781" r:id="rId16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20A0752A-6862-4346-811F-33EBA36C5A6A}" type="slidenum">
              <a:rPr lang="en-US" altLang="fa-IR"/>
              <a:pPr/>
              <a:t>1</a:t>
            </a:fld>
            <a:endParaRPr lang="en-US" altLang="fa-IR"/>
          </a:p>
        </p:txBody>
      </p:sp>
      <p:sp>
        <p:nvSpPr>
          <p:cNvPr id="185348" name="Rectangle 4"/>
          <p:cNvSpPr>
            <a:spLocks noGrp="1" noRot="1" noChangeArrowheads="1"/>
          </p:cNvSpPr>
          <p:nvPr>
            <p:ph type="ctrTitle"/>
          </p:nvPr>
        </p:nvSpPr>
        <p:spPr>
          <a:xfrm>
            <a:off x="755650" y="1484313"/>
            <a:ext cx="7772400" cy="1600200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fa-IR" sz="12900" smtClean="0">
                <a:solidFill>
                  <a:srgbClr val="CA1CA9"/>
                </a:solidFill>
              </a:rPr>
              <a:t>فصل پنجم</a:t>
            </a:r>
            <a:endParaRPr lang="en-US" sz="12900" smtClean="0">
              <a:solidFill>
                <a:srgbClr val="CA1CA9"/>
              </a:solidFill>
            </a:endParaRPr>
          </a:p>
        </p:txBody>
      </p:sp>
      <p:sp>
        <p:nvSpPr>
          <p:cNvPr id="185349" name="Rectangle 5"/>
          <p:cNvSpPr>
            <a:spLocks noGrp="1" noRot="1" noChangeArrowheads="1"/>
          </p:cNvSpPr>
          <p:nvPr>
            <p:ph type="subTitle" idx="1"/>
          </p:nvPr>
        </p:nvSpPr>
        <p:spPr>
          <a:xfrm>
            <a:off x="1187450" y="3933825"/>
            <a:ext cx="6945313" cy="1752600"/>
          </a:xfrm>
        </p:spPr>
        <p:txBody>
          <a:bodyPr/>
          <a:lstStyle/>
          <a:p>
            <a:pPr rtl="1" eaLnBrk="1" hangingPunct="1">
              <a:defRPr/>
            </a:pPr>
            <a:r>
              <a:rPr lang="fa-IR" sz="4400" smtClean="0">
                <a:solidFill>
                  <a:srgbClr val="FF9933"/>
                </a:solidFill>
                <a:cs typeface="B Zar" pitchFamily="2" charset="-78"/>
              </a:rPr>
              <a:t>عنوان فصل :آزمونهاي صحيح ـ غلط و جور كردني</a:t>
            </a:r>
            <a:endParaRPr lang="en-US" sz="4400" smtClean="0">
              <a:solidFill>
                <a:srgbClr val="FF9933"/>
              </a:solidFill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1000" fill="hold"/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1000" fill="hold"/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5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5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5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5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8" grpId="0"/>
      <p:bldP spid="185348" grpId="1"/>
      <p:bldP spid="18534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2E322-8CAB-4684-80F1-EBA7D441020C}" type="slidenum">
              <a:rPr lang="en-US" altLang="fa-IR"/>
              <a:pPr/>
              <a:t>10</a:t>
            </a:fld>
            <a:endParaRPr lang="en-US" altLang="fa-IR"/>
          </a:p>
        </p:txBody>
      </p:sp>
      <p:graphicFrame>
        <p:nvGraphicFramePr>
          <p:cNvPr id="194566" name="Organization Chart 6"/>
          <p:cNvGraphicFramePr>
            <a:graphicFrameLocks/>
          </p:cNvGraphicFramePr>
          <p:nvPr>
            <p:ph/>
          </p:nvPr>
        </p:nvGraphicFramePr>
        <p:xfrm>
          <a:off x="288925" y="203200"/>
          <a:ext cx="8496300" cy="5832475"/>
        </p:xfrm>
        <a:graphic>
          <a:graphicData uri="http://schemas.openxmlformats.org/drawingml/2006/compatibility">
            <com:legacyDrawing xmlns:com="http://schemas.openxmlformats.org/drawingml/2006/compatibility" spid="_x0000_s3072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94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19456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16AAF-BCA7-4BE9-97A0-32CAAFBA8E0C}" type="slidenum">
              <a:rPr lang="en-US" altLang="fa-IR"/>
              <a:pPr/>
              <a:t>11</a:t>
            </a:fld>
            <a:endParaRPr lang="en-US" altLang="fa-IR"/>
          </a:p>
        </p:txBody>
      </p:sp>
      <p:sp>
        <p:nvSpPr>
          <p:cNvPr id="1955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052513"/>
            <a:ext cx="8540750" cy="5046662"/>
          </a:xfrm>
        </p:spPr>
        <p:txBody>
          <a:bodyPr/>
          <a:lstStyle/>
          <a:p>
            <a:pPr lvl="1" algn="ctr" rtl="1" eaLnBrk="1" hangingPunct="1">
              <a:buFontTx/>
              <a:buNone/>
              <a:defRPr/>
            </a:pPr>
            <a:r>
              <a:rPr lang="fa-IR" sz="4000" b="1" smtClean="0">
                <a:solidFill>
                  <a:srgbClr val="FF0000"/>
                </a:solidFill>
                <a:cs typeface="B Zar" pitchFamily="2" charset="-78"/>
              </a:rPr>
              <a:t>نمونه سؤال صحيح و غلط</a:t>
            </a:r>
            <a:endParaRPr lang="fa-IR" smtClean="0">
              <a:solidFill>
                <a:srgbClr val="FF0000"/>
              </a:solidFill>
              <a:cs typeface="B Zar" pitchFamily="2" charset="-78"/>
            </a:endParaRPr>
          </a:p>
          <a:p>
            <a:pPr algn="ctr" rtl="1" eaLnBrk="1" hangingPunct="1">
              <a:buFont typeface="Wingdings" pitchFamily="2" charset="2"/>
              <a:buNone/>
              <a:defRPr/>
            </a:pPr>
            <a:r>
              <a:rPr lang="fa-IR" smtClean="0">
                <a:cs typeface="B Zar" pitchFamily="2" charset="-78"/>
              </a:rPr>
              <a:t> </a:t>
            </a:r>
          </a:p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مجموعه زاويه هاي داخلي هر چهار ضلعي 360 درجه است ؟</a:t>
            </a:r>
          </a:p>
          <a:p>
            <a:pPr algn="ctr" rtl="1" eaLnBrk="1" hangingPunct="1">
              <a:buFont typeface="Wingdings" pitchFamily="2" charset="2"/>
              <a:buNone/>
              <a:defRPr/>
            </a:pPr>
            <a:r>
              <a:rPr lang="fa-IR" smtClean="0">
                <a:cs typeface="B Zar" pitchFamily="2" charset="-78"/>
              </a:rPr>
              <a:t>صحيح        غلط    </a:t>
            </a:r>
            <a:endParaRPr lang="en-US" smtClean="0">
              <a:cs typeface="B Zar" pitchFamily="2" charset="-78"/>
            </a:endParaRPr>
          </a:p>
        </p:txBody>
      </p:sp>
      <p:sp>
        <p:nvSpPr>
          <p:cNvPr id="195588" name="Rectangle 4"/>
          <p:cNvSpPr>
            <a:spLocks noChangeArrowheads="1"/>
          </p:cNvSpPr>
          <p:nvPr/>
        </p:nvSpPr>
        <p:spPr bwMode="auto">
          <a:xfrm>
            <a:off x="4211638" y="3141663"/>
            <a:ext cx="503237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fa-IR" altLang="fa-IR"/>
          </a:p>
        </p:txBody>
      </p:sp>
      <p:sp>
        <p:nvSpPr>
          <p:cNvPr id="195589" name="Rectangle 5"/>
          <p:cNvSpPr>
            <a:spLocks noChangeArrowheads="1"/>
          </p:cNvSpPr>
          <p:nvPr/>
        </p:nvSpPr>
        <p:spPr bwMode="auto">
          <a:xfrm>
            <a:off x="2843213" y="3141663"/>
            <a:ext cx="503237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fa-IR" altLang="fa-I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5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5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7" grpId="0" build="p"/>
      <p:bldP spid="195588" grpId="0" animBg="1"/>
      <p:bldP spid="19558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7018D-525E-4880-A441-4C8B2E41811B}" type="slidenum">
              <a:rPr lang="en-US" altLang="fa-IR"/>
              <a:pPr/>
              <a:t>12</a:t>
            </a:fld>
            <a:endParaRPr lang="en-US" altLang="fa-IR"/>
          </a:p>
        </p:txBody>
      </p:sp>
      <p:sp>
        <p:nvSpPr>
          <p:cNvPr id="1966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765175"/>
            <a:ext cx="8510588" cy="1325563"/>
          </a:xfrm>
          <a:ln w="28575" cap="flat">
            <a:solidFill>
              <a:srgbClr val="33CCFF"/>
            </a:solidFill>
            <a:prstDash val="dash"/>
          </a:ln>
        </p:spPr>
        <p:txBody>
          <a:bodyPr/>
          <a:lstStyle/>
          <a:p>
            <a:pPr eaLnBrk="1" hangingPunct="1">
              <a:defRPr/>
            </a:pPr>
            <a:r>
              <a:rPr lang="fa-IR" sz="4800" smtClean="0">
                <a:solidFill>
                  <a:srgbClr val="FF0000"/>
                </a:solidFill>
                <a:cs typeface="B Zar" pitchFamily="2" charset="-78"/>
              </a:rPr>
              <a:t>نمونه سؤال اصلاحي</a:t>
            </a:r>
            <a:endParaRPr lang="en-US" sz="4800" smtClean="0">
              <a:solidFill>
                <a:srgbClr val="FF0000"/>
              </a:solidFill>
              <a:cs typeface="B Zar" pitchFamily="2" charset="-78"/>
            </a:endParaRPr>
          </a:p>
        </p:txBody>
      </p:sp>
      <p:sp>
        <p:nvSpPr>
          <p:cNvPr id="1966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2636838"/>
            <a:ext cx="8540750" cy="3462337"/>
          </a:xfrm>
          <a:ln>
            <a:solidFill>
              <a:srgbClr val="33CCFF"/>
            </a:solidFill>
          </a:ln>
        </p:spPr>
        <p:txBody>
          <a:bodyPr/>
          <a:lstStyle/>
          <a:p>
            <a:pPr algn="justLow" rtl="1" eaLnBrk="1" hangingPunct="1">
              <a:buFont typeface="Wingdings" pitchFamily="2" charset="2"/>
              <a:buNone/>
              <a:defRPr/>
            </a:pPr>
            <a:r>
              <a:rPr lang="fa-IR" smtClean="0">
                <a:cs typeface="B Zar" pitchFamily="2" charset="-78"/>
              </a:rPr>
              <a:t>در اين سؤال آزمون شونده بايد غلط را تشخيص دهد يا آنرا خط بزند و درست آن  را بنويسد. </a:t>
            </a:r>
          </a:p>
          <a:p>
            <a:pPr algn="justLow" rtl="1" eaLnBrk="1" hangingPunct="1">
              <a:buFont typeface="Wingdings" pitchFamily="2" charset="2"/>
              <a:buNone/>
              <a:defRPr/>
            </a:pPr>
            <a:r>
              <a:rPr lang="fa-IR" smtClean="0">
                <a:cs typeface="B Zar" pitchFamily="2" charset="-78"/>
              </a:rPr>
              <a:t>نمونه:  جذر عدد </a:t>
            </a:r>
            <a:r>
              <a:rPr lang="fa-IR" u="sng" smtClean="0">
                <a:cs typeface="B Zar" pitchFamily="2" charset="-78"/>
              </a:rPr>
              <a:t>64</a:t>
            </a:r>
            <a:r>
              <a:rPr lang="fa-IR" smtClean="0">
                <a:cs typeface="B Zar" pitchFamily="2" charset="-78"/>
              </a:rPr>
              <a:t>، عدد </a:t>
            </a:r>
            <a:r>
              <a:rPr lang="fa-IR" u="sng" smtClean="0">
                <a:cs typeface="B Zar" pitchFamily="2" charset="-78"/>
              </a:rPr>
              <a:t>9</a:t>
            </a:r>
            <a:r>
              <a:rPr lang="fa-IR" smtClean="0">
                <a:cs typeface="B Zar" pitchFamily="2" charset="-78"/>
              </a:rPr>
              <a:t> است ؟</a:t>
            </a:r>
          </a:p>
          <a:p>
            <a:pPr algn="justLow" rtl="1" eaLnBrk="1" hangingPunct="1">
              <a:buFont typeface="Wingdings" pitchFamily="2" charset="2"/>
              <a:buNone/>
              <a:defRPr/>
            </a:pPr>
            <a:r>
              <a:rPr lang="fa-IR" smtClean="0">
                <a:cs typeface="B Zar" pitchFamily="2" charset="-78"/>
              </a:rPr>
              <a:t>كه:دانش آموز بايد </a:t>
            </a:r>
            <a:r>
              <a:rPr lang="fa-IR" u="sng" smtClean="0">
                <a:cs typeface="B Zar" pitchFamily="2" charset="-78"/>
              </a:rPr>
              <a:t>9</a:t>
            </a:r>
            <a:r>
              <a:rPr lang="fa-IR" smtClean="0">
                <a:cs typeface="B Zar" pitchFamily="2" charset="-78"/>
              </a:rPr>
              <a:t>را خط بزند وبه جاي آن عدد </a:t>
            </a:r>
            <a:r>
              <a:rPr lang="fa-IR" u="sng" smtClean="0">
                <a:cs typeface="B Zar" pitchFamily="2" charset="-78"/>
              </a:rPr>
              <a:t>8</a:t>
            </a:r>
            <a:r>
              <a:rPr lang="fa-IR" smtClean="0">
                <a:cs typeface="B Zar" pitchFamily="2" charset="-78"/>
              </a:rPr>
              <a:t> را قرار بدهد.</a:t>
            </a:r>
            <a:endParaRPr lang="en-US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66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66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196611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EAEF6-2455-477B-B591-17F1D9C90C9E}" type="slidenum">
              <a:rPr lang="en-US" altLang="fa-IR"/>
              <a:pPr/>
              <a:t>13</a:t>
            </a:fld>
            <a:endParaRPr lang="en-US" altLang="fa-IR"/>
          </a:p>
        </p:txBody>
      </p:sp>
      <p:sp>
        <p:nvSpPr>
          <p:cNvPr id="1976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765175"/>
            <a:ext cx="8510587" cy="1439863"/>
          </a:xfrm>
          <a:solidFill>
            <a:srgbClr val="FFFFCC"/>
          </a:solidFill>
          <a:ln w="76200" cmpd="tri">
            <a:solidFill>
              <a:srgbClr val="FF0066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z="5400" smtClean="0">
                <a:solidFill>
                  <a:srgbClr val="9D3207"/>
                </a:solidFill>
                <a:cs typeface="B Zar" pitchFamily="2" charset="-78"/>
              </a:rPr>
              <a:t>سوال خوشه اي</a:t>
            </a:r>
            <a:endParaRPr lang="en-US" sz="5400" smtClean="0">
              <a:solidFill>
                <a:srgbClr val="9D3207"/>
              </a:solidFill>
              <a:cs typeface="B Zar" pitchFamily="2" charset="-78"/>
            </a:endParaRPr>
          </a:p>
        </p:txBody>
      </p:sp>
      <p:sp>
        <p:nvSpPr>
          <p:cNvPr id="19763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3068638"/>
            <a:ext cx="8540750" cy="3030537"/>
          </a:xfrm>
        </p:spPr>
        <p:txBody>
          <a:bodyPr/>
          <a:lstStyle/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4000" smtClean="0">
                <a:cs typeface="B Zar" pitchFamily="2" charset="-78"/>
              </a:rPr>
              <a:t>در اين نوع سوال به صورت يك جمله نا تمام نوشته</a:t>
            </a:r>
          </a:p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4000" smtClean="0">
                <a:cs typeface="B Zar" pitchFamily="2" charset="-78"/>
              </a:rPr>
              <a:t> مي شود وبه د نبال آن تعدادي جواب قرار مي گيرد</a:t>
            </a:r>
            <a:r>
              <a:rPr lang="fa-IR" smtClean="0"/>
              <a:t> . 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7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4" grpId="0" animBg="1"/>
      <p:bldP spid="19763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2DFB0-4191-4078-AB5D-B437578C6765}" type="slidenum">
              <a:rPr lang="en-US" altLang="fa-IR"/>
              <a:pPr/>
              <a:t>14</a:t>
            </a:fld>
            <a:endParaRPr lang="en-US" altLang="fa-IR"/>
          </a:p>
        </p:txBody>
      </p:sp>
      <p:sp>
        <p:nvSpPr>
          <p:cNvPr id="1986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549275"/>
            <a:ext cx="8510588" cy="1325563"/>
          </a:xfrm>
        </p:spPr>
        <p:txBody>
          <a:bodyPr/>
          <a:lstStyle/>
          <a:p>
            <a:pPr eaLnBrk="1" hangingPunct="1">
              <a:defRPr/>
            </a:pPr>
            <a:r>
              <a:rPr lang="fa-IR" sz="4800" smtClean="0">
                <a:solidFill>
                  <a:srgbClr val="FF0066"/>
                </a:solidFill>
                <a:cs typeface="B Zar" pitchFamily="2" charset="-78"/>
              </a:rPr>
              <a:t>نمونه سوأل خوشه اي</a:t>
            </a:r>
            <a:r>
              <a:rPr lang="fa-IR" smtClean="0"/>
              <a:t> </a:t>
            </a:r>
            <a:endParaRPr lang="en-US" smtClean="0"/>
          </a:p>
        </p:txBody>
      </p:sp>
      <p:sp>
        <p:nvSpPr>
          <p:cNvPr id="19865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1989138"/>
            <a:ext cx="8540750" cy="4464050"/>
          </a:xfrm>
        </p:spPr>
        <p:txBody>
          <a:bodyPr/>
          <a:lstStyle/>
          <a:p>
            <a:pPr marL="609600" indent="-609600" algn="r" rtl="1" eaLnBrk="1" hangingPunct="1">
              <a:buClr>
                <a:srgbClr val="CA1CA9"/>
              </a:buClr>
              <a:buFont typeface="Wingdings" pitchFamily="2" charset="2"/>
              <a:buNone/>
              <a:defRPr/>
            </a:pPr>
            <a:r>
              <a:rPr lang="fa-IR" sz="4000" smtClean="0">
                <a:solidFill>
                  <a:srgbClr val="00FF00"/>
                </a:solidFill>
                <a:cs typeface="B Zar" pitchFamily="2" charset="-78"/>
              </a:rPr>
              <a:t>ميانگين حسابي</a:t>
            </a:r>
          </a:p>
          <a:p>
            <a:pPr marL="609600" indent="-609600" algn="r" rtl="1" eaLnBrk="1" hangingPunct="1">
              <a:buClr>
                <a:srgbClr val="CA1CA9"/>
              </a:buClr>
              <a:defRPr/>
            </a:pPr>
            <a:r>
              <a:rPr lang="fa-IR" smtClean="0">
                <a:cs typeface="B Zar" pitchFamily="2" charset="-78"/>
              </a:rPr>
              <a:t>يكي از اندازه هاي گرايش مركزي است        صحيح ـ غلط</a:t>
            </a:r>
          </a:p>
          <a:p>
            <a:pPr marL="609600" indent="-609600" algn="r" rtl="1" eaLnBrk="1" hangingPunct="1">
              <a:buClr>
                <a:srgbClr val="CA1CA9"/>
              </a:buClr>
              <a:defRPr/>
            </a:pPr>
            <a:r>
              <a:rPr lang="fa-IR" smtClean="0">
                <a:cs typeface="B Zar" pitchFamily="2" charset="-78"/>
              </a:rPr>
              <a:t>كمتر از ميانه تحت تأثير نمرات خيلي بزرگ يا خيلي كوچك قرار ميگيرد.                        </a:t>
            </a:r>
            <a:r>
              <a:rPr lang="en-US" smtClean="0">
                <a:cs typeface="B Zar" pitchFamily="2" charset="-78"/>
              </a:rPr>
              <a:t>                </a:t>
            </a:r>
            <a:r>
              <a:rPr lang="fa-IR" smtClean="0">
                <a:cs typeface="B Zar" pitchFamily="2" charset="-78"/>
              </a:rPr>
              <a:t>     صحيح ـ غلط </a:t>
            </a:r>
          </a:p>
          <a:p>
            <a:pPr marL="609600" indent="-609600" algn="r" rtl="1" eaLnBrk="1" hangingPunct="1">
              <a:buClr>
                <a:srgbClr val="CA1CA9"/>
              </a:buClr>
              <a:defRPr/>
            </a:pPr>
            <a:r>
              <a:rPr lang="fa-IR" smtClean="0">
                <a:cs typeface="B Zar" pitchFamily="2" charset="-78"/>
              </a:rPr>
              <a:t>رابطه همبستگي بين دو متغير را نشان ميدهد </a:t>
            </a:r>
            <a:endParaRPr lang="en-US" smtClean="0">
              <a:cs typeface="B Zar" pitchFamily="2" charset="-78"/>
            </a:endParaRPr>
          </a:p>
          <a:p>
            <a:pPr marL="609600" indent="-609600" algn="r" rtl="1" eaLnBrk="1" hangingPunct="1">
              <a:buClr>
                <a:srgbClr val="CA1CA9"/>
              </a:buClr>
              <a:buFont typeface="Wingdings" pitchFamily="2" charset="2"/>
              <a:buNone/>
              <a:defRPr/>
            </a:pPr>
            <a:r>
              <a:rPr lang="en-US" smtClean="0">
                <a:cs typeface="B Zar" pitchFamily="2" charset="-78"/>
              </a:rPr>
              <a:t>                                                       </a:t>
            </a:r>
            <a:r>
              <a:rPr lang="fa-IR" smtClean="0">
                <a:cs typeface="B Zar" pitchFamily="2" charset="-78"/>
              </a:rPr>
              <a:t>صحيح ـ غلط</a:t>
            </a:r>
            <a:endParaRPr lang="en-US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8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8" grpId="0"/>
      <p:bldP spid="19865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D740C-377D-41C3-800A-1DE8ACD4EA9E}" type="slidenum">
              <a:rPr lang="en-US" altLang="fa-IR"/>
              <a:pPr/>
              <a:t>15</a:t>
            </a:fld>
            <a:endParaRPr lang="en-US" altLang="fa-IR"/>
          </a:p>
        </p:txBody>
      </p:sp>
      <p:sp>
        <p:nvSpPr>
          <p:cNvPr id="199685" name="Rectangle 5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FF0066"/>
                </a:solidFill>
                <a:cs typeface="B Zar" pitchFamily="2" charset="-78"/>
              </a:rPr>
              <a:t>معايب و محاسن آزمونهاي صحيح وغلط</a:t>
            </a:r>
            <a:r>
              <a:rPr lang="fa-IR" smtClean="0"/>
              <a:t> </a:t>
            </a:r>
            <a:endParaRPr lang="en-US" smtClean="0"/>
          </a:p>
        </p:txBody>
      </p:sp>
      <p:sp>
        <p:nvSpPr>
          <p:cNvPr id="199686" name="Rectangle 6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 rtl="1" eaLnBrk="1" hangingPunct="1">
              <a:buFont typeface="Wingdings" pitchFamily="2" charset="2"/>
              <a:buNone/>
              <a:defRPr/>
            </a:pPr>
            <a:r>
              <a:rPr lang="fa-IR" sz="4000" smtClean="0">
                <a:solidFill>
                  <a:srgbClr val="00FF00"/>
                </a:solidFill>
                <a:cs typeface="B Zar" pitchFamily="2" charset="-78"/>
              </a:rPr>
              <a:t>محاسن</a:t>
            </a:r>
          </a:p>
          <a:p>
            <a:pPr algn="r" rtl="1" eaLnBrk="1" hangingPunct="1"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fa-IR" sz="3200" smtClean="0">
                <a:cs typeface="B Zar" pitchFamily="2" charset="-78"/>
              </a:rPr>
              <a:t>زيادي تعداد سوالات در هر جلسه امتحان </a:t>
            </a:r>
          </a:p>
          <a:p>
            <a:pPr algn="r" rtl="1" eaLnBrk="1" hangingPunct="1"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fa-IR" sz="3200" smtClean="0">
                <a:cs typeface="B Zar" pitchFamily="2" charset="-78"/>
              </a:rPr>
              <a:t>عيني بودن تصحيح جوابها </a:t>
            </a:r>
          </a:p>
          <a:p>
            <a:pPr algn="r" rtl="1" eaLnBrk="1" hangingPunct="1"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fa-IR" sz="3200" smtClean="0">
                <a:cs typeface="B Zar" pitchFamily="2" charset="-78"/>
              </a:rPr>
              <a:t>بيان موضوع در قالب عبارات ساده </a:t>
            </a:r>
          </a:p>
          <a:p>
            <a:pPr algn="r" rtl="1" eaLnBrk="1" hangingPunct="1"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fa-IR" sz="3200" smtClean="0">
                <a:cs typeface="B Zar" pitchFamily="2" charset="-78"/>
              </a:rPr>
              <a:t>سادگي تهيه</a:t>
            </a:r>
            <a:r>
              <a:rPr lang="fa-IR" sz="3200" smtClean="0"/>
              <a:t> </a:t>
            </a:r>
            <a:endParaRPr lang="en-US" sz="3200" smtClean="0"/>
          </a:p>
        </p:txBody>
      </p:sp>
      <p:sp>
        <p:nvSpPr>
          <p:cNvPr id="199687" name="Rectangle 7"/>
          <p:cNvSpPr>
            <a:spLocks noGrp="1" noRot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fa-IR" sz="4000" smtClean="0">
                <a:solidFill>
                  <a:srgbClr val="00FF00"/>
                </a:solidFill>
                <a:cs typeface="B Zar" pitchFamily="2" charset="-78"/>
              </a:rPr>
              <a:t>معايب</a:t>
            </a:r>
          </a:p>
          <a:p>
            <a:pPr algn="r" rtl="1" eaLnBrk="1" hangingPunct="1"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fa-IR" sz="3200" smtClean="0">
                <a:cs typeface="B Zar" pitchFamily="2" charset="-78"/>
              </a:rPr>
              <a:t>سنجش اطلاعات جزئي</a:t>
            </a:r>
          </a:p>
          <a:p>
            <a:pPr algn="r" rtl="1" eaLnBrk="1" hangingPunct="1"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fa-IR" sz="3200" smtClean="0">
                <a:cs typeface="B Zar" pitchFamily="2" charset="-78"/>
              </a:rPr>
              <a:t>حدس زدن </a:t>
            </a:r>
          </a:p>
          <a:p>
            <a:pPr algn="r" rtl="1" eaLnBrk="1" hangingPunct="1"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fa-IR" sz="3200" smtClean="0">
                <a:cs typeface="B Zar" pitchFamily="2" charset="-78"/>
              </a:rPr>
              <a:t>حفظ طوطي وار </a:t>
            </a:r>
          </a:p>
          <a:p>
            <a:pPr algn="r" rtl="1" eaLnBrk="1" hangingPunct="1"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fa-IR" sz="3200" smtClean="0">
                <a:cs typeface="B Zar" pitchFamily="2" charset="-78"/>
              </a:rPr>
              <a:t>هدفهاي سطوح پايين</a:t>
            </a:r>
            <a:endParaRPr lang="en-US" sz="32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9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 decel="100000"/>
                                        <p:tgtEl>
                                          <p:spTgt spid="199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199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199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99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1996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996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996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996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1996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996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1996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996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1996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996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996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996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996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996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996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996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800" decel="100000"/>
                                        <p:tgtEl>
                                          <p:spTgt spid="199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99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99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99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1996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1996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1996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996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800" decel="100000"/>
                                        <p:tgtEl>
                                          <p:spTgt spid="1996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1996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1996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996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800" decel="100000"/>
                                        <p:tgtEl>
                                          <p:spTgt spid="1996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1996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1996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1996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9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800" decel="100000"/>
                                        <p:tgtEl>
                                          <p:spTgt spid="1996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1996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1996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1996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5" grpId="0"/>
      <p:bldP spid="199686" grpId="0" build="p"/>
      <p:bldP spid="19968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4F5DD-21CF-4013-A195-31284B195C45}" type="slidenum">
              <a:rPr lang="en-US" altLang="fa-IR"/>
              <a:pPr/>
              <a:t>16</a:t>
            </a:fld>
            <a:endParaRPr lang="en-US" altLang="fa-IR"/>
          </a:p>
        </p:txBody>
      </p:sp>
      <p:sp>
        <p:nvSpPr>
          <p:cNvPr id="2017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549275"/>
            <a:ext cx="8510588" cy="1325563"/>
          </a:xfrm>
          <a:solidFill>
            <a:srgbClr val="9999FF"/>
          </a:solidFill>
          <a:ln>
            <a:solidFill>
              <a:srgbClr val="FF0066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9D3207"/>
                </a:solidFill>
                <a:cs typeface="B Zar" pitchFamily="2" charset="-78"/>
              </a:rPr>
              <a:t>سوأل ها اطلاعات واقعي</a:t>
            </a:r>
            <a:endParaRPr lang="en-US" smtClean="0">
              <a:solidFill>
                <a:srgbClr val="9D3207"/>
              </a:solidFill>
              <a:cs typeface="B Zar" pitchFamily="2" charset="-78"/>
            </a:endParaRPr>
          </a:p>
        </p:txBody>
      </p:sp>
      <p:sp>
        <p:nvSpPr>
          <p:cNvPr id="20173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11188" y="2435225"/>
            <a:ext cx="8027987" cy="2865438"/>
          </a:xfrm>
        </p:spPr>
        <p:txBody>
          <a:bodyPr/>
          <a:lstStyle/>
          <a:p>
            <a:pPr algn="r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نمونه :  ويژگي مهم آزمونهاي تشريحي آزادي عمل دانش آموزان در پاسخ دادن به سوال ها است .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                                                        صحيح ـ غلط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زيرا فقط به اطلاعات موجود در كتاب درسي نياز مي باشد</a:t>
            </a:r>
            <a:endParaRPr lang="en-US" sz="36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 decel="100000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0" grpId="0" animBg="1"/>
      <p:bldP spid="20173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71EB3-490E-41D8-84F0-D12E3AEE3230}" type="slidenum">
              <a:rPr lang="en-US" altLang="fa-IR"/>
              <a:pPr/>
              <a:t>17</a:t>
            </a:fld>
            <a:endParaRPr lang="en-US" altLang="fa-IR"/>
          </a:p>
        </p:txBody>
      </p:sp>
      <p:sp>
        <p:nvSpPr>
          <p:cNvPr id="2027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620713"/>
            <a:ext cx="8510588" cy="1325562"/>
          </a:xfrm>
          <a:solidFill>
            <a:srgbClr val="66FFFF"/>
          </a:solidFill>
          <a:ln>
            <a:solidFill>
              <a:srgbClr val="FF0066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z="4800" smtClean="0">
                <a:solidFill>
                  <a:srgbClr val="9D3207"/>
                </a:solidFill>
              </a:rPr>
              <a:t>سؤال درك</a:t>
            </a:r>
            <a:r>
              <a:rPr lang="fa-IR" sz="4800" smtClean="0"/>
              <a:t> </a:t>
            </a:r>
            <a:r>
              <a:rPr lang="fa-IR" sz="4800" smtClean="0">
                <a:solidFill>
                  <a:srgbClr val="9D3207"/>
                </a:solidFill>
              </a:rPr>
              <a:t>وفهم</a:t>
            </a:r>
            <a:r>
              <a:rPr lang="fa-IR" smtClean="0"/>
              <a:t> </a:t>
            </a:r>
            <a:endParaRPr lang="en-US" smtClean="0"/>
          </a:p>
        </p:txBody>
      </p:sp>
      <p:sp>
        <p:nvSpPr>
          <p:cNvPr id="20275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11188" y="2781300"/>
            <a:ext cx="8253412" cy="3630613"/>
          </a:xfrm>
        </p:spPr>
        <p:txBody>
          <a:bodyPr/>
          <a:lstStyle/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solidFill>
                  <a:srgbClr val="FFFF00"/>
                </a:solidFill>
                <a:cs typeface="B Zar" pitchFamily="2" charset="-78"/>
              </a:rPr>
              <a:t>نمونه</a:t>
            </a:r>
            <a:r>
              <a:rPr lang="fa-IR" sz="3600" smtClean="0">
                <a:cs typeface="B Zar" pitchFamily="2" charset="-78"/>
              </a:rPr>
              <a:t> : انرژي جنبشي در يك فنر خم شده يافت مي شود .</a:t>
            </a:r>
          </a:p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                                                         صحيح  ـ غلط</a:t>
            </a:r>
          </a:p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زيرا در اين سوال به اطلاعات بيش از كتاب درسي نياز است   از اين رو در حيطه درك و فهم است</a:t>
            </a:r>
            <a:r>
              <a:rPr lang="fa-IR" smtClean="0"/>
              <a:t> .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02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20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4" grpId="0" animBg="1"/>
      <p:bldP spid="20275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69CF-5B34-441D-B227-DCC9427C4177}" type="slidenum">
              <a:rPr lang="en-US" altLang="fa-IR"/>
              <a:pPr/>
              <a:t>18</a:t>
            </a:fld>
            <a:endParaRPr lang="en-US" altLang="fa-IR"/>
          </a:p>
        </p:txBody>
      </p:sp>
      <p:sp>
        <p:nvSpPr>
          <p:cNvPr id="2037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FF0066"/>
                </a:solidFill>
                <a:cs typeface="B Zar" pitchFamily="2" charset="-78"/>
              </a:rPr>
              <a:t>آزمون كار بستن</a:t>
            </a:r>
            <a:r>
              <a:rPr lang="fa-IR" smtClean="0"/>
              <a:t> </a:t>
            </a:r>
            <a:endParaRPr lang="en-US" smtClean="0"/>
          </a:p>
        </p:txBody>
      </p:sp>
      <p:sp>
        <p:nvSpPr>
          <p:cNvPr id="20377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2205038"/>
            <a:ext cx="8842375" cy="3894137"/>
          </a:xfrm>
        </p:spPr>
        <p:txBody>
          <a:bodyPr/>
          <a:lstStyle/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solidFill>
                  <a:srgbClr val="FFFF00"/>
                </a:solidFill>
                <a:cs typeface="B Zar" pitchFamily="2" charset="-78"/>
              </a:rPr>
              <a:t>نمونه:</a:t>
            </a:r>
            <a:r>
              <a:rPr lang="fa-IR" sz="3600" smtClean="0">
                <a:cs typeface="B Zar" pitchFamily="2" charset="-78"/>
              </a:rPr>
              <a:t> اگر در يك اتاق در بسته، در يك يخچال  را باز بگذاريم ، درجه حرارت اتاق كاهش خواهد يافت.       </a:t>
            </a:r>
          </a:p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                                                      صحيح ـ غلط</a:t>
            </a:r>
          </a:p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زيرا تنها دانش اطلاعات كفايت نمي كند وبايدكاربرديك اصل عملي را دانست .</a:t>
            </a:r>
            <a:endParaRPr lang="en-US" sz="36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37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37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3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3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3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3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78" grpId="0"/>
      <p:bldP spid="20377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27842-023D-46C3-8DA7-2B0706F3B566}" type="slidenum">
              <a:rPr lang="en-US" altLang="fa-IR"/>
              <a:pPr/>
              <a:t>19</a:t>
            </a:fld>
            <a:endParaRPr lang="en-US" altLang="fa-IR"/>
          </a:p>
        </p:txBody>
      </p:sp>
      <p:sp>
        <p:nvSpPr>
          <p:cNvPr id="2048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a-IR" sz="5400" smtClean="0">
                <a:solidFill>
                  <a:srgbClr val="FF0066"/>
                </a:solidFill>
                <a:cs typeface="B Zar" pitchFamily="2" charset="-78"/>
              </a:rPr>
              <a:t>آزمون توانايي حل مسئله</a:t>
            </a:r>
            <a:endParaRPr lang="en-US" sz="5400" smtClean="0">
              <a:solidFill>
                <a:srgbClr val="FF0066"/>
              </a:solidFill>
              <a:cs typeface="B Zar" pitchFamily="2" charset="-78"/>
            </a:endParaRPr>
          </a:p>
        </p:txBody>
      </p:sp>
      <p:sp>
        <p:nvSpPr>
          <p:cNvPr id="20480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55650" y="2205038"/>
            <a:ext cx="7559675" cy="3533775"/>
          </a:xfrm>
          <a:gradFill rotWithShape="1">
            <a:gsLst>
              <a:gs pos="0">
                <a:srgbClr val="61CAFF"/>
              </a:gs>
              <a:gs pos="50000">
                <a:schemeClr val="accent1"/>
              </a:gs>
              <a:gs pos="100000">
                <a:srgbClr val="61CAFF"/>
              </a:gs>
            </a:gsLst>
            <a:lin ang="2700000" scaled="1"/>
          </a:gradFill>
        </p:spPr>
        <p:txBody>
          <a:bodyPr/>
          <a:lstStyle/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solidFill>
                  <a:srgbClr val="FF66CC"/>
                </a:solidFill>
                <a:cs typeface="B Zar" pitchFamily="2" charset="-78"/>
              </a:rPr>
              <a:t>سوال نمونه :</a:t>
            </a:r>
            <a:r>
              <a:rPr lang="fa-IR" sz="3600" smtClean="0">
                <a:cs typeface="B Zar" pitchFamily="2" charset="-78"/>
              </a:rPr>
              <a:t> با در دست داشتن قانون كلي</a:t>
            </a:r>
            <a:r>
              <a:rPr lang="en-US" sz="3600" smtClean="0">
                <a:cs typeface="B Zar" pitchFamily="2" charset="-78"/>
              </a:rPr>
              <a:t>pv/T=K</a:t>
            </a:r>
            <a:r>
              <a:rPr lang="fa-IR" sz="3600" smtClean="0">
                <a:cs typeface="B Zar" pitchFamily="2" charset="-78"/>
              </a:rPr>
              <a:t> اگر</a:t>
            </a:r>
            <a:r>
              <a:rPr lang="en-US" sz="3600" smtClean="0">
                <a:cs typeface="B Zar" pitchFamily="2" charset="-78"/>
              </a:rPr>
              <a:t>K=2</a:t>
            </a:r>
          </a:p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،</a:t>
            </a:r>
            <a:r>
              <a:rPr lang="en-US" sz="3600" smtClean="0">
                <a:cs typeface="B Zar" pitchFamily="2" charset="-78"/>
              </a:rPr>
              <a:t>P=5</a:t>
            </a:r>
            <a:r>
              <a:rPr lang="fa-IR" sz="3600" smtClean="0">
                <a:cs typeface="B Zar" pitchFamily="2" charset="-78"/>
              </a:rPr>
              <a:t> ،</a:t>
            </a:r>
            <a:r>
              <a:rPr lang="en-US" sz="3600" smtClean="0">
                <a:cs typeface="B Zar" pitchFamily="2" charset="-78"/>
              </a:rPr>
              <a:t>T=50C</a:t>
            </a:r>
            <a:r>
              <a:rPr lang="fa-IR" sz="3600" smtClean="0">
                <a:cs typeface="B Zar" pitchFamily="2" charset="-78"/>
              </a:rPr>
              <a:t>باشد آنگاه  </a:t>
            </a:r>
            <a:r>
              <a:rPr lang="en-US" sz="3600" smtClean="0">
                <a:cs typeface="B Zar" pitchFamily="2" charset="-78"/>
              </a:rPr>
              <a:t>V=20</a:t>
            </a:r>
            <a:r>
              <a:rPr lang="fa-IR" sz="3600" smtClean="0">
                <a:cs typeface="B Zar" pitchFamily="2" charset="-78"/>
              </a:rPr>
              <a:t> خواهد شد</a:t>
            </a:r>
            <a:r>
              <a:rPr lang="fa-IR" smtClean="0">
                <a:cs typeface="B Zar" pitchFamily="2" charset="-78"/>
              </a:rPr>
              <a:t> </a:t>
            </a:r>
          </a:p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mtClean="0">
                <a:cs typeface="B Zar" pitchFamily="2" charset="-78"/>
              </a:rPr>
              <a:t>                                                          صحيح – غلط</a:t>
            </a:r>
          </a:p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mtClean="0">
                <a:cs typeface="B Zar" pitchFamily="2" charset="-78"/>
              </a:rPr>
              <a:t>دراين نمونه دانش آموز بايد مسئله را حل كند تا به جواب برسد .</a:t>
            </a:r>
            <a:endParaRPr lang="en-US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48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480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480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2" grpId="0"/>
      <p:bldP spid="20480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1EA37-C5EF-40E3-876A-6D4943314C62}" type="slidenum">
              <a:rPr lang="en-US" altLang="fa-IR"/>
              <a:pPr/>
              <a:t>2</a:t>
            </a:fld>
            <a:endParaRPr lang="en-US" altLang="fa-IR"/>
          </a:p>
        </p:txBody>
      </p:sp>
      <p:sp>
        <p:nvSpPr>
          <p:cNvPr id="1863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2565400"/>
            <a:ext cx="8540750" cy="2257425"/>
          </a:xfrm>
          <a:ln w="34925">
            <a:pattFill prst="lgGrid">
              <a:fgClr>
                <a:srgbClr val="FF0000"/>
              </a:fgClr>
              <a:bgClr>
                <a:srgbClr val="FFFFFF"/>
              </a:bgClr>
            </a:pattFill>
          </a:ln>
        </p:spPr>
        <p:txBody>
          <a:bodyPr/>
          <a:lstStyle/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4000" smtClean="0">
                <a:cs typeface="B Zar" pitchFamily="2" charset="-78"/>
              </a:rPr>
              <a:t>آشناي با آزمونهاي صحيح ـ غلط و جور كردني ، انواع آنها ، محاسن و معايب و قواعد تهيه و استفاده از آنها</a:t>
            </a:r>
            <a:r>
              <a:rPr lang="fa-IR" smtClean="0"/>
              <a:t> </a:t>
            </a:r>
            <a:endParaRPr lang="en-US" smtClean="0"/>
          </a:p>
        </p:txBody>
      </p:sp>
      <p:sp>
        <p:nvSpPr>
          <p:cNvPr id="186372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323850" y="620713"/>
            <a:ext cx="8510588" cy="1325562"/>
          </a:xfrm>
        </p:spPr>
        <p:txBody>
          <a:bodyPr/>
          <a:lstStyle/>
          <a:p>
            <a:pPr eaLnBrk="1" hangingPunct="1">
              <a:defRPr/>
            </a:pPr>
            <a:r>
              <a:rPr lang="fa-IR" sz="6600" smtClean="0">
                <a:solidFill>
                  <a:srgbClr val="DC285B"/>
                </a:solidFill>
                <a:cs typeface="B Zar" pitchFamily="2" charset="-78"/>
              </a:rPr>
              <a:t>هدف كلي</a:t>
            </a:r>
            <a:endParaRPr lang="en-US" sz="6600" smtClean="0">
              <a:solidFill>
                <a:srgbClr val="DC285B"/>
              </a:solidFill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186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1863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1" grpId="0" build="p" animBg="1"/>
      <p:bldP spid="18637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6BDC2-59A2-4716-8815-3B94F0B197D4}" type="slidenum">
              <a:rPr lang="en-US" altLang="fa-IR"/>
              <a:pPr/>
              <a:t>20</a:t>
            </a:fld>
            <a:endParaRPr lang="en-US" altLang="fa-IR"/>
          </a:p>
        </p:txBody>
      </p:sp>
      <p:graphicFrame>
        <p:nvGraphicFramePr>
          <p:cNvPr id="205831" name="Organization Chart 7"/>
          <p:cNvGraphicFramePr>
            <a:graphicFrameLocks/>
          </p:cNvGraphicFramePr>
          <p:nvPr>
            <p:ph idx="1"/>
          </p:nvPr>
        </p:nvGraphicFramePr>
        <p:xfrm>
          <a:off x="0" y="260350"/>
          <a:ext cx="9144000" cy="6597650"/>
        </p:xfrm>
        <a:graphic>
          <a:graphicData uri="http://schemas.openxmlformats.org/drawingml/2006/compatibility">
            <com:legacyDrawing xmlns:com="http://schemas.openxmlformats.org/drawingml/2006/compatibility" spid="_x0000_s3174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5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20583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8795-C339-4B28-8206-3FBD3DFFA871}" type="slidenum">
              <a:rPr lang="en-US" altLang="fa-IR"/>
              <a:pPr/>
              <a:t>21</a:t>
            </a:fld>
            <a:endParaRPr lang="en-US" altLang="fa-IR"/>
          </a:p>
        </p:txBody>
      </p:sp>
      <p:graphicFrame>
        <p:nvGraphicFramePr>
          <p:cNvPr id="206854" name="Organization Chart 6"/>
          <p:cNvGraphicFramePr>
            <a:graphicFrameLocks/>
          </p:cNvGraphicFramePr>
          <p:nvPr>
            <p:ph/>
          </p:nvPr>
        </p:nvGraphicFramePr>
        <p:xfrm>
          <a:off x="288925" y="203200"/>
          <a:ext cx="8496300" cy="5832475"/>
        </p:xfrm>
        <a:graphic>
          <a:graphicData uri="http://schemas.openxmlformats.org/drawingml/2006/compatibility">
            <com:legacyDrawing xmlns:com="http://schemas.openxmlformats.org/drawingml/2006/compatibility" spid="_x0000_s32770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68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68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6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6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20685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B0272A8D-FA90-4F0E-A264-A3DEA69B2FF3}" type="slidenum">
              <a:rPr lang="en-US" altLang="fa-IR"/>
              <a:pPr/>
              <a:t>22</a:t>
            </a:fld>
            <a:endParaRPr lang="en-US" altLang="fa-IR"/>
          </a:p>
        </p:txBody>
      </p:sp>
      <p:sp>
        <p:nvSpPr>
          <p:cNvPr id="207876" name="Rectangle 4"/>
          <p:cNvSpPr>
            <a:spLocks noGrp="1" noRot="1" noChangeArrowheads="1"/>
          </p:cNvSpPr>
          <p:nvPr>
            <p:ph type="ctrTitle"/>
          </p:nvPr>
        </p:nvSpPr>
        <p:spPr>
          <a:xfrm>
            <a:off x="900113" y="620713"/>
            <a:ext cx="7772400" cy="2168525"/>
          </a:xfrm>
        </p:spPr>
        <p:txBody>
          <a:bodyPr/>
          <a:lstStyle/>
          <a:p>
            <a:pPr rtl="1" eaLnBrk="1" hangingPunct="1">
              <a:defRPr/>
            </a:pPr>
            <a:r>
              <a:rPr lang="fa-IR" smtClean="0">
                <a:solidFill>
                  <a:srgbClr val="FF0066"/>
                </a:solidFill>
                <a:cs typeface="B Zar" pitchFamily="2" charset="-78"/>
              </a:rPr>
              <a:t>آزمونهاي جور كردني (</a:t>
            </a:r>
            <a:r>
              <a:rPr lang="en-US" smtClean="0">
                <a:solidFill>
                  <a:srgbClr val="FF0066"/>
                </a:solidFill>
                <a:cs typeface="B Zar" pitchFamily="2" charset="-78"/>
              </a:rPr>
              <a:t>matching</a:t>
            </a:r>
            <a:r>
              <a:rPr lang="fa-IR" smtClean="0">
                <a:solidFill>
                  <a:srgbClr val="FF0066"/>
                </a:solidFill>
                <a:cs typeface="B Zar" pitchFamily="2" charset="-78"/>
              </a:rPr>
              <a:t>)</a:t>
            </a:r>
            <a:endParaRPr lang="en-US" smtClean="0">
              <a:solidFill>
                <a:srgbClr val="FF0066"/>
              </a:solidFill>
              <a:cs typeface="B Zar" pitchFamily="2" charset="-78"/>
            </a:endParaRPr>
          </a:p>
        </p:txBody>
      </p:sp>
      <p:sp>
        <p:nvSpPr>
          <p:cNvPr id="207877" name="Rectangle 5"/>
          <p:cNvSpPr>
            <a:spLocks noGrp="1" noRot="1" noChangeArrowheads="1"/>
          </p:cNvSpPr>
          <p:nvPr>
            <p:ph type="subTitle" idx="1"/>
          </p:nvPr>
        </p:nvSpPr>
        <p:spPr>
          <a:xfrm>
            <a:off x="1476375" y="3213100"/>
            <a:ext cx="6400800" cy="1752600"/>
          </a:xfrm>
          <a:ln w="76200" cmpd="tri">
            <a:solidFill>
              <a:srgbClr val="99FF66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fa-IR" sz="3600" smtClean="0">
                <a:cs typeface="B Zar" pitchFamily="2" charset="-78"/>
              </a:rPr>
              <a:t>هر سؤال از دو ستون تشكيل شده است يك ستون معرف پرسشها وستون ديگر نشان دهنده پاسخها است.</a:t>
            </a:r>
            <a:endParaRPr lang="en-US" sz="36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787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787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7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7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6" grpId="0"/>
      <p:bldP spid="207877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CFF77242-B048-4D49-A667-8F5FAFF72468}" type="slidenum">
              <a:rPr lang="en-US" altLang="fa-IR"/>
              <a:pPr/>
              <a:t>23</a:t>
            </a:fld>
            <a:endParaRPr lang="en-US" altLang="fa-IR"/>
          </a:p>
        </p:txBody>
      </p:sp>
      <p:sp>
        <p:nvSpPr>
          <p:cNvPr id="208900" name="Rectangle 4"/>
          <p:cNvSpPr>
            <a:spLocks noGrp="1" noRot="1" noChangeArrowheads="1"/>
          </p:cNvSpPr>
          <p:nvPr>
            <p:ph type="ctrTitle"/>
          </p:nvPr>
        </p:nvSpPr>
        <p:spPr>
          <a:xfrm>
            <a:off x="900113" y="692150"/>
            <a:ext cx="7772400" cy="1600200"/>
          </a:xfrm>
        </p:spPr>
        <p:txBody>
          <a:bodyPr/>
          <a:lstStyle/>
          <a:p>
            <a:pPr eaLnBrk="1" hangingPunct="1">
              <a:defRPr/>
            </a:pPr>
            <a:r>
              <a:rPr lang="fa-IR" sz="5400" smtClean="0">
                <a:solidFill>
                  <a:srgbClr val="CC2706"/>
                </a:solidFill>
                <a:cs typeface="B Zar" pitchFamily="2" charset="-78"/>
              </a:rPr>
              <a:t>كاربرد سؤالهاي جور كردني</a:t>
            </a:r>
            <a:endParaRPr lang="en-US" sz="5400" smtClean="0">
              <a:solidFill>
                <a:srgbClr val="CC2706"/>
              </a:solidFill>
              <a:cs typeface="B Zar" pitchFamily="2" charset="-78"/>
            </a:endParaRPr>
          </a:p>
        </p:txBody>
      </p:sp>
      <p:sp>
        <p:nvSpPr>
          <p:cNvPr id="208901" name="Rectangle 5"/>
          <p:cNvSpPr>
            <a:spLocks noGrp="1" noRot="1" noChangeArrowheads="1"/>
          </p:cNvSpPr>
          <p:nvPr>
            <p:ph type="subTitle" idx="1"/>
          </p:nvPr>
        </p:nvSpPr>
        <p:spPr>
          <a:xfrm>
            <a:off x="827088" y="2781300"/>
            <a:ext cx="7705725" cy="1752600"/>
          </a:xfrm>
        </p:spPr>
        <p:txBody>
          <a:bodyPr/>
          <a:lstStyle/>
          <a:p>
            <a:pPr eaLnBrk="1" hangingPunct="1">
              <a:defRPr/>
            </a:pPr>
            <a:r>
              <a:rPr lang="fa-IR" sz="4000" smtClean="0">
                <a:cs typeface="B Zar" pitchFamily="2" charset="-78"/>
              </a:rPr>
              <a:t>مهر نزو ليمان(1984</a:t>
            </a:r>
            <a:r>
              <a:rPr lang="fa-IR" sz="4000" smtClean="0">
                <a:cs typeface="B Zar" pitchFamily="2" charset="-78"/>
                <a:sym typeface="Wingdings" pitchFamily="2" charset="2"/>
              </a:rPr>
              <a:t>):اين سؤالها بيشتر براي سنجش توانايي ،انتقال ، توضيح و درك مطالب مناسبند.</a:t>
            </a:r>
            <a:endParaRPr lang="en-US" sz="40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8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8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8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8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0" grpId="0"/>
      <p:bldP spid="20890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51643-5894-4265-B01C-7C93E5C5C097}" type="slidenum">
              <a:rPr lang="en-US" altLang="fa-IR"/>
              <a:pPr/>
              <a:t>24</a:t>
            </a:fld>
            <a:endParaRPr lang="en-US" altLang="fa-IR"/>
          </a:p>
        </p:txBody>
      </p:sp>
      <p:sp>
        <p:nvSpPr>
          <p:cNvPr id="2099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1052513"/>
            <a:ext cx="8510588" cy="1325562"/>
          </a:xfrm>
        </p:spPr>
        <p:txBody>
          <a:bodyPr/>
          <a:lstStyle/>
          <a:p>
            <a:pPr eaLnBrk="1" hangingPunct="1">
              <a:defRPr/>
            </a:pPr>
            <a:r>
              <a:rPr lang="fa-IR" sz="4800" smtClean="0">
                <a:solidFill>
                  <a:srgbClr val="CC2706"/>
                </a:solidFill>
                <a:cs typeface="B Zar" pitchFamily="2" charset="-78"/>
              </a:rPr>
              <a:t>الگوهاي سؤالهاي جور كردني</a:t>
            </a:r>
            <a:r>
              <a:rPr lang="fa-IR" smtClean="0"/>
              <a:t> </a:t>
            </a:r>
            <a:endParaRPr lang="en-US" smtClean="0"/>
          </a:p>
        </p:txBody>
      </p:sp>
      <p:sp>
        <p:nvSpPr>
          <p:cNvPr id="2099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2852738"/>
            <a:ext cx="8540750" cy="1944687"/>
          </a:xfrm>
          <a:ln>
            <a:solidFill>
              <a:srgbClr val="FF0066"/>
            </a:solidFill>
          </a:ln>
        </p:spPr>
        <p:txBody>
          <a:bodyPr/>
          <a:lstStyle/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4000" smtClean="0">
                <a:cs typeface="B Zar" pitchFamily="2" charset="-78"/>
              </a:rPr>
              <a:t>مربوط به اختراعات و اكتشافات ، در اختيار گذاشتن نقشه شهري ، يك دستگاه برقي ، رده بندي است .</a:t>
            </a:r>
            <a:endParaRPr lang="en-US" sz="40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9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9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099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099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2" grpId="0"/>
      <p:bldP spid="209923" grpId="0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2B55A-9C16-45CD-A4AB-87ECD699E94B}" type="slidenum">
              <a:rPr lang="en-US" altLang="fa-IR"/>
              <a:pPr/>
              <a:t>25</a:t>
            </a:fld>
            <a:endParaRPr lang="en-US" altLang="fa-IR"/>
          </a:p>
        </p:txBody>
      </p:sp>
      <p:sp>
        <p:nvSpPr>
          <p:cNvPr id="317444" name="Rectangle 4"/>
          <p:cNvSpPr>
            <a:spLocks noGrp="1" noRot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FCC00"/>
              </a:gs>
              <a:gs pos="50000">
                <a:srgbClr val="FFFF99"/>
              </a:gs>
              <a:gs pos="100000">
                <a:srgbClr val="FFCC00"/>
              </a:gs>
            </a:gsLst>
            <a:lin ang="0" scaled="1"/>
          </a:gradFill>
          <a:ln>
            <a:solidFill>
              <a:srgbClr val="FF0066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FF3300"/>
                </a:solidFill>
                <a:cs typeface="B Zar" pitchFamily="2" charset="-78"/>
              </a:rPr>
              <a:t>معايب ومحاسن آزمونهاي جور كردني</a:t>
            </a:r>
            <a:endParaRPr lang="en-US" smtClean="0">
              <a:solidFill>
                <a:srgbClr val="FF3300"/>
              </a:solidFill>
              <a:cs typeface="B Zar" pitchFamily="2" charset="-78"/>
            </a:endParaRPr>
          </a:p>
        </p:txBody>
      </p:sp>
      <p:sp>
        <p:nvSpPr>
          <p:cNvPr id="317445" name="Rectangle 5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1625" y="1676400"/>
            <a:ext cx="4702175" cy="4422775"/>
          </a:xfrm>
        </p:spPr>
        <p:txBody>
          <a:bodyPr/>
          <a:lstStyle/>
          <a:p>
            <a:pPr algn="ctr" rtl="1" eaLnBrk="1" hangingPunct="1">
              <a:buFont typeface="Wingdings" pitchFamily="2" charset="2"/>
              <a:buNone/>
              <a:defRPr/>
            </a:pPr>
            <a:r>
              <a:rPr lang="fa-IR" sz="4000" smtClean="0">
                <a:solidFill>
                  <a:srgbClr val="00FF00"/>
                </a:solidFill>
                <a:cs typeface="B Zar" pitchFamily="2" charset="-78"/>
              </a:rPr>
              <a:t>محاسن</a:t>
            </a:r>
          </a:p>
          <a:p>
            <a:pPr algn="r" rtl="1" eaLnBrk="1" hangingPunct="1">
              <a:defRPr/>
            </a:pPr>
            <a:r>
              <a:rPr lang="fa-IR" sz="4000" smtClean="0">
                <a:cs typeface="B Zar" pitchFamily="2" charset="-78"/>
              </a:rPr>
              <a:t>هدفهاي آموزشي زيادي را در بر مي گيرند </a:t>
            </a:r>
          </a:p>
          <a:p>
            <a:pPr algn="r" rtl="1" eaLnBrk="1" hangingPunct="1">
              <a:defRPr/>
            </a:pPr>
            <a:r>
              <a:rPr lang="fa-IR" sz="4000" smtClean="0">
                <a:cs typeface="B Zar" pitchFamily="2" charset="-78"/>
              </a:rPr>
              <a:t>سادگي تصحيح</a:t>
            </a:r>
            <a:endParaRPr lang="en-US" sz="4000" smtClean="0">
              <a:cs typeface="B Zar" pitchFamily="2" charset="-78"/>
            </a:endParaRPr>
          </a:p>
        </p:txBody>
      </p:sp>
      <p:sp>
        <p:nvSpPr>
          <p:cNvPr id="317446" name="Rectangle 6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5076825" y="1676400"/>
            <a:ext cx="3765550" cy="4422775"/>
          </a:xfrm>
        </p:spPr>
        <p:txBody>
          <a:bodyPr/>
          <a:lstStyle/>
          <a:p>
            <a:pPr algn="ctr" rtl="1" eaLnBrk="1" hangingPunct="1">
              <a:buFont typeface="Wingdings" pitchFamily="2" charset="2"/>
              <a:buNone/>
              <a:defRPr/>
            </a:pPr>
            <a:r>
              <a:rPr lang="fa-IR" sz="4000" smtClean="0">
                <a:solidFill>
                  <a:srgbClr val="00FF00"/>
                </a:solidFill>
                <a:cs typeface="B Zar" pitchFamily="2" charset="-78"/>
              </a:rPr>
              <a:t>معايب</a:t>
            </a:r>
          </a:p>
          <a:p>
            <a:pPr algn="r" rtl="1" eaLnBrk="1" hangingPunct="1">
              <a:defRPr/>
            </a:pPr>
            <a:r>
              <a:rPr lang="fa-IR" sz="4000" smtClean="0">
                <a:cs typeface="B Zar" pitchFamily="2" charset="-78"/>
              </a:rPr>
              <a:t>ابهام در راهنمايي</a:t>
            </a:r>
          </a:p>
          <a:p>
            <a:pPr algn="r" rtl="1" eaLnBrk="1" hangingPunct="1">
              <a:defRPr/>
            </a:pPr>
            <a:r>
              <a:rPr lang="fa-IR" sz="4000" smtClean="0">
                <a:cs typeface="B Zar" pitchFamily="2" charset="-78"/>
              </a:rPr>
              <a:t>مبهم بودن پرسشها</a:t>
            </a:r>
          </a:p>
          <a:p>
            <a:pPr algn="r" rtl="1" eaLnBrk="1" hangingPunct="1">
              <a:defRPr/>
            </a:pPr>
            <a:r>
              <a:rPr lang="fa-IR" sz="4000" smtClean="0">
                <a:cs typeface="B Zar" pitchFamily="2" charset="-78"/>
              </a:rPr>
              <a:t>دشواري تهيه</a:t>
            </a:r>
          </a:p>
          <a:p>
            <a:pPr algn="r" rtl="1" eaLnBrk="1" hangingPunct="1">
              <a:defRPr/>
            </a:pPr>
            <a:r>
              <a:rPr lang="fa-IR" sz="4000" smtClean="0">
                <a:cs typeface="B Zar" pitchFamily="2" charset="-78"/>
              </a:rPr>
              <a:t>يادگيري سطحي</a:t>
            </a:r>
            <a:endParaRPr lang="en-US" sz="40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74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17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17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174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174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174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174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174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174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174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174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17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17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174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3174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174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174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44" grpId="0" animBg="1"/>
      <p:bldP spid="317445" grpId="0" build="p"/>
      <p:bldP spid="317446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7670D-39EE-4DA5-87D3-7C7751331A2B}" type="slidenum">
              <a:rPr lang="en-US" altLang="fa-IR"/>
              <a:pPr/>
              <a:t>26</a:t>
            </a:fld>
            <a:endParaRPr lang="en-US" altLang="fa-IR"/>
          </a:p>
        </p:txBody>
      </p:sp>
      <p:graphicFrame>
        <p:nvGraphicFramePr>
          <p:cNvPr id="318482" name="Organization Chart 18"/>
          <p:cNvGraphicFramePr>
            <a:graphicFrameLocks/>
          </p:cNvGraphicFramePr>
          <p:nvPr>
            <p:ph/>
          </p:nvPr>
        </p:nvGraphicFramePr>
        <p:xfrm>
          <a:off x="288925" y="203200"/>
          <a:ext cx="8534400" cy="5832475"/>
        </p:xfrm>
        <a:graphic>
          <a:graphicData uri="http://schemas.openxmlformats.org/drawingml/2006/compatibility">
            <com:legacyDrawing xmlns:com="http://schemas.openxmlformats.org/drawingml/2006/compatibility" spid="_x0000_s3379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8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8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8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31848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52B5A-E582-45F0-8ABA-381545404FF9}" type="slidenum">
              <a:rPr lang="en-US" altLang="fa-IR"/>
              <a:pPr/>
              <a:t>27</a:t>
            </a:fld>
            <a:endParaRPr lang="en-US" altLang="fa-IR"/>
          </a:p>
        </p:txBody>
      </p:sp>
      <p:graphicFrame>
        <p:nvGraphicFramePr>
          <p:cNvPr id="210950" name="Organization Chart 6"/>
          <p:cNvGraphicFramePr>
            <a:graphicFrameLocks/>
          </p:cNvGraphicFramePr>
          <p:nvPr>
            <p:ph/>
          </p:nvPr>
        </p:nvGraphicFramePr>
        <p:xfrm>
          <a:off x="288925" y="203200"/>
          <a:ext cx="8496300" cy="6654800"/>
        </p:xfrm>
        <a:graphic>
          <a:graphicData uri="http://schemas.openxmlformats.org/drawingml/2006/compatibility">
            <com:legacyDrawing xmlns:com="http://schemas.openxmlformats.org/drawingml/2006/compatibility" spid="_x0000_s34818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0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0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21095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974B-F42E-4640-91D6-C2C2F52BEB47}" type="slidenum">
              <a:rPr lang="en-US" altLang="fa-IR"/>
              <a:pPr/>
              <a:t>28</a:t>
            </a:fld>
            <a:endParaRPr lang="en-US" altLang="fa-IR"/>
          </a:p>
        </p:txBody>
      </p:sp>
      <p:sp>
        <p:nvSpPr>
          <p:cNvPr id="2119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908050"/>
            <a:ext cx="8510587" cy="1325563"/>
          </a:xfrm>
        </p:spPr>
        <p:txBody>
          <a:bodyPr/>
          <a:lstStyle/>
          <a:p>
            <a:pPr eaLnBrk="1" hangingPunct="1">
              <a:defRPr/>
            </a:pPr>
            <a:r>
              <a:rPr lang="fa-IR" sz="4000" smtClean="0">
                <a:solidFill>
                  <a:srgbClr val="FF0066"/>
                </a:solidFill>
                <a:cs typeface="B Zar" pitchFamily="2" charset="-78"/>
              </a:rPr>
              <a:t>نكاتي در رابطه با طول و فهرست پرسش و پاسخ سؤال جور كردني</a:t>
            </a:r>
            <a:endParaRPr lang="en-US" sz="4000" smtClean="0">
              <a:solidFill>
                <a:srgbClr val="FF0066"/>
              </a:solidFill>
              <a:cs typeface="B Zar" pitchFamily="2" charset="-78"/>
            </a:endParaRPr>
          </a:p>
        </p:txBody>
      </p:sp>
      <p:sp>
        <p:nvSpPr>
          <p:cNvPr id="2119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2636838"/>
            <a:ext cx="8532813" cy="3390900"/>
          </a:xfrm>
        </p:spPr>
        <p:txBody>
          <a:bodyPr/>
          <a:lstStyle/>
          <a:p>
            <a:pPr marL="609600" indent="-609600" algn="justLow" rtl="1" eaLnBrk="1" hangingPunct="1">
              <a:buFontTx/>
              <a:buChar char="o"/>
              <a:defRPr/>
            </a:pPr>
            <a:r>
              <a:rPr lang="fa-IR" sz="3600" smtClean="0">
                <a:cs typeface="B Zar" pitchFamily="2" charset="-78"/>
              </a:rPr>
              <a:t>متخصصان ارزشيابي پيشرفت تحصيلي رقم 4تا 7 ماده را در فهرست پرسش وپاسخ سؤالها ي جور كردني پيشنهاد داده اند.</a:t>
            </a:r>
          </a:p>
          <a:p>
            <a:pPr marL="609600" indent="-609600" algn="justLow" rtl="1" eaLnBrk="1" hangingPunct="1">
              <a:buFontTx/>
              <a:buChar char="o"/>
              <a:defRPr/>
            </a:pPr>
            <a:r>
              <a:rPr lang="fa-IR" sz="3600" smtClean="0">
                <a:cs typeface="B Zar" pitchFamily="2" charset="-78"/>
              </a:rPr>
              <a:t>قراردادن ماده هاي كوتاه در ستون سمت چپ يا در ستون پاسخها كه به كار آمدي سؤالها كمك مي كند.</a:t>
            </a:r>
            <a:r>
              <a:rPr lang="fa-IR" smtClean="0"/>
              <a:t> 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1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1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11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0" grpId="0"/>
      <p:bldP spid="2119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D257B-9351-4669-938A-BE8E408E9816}" type="slidenum">
              <a:rPr lang="en-US" altLang="fa-IR"/>
              <a:pPr/>
              <a:t>3</a:t>
            </a:fld>
            <a:endParaRPr lang="en-US" altLang="fa-IR"/>
          </a:p>
        </p:txBody>
      </p:sp>
      <p:sp>
        <p:nvSpPr>
          <p:cNvPr id="1873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95288" y="2435225"/>
            <a:ext cx="8289925" cy="3730625"/>
          </a:xfrm>
        </p:spPr>
        <p:txBody>
          <a:bodyPr/>
          <a:lstStyle/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solidFill>
                  <a:srgbClr val="00FF00"/>
                </a:solidFill>
                <a:cs typeface="B Zar" pitchFamily="2" charset="-78"/>
              </a:rPr>
              <a:t>انتظار مي رود دانشجويان پس ازمطالعه اين فصل اصطلاحات زير را تعريف ، توضيح و بيان كند :</a:t>
            </a:r>
          </a:p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آزمون عيني ، صحيح وغلط ، انواع آنها با ذكر نمونه ، محاسن ومعايب ، قواعد تهيه سؤالها ، آزمون جور كردني ، تفاوت آزمونها</a:t>
            </a:r>
            <a:r>
              <a:rPr lang="fa-IR" smtClean="0">
                <a:cs typeface="B Zar" pitchFamily="2" charset="-78"/>
              </a:rPr>
              <a:t> </a:t>
            </a:r>
            <a:endParaRPr lang="en-US" smtClean="0">
              <a:cs typeface="B Zar" pitchFamily="2" charset="-78"/>
            </a:endParaRPr>
          </a:p>
        </p:txBody>
      </p:sp>
      <p:sp>
        <p:nvSpPr>
          <p:cNvPr id="18739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323850" y="620713"/>
            <a:ext cx="8510588" cy="1325562"/>
          </a:xfrm>
        </p:spPr>
        <p:txBody>
          <a:bodyPr/>
          <a:lstStyle/>
          <a:p>
            <a:pPr eaLnBrk="1" hangingPunct="1">
              <a:defRPr/>
            </a:pPr>
            <a:r>
              <a:rPr lang="fa-IR" sz="4800" smtClean="0">
                <a:solidFill>
                  <a:srgbClr val="800000"/>
                </a:solidFill>
                <a:cs typeface="B Zar" pitchFamily="2" charset="-78"/>
              </a:rPr>
              <a:t>هدفهاي دقيق آموزش</a:t>
            </a:r>
            <a:endParaRPr lang="en-US" sz="4800" smtClean="0">
              <a:solidFill>
                <a:srgbClr val="800000"/>
              </a:solidFill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8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build="p"/>
      <p:bldP spid="1873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DD5E-3CD6-4FF9-915D-DFF0352108BC}" type="slidenum">
              <a:rPr lang="en-US" altLang="fa-IR"/>
              <a:pPr/>
              <a:t>4</a:t>
            </a:fld>
            <a:endParaRPr lang="en-US" altLang="fa-IR"/>
          </a:p>
        </p:txBody>
      </p:sp>
      <p:sp>
        <p:nvSpPr>
          <p:cNvPr id="188420" name="WordArt 4" descr="Walnut"/>
          <p:cNvSpPr>
            <a:spLocks noChangeArrowheads="1" noChangeShapeType="1" noTextEdit="1"/>
          </p:cNvSpPr>
          <p:nvPr/>
        </p:nvSpPr>
        <p:spPr bwMode="auto">
          <a:xfrm>
            <a:off x="1619250" y="404813"/>
            <a:ext cx="5689600" cy="158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fa-IR" sz="3600" kern="1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blipFill dpi="0" rotWithShape="1">
                  <a:blip r:embed="rId2"/>
                  <a:srcRect/>
                  <a:tile tx="0" ty="0" sx="100000" sy="100000" flip="none" algn="tl"/>
                </a:blipFill>
                <a:cs typeface="B Zar"/>
              </a:rPr>
              <a:t>ارائه محتوي فصل پنجم </a:t>
            </a:r>
            <a:endParaRPr lang="en-US" sz="3600" kern="10">
              <a:ln w="9525">
                <a:solidFill>
                  <a:srgbClr val="FF0066"/>
                </a:solidFill>
                <a:round/>
                <a:headEnd/>
                <a:tailEnd/>
              </a:ln>
              <a:blipFill dpi="0" rotWithShape="1">
                <a:blip r:embed="rId2"/>
                <a:srcRect/>
                <a:tile tx="0" ty="0" sx="100000" sy="100000" flip="none" algn="tl"/>
              </a:blipFill>
              <a:cs typeface="B Zar"/>
            </a:endParaRPr>
          </a:p>
        </p:txBody>
      </p:sp>
      <p:sp>
        <p:nvSpPr>
          <p:cNvPr id="188422" name="Rectangle 6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2276475"/>
            <a:ext cx="8281988" cy="4248150"/>
          </a:xfrm>
          <a:ln w="76200" cmpd="tri">
            <a:solidFill>
              <a:srgbClr val="FF6699"/>
            </a:solidFill>
          </a:ln>
        </p:spPr>
        <p:txBody>
          <a:bodyPr/>
          <a:lstStyle/>
          <a:p>
            <a:pPr algn="justLow" rtl="1" eaLnBrk="1" hangingPunct="1">
              <a:buFont typeface="Wingdings" pitchFamily="2" charset="2"/>
              <a:buNone/>
              <a:defRPr/>
            </a:pPr>
            <a:r>
              <a:rPr lang="fa-IR" smtClean="0">
                <a:solidFill>
                  <a:srgbClr val="00FF00"/>
                </a:solidFill>
                <a:cs typeface="B Zar" pitchFamily="2" charset="-78"/>
              </a:rPr>
              <a:t>مطالبي كه در اين فصل معرفي مي شوند از اين قرارند :</a:t>
            </a:r>
            <a:r>
              <a:rPr lang="fa-IR" smtClean="0">
                <a:cs typeface="B Zar" pitchFamily="2" charset="-78"/>
              </a:rPr>
              <a:t> </a:t>
            </a:r>
          </a:p>
          <a:p>
            <a:pPr algn="justLow" rtl="1" eaLnBrk="1" hangingPunct="1">
              <a:buFont typeface="Wingdings" pitchFamily="2" charset="2"/>
              <a:buNone/>
              <a:defRPr/>
            </a:pPr>
            <a:r>
              <a:rPr lang="fa-IR" smtClean="0">
                <a:cs typeface="B Zar" pitchFamily="2" charset="-78"/>
              </a:rPr>
              <a:t>تعريف آزمون عيني ،آزمونهاي صحيح ـ غلط ، انواع سؤالهاي صحيح ـ غلط ، محاسن و معايب سؤالهاي صحيح ـ غلط ، آزموندن اطلاعات واقعي ، آزمون درك و فهم ، آزمون كار بستن ، آزمون توانايي حل مسأله ، تقسيم بندي سؤالهاي صحيح ـ غلط براي مقاصد مختلف ارزشيابي ، قواعد تهيه سؤالهاي صحيح ـ غلط،آ زمونهاي جور كردني ، محاسن و معايب آزمونهاي جور كردني ، قواعد تهيه سؤالهاي جور كردني</a:t>
            </a:r>
            <a:r>
              <a:rPr lang="fa-IR" sz="3600" smtClean="0">
                <a:cs typeface="B Zar" pitchFamily="2" charset="-78"/>
              </a:rPr>
              <a:t> .</a:t>
            </a:r>
            <a:endParaRPr lang="en-US" sz="36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84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84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8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8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8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8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1884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84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84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884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84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8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8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188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8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8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8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88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8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20" grpId="0" animBg="1"/>
      <p:bldP spid="188420" grpId="1" animBg="1"/>
      <p:bldP spid="188422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D0EE-47BE-4485-8206-D86BE467C2D0}" type="slidenum">
              <a:rPr lang="en-US" altLang="fa-IR"/>
              <a:pPr/>
              <a:t>5</a:t>
            </a:fld>
            <a:endParaRPr lang="en-US" altLang="fa-IR"/>
          </a:p>
        </p:txBody>
      </p:sp>
      <p:sp>
        <p:nvSpPr>
          <p:cNvPr id="1894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1125538"/>
            <a:ext cx="8510588" cy="1325562"/>
          </a:xfrm>
        </p:spPr>
        <p:txBody>
          <a:bodyPr/>
          <a:lstStyle/>
          <a:p>
            <a:pPr rtl="1" eaLnBrk="1" hangingPunct="1">
              <a:defRPr/>
            </a:pPr>
            <a:r>
              <a:rPr lang="en-US" smtClean="0">
                <a:solidFill>
                  <a:srgbClr val="FFFF66"/>
                </a:solidFill>
                <a:sym typeface="Wingdings" pitchFamily="2" charset="2"/>
              </a:rPr>
              <a:t></a:t>
            </a:r>
            <a:r>
              <a:rPr lang="fa-IR" sz="5400" smtClean="0">
                <a:solidFill>
                  <a:srgbClr val="FF0000"/>
                </a:solidFill>
                <a:cs typeface="B Zar" pitchFamily="2" charset="-78"/>
              </a:rPr>
              <a:t>آزمون عيني (</a:t>
            </a:r>
            <a:r>
              <a:rPr lang="en-US" sz="5400" smtClean="0">
                <a:solidFill>
                  <a:srgbClr val="FF0000"/>
                </a:solidFill>
                <a:cs typeface="B Zar" pitchFamily="2" charset="-78"/>
              </a:rPr>
              <a:t>objective</a:t>
            </a:r>
            <a:r>
              <a:rPr lang="fa-IR" sz="5400" smtClean="0">
                <a:solidFill>
                  <a:srgbClr val="FF0000"/>
                </a:solidFill>
                <a:cs typeface="B Zar" pitchFamily="2" charset="-78"/>
              </a:rPr>
              <a:t>)</a:t>
            </a:r>
            <a:r>
              <a:rPr lang="en-US" smtClean="0">
                <a:solidFill>
                  <a:srgbClr val="FFFF66"/>
                </a:solidFill>
                <a:sym typeface="Wingdings" pitchFamily="2" charset="2"/>
              </a:rPr>
              <a:t></a:t>
            </a:r>
          </a:p>
        </p:txBody>
      </p:sp>
      <p:sp>
        <p:nvSpPr>
          <p:cNvPr id="1894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4213" y="2852738"/>
            <a:ext cx="7942262" cy="2814637"/>
          </a:xfrm>
        </p:spPr>
        <p:txBody>
          <a:bodyPr/>
          <a:lstStyle/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4000" smtClean="0">
                <a:cs typeface="B Zar" pitchFamily="2" charset="-78"/>
              </a:rPr>
              <a:t>آزمونهاي هستند كه در آنها هم سؤال ها وهم جوابها </a:t>
            </a:r>
            <a:endParaRPr lang="en-US" sz="4000" smtClean="0">
              <a:cs typeface="B Zar" pitchFamily="2" charset="-78"/>
            </a:endParaRPr>
          </a:p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4000" smtClean="0">
                <a:cs typeface="B Zar" pitchFamily="2" charset="-78"/>
              </a:rPr>
              <a:t>در اختيار آزمون شوندگان قرار مي گيرد كه دربارة جوابهاي داده شده تصميماتي مي گيرند.</a:t>
            </a:r>
            <a:endParaRPr lang="en-US" sz="40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9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9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9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2" grpId="0"/>
      <p:bldP spid="1894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F0E9-9402-4973-831A-69111C841C65}" type="slidenum">
              <a:rPr lang="en-US" altLang="fa-IR"/>
              <a:pPr/>
              <a:t>6</a:t>
            </a:fld>
            <a:endParaRPr lang="en-US" altLang="fa-IR"/>
          </a:p>
        </p:txBody>
      </p:sp>
      <p:graphicFrame>
        <p:nvGraphicFramePr>
          <p:cNvPr id="190518" name="Organization Chart 54"/>
          <p:cNvGraphicFramePr>
            <a:graphicFrameLocks/>
          </p:cNvGraphicFramePr>
          <p:nvPr>
            <p:ph/>
          </p:nvPr>
        </p:nvGraphicFramePr>
        <p:xfrm>
          <a:off x="288925" y="203200"/>
          <a:ext cx="8496300" cy="5832475"/>
        </p:xfrm>
        <a:graphic>
          <a:graphicData uri="http://schemas.openxmlformats.org/drawingml/2006/compatibility">
            <com:legacyDrawing xmlns:com="http://schemas.openxmlformats.org/drawingml/2006/compatibility" spid="_x0000_s29698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0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0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0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1905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D44E5-993F-4FAB-B0B7-B614B50AB524}" type="slidenum">
              <a:rPr lang="en-US" altLang="fa-IR"/>
              <a:pPr/>
              <a:t>7</a:t>
            </a:fld>
            <a:endParaRPr lang="en-US" altLang="fa-IR"/>
          </a:p>
        </p:txBody>
      </p:sp>
      <p:sp>
        <p:nvSpPr>
          <p:cNvPr id="1914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765175"/>
            <a:ext cx="8510588" cy="1325563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FF0000"/>
                </a:solidFill>
                <a:cs typeface="B Zar" pitchFamily="2" charset="-78"/>
              </a:rPr>
              <a:t>توضيح مختصر آزمونهاي عيني</a:t>
            </a:r>
            <a:r>
              <a:rPr lang="fa-IR" smtClean="0"/>
              <a:t> </a:t>
            </a:r>
            <a:endParaRPr lang="en-US" smtClean="0"/>
          </a:p>
        </p:txBody>
      </p:sp>
      <p:sp>
        <p:nvSpPr>
          <p:cNvPr id="19149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68313" y="2565400"/>
            <a:ext cx="8374062" cy="3533775"/>
          </a:xfrm>
        </p:spPr>
        <p:txBody>
          <a:bodyPr/>
          <a:lstStyle/>
          <a:p>
            <a:pPr algn="just" rtl="1" eaLnBrk="1" hangingPunct="1">
              <a:defRPr/>
            </a:pPr>
            <a:r>
              <a:rPr lang="fa-IR" smtClean="0">
                <a:solidFill>
                  <a:schemeClr val="folHlink"/>
                </a:solidFill>
                <a:cs typeface="B Zar" pitchFamily="2" charset="-78"/>
              </a:rPr>
              <a:t>صحيح و غلط:</a:t>
            </a:r>
            <a:r>
              <a:rPr lang="fa-IR" smtClean="0">
                <a:cs typeface="B Zar" pitchFamily="2" charset="-78"/>
              </a:rPr>
              <a:t>  در اين نوع سؤالها آزمون شونده جواب درست را  از غلط تشخيص مي دهد. </a:t>
            </a:r>
          </a:p>
          <a:p>
            <a:pPr algn="just" rtl="1" eaLnBrk="1" hangingPunct="1">
              <a:defRPr/>
            </a:pPr>
            <a:r>
              <a:rPr lang="fa-IR" smtClean="0">
                <a:solidFill>
                  <a:schemeClr val="folHlink"/>
                </a:solidFill>
                <a:cs typeface="B Zar" pitchFamily="2" charset="-78"/>
              </a:rPr>
              <a:t>جور كردني :</a:t>
            </a:r>
            <a:r>
              <a:rPr lang="fa-IR" smtClean="0">
                <a:cs typeface="B Zar" pitchFamily="2" charset="-78"/>
              </a:rPr>
              <a:t>  تعدادي پاسخ را با تعدادي پرسش جور مي كند</a:t>
            </a:r>
          </a:p>
          <a:p>
            <a:pPr algn="just" rtl="1" eaLnBrk="1" hangingPunct="1">
              <a:defRPr/>
            </a:pPr>
            <a:r>
              <a:rPr lang="fa-IR" smtClean="0">
                <a:solidFill>
                  <a:schemeClr val="folHlink"/>
                </a:solidFill>
                <a:cs typeface="B Zar" pitchFamily="2" charset="-78"/>
              </a:rPr>
              <a:t>چند گزينه اي :</a:t>
            </a:r>
            <a:r>
              <a:rPr lang="fa-IR" smtClean="0">
                <a:cs typeface="B Zar" pitchFamily="2" charset="-78"/>
              </a:rPr>
              <a:t>  جواب درست را از ميان جوابهاي پيشنهادي بر</a:t>
            </a:r>
            <a:endParaRPr lang="en-US" smtClean="0">
              <a:cs typeface="B Zar" pitchFamily="2" charset="-78"/>
            </a:endParaRPr>
          </a:p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mtClean="0">
                <a:cs typeface="B Zar" pitchFamily="2" charset="-78"/>
              </a:rPr>
              <a:t> مي گزيند </a:t>
            </a:r>
            <a:endParaRPr lang="en-US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1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1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1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0" grpId="0" animBg="1"/>
      <p:bldP spid="19149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F655-D29F-47D1-8EC1-96A539307AD2}" type="slidenum">
              <a:rPr lang="en-US" altLang="fa-IR"/>
              <a:pPr/>
              <a:t>8</a:t>
            </a:fld>
            <a:endParaRPr lang="en-US" altLang="fa-IR"/>
          </a:p>
        </p:txBody>
      </p:sp>
      <p:sp>
        <p:nvSpPr>
          <p:cNvPr id="1925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981075"/>
            <a:ext cx="8510588" cy="1325563"/>
          </a:xfrm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FF0000"/>
                </a:solidFill>
                <a:cs typeface="B Zar" pitchFamily="2" charset="-78"/>
              </a:rPr>
              <a:t>ويژگيهاي مهم آزمونهاي عيني</a:t>
            </a:r>
            <a:r>
              <a:rPr lang="fa-IR" smtClean="0"/>
              <a:t> </a:t>
            </a:r>
            <a:endParaRPr lang="en-US" smtClean="0"/>
          </a:p>
        </p:txBody>
      </p:sp>
      <p:sp>
        <p:nvSpPr>
          <p:cNvPr id="1925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3141663"/>
            <a:ext cx="8540750" cy="2957512"/>
          </a:xfrm>
        </p:spPr>
        <p:txBody>
          <a:bodyPr/>
          <a:lstStyle/>
          <a:p>
            <a:pPr marL="609600" indent="-609600" algn="r" rtl="1" eaLnBrk="1" hangingPunct="1">
              <a:buClr>
                <a:srgbClr val="990000"/>
              </a:buClr>
              <a:buFont typeface="Wingdings" pitchFamily="2" charset="2"/>
              <a:buChar char="q"/>
              <a:defRPr/>
            </a:pPr>
            <a:r>
              <a:rPr lang="fa-IR" sz="3600" smtClean="0">
                <a:cs typeface="B Zar" pitchFamily="2" charset="-78"/>
              </a:rPr>
              <a:t>تصحيح جواب آنها كاملاً دقيق و عيني انجام مي گيرد </a:t>
            </a:r>
          </a:p>
          <a:p>
            <a:pPr marL="609600" indent="-609600" algn="r" rtl="1" eaLnBrk="1" hangingPunct="1">
              <a:buClr>
                <a:srgbClr val="990000"/>
              </a:buClr>
              <a:buFont typeface="Wingdings" pitchFamily="2" charset="2"/>
              <a:buChar char="q"/>
              <a:defRPr/>
            </a:pPr>
            <a:r>
              <a:rPr lang="fa-IR" sz="3600" smtClean="0">
                <a:cs typeface="B Zar" pitchFamily="2" charset="-78"/>
              </a:rPr>
              <a:t>نظر شخصي مصحح دخالتي ندارد</a:t>
            </a:r>
            <a:endParaRPr lang="en-US" sz="36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4" grpId="0"/>
      <p:bldP spid="1925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5776-5C75-4D04-9AC2-44AF607FEDA4}" type="slidenum">
              <a:rPr lang="en-US" altLang="fa-IR"/>
              <a:pPr/>
              <a:t>9</a:t>
            </a:fld>
            <a:endParaRPr lang="en-US" altLang="fa-IR"/>
          </a:p>
        </p:txBody>
      </p:sp>
      <p:sp>
        <p:nvSpPr>
          <p:cNvPr id="1935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1052513"/>
            <a:ext cx="8510587" cy="1325562"/>
          </a:xfrm>
        </p:spPr>
        <p:txBody>
          <a:bodyPr/>
          <a:lstStyle/>
          <a:p>
            <a:pPr eaLnBrk="1" hangingPunct="1">
              <a:defRPr/>
            </a:pPr>
            <a:r>
              <a:rPr lang="fa-IR" sz="4800" smtClean="0">
                <a:solidFill>
                  <a:srgbClr val="FF0066"/>
                </a:solidFill>
                <a:cs typeface="B Zar" pitchFamily="2" charset="-78"/>
              </a:rPr>
              <a:t>كاربرد آزمونهاي عيني</a:t>
            </a:r>
            <a:r>
              <a:rPr lang="fa-IR" smtClean="0"/>
              <a:t> </a:t>
            </a:r>
            <a:endParaRPr lang="en-US" smtClean="0"/>
          </a:p>
        </p:txBody>
      </p:sp>
      <p:sp>
        <p:nvSpPr>
          <p:cNvPr id="1935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116013" y="2565400"/>
            <a:ext cx="7200900" cy="2670175"/>
          </a:xfrm>
          <a:ln w="76200" cmpd="tri">
            <a:solidFill>
              <a:srgbClr val="FF0066"/>
            </a:solidFill>
          </a:ln>
        </p:spPr>
        <p:txBody>
          <a:bodyPr/>
          <a:lstStyle/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4000" smtClean="0">
                <a:cs typeface="B Zar" pitchFamily="2" charset="-78"/>
              </a:rPr>
              <a:t>اگر معلم بخواهد توانايي باز شناسي يا تشخيص دانشجويان را سنجش كند از اين نوع آزمون استفاده مي نمايد.</a:t>
            </a:r>
            <a:r>
              <a:rPr lang="fa-IR" sz="3600" smtClean="0">
                <a:cs typeface="B Zar" pitchFamily="2" charset="-78"/>
              </a:rPr>
              <a:t> </a:t>
            </a:r>
            <a:endParaRPr lang="en-US" sz="36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3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9353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9353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8" grpId="0"/>
      <p:bldP spid="193539" grpId="0" build="p" animBg="1"/>
    </p:bldLst>
  </p:timing>
</p:sld>
</file>

<file path=ppt/theme/theme1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rgbClr val="FF0066"/>
            </a:solidFill>
            <a:effectLst/>
            <a:latin typeface="Arial" charset="0"/>
            <a:cs typeface="B Zar" pitchFamily="2" charset="-7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rgbClr val="FF0066"/>
            </a:solidFill>
            <a:effectLst/>
            <a:latin typeface="Arial" charset="0"/>
            <a:cs typeface="B Zar" pitchFamily="2" charset="-78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3714</TotalTime>
  <Words>1065</Words>
  <Application>Microsoft Office PowerPoint</Application>
  <PresentationFormat>On-screen Show (4:3)</PresentationFormat>
  <Paragraphs>178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</vt:lpstr>
      <vt:lpstr>B Zar</vt:lpstr>
      <vt:lpstr>Wingdings</vt:lpstr>
      <vt:lpstr>B Jadid</vt:lpstr>
      <vt:lpstr>Times New Roman</vt:lpstr>
      <vt:lpstr>B Nazanin</vt:lpstr>
      <vt:lpstr>Tahoma</vt:lpstr>
      <vt:lpstr>Wingdings 2</vt:lpstr>
      <vt:lpstr>Clouds</vt:lpstr>
      <vt:lpstr>فصل پنجم</vt:lpstr>
      <vt:lpstr>هدف كلي</vt:lpstr>
      <vt:lpstr>هدفهاي دقيق آموزش</vt:lpstr>
      <vt:lpstr>Slide 4</vt:lpstr>
      <vt:lpstr>آزمون عيني (objective)</vt:lpstr>
      <vt:lpstr>Slide 6</vt:lpstr>
      <vt:lpstr>توضيح مختصر آزمونهاي عيني </vt:lpstr>
      <vt:lpstr>ويژگيهاي مهم آزمونهاي عيني </vt:lpstr>
      <vt:lpstr>كاربرد آزمونهاي عيني </vt:lpstr>
      <vt:lpstr>Slide 10</vt:lpstr>
      <vt:lpstr>Slide 11</vt:lpstr>
      <vt:lpstr>نمونه سؤال اصلاحي</vt:lpstr>
      <vt:lpstr>سوال خوشه اي</vt:lpstr>
      <vt:lpstr>نمونه سوأل خوشه اي </vt:lpstr>
      <vt:lpstr>معايب و محاسن آزمونهاي صحيح وغلط </vt:lpstr>
      <vt:lpstr>سوأل ها اطلاعات واقعي</vt:lpstr>
      <vt:lpstr>سؤال درك وفهم </vt:lpstr>
      <vt:lpstr>آزمون كار بستن </vt:lpstr>
      <vt:lpstr>آزمون توانايي حل مسئله</vt:lpstr>
      <vt:lpstr>Slide 20</vt:lpstr>
      <vt:lpstr>Slide 21</vt:lpstr>
      <vt:lpstr>آزمونهاي جور كردني (matching)</vt:lpstr>
      <vt:lpstr>كاربرد سؤالهاي جور كردني</vt:lpstr>
      <vt:lpstr>الگوهاي سؤالهاي جور كردني </vt:lpstr>
      <vt:lpstr>معايب ومحاسن آزمونهاي جور كردني</vt:lpstr>
      <vt:lpstr>Slide 26</vt:lpstr>
      <vt:lpstr>Slide 27</vt:lpstr>
      <vt:lpstr>نكاتي در رابطه با طول و فهرست پرسش و پاسخ سؤال جور كردني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هدف كلي درس</dc:title>
  <dc:creator>Amoozesh</dc:creator>
  <cp:lastModifiedBy>comp2</cp:lastModifiedBy>
  <cp:revision>212</cp:revision>
  <dcterms:created xsi:type="dcterms:W3CDTF">2006-04-25T09:29:19Z</dcterms:created>
  <dcterms:modified xsi:type="dcterms:W3CDTF">2020-04-13T08:46:49Z</dcterms:modified>
</cp:coreProperties>
</file>