
<file path=[Content_Types].xml><?xml version="1.0" encoding="utf-8"?>
<Types xmlns="http://schemas.openxmlformats.org/package/2006/content-types">
  <Default Extension="jfif" ContentType="image/j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229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C5C53-BCEF-4E54-8B51-A963B635DA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70CD9-81B3-44C5-9649-A147488DB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493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C5C53-BCEF-4E54-8B51-A963B635DA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70CD9-81B3-44C5-9649-A147488DB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9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C5C53-BCEF-4E54-8B51-A963B635DA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70CD9-81B3-44C5-9649-A147488DB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234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4619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27381" y="1508787"/>
            <a:ext cx="11329259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541173" y="2411015"/>
            <a:ext cx="11329259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4972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 smtClean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9036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6288"/>
            <a:ext cx="121920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ko-KR" dirty="0" smtClean="0"/>
              <a:t> 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C5C53-BCEF-4E54-8B51-A963B635DA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70CD9-81B3-44C5-9649-A147488DB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307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0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93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3133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185"/>
            <a:ext cx="10363200" cy="1500716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218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6288"/>
            <a:ext cx="121920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altLang="ko-KR" dirty="0" smtClean="0"/>
              <a:t> Click to edit Master title style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C5C53-BCEF-4E54-8B51-A963B635DA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70CD9-81B3-44C5-9649-A147488DB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3211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43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7061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3" cy="6413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4"/>
            <a:ext cx="5389033" cy="3949700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09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31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8472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2"/>
            <a:ext cx="4011084" cy="116204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258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0"/>
            <a:ext cx="4011084" cy="46905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682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726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7"/>
            <a:ext cx="7315200" cy="80433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69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87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5167"/>
            <a:ext cx="2743200" cy="58504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5167"/>
            <a:ext cx="8026400" cy="585046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86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C5C53-BCEF-4E54-8B51-A963B635DA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70CD9-81B3-44C5-9649-A147488DB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48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C5C53-BCEF-4E54-8B51-A963B635DA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70CD9-81B3-44C5-9649-A147488DB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0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C5C53-BCEF-4E54-8B51-A963B635DA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70CD9-81B3-44C5-9649-A147488DB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5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C5C53-BCEF-4E54-8B51-A963B635DA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70CD9-81B3-44C5-9649-A147488DB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62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C5C53-BCEF-4E54-8B51-A963B635DA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70CD9-81B3-44C5-9649-A147488DB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389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C5C53-BCEF-4E54-8B51-A963B635DA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70CD9-81B3-44C5-9649-A147488DB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61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smtClean="0"/>
              <a:t>Click icon to add picture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altLang="ko-KR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C5C53-BCEF-4E54-8B51-A963B635DA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70CD9-81B3-44C5-9649-A147488DB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19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36288"/>
            <a:ext cx="92643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mtClean="0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smtClean="0"/>
              <a:t>Edit Master text styles</a:t>
            </a:r>
          </a:p>
          <a:p>
            <a:pPr lvl="1"/>
            <a:r>
              <a:rPr lang="en-US" altLang="ko-KR" smtClean="0"/>
              <a:t>Second level</a:t>
            </a:r>
          </a:p>
          <a:p>
            <a:pPr lvl="2"/>
            <a:r>
              <a:rPr lang="en-US" altLang="ko-KR" smtClean="0"/>
              <a:t>Third level</a:t>
            </a:r>
          </a:p>
          <a:p>
            <a:pPr lvl="3"/>
            <a:r>
              <a:rPr lang="en-US" altLang="ko-KR" smtClean="0"/>
              <a:t>Fourth level</a:t>
            </a:r>
          </a:p>
          <a:p>
            <a:pPr lvl="4"/>
            <a:r>
              <a:rPr lang="en-US" altLang="ko-KR" smtClean="0"/>
              <a:t>Fifth level</a:t>
            </a:r>
            <a:endParaRPr lang="ko-KR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C5C53-BCEF-4E54-8B51-A963B635DA58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970CD9-81B3-44C5-9649-A147488DB0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13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219170" rtl="0" eaLnBrk="1" latinLnBrk="1" hangingPunct="1">
        <a:spcBef>
          <a:spcPct val="0"/>
        </a:spcBef>
        <a:buNone/>
        <a:defRPr sz="4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2124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timing>
    <p:tnLst>
      <p:par>
        <p:cTn id="1" dur="indefinite" restart="never" nodeType="tmRoot"/>
      </p:par>
    </p:tnLst>
  </p:timing>
  <p:txStyles>
    <p:titleStyle>
      <a:lvl1pPr algn="ctr" defTabSz="1219170" rtl="0" eaLnBrk="1" latinLnBrk="1" hangingPunct="1">
        <a:spcBef>
          <a:spcPct val="0"/>
        </a:spcBef>
        <a:buNone/>
        <a:defRPr sz="48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4/27/2020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2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f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2.jfif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jf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9.jfif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jfif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fa-IR" sz="9600" dirty="0" smtClean="0">
                <a:solidFill>
                  <a:srgbClr val="7030A0"/>
                </a:solidFill>
                <a:cs typeface="B Sepideh" panose="00000400000000000000" pitchFamily="2" charset="-78"/>
              </a:rPr>
              <a:t>کلیات اخلاق و عرفان </a:t>
            </a:r>
            <a:endParaRPr lang="en-US" sz="9600" dirty="0">
              <a:solidFill>
                <a:srgbClr val="7030A0"/>
              </a:solidFill>
              <a:cs typeface="B Sepideh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76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a-IR" sz="8000" dirty="0" smtClean="0">
                <a:solidFill>
                  <a:srgbClr val="7030A0"/>
                </a:solidFill>
                <a:cs typeface="B Sepideh" panose="00000400000000000000" pitchFamily="2" charset="-78"/>
              </a:rPr>
              <a:t>معرفی عارفان </a:t>
            </a:r>
            <a:endParaRPr lang="en-US" sz="8000" dirty="0">
              <a:solidFill>
                <a:srgbClr val="7030A0"/>
              </a:solidFill>
              <a:cs typeface="B Sepideh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824" y="1600200"/>
            <a:ext cx="6962775" cy="5074919"/>
          </a:xfrm>
        </p:spPr>
      </p:pic>
    </p:spTree>
    <p:extLst>
      <p:ext uri="{BB962C8B-B14F-4D97-AF65-F5344CB8AC3E}">
        <p14:creationId xmlns:p14="http://schemas.microsoft.com/office/powerpoint/2010/main" val="178125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4800" dirty="0" smtClean="0">
                <a:solidFill>
                  <a:srgbClr val="7030A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معرفی عارف جواد آقا ملکی تبریزی </a:t>
            </a:r>
            <a:endParaRPr lang="en-US" sz="4800" dirty="0">
              <a:solidFill>
                <a:srgbClr val="7030A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260" y="1417320"/>
            <a:ext cx="4914900" cy="5440680"/>
          </a:xfrm>
        </p:spPr>
      </p:pic>
    </p:spTree>
    <p:extLst>
      <p:ext uri="{BB962C8B-B14F-4D97-AF65-F5344CB8AC3E}">
        <p14:creationId xmlns:p14="http://schemas.microsoft.com/office/powerpoint/2010/main" val="113854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rgbClr val="FF0000"/>
                </a:solidFill>
                <a:cs typeface="B Tir" panose="00000400000000000000" pitchFamily="2" charset="-78"/>
              </a:rPr>
              <a:t>معرفی عارف </a:t>
            </a:r>
            <a:endParaRPr lang="en-US" dirty="0">
              <a:solidFill>
                <a:srgbClr val="FF0000"/>
              </a:solidFill>
              <a:cs typeface="B Tir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54481" y="1443841"/>
            <a:ext cx="1002792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buFont typeface="Arial" panose="020B0604020202020204" pitchFamily="34" charset="0"/>
              <a:buChar char="•"/>
            </a:pPr>
            <a:endParaRPr lang="fa-IR" sz="2800" dirty="0" smtClean="0">
              <a:cs typeface="B Titr" panose="00000700000000000000" pitchFamily="2" charset="-78"/>
            </a:endParaRPr>
          </a:p>
          <a:p>
            <a:pPr algn="r">
              <a:buFont typeface="Arial" panose="020B0604020202020204" pitchFamily="34" charset="0"/>
              <a:buChar char="•"/>
            </a:pPr>
            <a:endParaRPr lang="fa-IR" sz="2800" dirty="0">
              <a:cs typeface="B Titr" panose="00000700000000000000" pitchFamily="2" charset="-78"/>
            </a:endParaRPr>
          </a:p>
          <a:p>
            <a:pPr algn="r">
              <a:buFont typeface="Arial" panose="020B0604020202020204" pitchFamily="34" charset="0"/>
              <a:buChar char="•"/>
            </a:pPr>
            <a:r>
              <a:rPr lang="fa-IR" sz="3200" dirty="0" smtClean="0">
                <a:cs typeface="B Shiraz" panose="00000400000000000000" pitchFamily="2" charset="-78"/>
              </a:rPr>
              <a:t>از </a:t>
            </a:r>
            <a:r>
              <a:rPr lang="fa-IR" sz="3200" dirty="0">
                <a:cs typeface="B Shiraz" panose="00000400000000000000" pitchFamily="2" charset="-78"/>
              </a:rPr>
              <a:t>علمای معاصر فقه، اصول، اخلاق، حکمت و عرفان اسلامی بوده است</a:t>
            </a:r>
            <a:r>
              <a:rPr lang="fa-IR" sz="3200" dirty="0" smtClean="0">
                <a:cs typeface="B Shiraz" panose="00000400000000000000" pitchFamily="2" charset="-78"/>
              </a:rPr>
              <a:t>.</a:t>
            </a:r>
          </a:p>
          <a:p>
            <a:pPr algn="r">
              <a:buFont typeface="Arial" panose="020B0604020202020204" pitchFamily="34" charset="0"/>
              <a:buChar char="•"/>
            </a:pPr>
            <a:endParaRPr lang="fa-IR" sz="3200" dirty="0">
              <a:cs typeface="B Shiraz" panose="00000400000000000000" pitchFamily="2" charset="-78"/>
            </a:endParaRPr>
          </a:p>
          <a:p>
            <a:pPr algn="r"/>
            <a:r>
              <a:rPr lang="fa-IR" sz="3200" dirty="0">
                <a:cs typeface="B Shiraz" panose="00000400000000000000" pitchFamily="2" charset="-78"/>
              </a:rPr>
              <a:t> آیت الله میرزا جواد آقا ملکی تبریزی در خانواده‌ای با تقوا و پارسا در تبریز به دنیا آمد. خانوادة وی از تاجران متمکن </a:t>
            </a:r>
            <a:r>
              <a:rPr lang="fa-IR" sz="3200" dirty="0">
                <a:solidFill>
                  <a:srgbClr val="7030A0"/>
                </a:solidFill>
                <a:cs typeface="B Shiraz" panose="00000400000000000000" pitchFamily="2" charset="-78"/>
              </a:rPr>
              <a:t>تبریز </a:t>
            </a:r>
            <a:r>
              <a:rPr lang="fa-IR" sz="3200" dirty="0">
                <a:cs typeface="B Shiraz" panose="00000400000000000000" pitchFamily="2" charset="-78"/>
              </a:rPr>
              <a:t>بودند. پدر او که حاج میرزا شفیع نام داشت، موفق شد که در خدمت مرحوم حاج میرزا علینقی همدانی مراتب تهذیب و تزکیة نفس را طی نموده و به مقامات والای انسانیت نائل شود.(شیخ مناجاتیان، ص 31</a:t>
            </a:r>
            <a:r>
              <a:rPr lang="fa-IR" sz="3200" dirty="0" smtClean="0">
                <a:cs typeface="B Shiraz" panose="00000400000000000000" pitchFamily="2" charset="-78"/>
              </a:rPr>
              <a:t>) سال </a:t>
            </a:r>
            <a:r>
              <a:rPr lang="fa-IR" sz="3200" dirty="0">
                <a:cs typeface="B Shiraz" panose="00000400000000000000" pitchFamily="2" charset="-78"/>
              </a:rPr>
              <a:t>تولد وی دقیقا مشخص نیست، ولی از قراین و شواهدی که درتالیفات او به دست می‌آید، در سال ۱۳۱۲ هجری قمری، دوران جوانی خود را سپری می‌کرده است.</a:t>
            </a:r>
          </a:p>
        </p:txBody>
      </p:sp>
    </p:spTree>
    <p:extLst>
      <p:ext uri="{BB962C8B-B14F-4D97-AF65-F5344CB8AC3E}">
        <p14:creationId xmlns:p14="http://schemas.microsoft.com/office/powerpoint/2010/main" val="358540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sz="12800" b="1" dirty="0">
                <a:solidFill>
                  <a:srgbClr val="7030A0"/>
                </a:solidFill>
                <a:cs typeface="B Sepideh" panose="00000400000000000000" pitchFamily="2" charset="-78"/>
              </a:rPr>
              <a:t>اساتید</a:t>
            </a:r>
            <a:r>
              <a:rPr lang="fa-IR" sz="8900" b="1" dirty="0">
                <a:solidFill>
                  <a:srgbClr val="7030A0"/>
                </a:solidFill>
                <a:cs typeface="B Tir" panose="00000400000000000000" pitchFamily="2" charset="-78"/>
              </a:rPr>
              <a:t>:</a:t>
            </a:r>
            <a:r>
              <a:rPr lang="fa-IR" b="1" dirty="0"/>
              <a:t/>
            </a:r>
            <a:br>
              <a:rPr lang="fa-IR" b="1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endParaRPr lang="fa-IR" sz="4700" dirty="0" smtClean="0">
              <a:cs typeface="B Titr" panose="00000700000000000000" pitchFamily="2" charset="-78"/>
            </a:endParaRPr>
          </a:p>
          <a:p>
            <a:pPr algn="ctr"/>
            <a:endParaRPr lang="fa-IR" sz="4700" dirty="0">
              <a:cs typeface="B Titr" panose="00000700000000000000" pitchFamily="2" charset="-78"/>
            </a:endParaRPr>
          </a:p>
          <a:p>
            <a:pPr algn="ctr"/>
            <a:r>
              <a:rPr lang="fa-IR" sz="4700" dirty="0" smtClean="0">
                <a:cs typeface="B Titr" panose="00000700000000000000" pitchFamily="2" charset="-78"/>
              </a:rPr>
              <a:t>آخوند </a:t>
            </a:r>
            <a:r>
              <a:rPr lang="fa-IR" sz="4700" dirty="0">
                <a:cs typeface="B Titr" panose="00000700000000000000" pitchFamily="2" charset="-78"/>
              </a:rPr>
              <a:t>ملا حسینقلی همدانی، میرزا حسین نوری و </a:t>
            </a:r>
            <a:endParaRPr lang="fa-IR" sz="4700" dirty="0" smtClean="0">
              <a:cs typeface="B Titr" panose="00000700000000000000" pitchFamily="2" charset="-78"/>
            </a:endParaRPr>
          </a:p>
          <a:p>
            <a:pPr algn="ctr"/>
            <a:endParaRPr lang="fa-IR" sz="4700" dirty="0">
              <a:cs typeface="B Titr" panose="00000700000000000000" pitchFamily="2" charset="-78"/>
            </a:endParaRPr>
          </a:p>
          <a:p>
            <a:pPr algn="ctr"/>
            <a:endParaRPr lang="fa-IR" sz="4700" dirty="0">
              <a:cs typeface="B Titr" panose="00000700000000000000" pitchFamily="2" charset="-78"/>
            </a:endParaRPr>
          </a:p>
          <a:p>
            <a:pPr algn="ctr"/>
            <a:r>
              <a:rPr lang="fa-IR" sz="4700" dirty="0" smtClean="0">
                <a:cs typeface="B Titr" panose="00000700000000000000" pitchFamily="2" charset="-78"/>
              </a:rPr>
              <a:t>آیت </a:t>
            </a:r>
            <a:r>
              <a:rPr lang="fa-IR" sz="4700" dirty="0">
                <a:cs typeface="B Titr" panose="00000700000000000000" pitchFamily="2" charset="-78"/>
              </a:rPr>
              <a:t>الله حاج آقا رضا همدانی</a:t>
            </a:r>
            <a:endParaRPr lang="en-US" sz="4700" dirty="0">
              <a:cs typeface="B Titr" panose="00000700000000000000" pitchFamily="2" charset="-78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3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6000" dirty="0" smtClean="0"/>
              <a:t>تالیفات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fa-IR" b="1" dirty="0">
                <a:cs typeface="B Paatch" panose="00000400000000000000" pitchFamily="2" charset="-78"/>
              </a:rPr>
              <a:t/>
            </a:r>
            <a:br>
              <a:rPr lang="fa-IR" b="1" dirty="0">
                <a:cs typeface="B Paatch" panose="00000400000000000000" pitchFamily="2" charset="-78"/>
              </a:rPr>
            </a:br>
            <a:r>
              <a:rPr lang="fa-IR" dirty="0">
                <a:cs typeface="B Paatch" panose="00000400000000000000" pitchFamily="2" charset="-78"/>
              </a:rPr>
              <a:t>۱-اسرار الصلواة، </a:t>
            </a:r>
            <a:endParaRPr lang="fa-IR" dirty="0" smtClean="0">
              <a:cs typeface="B Paatch" panose="00000400000000000000" pitchFamily="2" charset="-78"/>
            </a:endParaRPr>
          </a:p>
          <a:p>
            <a:pPr algn="ctr"/>
            <a:r>
              <a:rPr lang="fa-IR" dirty="0" smtClean="0">
                <a:cs typeface="B Paatch" panose="00000400000000000000" pitchFamily="2" charset="-78"/>
              </a:rPr>
              <a:t>۲-المراقبات</a:t>
            </a:r>
            <a:r>
              <a:rPr lang="fa-IR" dirty="0">
                <a:cs typeface="B Paatch" panose="00000400000000000000" pitchFamily="2" charset="-78"/>
              </a:rPr>
              <a:t>، </a:t>
            </a:r>
            <a:r>
              <a:rPr lang="fa-IR" dirty="0" smtClean="0">
                <a:cs typeface="B Paatch" panose="00000400000000000000" pitchFamily="2" charset="-78"/>
              </a:rPr>
              <a:t>۳</a:t>
            </a:r>
          </a:p>
          <a:p>
            <a:pPr algn="ctr"/>
            <a:r>
              <a:rPr lang="fa-IR" dirty="0" smtClean="0">
                <a:cs typeface="B Paatch" panose="00000400000000000000" pitchFamily="2" charset="-78"/>
              </a:rPr>
              <a:t>-</a:t>
            </a:r>
            <a:r>
              <a:rPr lang="fa-IR" dirty="0">
                <a:cs typeface="B Paatch" panose="00000400000000000000" pitchFamily="2" charset="-78"/>
              </a:rPr>
              <a:t>رساله لقاءالله، </a:t>
            </a:r>
            <a:endParaRPr lang="fa-IR" dirty="0" smtClean="0">
              <a:cs typeface="B Paatch" panose="00000400000000000000" pitchFamily="2" charset="-78"/>
            </a:endParaRPr>
          </a:p>
          <a:p>
            <a:pPr algn="ctr"/>
            <a:r>
              <a:rPr lang="fa-IR" dirty="0" smtClean="0">
                <a:cs typeface="B Paatch" panose="00000400000000000000" pitchFamily="2" charset="-78"/>
              </a:rPr>
              <a:t>۴-کتابی </a:t>
            </a:r>
            <a:r>
              <a:rPr lang="fa-IR" dirty="0">
                <a:cs typeface="B Paatch" panose="00000400000000000000" pitchFamily="2" charset="-78"/>
              </a:rPr>
              <a:t>در فقه، </a:t>
            </a:r>
            <a:endParaRPr lang="fa-IR" dirty="0" smtClean="0">
              <a:cs typeface="B Paatch" panose="00000400000000000000" pitchFamily="2" charset="-78"/>
            </a:endParaRPr>
          </a:p>
          <a:p>
            <a:pPr algn="ctr"/>
            <a:r>
              <a:rPr lang="fa-IR" dirty="0" smtClean="0">
                <a:cs typeface="B Paatch" panose="00000400000000000000" pitchFamily="2" charset="-78"/>
              </a:rPr>
              <a:t>۵-رساله‌ای </a:t>
            </a:r>
            <a:r>
              <a:rPr lang="fa-IR" dirty="0">
                <a:cs typeface="B Paatch" panose="00000400000000000000" pitchFamily="2" charset="-78"/>
              </a:rPr>
              <a:t>در حج</a:t>
            </a:r>
            <a:r>
              <a:rPr lang="fa-IR" dirty="0" smtClean="0">
                <a:cs typeface="B Paatch" panose="00000400000000000000" pitchFamily="2" charset="-78"/>
              </a:rPr>
              <a:t>،</a:t>
            </a:r>
          </a:p>
          <a:p>
            <a:pPr algn="ctr"/>
            <a:r>
              <a:rPr lang="fa-IR" dirty="0" smtClean="0">
                <a:cs typeface="B Paatch" panose="00000400000000000000" pitchFamily="2" charset="-78"/>
              </a:rPr>
              <a:t> </a:t>
            </a:r>
            <a:r>
              <a:rPr lang="fa-IR" dirty="0">
                <a:cs typeface="B Paatch" panose="00000400000000000000" pitchFamily="2" charset="-78"/>
              </a:rPr>
              <a:t>۶-حاشیه فارسی بر غایة القصوی</a:t>
            </a:r>
            <a:endParaRPr lang="en-US" dirty="0">
              <a:cs typeface="B Paatch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91268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6000" dirty="0" smtClean="0">
                <a:cs typeface="B Titr" panose="00000700000000000000" pitchFamily="2" charset="-78"/>
              </a:rPr>
              <a:t>شاگردان</a:t>
            </a:r>
            <a:r>
              <a:rPr lang="fa-IR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/>
            <a:r>
              <a:rPr lang="fa-IR" sz="3600" b="1" dirty="0">
                <a:solidFill>
                  <a:srgbClr val="92D050"/>
                </a:solidFill>
                <a:cs typeface="B Titr" panose="00000700000000000000" pitchFamily="2" charset="-78"/>
              </a:rPr>
              <a:t/>
            </a:r>
            <a:br>
              <a:rPr lang="fa-IR" sz="3600" b="1" dirty="0">
                <a:solidFill>
                  <a:srgbClr val="92D050"/>
                </a:solidFill>
                <a:cs typeface="B Titr" panose="00000700000000000000" pitchFamily="2" charset="-78"/>
              </a:rPr>
            </a:br>
            <a:r>
              <a:rPr lang="fa-IR" sz="3600" dirty="0">
                <a:solidFill>
                  <a:srgbClr val="92D050"/>
                </a:solidFill>
                <a:cs typeface="B Titr" panose="00000700000000000000" pitchFamily="2" charset="-78"/>
              </a:rPr>
              <a:t>آیت الله روح‌الله خمینی، حسین فاطمی قمی، آخوند ملا علی همدانی، سید جعفر حسینی شاهرودی و میرزا خلیل کمره‌ای</a:t>
            </a:r>
            <a:endParaRPr lang="en-US" sz="3600" dirty="0">
              <a:solidFill>
                <a:srgbClr val="92D050"/>
              </a:solidFill>
              <a:cs typeface="B Titr" panose="000007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2018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fa-IR" sz="8000" dirty="0" smtClean="0">
                <a:solidFill>
                  <a:srgbClr val="7030A0"/>
                </a:solidFill>
                <a:cs typeface="B Sepideh" panose="00000400000000000000" pitchFamily="2" charset="-78"/>
              </a:rPr>
              <a:t>خسته نباشید </a:t>
            </a:r>
            <a:endParaRPr lang="en-US" sz="8000" dirty="0">
              <a:solidFill>
                <a:srgbClr val="7030A0"/>
              </a:solidFill>
              <a:cs typeface="B Sepideh" panose="00000400000000000000" pitchFamily="2" charset="-78"/>
            </a:endParaRPr>
          </a:p>
        </p:txBody>
      </p:sp>
      <p:pic>
        <p:nvPicPr>
          <p:cNvPr id="5" name="پایان ۲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56043" y="735807"/>
            <a:ext cx="609600" cy="609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550795"/>
            <a:ext cx="5554980" cy="430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4" y="0"/>
            <a:ext cx="11966028" cy="6858000"/>
          </a:xfrm>
        </p:spPr>
      </p:pic>
      <p:pic>
        <p:nvPicPr>
          <p:cNvPr id="5" name="بسم الله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46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6000" dirty="0" smtClean="0">
                <a:solidFill>
                  <a:srgbClr val="FF0000"/>
                </a:solidFill>
                <a:cs typeface="B Arshia" panose="00000400000000000000" pitchFamily="2" charset="-78"/>
              </a:rPr>
              <a:t>منشأ پیدایش تصوف </a:t>
            </a:r>
            <a:endParaRPr lang="en-US" sz="6000" dirty="0">
              <a:solidFill>
                <a:srgbClr val="FF0000"/>
              </a:solidFill>
              <a:cs typeface="B Arshia" panose="00000400000000000000" pitchFamily="2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700" y="2991644"/>
            <a:ext cx="8412480" cy="3866356"/>
          </a:xfrm>
        </p:spPr>
      </p:pic>
    </p:spTree>
    <p:extLst>
      <p:ext uri="{BB962C8B-B14F-4D97-AF65-F5344CB8AC3E}">
        <p14:creationId xmlns:p14="http://schemas.microsoft.com/office/powerpoint/2010/main" val="1918870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6000" dirty="0" smtClean="0">
                <a:solidFill>
                  <a:srgbClr val="00B0F0"/>
                </a:solidFill>
                <a:latin typeface="Agency FB" panose="020B0503020202020204" pitchFamily="34" charset="0"/>
                <a:cs typeface="B Arash" panose="00000400000000000000" pitchFamily="2" charset="-78"/>
              </a:rPr>
              <a:t>مراحل پیدایش تصوف </a:t>
            </a:r>
            <a:endParaRPr lang="en-US" sz="6000" dirty="0">
              <a:solidFill>
                <a:srgbClr val="00B0F0"/>
              </a:solidFill>
              <a:latin typeface="Agency FB" panose="020B0503020202020204" pitchFamily="34" charset="0"/>
              <a:cs typeface="B Arash" panose="00000400000000000000" pitchFamily="2" charset="-78"/>
            </a:endParaRPr>
          </a:p>
        </p:txBody>
      </p:sp>
      <p:pic>
        <p:nvPicPr>
          <p:cNvPr id="5" name="مراحل پیدایش مقدمه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49445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2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288"/>
            <a:ext cx="12192000" cy="5975892"/>
          </a:xfrm>
        </p:spPr>
        <p:txBody>
          <a:bodyPr>
            <a:noAutofit/>
          </a:bodyPr>
          <a:lstStyle/>
          <a:p>
            <a:pPr algn="ctr"/>
            <a:r>
              <a:rPr lang="fa-IR" sz="7200" dirty="0" smtClean="0">
                <a:solidFill>
                  <a:srgbClr val="7030A0"/>
                </a:solidFill>
                <a:latin typeface="Algerian" panose="04020705040A02060702" pitchFamily="82" charset="0"/>
              </a:rPr>
              <a:t>مرحله اول</a:t>
            </a:r>
            <a:br>
              <a:rPr lang="fa-IR" sz="7200" dirty="0" smtClean="0">
                <a:solidFill>
                  <a:srgbClr val="7030A0"/>
                </a:solidFill>
                <a:latin typeface="Algerian" panose="04020705040A02060702" pitchFamily="82" charset="0"/>
              </a:rPr>
            </a:br>
            <a:r>
              <a:rPr lang="fa-IR" sz="4000" dirty="0" smtClean="0">
                <a:solidFill>
                  <a:srgbClr val="7030A0"/>
                </a:solidFill>
                <a:latin typeface="Algerian" panose="04020705040A02060702" pitchFamily="82" charset="0"/>
              </a:rPr>
              <a:t>از صدر اسلام تا زمان به قدرت رسیدن معاویه </a:t>
            </a:r>
            <a:endParaRPr lang="en-US" sz="4000" dirty="0">
              <a:solidFill>
                <a:srgbClr val="7030A0"/>
              </a:solidFill>
              <a:latin typeface="Algerian" panose="04020705040A02060702" pitchFamily="82" charset="0"/>
            </a:endParaRPr>
          </a:p>
        </p:txBody>
      </p:sp>
      <p:pic>
        <p:nvPicPr>
          <p:cNvPr id="4" name="مرحله اول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58814" y="451781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97682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dirty="0" smtClean="0">
                <a:solidFill>
                  <a:srgbClr val="7030A0"/>
                </a:solidFill>
              </a:rPr>
              <a:t>ادامه مرحله اول 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4" name="مرحله اول ۲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96884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6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a-IR" sz="7200" dirty="0" smtClean="0">
                <a:solidFill>
                  <a:srgbClr val="7030A0"/>
                </a:solidFill>
                <a:cs typeface="B Sepideh" panose="00000400000000000000" pitchFamily="2" charset="-78"/>
              </a:rPr>
              <a:t>ادامه مرحله اول</a:t>
            </a:r>
            <a:endParaRPr lang="en-US" sz="7200" dirty="0">
              <a:solidFill>
                <a:srgbClr val="7030A0"/>
              </a:solidFill>
              <a:cs typeface="B Sepideh" panose="00000400000000000000" pitchFamily="2" charset="-78"/>
            </a:endParaRPr>
          </a:p>
        </p:txBody>
      </p:sp>
      <p:pic>
        <p:nvPicPr>
          <p:cNvPr id="4" name="مرحله هول ۳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0075" y="303213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57360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a-IR" sz="6000" dirty="0" smtClean="0">
                <a:solidFill>
                  <a:srgbClr val="7030A0"/>
                </a:solidFill>
                <a:cs typeface="B Arash" panose="00000400000000000000" pitchFamily="2" charset="-78"/>
              </a:rPr>
              <a:t>مرحله دوم</a:t>
            </a:r>
            <a:endParaRPr lang="en-US" sz="6000" dirty="0">
              <a:solidFill>
                <a:srgbClr val="7030A0"/>
              </a:solidFill>
              <a:cs typeface="B Arash" panose="00000400000000000000" pitchFamily="2" charset="-78"/>
            </a:endParaRPr>
          </a:p>
        </p:txBody>
      </p:sp>
      <p:pic>
        <p:nvPicPr>
          <p:cNvPr id="4" name="مرحله دوم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35263" y="103188"/>
            <a:ext cx="609600" cy="609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5180" y="1577340"/>
            <a:ext cx="6568440" cy="528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90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fa-IR" sz="8000" dirty="0" smtClean="0">
                <a:solidFill>
                  <a:srgbClr val="7030A0"/>
                </a:solidFill>
                <a:cs typeface="B Sepideh" panose="00000400000000000000" pitchFamily="2" charset="-78"/>
              </a:rPr>
              <a:t>مرحله سوم </a:t>
            </a:r>
            <a:endParaRPr lang="en-US" sz="8000" dirty="0">
              <a:solidFill>
                <a:srgbClr val="7030A0"/>
              </a:solidFill>
              <a:cs typeface="B Sepideh" panose="00000400000000000000" pitchFamily="2" charset="-78"/>
            </a:endParaRPr>
          </a:p>
        </p:txBody>
      </p:sp>
      <p:pic>
        <p:nvPicPr>
          <p:cNvPr id="4" name="مرحله سوم۲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9780" y="3557588"/>
            <a:ext cx="609600" cy="609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944" y="2148840"/>
            <a:ext cx="7496175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9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9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9th Theme Collection-Ghalamo (2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9th Theme Collection-Ghalamo (3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19th Theme Collection-Ghalamo (2)</Template>
  <TotalTime>107</TotalTime>
  <Words>69</Words>
  <Application>Microsoft Office PowerPoint</Application>
  <PresentationFormat>Widescreen</PresentationFormat>
  <Paragraphs>33</Paragraphs>
  <Slides>16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맑은 고딕</vt:lpstr>
      <vt:lpstr>Agency FB</vt:lpstr>
      <vt:lpstr>Algerian</vt:lpstr>
      <vt:lpstr>Arial</vt:lpstr>
      <vt:lpstr>B Arash</vt:lpstr>
      <vt:lpstr>B Arshia</vt:lpstr>
      <vt:lpstr>B Paatch</vt:lpstr>
      <vt:lpstr>B Sepideh</vt:lpstr>
      <vt:lpstr>B Shiraz</vt:lpstr>
      <vt:lpstr>B Tir</vt:lpstr>
      <vt:lpstr>B Titr</vt:lpstr>
      <vt:lpstr>Calibri</vt:lpstr>
      <vt:lpstr>Microsoft Uighur</vt:lpstr>
      <vt:lpstr>19th Theme Collection-Ghalamo (2)</vt:lpstr>
      <vt:lpstr>19th Theme Collection-Ghalamo (3)</vt:lpstr>
      <vt:lpstr>Custom Design</vt:lpstr>
      <vt:lpstr>کلیات اخلاق و عرفان </vt:lpstr>
      <vt:lpstr>PowerPoint Presentation</vt:lpstr>
      <vt:lpstr>منشأ پیدایش تصوف </vt:lpstr>
      <vt:lpstr>مراحل پیدایش تصوف </vt:lpstr>
      <vt:lpstr>مرحله اول از صدر اسلام تا زمان به قدرت رسیدن معاویه </vt:lpstr>
      <vt:lpstr>ادامه مرحله اول </vt:lpstr>
      <vt:lpstr>ادامه مرحله اول</vt:lpstr>
      <vt:lpstr>مرحله دوم</vt:lpstr>
      <vt:lpstr>مرحله سوم </vt:lpstr>
      <vt:lpstr>معرفی عارفان </vt:lpstr>
      <vt:lpstr>معرفی عارف جواد آقا ملکی تبریزی </vt:lpstr>
      <vt:lpstr>معرفی عارف </vt:lpstr>
      <vt:lpstr>اساتید: </vt:lpstr>
      <vt:lpstr>تالیفات</vt:lpstr>
      <vt:lpstr>شاگردان </vt:lpstr>
      <vt:lpstr>خسته نباشید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 digital</dc:creator>
  <cp:lastModifiedBy>micro digital</cp:lastModifiedBy>
  <cp:revision>27</cp:revision>
  <dcterms:created xsi:type="dcterms:W3CDTF">2020-04-27T09:00:59Z</dcterms:created>
  <dcterms:modified xsi:type="dcterms:W3CDTF">2020-04-27T11:39:29Z</dcterms:modified>
</cp:coreProperties>
</file>