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671" r:id="rId1"/>
  </p:sldMasterIdLst>
  <p:notesMasterIdLst>
    <p:notesMasterId r:id="rId19"/>
  </p:notesMasterIdLst>
  <p:sldIdLst>
    <p:sldId id="256" r:id="rId2"/>
    <p:sldId id="272" r:id="rId3"/>
    <p:sldId id="257" r:id="rId4"/>
    <p:sldId id="259"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0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041" autoAdjust="0"/>
    <p:restoredTop sz="94660"/>
  </p:normalViewPr>
  <p:slideViewPr>
    <p:cSldViewPr snapToGrid="0">
      <p:cViewPr varScale="1">
        <p:scale>
          <a:sx n="74" d="100"/>
          <a:sy n="74" d="100"/>
        </p:scale>
        <p:origin x="4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6DAA6D2-C2CE-4113-AEE5-7CFAE346FF84}" type="datetimeFigureOut">
              <a:rPr lang="fa-IR" smtClean="0"/>
              <a:t>05/10/1441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85A4CA4-FB2B-4D79-A654-017A650F386A}" type="slidenum">
              <a:rPr lang="fa-IR" smtClean="0"/>
              <a:t>‹#›</a:t>
            </a:fld>
            <a:endParaRPr lang="fa-IR"/>
          </a:p>
        </p:txBody>
      </p:sp>
    </p:spTree>
    <p:extLst>
      <p:ext uri="{BB962C8B-B14F-4D97-AF65-F5344CB8AC3E}">
        <p14:creationId xmlns:p14="http://schemas.microsoft.com/office/powerpoint/2010/main" val="42020385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085A4CA4-FB2B-4D79-A654-017A650F386A}" type="slidenum">
              <a:rPr lang="fa-IR" smtClean="0"/>
              <a:t>1</a:t>
            </a:fld>
            <a:endParaRPr lang="fa-IR"/>
          </a:p>
        </p:txBody>
      </p:sp>
    </p:spTree>
    <p:extLst>
      <p:ext uri="{BB962C8B-B14F-4D97-AF65-F5344CB8AC3E}">
        <p14:creationId xmlns:p14="http://schemas.microsoft.com/office/powerpoint/2010/main" val="248493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5CFD33-6988-4C12-9D3C-79652AAF5E46}" type="datetime1">
              <a:rPr lang="en-US" smtClean="0"/>
              <a:t>5/27/2020</a:t>
            </a:fld>
            <a:endParaRPr lang="en-US" dirty="0"/>
          </a:p>
        </p:txBody>
      </p:sp>
      <p:sp>
        <p:nvSpPr>
          <p:cNvPr id="5" name="Footer Placeholder 4"/>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32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EE31E2-7345-49D8-9066-35D396893B37}" type="datetime1">
              <a:rPr lang="en-US" smtClean="0"/>
              <a:t>5/27/2020</a:t>
            </a:fld>
            <a:endParaRPr lang="en-US" dirty="0"/>
          </a:p>
        </p:txBody>
      </p:sp>
      <p:sp>
        <p:nvSpPr>
          <p:cNvPr id="5" name="Footer Placeholder 4"/>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9323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46F1A-79E9-42F6-A6F0-3393CE51BB78}" type="datetime1">
              <a:rPr lang="en-US" smtClean="0"/>
              <a:t>5/27/2020</a:t>
            </a:fld>
            <a:endParaRPr lang="en-US" dirty="0"/>
          </a:p>
        </p:txBody>
      </p:sp>
      <p:sp>
        <p:nvSpPr>
          <p:cNvPr id="5" name="Footer Placeholder 4"/>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301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FF60D6B-9615-486E-8F6E-5C3F4CD3CE95}" type="datetime1">
              <a:rPr lang="en-US" smtClean="0"/>
              <a:t>5/27/2020</a:t>
            </a:fld>
            <a:endParaRPr lang="en-US" dirty="0"/>
          </a:p>
        </p:txBody>
      </p:sp>
      <p:sp>
        <p:nvSpPr>
          <p:cNvPr id="6" name="Footer Placeholder 5"/>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9351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FDAB183B-7F93-4F9C-9FA0-2CDB1862118E}" type="datetime1">
              <a:rPr lang="en-US" smtClean="0"/>
              <a:t>5/27/2020</a:t>
            </a:fld>
            <a:endParaRPr lang="en-US" dirty="0"/>
          </a:p>
        </p:txBody>
      </p:sp>
      <p:sp>
        <p:nvSpPr>
          <p:cNvPr id="6" name="Footer Placeholder 5"/>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4184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FBF9F8C-3686-4692-8E26-9E119EACD112}" type="datetime1">
              <a:rPr lang="en-US" smtClean="0"/>
              <a:t>5/27/2020</a:t>
            </a:fld>
            <a:endParaRPr lang="en-US" dirty="0"/>
          </a:p>
        </p:txBody>
      </p:sp>
      <p:sp>
        <p:nvSpPr>
          <p:cNvPr id="6" name="Footer Placeholder 5"/>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11915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EEF6C3-B031-4851-97B4-9BD4E14E7D3F}" type="datetime1">
              <a:rPr lang="en-US" smtClean="0"/>
              <a:t>5/27/2020</a:t>
            </a:fld>
            <a:endParaRPr lang="en-US" dirty="0"/>
          </a:p>
        </p:txBody>
      </p:sp>
      <p:sp>
        <p:nvSpPr>
          <p:cNvPr id="5" name="Footer Placeholder 4"/>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55101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A2FF50-95F8-413A-80B3-4450FD07351C}" type="datetime1">
              <a:rPr lang="en-US" smtClean="0"/>
              <a:t>5/27/2020</a:t>
            </a:fld>
            <a:endParaRPr lang="en-US" dirty="0"/>
          </a:p>
        </p:txBody>
      </p:sp>
      <p:sp>
        <p:nvSpPr>
          <p:cNvPr id="5" name="Footer Placeholder 4"/>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6555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A085DE-78AE-4A45-BF47-CD404435C68C}" type="datetime1">
              <a:rPr lang="en-US" smtClean="0"/>
              <a:t>5/27/2020</a:t>
            </a:fld>
            <a:endParaRPr lang="en-US" dirty="0"/>
          </a:p>
        </p:txBody>
      </p:sp>
      <p:sp>
        <p:nvSpPr>
          <p:cNvPr id="5" name="Footer Placeholder 4"/>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113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BCF545-A86A-495F-AD92-C6821B4FD568}" type="datetime1">
              <a:rPr lang="en-US" smtClean="0"/>
              <a:t>5/27/2020</a:t>
            </a:fld>
            <a:endParaRPr lang="en-US" dirty="0"/>
          </a:p>
        </p:txBody>
      </p:sp>
      <p:sp>
        <p:nvSpPr>
          <p:cNvPr id="5" name="Footer Placeholder 4"/>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8592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7889BD-303B-4BDF-BDB6-D288AAD89267}" type="datetime1">
              <a:rPr lang="en-US" smtClean="0"/>
              <a:t>5/27/2020</a:t>
            </a:fld>
            <a:endParaRPr lang="en-US" dirty="0"/>
          </a:p>
        </p:txBody>
      </p:sp>
      <p:sp>
        <p:nvSpPr>
          <p:cNvPr id="6" name="Footer Placeholder 5"/>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565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5A12F7-DF50-432B-8EA4-63FDF1CE0711}" type="datetime1">
              <a:rPr lang="en-US" smtClean="0"/>
              <a:t>5/27/2020</a:t>
            </a:fld>
            <a:endParaRPr lang="en-US" dirty="0"/>
          </a:p>
        </p:txBody>
      </p:sp>
      <p:sp>
        <p:nvSpPr>
          <p:cNvPr id="8" name="Footer Placeholder 7"/>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532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966131-6149-4A7F-86BA-280DAAC7FE37}" type="datetime1">
              <a:rPr lang="en-US" smtClean="0"/>
              <a:t>5/27/2020</a:t>
            </a:fld>
            <a:endParaRPr lang="en-US" dirty="0"/>
          </a:p>
        </p:txBody>
      </p:sp>
      <p:sp>
        <p:nvSpPr>
          <p:cNvPr id="4" name="Footer Placeholder 3"/>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255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535563-43A3-4984-943C-644B603EBE15}" type="datetime1">
              <a:rPr lang="en-US" smtClean="0"/>
              <a:t>5/27/2020</a:t>
            </a:fld>
            <a:endParaRPr lang="en-US" dirty="0"/>
          </a:p>
        </p:txBody>
      </p:sp>
      <p:sp>
        <p:nvSpPr>
          <p:cNvPr id="3" name="Footer Placeholder 2"/>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5443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1BF27-436E-40A7-AD62-A75E4C9013F0}" type="datetime1">
              <a:rPr lang="en-US" smtClean="0"/>
              <a:t>5/27/2020</a:t>
            </a:fld>
            <a:endParaRPr lang="en-US" dirty="0"/>
          </a:p>
        </p:txBody>
      </p:sp>
      <p:sp>
        <p:nvSpPr>
          <p:cNvPr id="6" name="Footer Placeholder 5"/>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9595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05317-15E3-4527-BD6B-90983853CE8D}" type="datetime1">
              <a:rPr lang="en-US" smtClean="0"/>
              <a:t>5/27/2020</a:t>
            </a:fld>
            <a:endParaRPr lang="en-US" dirty="0"/>
          </a:p>
        </p:txBody>
      </p:sp>
      <p:sp>
        <p:nvSpPr>
          <p:cNvPr id="6" name="Footer Placeholder 5"/>
          <p:cNvSpPr>
            <a:spLocks noGrp="1"/>
          </p:cNvSpPr>
          <p:nvPr>
            <p:ph type="ftr" sz="quarter" idx="11"/>
          </p:nvPr>
        </p:nvSpPr>
        <p:spPr/>
        <p:txBody>
          <a:bodyPr/>
          <a:lstStyle/>
          <a:p>
            <a:r>
              <a:rPr lang="fa-IR" smtClean="0"/>
              <a:t>نام درس: ارزشیابی از یادگیری       مدرس: دکتر ولی نژاد</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71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F14D6FF-5F2C-427C-A2F6-C0B3CC9EBFB8}" type="datetime1">
              <a:rPr lang="en-US" smtClean="0"/>
              <a:t>5/27/2020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a-IR" smtClean="0"/>
              <a:t>نام درس: ارزشیابی از یادگیری       مدرس: دکتر ولی نژاد</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429234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hf hd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3783" y="940159"/>
            <a:ext cx="8915399" cy="1596980"/>
          </a:xfrm>
        </p:spPr>
        <p:txBody>
          <a:bodyPr>
            <a:normAutofit fontScale="90000"/>
          </a:bodyPr>
          <a:lstStyle/>
          <a:p>
            <a:pPr algn="ctr"/>
            <a:r>
              <a:rPr lang="fa-IR" dirty="0" smtClean="0">
                <a:cs typeface="B Lotus" panose="00000400000000000000" pitchFamily="2" charset="-78"/>
              </a:rPr>
              <a:t>به نام خدا </a:t>
            </a:r>
            <a:r>
              <a:rPr lang="fa-IR" dirty="0" smtClean="0"/>
              <a:t/>
            </a:r>
            <a:br>
              <a:rPr lang="fa-IR" dirty="0" smtClean="0"/>
            </a:br>
            <a:endParaRPr lang="fa-IR" dirty="0"/>
          </a:p>
        </p:txBody>
      </p:sp>
      <p:sp>
        <p:nvSpPr>
          <p:cNvPr id="3" name="Subtitle 2"/>
          <p:cNvSpPr>
            <a:spLocks noGrp="1"/>
          </p:cNvSpPr>
          <p:nvPr>
            <p:ph type="subTitle" idx="1"/>
          </p:nvPr>
        </p:nvSpPr>
        <p:spPr>
          <a:xfrm>
            <a:off x="2480724" y="2446986"/>
            <a:ext cx="8915399" cy="2408349"/>
          </a:xfrm>
        </p:spPr>
        <p:txBody>
          <a:bodyPr>
            <a:noAutofit/>
          </a:bodyPr>
          <a:lstStyle/>
          <a:p>
            <a:pPr algn="r"/>
            <a:r>
              <a:rPr lang="fa-IR" sz="3600" b="1" dirty="0" smtClean="0">
                <a:solidFill>
                  <a:schemeClr val="accent1"/>
                </a:solidFill>
                <a:cs typeface="B Lotus" panose="00000400000000000000" pitchFamily="2" charset="-78"/>
              </a:rPr>
              <a:t>جلسه ششم: </a:t>
            </a:r>
          </a:p>
          <a:p>
            <a:pPr algn="r"/>
            <a:endParaRPr lang="fa-IR" sz="3200" dirty="0" smtClean="0">
              <a:solidFill>
                <a:schemeClr val="accent1"/>
              </a:solidFill>
              <a:cs typeface="B Lotus" panose="00000400000000000000" pitchFamily="2" charset="-78"/>
            </a:endParaRPr>
          </a:p>
          <a:p>
            <a:pPr algn="r"/>
            <a:r>
              <a:rPr lang="fa-IR" sz="3600" dirty="0" smtClean="0">
                <a:solidFill>
                  <a:srgbClr val="7030A0"/>
                </a:solidFill>
                <a:cs typeface="B Lotus" panose="00000400000000000000" pitchFamily="2" charset="-78"/>
              </a:rPr>
              <a:t>هدف</a:t>
            </a:r>
            <a:r>
              <a:rPr lang="fa-IR" sz="3600" b="1" dirty="0" smtClean="0">
                <a:solidFill>
                  <a:srgbClr val="7030A0"/>
                </a:solidFill>
                <a:cs typeface="B Lotus" panose="00000400000000000000" pitchFamily="2" charset="-78"/>
              </a:rPr>
              <a:t> کلی: سنجش یادگیری به کمک آزمونهای صحیح-غلط</a:t>
            </a:r>
            <a:endParaRPr lang="fa-IR" sz="3600" b="1" dirty="0">
              <a:solidFill>
                <a:srgbClr val="7030A0"/>
              </a:solidFill>
              <a:cs typeface="B Lotus" panose="00000400000000000000" pitchFamily="2" charset="-78"/>
            </a:endParaRPr>
          </a:p>
        </p:txBody>
      </p:sp>
      <p:pic>
        <p:nvPicPr>
          <p:cNvPr id="4" name="p6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0564" y="16099"/>
            <a:ext cx="609600" cy="609600"/>
          </a:xfrm>
          <a:prstGeom prst="rect">
            <a:avLst/>
          </a:prstGeom>
        </p:spPr>
      </p:pic>
      <p:sp>
        <p:nvSpPr>
          <p:cNvPr id="5" name="Footer Placeholder 4"/>
          <p:cNvSpPr>
            <a:spLocks noGrp="1"/>
          </p:cNvSpPr>
          <p:nvPr>
            <p:ph type="ftr" sz="quarter" idx="11"/>
          </p:nvPr>
        </p:nvSpPr>
        <p:spPr>
          <a:xfrm>
            <a:off x="2099815" y="6179599"/>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311007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76656"/>
          </a:xfrm>
        </p:spPr>
        <p:txBody>
          <a:bodyPr/>
          <a:lstStyle/>
          <a:p>
            <a:pPr algn="r"/>
            <a:r>
              <a:rPr lang="fa-IR" dirty="0">
                <a:cs typeface="B Lotus" panose="00000400000000000000" pitchFamily="2" charset="-78"/>
              </a:rPr>
              <a:t>قواعد تهیّۀ سوال‌های صحیح - غلط </a:t>
            </a:r>
          </a:p>
        </p:txBody>
      </p:sp>
      <p:sp>
        <p:nvSpPr>
          <p:cNvPr id="3" name="Content Placeholder 2"/>
          <p:cNvSpPr>
            <a:spLocks noGrp="1"/>
          </p:cNvSpPr>
          <p:nvPr>
            <p:ph idx="1"/>
          </p:nvPr>
        </p:nvSpPr>
        <p:spPr>
          <a:xfrm>
            <a:off x="2099256" y="1300765"/>
            <a:ext cx="9405356" cy="4932609"/>
          </a:xfrm>
        </p:spPr>
        <p:txBody>
          <a:bodyPr>
            <a:normAutofit/>
          </a:bodyPr>
          <a:lstStyle/>
          <a:p>
            <a:r>
              <a:rPr lang="fa-IR" sz="2400" dirty="0" smtClean="0">
                <a:solidFill>
                  <a:srgbClr val="0070C0"/>
                </a:solidFill>
                <a:cs typeface="B Lotus" panose="00000400000000000000" pitchFamily="2" charset="-78"/>
              </a:rPr>
              <a:t>2.  </a:t>
            </a:r>
            <a:r>
              <a:rPr lang="fa-IR" sz="2400" dirty="0">
                <a:solidFill>
                  <a:srgbClr val="0070C0"/>
                </a:solidFill>
                <a:cs typeface="B Lotus" panose="00000400000000000000" pitchFamily="2" charset="-78"/>
              </a:rPr>
              <a:t>سوال‌هایی طرح کنید که درک و فهم را بسنجد، نه یادآوری کلمه به کلمه مطالب را</a:t>
            </a:r>
            <a:r>
              <a:rPr lang="fa-IR" sz="2400" dirty="0" smtClean="0">
                <a:solidFill>
                  <a:srgbClr val="0070C0"/>
                </a:solidFill>
                <a:cs typeface="B Lotus" panose="00000400000000000000" pitchFamily="2" charset="-78"/>
              </a:rPr>
              <a:t>. </a:t>
            </a:r>
            <a:r>
              <a:rPr lang="fa-IR" sz="2400" dirty="0" smtClean="0">
                <a:cs typeface="B Lotus" panose="00000400000000000000" pitchFamily="2" charset="-78"/>
              </a:rPr>
              <a:t>برای </a:t>
            </a:r>
            <a:r>
              <a:rPr lang="fa-IR" sz="2400" dirty="0">
                <a:cs typeface="B Lotus" panose="00000400000000000000" pitchFamily="2" charset="-78"/>
              </a:rPr>
              <a:t>سنجش درک و فهم، باید مطالب را بازسازی کنید و آن‌ها را در قالب‌های دیگری به جز آن‌چه در کتاب آمده است، بنویسید.</a:t>
            </a:r>
          </a:p>
          <a:p>
            <a:r>
              <a:rPr lang="fa-IR" sz="2400" dirty="0" smtClean="0">
                <a:solidFill>
                  <a:srgbClr val="0070C0"/>
                </a:solidFill>
                <a:cs typeface="B Lotus" panose="00000400000000000000" pitchFamily="2" charset="-78"/>
              </a:rPr>
              <a:t>مثال: نمونۀ </a:t>
            </a:r>
            <a:r>
              <a:rPr lang="fa-IR" sz="2400" dirty="0">
                <a:solidFill>
                  <a:srgbClr val="0070C0"/>
                </a:solidFill>
                <a:cs typeface="B Lotus" panose="00000400000000000000" pitchFamily="2" charset="-78"/>
              </a:rPr>
              <a:t>ضعیف : </a:t>
            </a:r>
          </a:p>
          <a:p>
            <a:pPr marL="0" indent="0">
              <a:buNone/>
            </a:pPr>
            <a:r>
              <a:rPr lang="fa-IR" sz="2400" dirty="0" smtClean="0">
                <a:cs typeface="B Lotus" panose="00000400000000000000" pitchFamily="2" charset="-78"/>
              </a:rPr>
              <a:t>     </a:t>
            </a:r>
            <a:r>
              <a:rPr lang="fa-IR" sz="2000" b="1" dirty="0">
                <a:solidFill>
                  <a:srgbClr val="C00000"/>
                </a:solidFill>
                <a:cs typeface="B Yas" panose="00000400000000000000" pitchFamily="2" charset="-78"/>
              </a:rPr>
              <a:t> </a:t>
            </a:r>
            <a:r>
              <a:rPr lang="fa-IR" sz="2000" b="1" dirty="0" smtClean="0">
                <a:solidFill>
                  <a:srgbClr val="C00000"/>
                </a:solidFill>
                <a:cs typeface="B Yas" panose="00000400000000000000" pitchFamily="2" charset="-78"/>
              </a:rPr>
              <a:t>در </a:t>
            </a:r>
            <a:r>
              <a:rPr lang="fa-IR" sz="2000" b="1" dirty="0">
                <a:solidFill>
                  <a:srgbClr val="C00000"/>
                </a:solidFill>
                <a:cs typeface="B Yas" panose="00000400000000000000" pitchFamily="2" charset="-78"/>
              </a:rPr>
              <a:t>یک مثلث قائم الزاویه مربع وتر برابر است با مجموع مربع‌های دو ضلع دیگر. </a:t>
            </a:r>
            <a:r>
              <a:rPr lang="fa-IR" sz="2000" b="1" dirty="0" smtClean="0">
                <a:solidFill>
                  <a:srgbClr val="C00000"/>
                </a:solidFill>
                <a:cs typeface="B Yas" panose="00000400000000000000" pitchFamily="2" charset="-78"/>
              </a:rPr>
              <a:t>            صحیح     غلط</a:t>
            </a:r>
            <a:endParaRPr lang="fa-IR" sz="2000" b="1" dirty="0">
              <a:solidFill>
                <a:srgbClr val="C00000"/>
              </a:solidFill>
              <a:cs typeface="B Yas" panose="00000400000000000000" pitchFamily="2" charset="-78"/>
            </a:endParaRPr>
          </a:p>
          <a:p>
            <a:r>
              <a:rPr lang="fa-IR" sz="2400" dirty="0">
                <a:solidFill>
                  <a:srgbClr val="0070C0"/>
                </a:solidFill>
                <a:cs typeface="B Lotus" panose="00000400000000000000" pitchFamily="2" charset="-78"/>
              </a:rPr>
              <a:t>نمونۀ بهتر : </a:t>
            </a:r>
          </a:p>
          <a:p>
            <a:pPr marL="0" indent="0">
              <a:buNone/>
            </a:pPr>
            <a:r>
              <a:rPr lang="fa-IR" sz="2400" dirty="0" smtClean="0">
                <a:solidFill>
                  <a:srgbClr val="C00000"/>
                </a:solidFill>
                <a:cs typeface="B Lotus" panose="00000400000000000000" pitchFamily="2" charset="-78"/>
              </a:rPr>
              <a:t>     </a:t>
            </a:r>
            <a:r>
              <a:rPr lang="fa-IR" sz="2000" dirty="0" smtClean="0">
                <a:solidFill>
                  <a:srgbClr val="C00000"/>
                </a:solidFill>
                <a:cs typeface="B Yas" panose="00000400000000000000" pitchFamily="2" charset="-78"/>
              </a:rPr>
              <a:t> اگر </a:t>
            </a:r>
            <a:r>
              <a:rPr lang="fa-IR" sz="2000" dirty="0">
                <a:solidFill>
                  <a:srgbClr val="C00000"/>
                </a:solidFill>
                <a:cs typeface="B Yas" panose="00000400000000000000" pitchFamily="2" charset="-78"/>
              </a:rPr>
              <a:t>وتر یک مثلث قائم الزاویه متساوی الساقین هفت سانتی‌متر باشد، هر یک از دو ضلع دیگر آن نباید از پنج سانتی‌متر بزرگ‌تر باشد. </a:t>
            </a:r>
            <a:r>
              <a:rPr lang="fa-IR" sz="2000" dirty="0" smtClean="0">
                <a:solidFill>
                  <a:srgbClr val="C00000"/>
                </a:solidFill>
                <a:cs typeface="B Yas" panose="00000400000000000000" pitchFamily="2" charset="-78"/>
              </a:rPr>
              <a:t>                   صحیح     </a:t>
            </a:r>
            <a:r>
              <a:rPr lang="fa-IR" sz="2000" dirty="0">
                <a:solidFill>
                  <a:srgbClr val="C00000"/>
                </a:solidFill>
                <a:cs typeface="B Yas" panose="00000400000000000000" pitchFamily="2" charset="-78"/>
              </a:rPr>
              <a:t>غلط </a:t>
            </a:r>
          </a:p>
          <a:p>
            <a:pPr marL="0" indent="0">
              <a:buNone/>
            </a:pPr>
            <a:endParaRPr lang="fa-IR" sz="2000" dirty="0">
              <a:cs typeface="B Yas" panose="00000400000000000000" pitchFamily="2" charset="-78"/>
            </a:endParaRPr>
          </a:p>
          <a:p>
            <a:endParaRPr lang="fa-IR" dirty="0"/>
          </a:p>
        </p:txBody>
      </p:sp>
      <p:pic>
        <p:nvPicPr>
          <p:cNvPr id="4" name="p6_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31691" y="14510"/>
            <a:ext cx="609600" cy="609600"/>
          </a:xfrm>
          <a:prstGeom prst="rect">
            <a:avLst/>
          </a:prstGeom>
        </p:spPr>
      </p:pic>
      <p:sp>
        <p:nvSpPr>
          <p:cNvPr id="5" name="Footer Placeholder 4"/>
          <p:cNvSpPr>
            <a:spLocks noGrp="1"/>
          </p:cNvSpPr>
          <p:nvPr>
            <p:ph type="ftr" sz="quarter" idx="11"/>
          </p:nvPr>
        </p:nvSpPr>
        <p:spPr>
          <a:xfrm>
            <a:off x="2099256" y="6233374"/>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23237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76518"/>
            <a:ext cx="8911687" cy="592428"/>
          </a:xfrm>
        </p:spPr>
        <p:txBody>
          <a:bodyPr>
            <a:noAutofit/>
          </a:bodyPr>
          <a:lstStyle/>
          <a:p>
            <a:pPr algn="r"/>
            <a:r>
              <a:rPr lang="fa-IR" dirty="0">
                <a:cs typeface="B Lotus" panose="00000400000000000000" pitchFamily="2" charset="-78"/>
              </a:rPr>
              <a:t>قواعد تهیّۀ سوال‌های صحیح - غلط </a:t>
            </a:r>
          </a:p>
        </p:txBody>
      </p:sp>
      <p:sp>
        <p:nvSpPr>
          <p:cNvPr id="3" name="Content Placeholder 2"/>
          <p:cNvSpPr>
            <a:spLocks noGrp="1"/>
          </p:cNvSpPr>
          <p:nvPr>
            <p:ph idx="1"/>
          </p:nvPr>
        </p:nvSpPr>
        <p:spPr>
          <a:xfrm>
            <a:off x="2163650" y="1068945"/>
            <a:ext cx="9340961" cy="5164429"/>
          </a:xfrm>
        </p:spPr>
        <p:txBody>
          <a:bodyPr>
            <a:normAutofit/>
          </a:bodyPr>
          <a:lstStyle/>
          <a:p>
            <a:r>
              <a:rPr lang="fa-IR" sz="2400" dirty="0" smtClean="0">
                <a:solidFill>
                  <a:srgbClr val="0070C0"/>
                </a:solidFill>
                <a:cs typeface="B Lotus" panose="00000400000000000000" pitchFamily="2" charset="-78"/>
              </a:rPr>
              <a:t>3. سؤالاهایی </a:t>
            </a:r>
            <a:r>
              <a:rPr lang="fa-IR" sz="2400" dirty="0">
                <a:solidFill>
                  <a:srgbClr val="0070C0"/>
                </a:solidFill>
                <a:cs typeface="B Lotus" panose="00000400000000000000" pitchFamily="2" charset="-78"/>
              </a:rPr>
              <a:t>طرح کنید که درست یا غلط بودن آن‌ها قابل دفاع باشد</a:t>
            </a:r>
            <a:r>
              <a:rPr lang="fa-IR" sz="2400" dirty="0" smtClean="0">
                <a:solidFill>
                  <a:srgbClr val="0070C0"/>
                </a:solidFill>
                <a:cs typeface="B Lotus" panose="00000400000000000000" pitchFamily="2" charset="-78"/>
              </a:rPr>
              <a:t>. </a:t>
            </a:r>
            <a:r>
              <a:rPr lang="fa-IR" sz="2400" dirty="0" smtClean="0">
                <a:solidFill>
                  <a:schemeClr val="tx1"/>
                </a:solidFill>
                <a:cs typeface="B Lotus" panose="00000400000000000000" pitchFamily="2" charset="-78"/>
              </a:rPr>
              <a:t>هر </a:t>
            </a:r>
            <a:r>
              <a:rPr lang="fa-IR" sz="2400" dirty="0">
                <a:solidFill>
                  <a:schemeClr val="tx1"/>
                </a:solidFill>
                <a:cs typeface="B Lotus" panose="00000400000000000000" pitchFamily="2" charset="-78"/>
              </a:rPr>
              <a:t>سوال باید به گونه‌ای نوشته شود که کسانی که از موضوع آن اطّلاع کافی دارند، به طور آشکار آن را درست یا غلط بدانند. به سخن دیگر، سؤال باید برای پاسخ دهندۀ آگاه از موضوع، سوال کاملاً درست یا کاملاً غلط باشد.</a:t>
            </a:r>
          </a:p>
          <a:p>
            <a:pPr marL="0" indent="0">
              <a:buNone/>
            </a:pPr>
            <a:r>
              <a:rPr lang="fa-IR" sz="2400" dirty="0" smtClean="0">
                <a:cs typeface="B Lotus" panose="00000400000000000000" pitchFamily="2" charset="-78"/>
              </a:rPr>
              <a:t>     </a:t>
            </a:r>
            <a:r>
              <a:rPr lang="fa-IR" sz="2400" dirty="0" smtClean="0">
                <a:solidFill>
                  <a:srgbClr val="0070C0"/>
                </a:solidFill>
                <a:cs typeface="B Lotus" panose="00000400000000000000" pitchFamily="2" charset="-78"/>
              </a:rPr>
              <a:t>مثال: نمونۀ </a:t>
            </a:r>
            <a:r>
              <a:rPr lang="fa-IR" sz="2400" dirty="0">
                <a:solidFill>
                  <a:srgbClr val="0070C0"/>
                </a:solidFill>
                <a:cs typeface="B Lotus" panose="00000400000000000000" pitchFamily="2" charset="-78"/>
              </a:rPr>
              <a:t>ضعیف : </a:t>
            </a:r>
            <a:r>
              <a:rPr lang="fa-IR" sz="2000" b="1" dirty="0">
                <a:solidFill>
                  <a:srgbClr val="C00000"/>
                </a:solidFill>
                <a:cs typeface="B Yas" panose="00000400000000000000" pitchFamily="2" charset="-78"/>
              </a:rPr>
              <a:t>ستارگان از خود نورهایی تولید می‌کنند که سوسو می‌زند</a:t>
            </a:r>
            <a:r>
              <a:rPr lang="fa-IR" sz="2000" b="1" dirty="0" smtClean="0">
                <a:solidFill>
                  <a:srgbClr val="C00000"/>
                </a:solidFill>
                <a:cs typeface="B Yas" panose="00000400000000000000" pitchFamily="2" charset="-78"/>
              </a:rPr>
              <a:t>.            صحیح        </a:t>
            </a:r>
            <a:r>
              <a:rPr lang="fa-IR" sz="2000" b="1" dirty="0">
                <a:solidFill>
                  <a:srgbClr val="C00000"/>
                </a:solidFill>
                <a:cs typeface="B Yas" panose="00000400000000000000" pitchFamily="2" charset="-78"/>
              </a:rPr>
              <a:t>غلط</a:t>
            </a:r>
          </a:p>
          <a:p>
            <a:pPr marL="0" indent="0">
              <a:buNone/>
            </a:pPr>
            <a:r>
              <a:rPr lang="fa-IR" sz="2400" dirty="0" smtClean="0">
                <a:cs typeface="B Lotus" panose="00000400000000000000" pitchFamily="2" charset="-78"/>
              </a:rPr>
              <a:t>     </a:t>
            </a:r>
            <a:r>
              <a:rPr lang="fa-IR" sz="2400" dirty="0" smtClean="0">
                <a:solidFill>
                  <a:srgbClr val="0070C0"/>
                </a:solidFill>
                <a:cs typeface="B Lotus" panose="00000400000000000000" pitchFamily="2" charset="-78"/>
              </a:rPr>
              <a:t>مثال: نمونۀ </a:t>
            </a:r>
            <a:r>
              <a:rPr lang="fa-IR" sz="2400" dirty="0">
                <a:solidFill>
                  <a:srgbClr val="0070C0"/>
                </a:solidFill>
                <a:cs typeface="B Lotus" panose="00000400000000000000" pitchFamily="2" charset="-78"/>
              </a:rPr>
              <a:t>بهتر : </a:t>
            </a:r>
            <a:r>
              <a:rPr lang="fa-IR" sz="2000" b="1" dirty="0">
                <a:solidFill>
                  <a:srgbClr val="C00000"/>
                </a:solidFill>
                <a:cs typeface="B Yas" panose="00000400000000000000" pitchFamily="2" charset="-78"/>
              </a:rPr>
              <a:t>سوسو زدن نور ستارگان، به علّت حرکت جو زمین است</a:t>
            </a:r>
            <a:r>
              <a:rPr lang="fa-IR" sz="2000" b="1" dirty="0" smtClean="0">
                <a:solidFill>
                  <a:srgbClr val="C00000"/>
                </a:solidFill>
                <a:cs typeface="B Yas" panose="00000400000000000000" pitchFamily="2" charset="-78"/>
              </a:rPr>
              <a:t>.                  صحیح        </a:t>
            </a:r>
            <a:r>
              <a:rPr lang="fa-IR" sz="2000" b="1" dirty="0">
                <a:solidFill>
                  <a:srgbClr val="C00000"/>
                </a:solidFill>
                <a:cs typeface="B Yas" panose="00000400000000000000" pitchFamily="2" charset="-78"/>
              </a:rPr>
              <a:t>غلط</a:t>
            </a:r>
          </a:p>
          <a:p>
            <a:r>
              <a:rPr lang="fa-IR" sz="2400" dirty="0" smtClean="0">
                <a:solidFill>
                  <a:schemeClr val="tx1"/>
                </a:solidFill>
                <a:cs typeface="B Lotus" panose="00000400000000000000" pitchFamily="2" charset="-78"/>
              </a:rPr>
              <a:t>یک </a:t>
            </a:r>
            <a:r>
              <a:rPr lang="fa-IR" sz="2400" dirty="0">
                <a:solidFill>
                  <a:schemeClr val="tx1"/>
                </a:solidFill>
                <a:cs typeface="B Lotus" panose="00000400000000000000" pitchFamily="2" charset="-78"/>
              </a:rPr>
              <a:t>شخص مطّلع از موضوع، می‌تواند سؤال ضعیف بالا را با توجّه به دلایل زیر مورد تردید قرار دهد : </a:t>
            </a:r>
          </a:p>
          <a:p>
            <a:pPr marL="0" indent="0">
              <a:buNone/>
            </a:pPr>
            <a:r>
              <a:rPr lang="fa-IR" sz="2400" dirty="0" smtClean="0">
                <a:cs typeface="B Lotus" panose="00000400000000000000" pitchFamily="2" charset="-78"/>
              </a:rPr>
              <a:t>      </a:t>
            </a:r>
            <a:r>
              <a:rPr lang="fa-IR" sz="2000" dirty="0" smtClean="0">
                <a:solidFill>
                  <a:schemeClr val="tx1"/>
                </a:solidFill>
                <a:cs typeface="B Lotus" panose="00000400000000000000" pitchFamily="2" charset="-78"/>
              </a:rPr>
              <a:t>الف) نور </a:t>
            </a:r>
            <a:r>
              <a:rPr lang="fa-IR" sz="2000" dirty="0">
                <a:solidFill>
                  <a:schemeClr val="tx1"/>
                </a:solidFill>
                <a:cs typeface="B Lotus" panose="00000400000000000000" pitchFamily="2" charset="-78"/>
              </a:rPr>
              <a:t>منتشره از ستاره سوسو نمی‌زند. نور ستاره نسبتاً ثابت است، امّا به علّت تغییرات موجود در جو زمین، </a:t>
            </a:r>
            <a:r>
              <a:rPr lang="fa-IR" sz="2000" dirty="0" smtClean="0">
                <a:solidFill>
                  <a:schemeClr val="tx1"/>
                </a:solidFill>
                <a:cs typeface="B Lotus" panose="00000400000000000000" pitchFamily="2" charset="-78"/>
              </a:rPr>
              <a:t>  </a:t>
            </a:r>
          </a:p>
          <a:p>
            <a:pPr marL="0" indent="0">
              <a:buNone/>
            </a:pPr>
            <a:r>
              <a:rPr lang="fa-IR" sz="2000" dirty="0">
                <a:solidFill>
                  <a:schemeClr val="tx1"/>
                </a:solidFill>
                <a:cs typeface="B Lotus" panose="00000400000000000000" pitchFamily="2" charset="-78"/>
              </a:rPr>
              <a:t> </a:t>
            </a:r>
            <a:r>
              <a:rPr lang="fa-IR" sz="2000" dirty="0" smtClean="0">
                <a:solidFill>
                  <a:schemeClr val="tx1"/>
                </a:solidFill>
                <a:cs typeface="B Lotus" panose="00000400000000000000" pitchFamily="2" charset="-78"/>
              </a:rPr>
              <a:t>            نوری </a:t>
            </a:r>
            <a:r>
              <a:rPr lang="fa-IR" sz="2000" dirty="0">
                <a:solidFill>
                  <a:schemeClr val="tx1"/>
                </a:solidFill>
                <a:cs typeface="B Lotus" panose="00000400000000000000" pitchFamily="2" charset="-78"/>
              </a:rPr>
              <a:t>که ازستارگان به چشم ما می‌رسد سوسو می‌زند</a:t>
            </a:r>
            <a:r>
              <a:rPr lang="fa-IR" sz="2000" dirty="0" smtClean="0">
                <a:solidFill>
                  <a:schemeClr val="tx1"/>
                </a:solidFill>
                <a:cs typeface="B Lotus" panose="00000400000000000000" pitchFamily="2" charset="-78"/>
              </a:rPr>
              <a:t>. ب) سؤال </a:t>
            </a:r>
            <a:r>
              <a:rPr lang="fa-IR" sz="2000" dirty="0">
                <a:solidFill>
                  <a:schemeClr val="tx1"/>
                </a:solidFill>
                <a:cs typeface="B Lotus" panose="00000400000000000000" pitchFamily="2" charset="-78"/>
              </a:rPr>
              <a:t>ضیف و غیر قابل دفاع بالا، یا ناشی از </a:t>
            </a:r>
            <a:r>
              <a:rPr lang="fa-IR" sz="2000" dirty="0" smtClean="0">
                <a:solidFill>
                  <a:schemeClr val="tx1"/>
                </a:solidFill>
                <a:cs typeface="B Lotus" panose="00000400000000000000" pitchFamily="2" charset="-78"/>
              </a:rPr>
              <a:t>  </a:t>
            </a:r>
          </a:p>
          <a:p>
            <a:pPr marL="0" indent="0">
              <a:buNone/>
            </a:pPr>
            <a:r>
              <a:rPr lang="fa-IR" sz="2000" dirty="0">
                <a:solidFill>
                  <a:schemeClr val="tx1"/>
                </a:solidFill>
                <a:cs typeface="B Lotus" panose="00000400000000000000" pitchFamily="2" charset="-78"/>
              </a:rPr>
              <a:t> </a:t>
            </a:r>
            <a:r>
              <a:rPr lang="fa-IR" sz="2000" dirty="0" smtClean="0">
                <a:solidFill>
                  <a:schemeClr val="tx1"/>
                </a:solidFill>
                <a:cs typeface="B Lotus" panose="00000400000000000000" pitchFamily="2" charset="-78"/>
              </a:rPr>
              <a:t>            دانش </a:t>
            </a:r>
            <a:r>
              <a:rPr lang="fa-IR" sz="2000" dirty="0">
                <a:solidFill>
                  <a:schemeClr val="tx1"/>
                </a:solidFill>
                <a:cs typeface="B Lotus" panose="00000400000000000000" pitchFamily="2" charset="-78"/>
              </a:rPr>
              <a:t>اندک نویسندۀ سؤال و یا به سبب بی‌دقّتی او در نوشتن سؤال </a:t>
            </a:r>
            <a:r>
              <a:rPr lang="fa-IR" sz="2000" dirty="0" smtClean="0">
                <a:solidFill>
                  <a:schemeClr val="tx1"/>
                </a:solidFill>
                <a:cs typeface="B Lotus" panose="00000400000000000000" pitchFamily="2" charset="-78"/>
              </a:rPr>
              <a:t>است</a:t>
            </a:r>
            <a:r>
              <a:rPr lang="fa-IR" sz="2000" dirty="0">
                <a:solidFill>
                  <a:schemeClr val="tx1"/>
                </a:solidFill>
                <a:cs typeface="B Lotus" panose="00000400000000000000" pitchFamily="2" charset="-78"/>
              </a:rPr>
              <a:t>. </a:t>
            </a:r>
          </a:p>
          <a:p>
            <a:endParaRPr lang="fa-IR" dirty="0"/>
          </a:p>
        </p:txBody>
      </p:sp>
      <p:pic>
        <p:nvPicPr>
          <p:cNvPr id="4" name="p6_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8688" y="0"/>
            <a:ext cx="609600" cy="609600"/>
          </a:xfrm>
          <a:prstGeom prst="rect">
            <a:avLst/>
          </a:prstGeom>
        </p:spPr>
      </p:pic>
      <p:sp>
        <p:nvSpPr>
          <p:cNvPr id="5" name="Footer Placeholder 4"/>
          <p:cNvSpPr>
            <a:spLocks noGrp="1"/>
          </p:cNvSpPr>
          <p:nvPr>
            <p:ph type="ftr" sz="quarter" idx="11"/>
          </p:nvPr>
        </p:nvSpPr>
        <p:spPr>
          <a:xfrm>
            <a:off x="2163649" y="6115206"/>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22884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70456"/>
            <a:ext cx="8911687" cy="759854"/>
          </a:xfrm>
        </p:spPr>
        <p:txBody>
          <a:bodyPr/>
          <a:lstStyle/>
          <a:p>
            <a:pPr algn="r"/>
            <a:r>
              <a:rPr lang="fa-IR" dirty="0">
                <a:cs typeface="B Lotus" panose="00000400000000000000" pitchFamily="2" charset="-78"/>
              </a:rPr>
              <a:t>قواعد تهیّۀ سوال‌های صحیح - غلط </a:t>
            </a:r>
          </a:p>
        </p:txBody>
      </p:sp>
      <p:sp>
        <p:nvSpPr>
          <p:cNvPr id="3" name="Content Placeholder 2"/>
          <p:cNvSpPr>
            <a:spLocks noGrp="1"/>
          </p:cNvSpPr>
          <p:nvPr>
            <p:ph idx="1"/>
          </p:nvPr>
        </p:nvSpPr>
        <p:spPr>
          <a:xfrm>
            <a:off x="2163651" y="927279"/>
            <a:ext cx="9340961" cy="5228821"/>
          </a:xfrm>
        </p:spPr>
        <p:txBody>
          <a:bodyPr>
            <a:noAutofit/>
          </a:bodyPr>
          <a:lstStyle/>
          <a:p>
            <a:r>
              <a:rPr lang="fa-IR" sz="2000" dirty="0">
                <a:solidFill>
                  <a:srgbClr val="0070C0"/>
                </a:solidFill>
                <a:cs typeface="B Lotus" panose="00000400000000000000" pitchFamily="2" charset="-78"/>
              </a:rPr>
              <a:t>4. ازجمله‌های پیچیده و چند قسمتی استفاده نکنید</a:t>
            </a:r>
            <a:r>
              <a:rPr lang="fa-IR" sz="2000" dirty="0" smtClean="0">
                <a:solidFill>
                  <a:srgbClr val="0070C0"/>
                </a:solidFill>
                <a:cs typeface="B Lotus" panose="00000400000000000000" pitchFamily="2" charset="-78"/>
              </a:rPr>
              <a:t>. </a:t>
            </a:r>
            <a:r>
              <a:rPr lang="fa-IR" sz="2000" dirty="0" smtClean="0">
                <a:solidFill>
                  <a:schemeClr val="tx1"/>
                </a:solidFill>
                <a:cs typeface="B Lotus" panose="00000400000000000000" pitchFamily="2" charset="-78"/>
              </a:rPr>
              <a:t>جمله‌های </a:t>
            </a:r>
            <a:r>
              <a:rPr lang="fa-IR" sz="2000" dirty="0">
                <a:solidFill>
                  <a:schemeClr val="tx1"/>
                </a:solidFill>
                <a:cs typeface="B Lotus" panose="00000400000000000000" pitchFamily="2" charset="-78"/>
              </a:rPr>
              <a:t>پیچیده و طولانی حواس آزمون شوندگان را پرت می‌کند و باعث می‌شوند که توجّه او به جای نکتۀ اصلی سؤال، به مسائل فرعی جلب شود.</a:t>
            </a:r>
          </a:p>
          <a:p>
            <a:pPr marL="0" indent="0">
              <a:buNone/>
            </a:pPr>
            <a:r>
              <a:rPr lang="fa-IR" sz="2000" dirty="0" smtClean="0">
                <a:solidFill>
                  <a:schemeClr val="tx1"/>
                </a:solidFill>
                <a:cs typeface="B Lotus" panose="00000400000000000000" pitchFamily="2" charset="-78"/>
              </a:rPr>
              <a:t>    </a:t>
            </a:r>
            <a:r>
              <a:rPr lang="fa-IR" sz="2000" dirty="0" smtClean="0">
                <a:solidFill>
                  <a:srgbClr val="C00000"/>
                </a:solidFill>
                <a:cs typeface="B Yas" panose="00000400000000000000" pitchFamily="2" charset="-78"/>
              </a:rPr>
              <a:t> </a:t>
            </a:r>
            <a:r>
              <a:rPr lang="fa-IR" sz="2000" dirty="0" smtClean="0">
                <a:solidFill>
                  <a:srgbClr val="0070C0"/>
                </a:solidFill>
                <a:cs typeface="B Yas" panose="00000400000000000000" pitchFamily="2" charset="-78"/>
              </a:rPr>
              <a:t>مثال: نمونۀ </a:t>
            </a:r>
            <a:r>
              <a:rPr lang="fa-IR" sz="2000" dirty="0">
                <a:solidFill>
                  <a:srgbClr val="0070C0"/>
                </a:solidFill>
                <a:cs typeface="B Yas" panose="00000400000000000000" pitchFamily="2" charset="-78"/>
              </a:rPr>
              <a:t>ضعیف : </a:t>
            </a:r>
            <a:r>
              <a:rPr lang="fa-IR" sz="2000" dirty="0">
                <a:solidFill>
                  <a:srgbClr val="C00000"/>
                </a:solidFill>
                <a:cs typeface="B Yas" panose="00000400000000000000" pitchFamily="2" charset="-78"/>
              </a:rPr>
              <a:t>«جین استین»، داستان‌سرای آمریکایی متولّد 1790، یک نویسندۀ پرکار بود و شهرتش به خاطر داستان معروف او، «غرور و تعصّب» است که در سال 1820 انتشار یافت. </a:t>
            </a:r>
            <a:r>
              <a:rPr lang="fa-IR" sz="2000" dirty="0" smtClean="0">
                <a:solidFill>
                  <a:srgbClr val="C00000"/>
                </a:solidFill>
                <a:cs typeface="B Yas" panose="00000400000000000000" pitchFamily="2" charset="-78"/>
              </a:rPr>
              <a:t>                                  </a:t>
            </a:r>
            <a:r>
              <a:rPr lang="fa-IR" sz="2000" dirty="0" smtClean="0">
                <a:solidFill>
                  <a:srgbClr val="0070C0"/>
                </a:solidFill>
                <a:cs typeface="B Yas" panose="00000400000000000000" pitchFamily="2" charset="-78"/>
              </a:rPr>
              <a:t>صحیح</a:t>
            </a:r>
            <a:r>
              <a:rPr lang="fa-IR" sz="2000" dirty="0" smtClean="0">
                <a:solidFill>
                  <a:srgbClr val="C00000"/>
                </a:solidFill>
                <a:cs typeface="B Yas" panose="00000400000000000000" pitchFamily="2" charset="-78"/>
              </a:rPr>
              <a:t>        </a:t>
            </a:r>
            <a:r>
              <a:rPr lang="fa-IR" sz="2000" dirty="0">
                <a:solidFill>
                  <a:srgbClr val="C00000"/>
                </a:solidFill>
                <a:cs typeface="B Yas" panose="00000400000000000000" pitchFamily="2" charset="-78"/>
              </a:rPr>
              <a:t>غلط</a:t>
            </a:r>
          </a:p>
          <a:p>
            <a:pPr marL="0" indent="0">
              <a:buNone/>
            </a:pPr>
            <a:r>
              <a:rPr lang="fa-IR" sz="2000" dirty="0" smtClean="0">
                <a:solidFill>
                  <a:srgbClr val="C00000"/>
                </a:solidFill>
                <a:cs typeface="B Yas" panose="00000400000000000000" pitchFamily="2" charset="-78"/>
              </a:rPr>
              <a:t>     </a:t>
            </a:r>
            <a:r>
              <a:rPr lang="fa-IR" sz="2000" dirty="0" smtClean="0">
                <a:solidFill>
                  <a:srgbClr val="0070C0"/>
                </a:solidFill>
                <a:cs typeface="B Yas" panose="00000400000000000000" pitchFamily="2" charset="-78"/>
              </a:rPr>
              <a:t>نمونۀ </a:t>
            </a:r>
            <a:r>
              <a:rPr lang="fa-IR" sz="2000" dirty="0">
                <a:solidFill>
                  <a:srgbClr val="0070C0"/>
                </a:solidFill>
                <a:cs typeface="B Yas" panose="00000400000000000000" pitchFamily="2" charset="-78"/>
              </a:rPr>
              <a:t>بهتر : </a:t>
            </a:r>
            <a:r>
              <a:rPr lang="fa-IR" sz="2000" dirty="0">
                <a:solidFill>
                  <a:srgbClr val="C00000"/>
                </a:solidFill>
                <a:cs typeface="B Yas" panose="00000400000000000000" pitchFamily="2" charset="-78"/>
              </a:rPr>
              <a:t>شهرت «جین استین» به خاطر داستان «غرور و تعصّب» </a:t>
            </a:r>
            <a:r>
              <a:rPr lang="fa-IR" sz="2000" dirty="0" smtClean="0">
                <a:solidFill>
                  <a:srgbClr val="C00000"/>
                </a:solidFill>
                <a:cs typeface="B Yas" panose="00000400000000000000" pitchFamily="2" charset="-78"/>
              </a:rPr>
              <a:t>است.           </a:t>
            </a:r>
            <a:r>
              <a:rPr lang="fa-IR" sz="2000" dirty="0" smtClean="0">
                <a:solidFill>
                  <a:srgbClr val="0070C0"/>
                </a:solidFill>
                <a:cs typeface="B Yas" panose="00000400000000000000" pitchFamily="2" charset="-78"/>
              </a:rPr>
              <a:t>صحیح </a:t>
            </a:r>
            <a:r>
              <a:rPr lang="fa-IR" sz="2000" dirty="0" smtClean="0">
                <a:solidFill>
                  <a:srgbClr val="C00000"/>
                </a:solidFill>
                <a:cs typeface="B Yas" panose="00000400000000000000" pitchFamily="2" charset="-78"/>
              </a:rPr>
              <a:t>       </a:t>
            </a:r>
            <a:r>
              <a:rPr lang="fa-IR" sz="2000" dirty="0">
                <a:solidFill>
                  <a:srgbClr val="C00000"/>
                </a:solidFill>
                <a:cs typeface="B Yas" panose="00000400000000000000" pitchFamily="2" charset="-78"/>
              </a:rPr>
              <a:t>غلط</a:t>
            </a:r>
          </a:p>
          <a:p>
            <a:r>
              <a:rPr lang="fa-IR" sz="2000" dirty="0">
                <a:solidFill>
                  <a:srgbClr val="0070C0"/>
                </a:solidFill>
                <a:cs typeface="B Lotus" panose="00000400000000000000" pitchFamily="2" charset="-78"/>
              </a:rPr>
              <a:t>5. در هر سؤال، بیش‌تر از یک موضوع قرار ندهید</a:t>
            </a:r>
            <a:r>
              <a:rPr lang="fa-IR" sz="2000" dirty="0" smtClean="0">
                <a:solidFill>
                  <a:srgbClr val="0070C0"/>
                </a:solidFill>
                <a:cs typeface="B Lotus" panose="00000400000000000000" pitchFamily="2" charset="-78"/>
              </a:rPr>
              <a:t>. </a:t>
            </a:r>
            <a:r>
              <a:rPr lang="fa-IR" sz="2000" dirty="0" smtClean="0">
                <a:solidFill>
                  <a:schemeClr val="tx1"/>
                </a:solidFill>
                <a:cs typeface="B Lotus" panose="00000400000000000000" pitchFamily="2" charset="-78"/>
              </a:rPr>
              <a:t>هر </a:t>
            </a:r>
            <a:r>
              <a:rPr lang="fa-IR" sz="2000" dirty="0">
                <a:solidFill>
                  <a:schemeClr val="tx1"/>
                </a:solidFill>
                <a:cs typeface="B Lotus" panose="00000400000000000000" pitchFamily="2" charset="-78"/>
              </a:rPr>
              <a:t>سؤال باید تنها یک موضوع مهمّ را شامل شود. قرار دادن بیش از یک موضوع در یک سؤال به ویژه اگر یکی درست و دیگری غلط باشد، وسیلۀ مناسبی برای سنجش یادگیری نیست. تنها</a:t>
            </a:r>
            <a:r>
              <a:rPr lang="fa-IR" sz="2000" b="1" dirty="0">
                <a:solidFill>
                  <a:schemeClr val="tx1"/>
                </a:solidFill>
                <a:cs typeface="B Lotus" panose="00000400000000000000" pitchFamily="2" charset="-78"/>
              </a:rPr>
              <a:t> استثنا </a:t>
            </a:r>
            <a:r>
              <a:rPr lang="fa-IR" sz="2000" dirty="0">
                <a:solidFill>
                  <a:schemeClr val="tx1"/>
                </a:solidFill>
                <a:cs typeface="B Lotus" panose="00000400000000000000" pitchFamily="2" charset="-78"/>
              </a:rPr>
              <a:t>برای این قاعده، زمانی است که بخواهید رابطۀ علّت و معلولی بین دو موضوع را بسنجید</a:t>
            </a:r>
            <a:r>
              <a:rPr lang="fa-IR" sz="2000" dirty="0" smtClean="0">
                <a:solidFill>
                  <a:schemeClr val="tx1"/>
                </a:solidFill>
                <a:cs typeface="B Lotus" panose="00000400000000000000" pitchFamily="2" charset="-78"/>
              </a:rPr>
              <a:t>.</a:t>
            </a:r>
          </a:p>
          <a:p>
            <a:pPr marL="0" indent="0">
              <a:buNone/>
            </a:pPr>
            <a:r>
              <a:rPr lang="fa-IR" sz="2000" dirty="0" smtClean="0">
                <a:solidFill>
                  <a:schemeClr val="tx1"/>
                </a:solidFill>
                <a:cs typeface="B Lotus" panose="00000400000000000000" pitchFamily="2" charset="-78"/>
              </a:rPr>
              <a:t>     </a:t>
            </a:r>
            <a:r>
              <a:rPr lang="fa-IR" sz="2000" dirty="0" smtClean="0">
                <a:solidFill>
                  <a:srgbClr val="0070C0"/>
                </a:solidFill>
                <a:cs typeface="B Lotus" panose="00000400000000000000" pitchFamily="2" charset="-78"/>
              </a:rPr>
              <a:t>مثال: نمونه مبهم: </a:t>
            </a:r>
            <a:r>
              <a:rPr lang="fa-IR" sz="2000" dirty="0" smtClean="0">
                <a:solidFill>
                  <a:srgbClr val="C00000"/>
                </a:solidFill>
                <a:cs typeface="B Yas" panose="00000400000000000000" pitchFamily="2" charset="-78"/>
              </a:rPr>
              <a:t>آب </a:t>
            </a:r>
            <a:r>
              <a:rPr lang="fa-IR" sz="2000" dirty="0">
                <a:solidFill>
                  <a:srgbClr val="C00000"/>
                </a:solidFill>
                <a:cs typeface="B Yas" panose="00000400000000000000" pitchFamily="2" charset="-78"/>
              </a:rPr>
              <a:t>و هوای انگلستان به سبب نفوذ «گُلف استریم» اقیانوس اطلس، از بیش‌ترکشورهای هم عرض جغرافیایی آن سردتر است</a:t>
            </a:r>
            <a:r>
              <a:rPr lang="fa-IR" sz="2000" dirty="0" smtClean="0">
                <a:solidFill>
                  <a:srgbClr val="C00000"/>
                </a:solidFill>
                <a:cs typeface="B Yas" panose="00000400000000000000" pitchFamily="2" charset="-78"/>
              </a:rPr>
              <a:t>.  این سوال دو موضوع را در بر می گیرد که یکی درست است و دیگری نادرست.                  صحیح        غلط</a:t>
            </a:r>
          </a:p>
          <a:p>
            <a:pPr marL="0" indent="0">
              <a:buNone/>
            </a:pPr>
            <a:r>
              <a:rPr lang="fa-IR" sz="2000" dirty="0">
                <a:solidFill>
                  <a:schemeClr val="tx1"/>
                </a:solidFill>
                <a:cs typeface="B Lotus" panose="00000400000000000000" pitchFamily="2" charset="-78"/>
              </a:rPr>
              <a:t> </a:t>
            </a:r>
            <a:r>
              <a:rPr lang="fa-IR" sz="2000" dirty="0" smtClean="0">
                <a:solidFill>
                  <a:schemeClr val="tx1"/>
                </a:solidFill>
                <a:cs typeface="B Lotus" panose="00000400000000000000" pitchFamily="2" charset="-78"/>
              </a:rPr>
              <a:t>     </a:t>
            </a:r>
            <a:r>
              <a:rPr lang="fa-IR" sz="2000" dirty="0" smtClean="0">
                <a:solidFill>
                  <a:srgbClr val="0070C0"/>
                </a:solidFill>
                <a:cs typeface="B Yas" panose="00000400000000000000" pitchFamily="2" charset="-78"/>
              </a:rPr>
              <a:t>نمونه بهتر</a:t>
            </a:r>
            <a:r>
              <a:rPr lang="fa-IR" sz="2000" dirty="0">
                <a:solidFill>
                  <a:srgbClr val="0070C0"/>
                </a:solidFill>
                <a:cs typeface="B Yas" panose="00000400000000000000" pitchFamily="2" charset="-78"/>
              </a:rPr>
              <a:t>: </a:t>
            </a:r>
            <a:r>
              <a:rPr lang="fa-IR" sz="2000" dirty="0" smtClean="0">
                <a:solidFill>
                  <a:srgbClr val="C00000"/>
                </a:solidFill>
                <a:cs typeface="B Yas" panose="00000400000000000000" pitchFamily="2" charset="-78"/>
              </a:rPr>
              <a:t>1- آب </a:t>
            </a:r>
            <a:r>
              <a:rPr lang="fa-IR" sz="2000" dirty="0">
                <a:solidFill>
                  <a:srgbClr val="C00000"/>
                </a:solidFill>
                <a:cs typeface="B Yas" panose="00000400000000000000" pitchFamily="2" charset="-78"/>
              </a:rPr>
              <a:t>و هوای انگلستان از بیش‌ترکشورهای هم عرض جغرافیایی آن سردتر است.   </a:t>
            </a:r>
            <a:r>
              <a:rPr lang="fa-IR" sz="2000" dirty="0" smtClean="0">
                <a:solidFill>
                  <a:srgbClr val="C00000"/>
                </a:solidFill>
                <a:cs typeface="B Yas" panose="00000400000000000000" pitchFamily="2" charset="-78"/>
              </a:rPr>
              <a:t>          </a:t>
            </a:r>
            <a:r>
              <a:rPr lang="fa-IR" sz="2000" dirty="0">
                <a:solidFill>
                  <a:srgbClr val="C00000"/>
                </a:solidFill>
                <a:cs typeface="B Lotus" panose="00000400000000000000" pitchFamily="2" charset="-78"/>
              </a:rPr>
              <a:t>صحیح        </a:t>
            </a:r>
            <a:r>
              <a:rPr lang="fa-IR" sz="2000" dirty="0">
                <a:solidFill>
                  <a:srgbClr val="0070C0"/>
                </a:solidFill>
                <a:cs typeface="B Lotus" panose="00000400000000000000" pitchFamily="2" charset="-78"/>
              </a:rPr>
              <a:t>غلط</a:t>
            </a:r>
          </a:p>
          <a:p>
            <a:pPr marL="0" indent="0">
              <a:buNone/>
            </a:pPr>
            <a:r>
              <a:rPr lang="fa-IR" sz="2000" dirty="0" smtClean="0">
                <a:solidFill>
                  <a:srgbClr val="C00000"/>
                </a:solidFill>
                <a:cs typeface="B Lotus" panose="00000400000000000000" pitchFamily="2" charset="-78"/>
              </a:rPr>
              <a:t>                 </a:t>
            </a:r>
            <a:r>
              <a:rPr lang="fa-IR" sz="2000" dirty="0" smtClean="0">
                <a:solidFill>
                  <a:srgbClr val="C00000"/>
                </a:solidFill>
                <a:cs typeface="B Yas" panose="00000400000000000000" pitchFamily="2" charset="-78"/>
              </a:rPr>
              <a:t>2- آب و هوای </a:t>
            </a:r>
            <a:r>
              <a:rPr lang="fa-IR" sz="2000" smtClean="0">
                <a:solidFill>
                  <a:srgbClr val="C00000"/>
                </a:solidFill>
                <a:cs typeface="B Yas" panose="00000400000000000000" pitchFamily="2" charset="-78"/>
              </a:rPr>
              <a:t>انگلستان تحت </a:t>
            </a:r>
            <a:r>
              <a:rPr lang="fa-IR" sz="2000" dirty="0" smtClean="0">
                <a:solidFill>
                  <a:srgbClr val="C00000"/>
                </a:solidFill>
                <a:cs typeface="B Yas" panose="00000400000000000000" pitchFamily="2" charset="-78"/>
              </a:rPr>
              <a:t>تاثیر گلف استریم اقیانوس اطلس قرار دارد.                       </a:t>
            </a:r>
            <a:r>
              <a:rPr lang="fa-IR" sz="2000" dirty="0" smtClean="0">
                <a:solidFill>
                  <a:srgbClr val="0070C0"/>
                </a:solidFill>
                <a:cs typeface="B Yas" panose="00000400000000000000" pitchFamily="2" charset="-78"/>
              </a:rPr>
              <a:t>صحیح </a:t>
            </a:r>
            <a:r>
              <a:rPr lang="fa-IR" sz="2000" dirty="0" smtClean="0">
                <a:solidFill>
                  <a:srgbClr val="C00000"/>
                </a:solidFill>
                <a:cs typeface="B Yas" panose="00000400000000000000" pitchFamily="2" charset="-78"/>
              </a:rPr>
              <a:t>       غلط</a:t>
            </a:r>
            <a:endParaRPr lang="fa-IR" sz="2000" dirty="0">
              <a:solidFill>
                <a:srgbClr val="C00000"/>
              </a:solidFill>
              <a:cs typeface="B Yas" panose="00000400000000000000" pitchFamily="2" charset="-78"/>
            </a:endParaRPr>
          </a:p>
        </p:txBody>
      </p:sp>
      <p:pic>
        <p:nvPicPr>
          <p:cNvPr id="4" name="p6_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54051" y="178182"/>
            <a:ext cx="609600" cy="609600"/>
          </a:xfrm>
          <a:prstGeom prst="rect">
            <a:avLst/>
          </a:prstGeom>
        </p:spPr>
      </p:pic>
      <p:sp>
        <p:nvSpPr>
          <p:cNvPr id="5" name="Footer Placeholder 4"/>
          <p:cNvSpPr>
            <a:spLocks noGrp="1"/>
          </p:cNvSpPr>
          <p:nvPr>
            <p:ph type="ftr" sz="quarter" idx="11"/>
          </p:nvPr>
        </p:nvSpPr>
        <p:spPr>
          <a:xfrm>
            <a:off x="2163651" y="6143220"/>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176604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76656"/>
          </a:xfrm>
        </p:spPr>
        <p:txBody>
          <a:bodyPr/>
          <a:lstStyle/>
          <a:p>
            <a:pPr algn="r"/>
            <a:r>
              <a:rPr lang="fa-IR" dirty="0">
                <a:cs typeface="B Lotus" panose="00000400000000000000" pitchFamily="2" charset="-78"/>
              </a:rPr>
              <a:t>قواعد تهیّۀ سوال‌های صحیح - غلط </a:t>
            </a:r>
          </a:p>
        </p:txBody>
      </p:sp>
      <p:sp>
        <p:nvSpPr>
          <p:cNvPr id="3" name="Content Placeholder 2"/>
          <p:cNvSpPr>
            <a:spLocks noGrp="1"/>
          </p:cNvSpPr>
          <p:nvPr>
            <p:ph idx="1"/>
          </p:nvPr>
        </p:nvSpPr>
        <p:spPr>
          <a:xfrm>
            <a:off x="2021983" y="1411519"/>
            <a:ext cx="9482629" cy="4868214"/>
          </a:xfrm>
        </p:spPr>
        <p:txBody>
          <a:bodyPr>
            <a:normAutofit fontScale="92500" lnSpcReduction="10000"/>
          </a:bodyPr>
          <a:lstStyle/>
          <a:p>
            <a:r>
              <a:rPr lang="fa-IR" sz="2400" dirty="0">
                <a:solidFill>
                  <a:srgbClr val="0070C0"/>
                </a:solidFill>
                <a:cs typeface="B Lotus" panose="00000400000000000000" pitchFamily="2" charset="-78"/>
              </a:rPr>
              <a:t>6. در صورت امکان از زبان کمّی و دقیق استفاده کنید نه از زبان کیفی و غیر دقیق</a:t>
            </a:r>
            <a:r>
              <a:rPr lang="fa-IR" sz="2400" dirty="0" smtClean="0">
                <a:solidFill>
                  <a:srgbClr val="0070C0"/>
                </a:solidFill>
                <a:cs typeface="B Lotus" panose="00000400000000000000" pitchFamily="2" charset="-78"/>
              </a:rPr>
              <a:t>. </a:t>
            </a:r>
            <a:r>
              <a:rPr lang="fa-IR" sz="2400" dirty="0" smtClean="0">
                <a:cs typeface="B Lotus" panose="00000400000000000000" pitchFamily="2" charset="-78"/>
              </a:rPr>
              <a:t>کلماتی </a:t>
            </a:r>
            <a:r>
              <a:rPr lang="fa-IR" sz="2400" dirty="0">
                <a:cs typeface="B Lotus" panose="00000400000000000000" pitchFamily="2" charset="-78"/>
              </a:rPr>
              <a:t>مانند: اندکی، بسیاری، کوچک، بزرگ، مهمّ و ... مبهم و قابل تفسیرند، مگر این‌که با یک معیار مقایسه به کار بروند.</a:t>
            </a:r>
          </a:p>
          <a:p>
            <a:pPr marL="0" indent="0">
              <a:buNone/>
            </a:pPr>
            <a:r>
              <a:rPr lang="fa-IR" sz="2400" dirty="0" smtClean="0">
                <a:cs typeface="B Lotus" panose="00000400000000000000" pitchFamily="2" charset="-78"/>
              </a:rPr>
              <a:t>    </a:t>
            </a:r>
            <a:r>
              <a:rPr lang="fa-IR" sz="2000" dirty="0" smtClean="0">
                <a:solidFill>
                  <a:srgbClr val="0070C0"/>
                </a:solidFill>
                <a:cs typeface="B Yas" panose="00000400000000000000" pitchFamily="2" charset="-78"/>
              </a:rPr>
              <a:t>مثال: نمونۀ </a:t>
            </a:r>
            <a:r>
              <a:rPr lang="fa-IR" sz="2000" dirty="0">
                <a:solidFill>
                  <a:srgbClr val="0070C0"/>
                </a:solidFill>
                <a:cs typeface="B Yas" panose="00000400000000000000" pitchFamily="2" charset="-78"/>
              </a:rPr>
              <a:t>ضعیف : </a:t>
            </a:r>
            <a:r>
              <a:rPr lang="fa-IR" sz="2000" dirty="0">
                <a:solidFill>
                  <a:srgbClr val="C00000"/>
                </a:solidFill>
                <a:cs typeface="B Yas" panose="00000400000000000000" pitchFamily="2" charset="-78"/>
              </a:rPr>
              <a:t>در انتخابات ریاست جمهوری سال 1992، بسیاری از مردم به «بیل‌کلینتون» رأی دادند.</a:t>
            </a:r>
          </a:p>
          <a:p>
            <a:pPr marL="0" indent="0">
              <a:buNone/>
            </a:pPr>
            <a:r>
              <a:rPr lang="fa-IR" sz="2000" dirty="0" smtClean="0">
                <a:solidFill>
                  <a:srgbClr val="0070C0"/>
                </a:solidFill>
                <a:cs typeface="B Yas" panose="00000400000000000000" pitchFamily="2" charset="-78"/>
              </a:rPr>
              <a:t>     نمونۀ </a:t>
            </a:r>
            <a:r>
              <a:rPr lang="fa-IR" sz="2000" dirty="0">
                <a:solidFill>
                  <a:srgbClr val="0070C0"/>
                </a:solidFill>
                <a:cs typeface="B Yas" panose="00000400000000000000" pitchFamily="2" charset="-78"/>
              </a:rPr>
              <a:t>بهتر: </a:t>
            </a:r>
            <a:r>
              <a:rPr lang="fa-IR" sz="2000" dirty="0">
                <a:solidFill>
                  <a:srgbClr val="C00000"/>
                </a:solidFill>
                <a:cs typeface="B Yas" panose="00000400000000000000" pitchFamily="2" charset="-78"/>
              </a:rPr>
              <a:t>در انتخابات ریاست جمهوری سال 1992، بیش از 60 درصد رأی دهندگان به «بیل‌کلینتون» رای دادند</a:t>
            </a:r>
            <a:r>
              <a:rPr lang="fa-IR" sz="2400" dirty="0">
                <a:solidFill>
                  <a:srgbClr val="C00000"/>
                </a:solidFill>
                <a:cs typeface="B Lotus" panose="00000400000000000000" pitchFamily="2" charset="-78"/>
              </a:rPr>
              <a:t>.</a:t>
            </a:r>
          </a:p>
          <a:p>
            <a:r>
              <a:rPr lang="fa-IR" sz="2400" dirty="0" smtClean="0">
                <a:solidFill>
                  <a:srgbClr val="0070C0"/>
                </a:solidFill>
                <a:cs typeface="B Lotus" panose="00000400000000000000" pitchFamily="2" charset="-78"/>
              </a:rPr>
              <a:t>7. تا آن‌جا که ممکن است از طرح سؤال‌های منفی پرهیز کنید. </a:t>
            </a:r>
            <a:r>
              <a:rPr lang="fa-IR" sz="2400" dirty="0" smtClean="0">
                <a:cs typeface="B Lotus" panose="00000400000000000000" pitchFamily="2" charset="-78"/>
              </a:rPr>
              <a:t>جواب دادن به سؤال‌های منفی معمولاً دشوار است</a:t>
            </a:r>
            <a:r>
              <a:rPr lang="fa-IR" sz="2400" dirty="0">
                <a:cs typeface="B Lotus" panose="00000400000000000000" pitchFamily="2" charset="-78"/>
              </a:rPr>
              <a:t>. با توجّه به توضیحات بالا، تا آن‌جا که ممکن است در نوشتن سؤال‌های صحیح – غلط از کاربرد عبارت‌های منفی پرهیز کنید. استفاده از منفی مضاعف به هیچ وجه جایز نیست.</a:t>
            </a:r>
          </a:p>
          <a:p>
            <a:r>
              <a:rPr lang="fa-IR" sz="2400" dirty="0" smtClean="0">
                <a:cs typeface="B Lotus" panose="00000400000000000000" pitchFamily="2" charset="-78"/>
              </a:rPr>
              <a:t>«پوفام» می‌گوید فرض کنید در یک سؤال صحیح ـ غلط، از شما خواسته شده که دربارۀ درست یا غلط بودن بیان زیر تصمیم بگیرید :</a:t>
            </a:r>
          </a:p>
          <a:p>
            <a:pPr marL="0" indent="0">
              <a:buNone/>
            </a:pPr>
            <a:r>
              <a:rPr lang="fa-IR" sz="2400" dirty="0">
                <a:cs typeface="B Lotus" panose="00000400000000000000" pitchFamily="2" charset="-78"/>
              </a:rPr>
              <a:t>     </a:t>
            </a:r>
            <a:r>
              <a:rPr lang="fa-IR" sz="2000" dirty="0">
                <a:solidFill>
                  <a:srgbClr val="0070C0"/>
                </a:solidFill>
                <a:cs typeface="B Yas" panose="00000400000000000000" pitchFamily="2" charset="-78"/>
              </a:rPr>
              <a:t>مثال: نمونۀ ضعیف : </a:t>
            </a:r>
            <a:r>
              <a:rPr lang="fa-IR" sz="2000" dirty="0">
                <a:solidFill>
                  <a:srgbClr val="C00000"/>
                </a:solidFill>
                <a:cs typeface="B Yas" panose="00000400000000000000" pitchFamily="2" charset="-78"/>
              </a:rPr>
              <a:t>جامعۀ ملل، بلافاصله پس از پایان یافتن جنگ جهانی دوم، تشکیل نشد. </a:t>
            </a:r>
            <a:r>
              <a:rPr lang="fa-IR" sz="2000" dirty="0" smtClean="0">
                <a:solidFill>
                  <a:srgbClr val="C00000"/>
                </a:solidFill>
                <a:cs typeface="B Yas" panose="00000400000000000000" pitchFamily="2" charset="-78"/>
              </a:rPr>
              <a:t>           </a:t>
            </a:r>
            <a:r>
              <a:rPr lang="fa-IR" sz="2000" dirty="0" smtClean="0">
                <a:solidFill>
                  <a:srgbClr val="0070C0"/>
                </a:solidFill>
                <a:cs typeface="B Yas" panose="00000400000000000000" pitchFamily="2" charset="-78"/>
              </a:rPr>
              <a:t>صحیح </a:t>
            </a:r>
            <a:r>
              <a:rPr lang="fa-IR" sz="2000" dirty="0" smtClean="0">
                <a:solidFill>
                  <a:srgbClr val="C00000"/>
                </a:solidFill>
                <a:cs typeface="B Yas" panose="00000400000000000000" pitchFamily="2" charset="-78"/>
              </a:rPr>
              <a:t>       غلط</a:t>
            </a:r>
          </a:p>
          <a:p>
            <a:pPr marL="0" indent="0">
              <a:buNone/>
            </a:pPr>
            <a:r>
              <a:rPr lang="fa-IR" sz="2000" dirty="0">
                <a:solidFill>
                  <a:srgbClr val="C00000"/>
                </a:solidFill>
                <a:cs typeface="B Yas" panose="00000400000000000000" pitchFamily="2" charset="-78"/>
              </a:rPr>
              <a:t> </a:t>
            </a:r>
            <a:r>
              <a:rPr lang="fa-IR" sz="2000" dirty="0" smtClean="0">
                <a:solidFill>
                  <a:srgbClr val="C00000"/>
                </a:solidFill>
                <a:cs typeface="B Yas" panose="00000400000000000000" pitchFamily="2" charset="-78"/>
              </a:rPr>
              <a:t>              </a:t>
            </a:r>
            <a:r>
              <a:rPr lang="fa-IR" sz="2000" dirty="0" smtClean="0">
                <a:solidFill>
                  <a:srgbClr val="0070C0"/>
                </a:solidFill>
                <a:cs typeface="B Yas" panose="00000400000000000000" pitchFamily="2" charset="-78"/>
              </a:rPr>
              <a:t>نمونه بهتر: </a:t>
            </a:r>
            <a:r>
              <a:rPr lang="fa-IR" sz="2000" dirty="0" smtClean="0">
                <a:solidFill>
                  <a:srgbClr val="C00000"/>
                </a:solidFill>
                <a:cs typeface="B Yas" panose="00000400000000000000" pitchFamily="2" charset="-78"/>
              </a:rPr>
              <a:t>جامعه جهانی پیش از شروع جنگ جهانی دوم تشکیل شده بود.                              </a:t>
            </a:r>
            <a:r>
              <a:rPr lang="fa-IR" sz="2000" dirty="0" smtClean="0">
                <a:solidFill>
                  <a:srgbClr val="0070C0"/>
                </a:solidFill>
                <a:cs typeface="B Yas" panose="00000400000000000000" pitchFamily="2" charset="-78"/>
              </a:rPr>
              <a:t>صحیح </a:t>
            </a:r>
            <a:r>
              <a:rPr lang="fa-IR" sz="2000" dirty="0" smtClean="0">
                <a:solidFill>
                  <a:srgbClr val="C00000"/>
                </a:solidFill>
                <a:cs typeface="B Yas" panose="00000400000000000000" pitchFamily="2" charset="-78"/>
              </a:rPr>
              <a:t>        غلط</a:t>
            </a:r>
            <a:endParaRPr lang="fa-IR" sz="2000" dirty="0">
              <a:solidFill>
                <a:srgbClr val="C00000"/>
              </a:solidFill>
              <a:cs typeface="B Yas" panose="00000400000000000000" pitchFamily="2" charset="-78"/>
            </a:endParaRPr>
          </a:p>
          <a:p>
            <a:pPr marL="0" indent="0">
              <a:buNone/>
            </a:pPr>
            <a:r>
              <a:rPr lang="fa-IR" sz="2400" dirty="0">
                <a:cs typeface="B Lotus" panose="00000400000000000000" pitchFamily="2" charset="-78"/>
              </a:rPr>
              <a:t> </a:t>
            </a:r>
            <a:endParaRPr lang="fa-IR" dirty="0"/>
          </a:p>
        </p:txBody>
      </p:sp>
      <p:pic>
        <p:nvPicPr>
          <p:cNvPr id="4" name="p6_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17183" y="178182"/>
            <a:ext cx="609600" cy="609600"/>
          </a:xfrm>
          <a:prstGeom prst="rect">
            <a:avLst/>
          </a:prstGeom>
        </p:spPr>
      </p:pic>
      <p:sp>
        <p:nvSpPr>
          <p:cNvPr id="5" name="Footer Placeholder 4"/>
          <p:cNvSpPr>
            <a:spLocks noGrp="1"/>
          </p:cNvSpPr>
          <p:nvPr>
            <p:ph type="ftr" sz="quarter" idx="11"/>
          </p:nvPr>
        </p:nvSpPr>
        <p:spPr>
          <a:xfrm>
            <a:off x="2021983" y="6097170"/>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552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02414"/>
          </a:xfrm>
        </p:spPr>
        <p:txBody>
          <a:bodyPr/>
          <a:lstStyle/>
          <a:p>
            <a:pPr algn="r"/>
            <a:r>
              <a:rPr lang="fa-IR" dirty="0">
                <a:cs typeface="B Lotus" panose="00000400000000000000" pitchFamily="2" charset="-78"/>
              </a:rPr>
              <a:t>قواعد تهیّۀ سوال‌های صحیح - غلط </a:t>
            </a:r>
          </a:p>
        </p:txBody>
      </p:sp>
      <p:sp>
        <p:nvSpPr>
          <p:cNvPr id="3" name="Content Placeholder 2"/>
          <p:cNvSpPr>
            <a:spLocks noGrp="1"/>
          </p:cNvSpPr>
          <p:nvPr>
            <p:ph idx="1"/>
          </p:nvPr>
        </p:nvSpPr>
        <p:spPr>
          <a:xfrm>
            <a:off x="2163651" y="1326523"/>
            <a:ext cx="9340961" cy="4739425"/>
          </a:xfrm>
        </p:spPr>
        <p:txBody>
          <a:bodyPr>
            <a:normAutofit fontScale="92500"/>
          </a:bodyPr>
          <a:lstStyle/>
          <a:p>
            <a:r>
              <a:rPr lang="fa-IR" sz="2400" dirty="0" smtClean="0">
                <a:solidFill>
                  <a:srgbClr val="0070C0"/>
                </a:solidFill>
                <a:cs typeface="B Lotus" panose="00000400000000000000" pitchFamily="2" charset="-78"/>
              </a:rPr>
              <a:t>8 . </a:t>
            </a:r>
            <a:r>
              <a:rPr lang="fa-IR" sz="2400" dirty="0">
                <a:solidFill>
                  <a:srgbClr val="0070C0"/>
                </a:solidFill>
                <a:cs typeface="B Lotus" panose="00000400000000000000" pitchFamily="2" charset="-78"/>
              </a:rPr>
              <a:t>از کلمات راهنما یا اشاره کننده به جواب درست سؤال، استفاده نکنید. </a:t>
            </a:r>
            <a:r>
              <a:rPr lang="fa-IR" sz="2400" dirty="0" smtClean="0">
                <a:cs typeface="B Lotus" panose="00000400000000000000" pitchFamily="2" charset="-78"/>
              </a:rPr>
              <a:t>بعضی </a:t>
            </a:r>
            <a:r>
              <a:rPr lang="fa-IR" sz="2400" dirty="0">
                <a:cs typeface="B Lotus" panose="00000400000000000000" pitchFamily="2" charset="-78"/>
              </a:rPr>
              <a:t>وقت‌ها کاربرد کلماتی مانند «ممکن است، همیشه و هرگز» صحیح یا غلط بودن یک سؤال را کاملاً مشخص می‌کند. مانند : </a:t>
            </a:r>
            <a:endParaRPr lang="fa-IR" sz="2400" dirty="0" smtClean="0">
              <a:cs typeface="B Lotus" panose="00000400000000000000" pitchFamily="2" charset="-78"/>
            </a:endParaRPr>
          </a:p>
          <a:p>
            <a:pPr marL="0" indent="0">
              <a:buNone/>
            </a:pPr>
            <a:r>
              <a:rPr lang="fa-IR" sz="2400" dirty="0" smtClean="0">
                <a:cs typeface="B Lotus" panose="00000400000000000000" pitchFamily="2" charset="-78"/>
              </a:rPr>
              <a:t>    </a:t>
            </a:r>
            <a:r>
              <a:rPr lang="fa-IR" sz="2000" b="1" dirty="0" smtClean="0">
                <a:cs typeface="B Yas" panose="00000400000000000000" pitchFamily="2" charset="-78"/>
              </a:rPr>
              <a:t> 1-  </a:t>
            </a:r>
            <a:r>
              <a:rPr lang="fa-IR" sz="2000" b="1" dirty="0">
                <a:cs typeface="B Yas" panose="00000400000000000000" pitchFamily="2" charset="-78"/>
              </a:rPr>
              <a:t>همه شهرهای بزرگ با قطار به هم مرتبط‌اند</a:t>
            </a:r>
            <a:r>
              <a:rPr lang="fa-IR" sz="2000" b="1" dirty="0" smtClean="0">
                <a:cs typeface="B Yas" panose="00000400000000000000" pitchFamily="2" charset="-78"/>
              </a:rPr>
              <a:t>.         صحیح        </a:t>
            </a:r>
            <a:r>
              <a:rPr lang="fa-IR" sz="2000" b="1" dirty="0" smtClean="0">
                <a:solidFill>
                  <a:srgbClr val="0070C0"/>
                </a:solidFill>
                <a:cs typeface="B Yas" panose="00000400000000000000" pitchFamily="2" charset="-78"/>
              </a:rPr>
              <a:t>غلط          </a:t>
            </a:r>
            <a:r>
              <a:rPr lang="fa-IR" sz="2000" b="1" dirty="0" smtClean="0">
                <a:solidFill>
                  <a:srgbClr val="C00000"/>
                </a:solidFill>
                <a:cs typeface="B Yas" panose="00000400000000000000" pitchFamily="2" charset="-78"/>
              </a:rPr>
              <a:t>کلمه همه</a:t>
            </a:r>
            <a:endParaRPr lang="fa-IR" sz="2000" b="1" dirty="0">
              <a:solidFill>
                <a:srgbClr val="C00000"/>
              </a:solidFill>
              <a:cs typeface="B Yas" panose="00000400000000000000" pitchFamily="2" charset="-78"/>
            </a:endParaRPr>
          </a:p>
          <a:p>
            <a:pPr marL="0" indent="0">
              <a:buNone/>
            </a:pPr>
            <a:r>
              <a:rPr lang="fa-IR" sz="2000" b="1" dirty="0" smtClean="0">
                <a:cs typeface="B Yas" panose="00000400000000000000" pitchFamily="2" charset="-78"/>
              </a:rPr>
              <a:t>      2- چنین </a:t>
            </a:r>
            <a:r>
              <a:rPr lang="fa-IR" sz="2000" b="1" dirty="0">
                <a:cs typeface="B Yas" panose="00000400000000000000" pitchFamily="2" charset="-78"/>
              </a:rPr>
              <a:t>امکان دارد که هر زاویه‌ای را دو نیم کرد</a:t>
            </a:r>
            <a:r>
              <a:rPr lang="fa-IR" sz="2000" b="1" dirty="0" smtClean="0">
                <a:cs typeface="B Yas" panose="00000400000000000000" pitchFamily="2" charset="-78"/>
              </a:rPr>
              <a:t>.      </a:t>
            </a:r>
            <a:r>
              <a:rPr lang="fa-IR" sz="2000" b="1" dirty="0" smtClean="0">
                <a:solidFill>
                  <a:srgbClr val="0070C0"/>
                </a:solidFill>
                <a:cs typeface="B Yas" panose="00000400000000000000" pitchFamily="2" charset="-78"/>
              </a:rPr>
              <a:t>صحیح</a:t>
            </a:r>
            <a:r>
              <a:rPr lang="fa-IR" sz="2000" b="1" dirty="0" smtClean="0">
                <a:cs typeface="B Yas" panose="00000400000000000000" pitchFamily="2" charset="-78"/>
              </a:rPr>
              <a:t>        غلط           </a:t>
            </a:r>
            <a:r>
              <a:rPr lang="fa-IR" sz="2000" b="1" dirty="0" smtClean="0">
                <a:solidFill>
                  <a:srgbClr val="C00000"/>
                </a:solidFill>
                <a:cs typeface="B Yas" panose="00000400000000000000" pitchFamily="2" charset="-78"/>
              </a:rPr>
              <a:t>کلمه هر</a:t>
            </a:r>
            <a:endParaRPr lang="fa-IR" sz="2000" b="1" dirty="0">
              <a:solidFill>
                <a:srgbClr val="C00000"/>
              </a:solidFill>
              <a:cs typeface="B Yas" panose="00000400000000000000" pitchFamily="2" charset="-78"/>
            </a:endParaRPr>
          </a:p>
          <a:p>
            <a:pPr marL="0" indent="0">
              <a:buNone/>
            </a:pPr>
            <a:r>
              <a:rPr lang="fa-IR" sz="2000" b="1" dirty="0">
                <a:cs typeface="B Yas" panose="00000400000000000000" pitchFamily="2" charset="-78"/>
              </a:rPr>
              <a:t> </a:t>
            </a:r>
            <a:r>
              <a:rPr lang="fa-IR" sz="2000" b="1" dirty="0" smtClean="0">
                <a:cs typeface="B Yas" panose="00000400000000000000" pitchFamily="2" charset="-78"/>
              </a:rPr>
              <a:t>     3- در </a:t>
            </a:r>
            <a:r>
              <a:rPr lang="fa-IR" sz="2000" b="1" dirty="0">
                <a:cs typeface="B Yas" panose="00000400000000000000" pitchFamily="2" charset="-78"/>
              </a:rPr>
              <a:t>یک دموکراسی، جنگ هرگز توصیه نمی‌شود</a:t>
            </a:r>
            <a:r>
              <a:rPr lang="fa-IR" sz="2000" b="1" dirty="0" smtClean="0">
                <a:cs typeface="B Yas" panose="00000400000000000000" pitchFamily="2" charset="-78"/>
              </a:rPr>
              <a:t>.     صحیح        </a:t>
            </a:r>
            <a:r>
              <a:rPr lang="fa-IR" sz="2000" b="1" dirty="0" smtClean="0">
                <a:solidFill>
                  <a:srgbClr val="0070C0"/>
                </a:solidFill>
                <a:cs typeface="B Yas" panose="00000400000000000000" pitchFamily="2" charset="-78"/>
              </a:rPr>
              <a:t>غلط           </a:t>
            </a:r>
            <a:r>
              <a:rPr lang="fa-IR" sz="2000" b="1" dirty="0" smtClean="0">
                <a:solidFill>
                  <a:srgbClr val="C00000"/>
                </a:solidFill>
                <a:cs typeface="B Yas" panose="00000400000000000000" pitchFamily="2" charset="-78"/>
              </a:rPr>
              <a:t>کلمه </a:t>
            </a:r>
            <a:r>
              <a:rPr lang="fa-IR" sz="2000" b="1" dirty="0" smtClean="0">
                <a:solidFill>
                  <a:srgbClr val="0070C0"/>
                </a:solidFill>
                <a:cs typeface="B Yas" panose="00000400000000000000" pitchFamily="2" charset="-78"/>
              </a:rPr>
              <a:t> </a:t>
            </a:r>
            <a:r>
              <a:rPr lang="fa-IR" sz="2000" b="1" dirty="0" smtClean="0">
                <a:solidFill>
                  <a:srgbClr val="C00000"/>
                </a:solidFill>
                <a:cs typeface="B Yas" panose="00000400000000000000" pitchFamily="2" charset="-78"/>
              </a:rPr>
              <a:t>هرگز</a:t>
            </a:r>
          </a:p>
          <a:p>
            <a:pPr>
              <a:buFont typeface="Wingdings" panose="05000000000000000000" pitchFamily="2" charset="2"/>
              <a:buChar char="Ø"/>
            </a:pPr>
            <a:r>
              <a:rPr lang="fa-IR" sz="2400" dirty="0" smtClean="0">
                <a:solidFill>
                  <a:srgbClr val="0070C0"/>
                </a:solidFill>
                <a:cs typeface="B Lotus" panose="00000400000000000000" pitchFamily="2" charset="-78"/>
              </a:rPr>
              <a:t>بنابه </a:t>
            </a:r>
            <a:r>
              <a:rPr lang="fa-IR" sz="2400" dirty="0">
                <a:solidFill>
                  <a:srgbClr val="0070C0"/>
                </a:solidFill>
                <a:cs typeface="B Lotus" panose="00000400000000000000" pitchFamily="2" charset="-78"/>
              </a:rPr>
              <a:t>گفته ساکس: </a:t>
            </a:r>
            <a:r>
              <a:rPr lang="fa-IR" sz="2400" dirty="0">
                <a:cs typeface="B Lotus" panose="00000400000000000000" pitchFamily="2" charset="-78"/>
              </a:rPr>
              <a:t>«در حالی که استفاده از کلمه‌های راهنما ممکن است دانش‌آموز را تشویق کند تا به صورت آزمون دهندگان مجرب در آیند، امّا </a:t>
            </a:r>
            <a:r>
              <a:rPr lang="fa-IR" sz="2400" dirty="0">
                <a:solidFill>
                  <a:srgbClr val="0070C0"/>
                </a:solidFill>
                <a:cs typeface="B Lotus" panose="00000400000000000000" pitchFamily="2" charset="-78"/>
              </a:rPr>
              <a:t>کمک زیادی به سنجش هدف‌های درس </a:t>
            </a:r>
            <a:r>
              <a:rPr lang="fa-IR" sz="2400" dirty="0">
                <a:cs typeface="B Lotus" panose="00000400000000000000" pitchFamily="2" charset="-78"/>
              </a:rPr>
              <a:t>نمی‌کند.» </a:t>
            </a:r>
          </a:p>
          <a:p>
            <a:pPr marL="0" indent="0">
              <a:buNone/>
            </a:pPr>
            <a:r>
              <a:rPr lang="fa-IR" sz="2400" dirty="0">
                <a:cs typeface="B Lotus" panose="00000400000000000000" pitchFamily="2" charset="-78"/>
              </a:rPr>
              <a:t>در زیر به نمونه‌های دیگری از این سؤال‌ها توجّه کنید. </a:t>
            </a:r>
          </a:p>
          <a:p>
            <a:pPr marL="0" indent="0">
              <a:buNone/>
            </a:pPr>
            <a:r>
              <a:rPr lang="fa-IR" sz="2200" b="1" dirty="0" smtClean="0">
                <a:cs typeface="B Yas" panose="00000400000000000000" pitchFamily="2" charset="-78"/>
              </a:rPr>
              <a:t>        </a:t>
            </a:r>
            <a:r>
              <a:rPr lang="fa-IR" sz="2200" b="1" dirty="0" smtClean="0">
                <a:solidFill>
                  <a:srgbClr val="0070C0"/>
                </a:solidFill>
                <a:cs typeface="B Yas" panose="00000400000000000000" pitchFamily="2" charset="-78"/>
              </a:rPr>
              <a:t>مثال: نمونۀ </a:t>
            </a:r>
            <a:r>
              <a:rPr lang="fa-IR" sz="2200" b="1" dirty="0">
                <a:solidFill>
                  <a:srgbClr val="0070C0"/>
                </a:solidFill>
                <a:cs typeface="B Yas" panose="00000400000000000000" pitchFamily="2" charset="-78"/>
              </a:rPr>
              <a:t>ضعیف : </a:t>
            </a:r>
            <a:r>
              <a:rPr lang="fa-IR" sz="2200" b="1" dirty="0">
                <a:cs typeface="B Yas" panose="00000400000000000000" pitchFamily="2" charset="-78"/>
              </a:rPr>
              <a:t>یک «مادربُرد» معیوب </a:t>
            </a:r>
            <a:r>
              <a:rPr lang="fa-IR" sz="2200" b="1" dirty="0">
                <a:solidFill>
                  <a:srgbClr val="C00000"/>
                </a:solidFill>
                <a:cs typeface="B Yas" panose="00000400000000000000" pitchFamily="2" charset="-78"/>
              </a:rPr>
              <a:t>ممکن است </a:t>
            </a:r>
            <a:r>
              <a:rPr lang="fa-IR" sz="2200" b="1" dirty="0">
                <a:cs typeface="B Yas" panose="00000400000000000000" pitchFamily="2" charset="-78"/>
              </a:rPr>
              <a:t>باعث خاموش شدن کامپیوتر شخصی شود</a:t>
            </a:r>
            <a:r>
              <a:rPr lang="fa-IR" sz="2200" b="1" dirty="0" smtClean="0">
                <a:cs typeface="B Yas" panose="00000400000000000000" pitchFamily="2" charset="-78"/>
              </a:rPr>
              <a:t>.    </a:t>
            </a:r>
            <a:r>
              <a:rPr lang="fa-IR" sz="2200" b="1" dirty="0" smtClean="0">
                <a:solidFill>
                  <a:srgbClr val="0070C0"/>
                </a:solidFill>
                <a:cs typeface="B Yas" panose="00000400000000000000" pitchFamily="2" charset="-78"/>
              </a:rPr>
              <a:t>صحیح </a:t>
            </a:r>
            <a:r>
              <a:rPr lang="fa-IR" sz="2200" b="1" dirty="0" smtClean="0">
                <a:cs typeface="B Yas" panose="00000400000000000000" pitchFamily="2" charset="-78"/>
              </a:rPr>
              <a:t>         غلط</a:t>
            </a:r>
            <a:endParaRPr lang="fa-IR" sz="2200" b="1" dirty="0">
              <a:cs typeface="B Yas" panose="00000400000000000000" pitchFamily="2" charset="-78"/>
            </a:endParaRPr>
          </a:p>
          <a:p>
            <a:pPr marL="0" indent="0">
              <a:buNone/>
            </a:pPr>
            <a:r>
              <a:rPr lang="fa-IR" sz="2200" b="1" dirty="0" smtClean="0">
                <a:cs typeface="B Yas" panose="00000400000000000000" pitchFamily="2" charset="-78"/>
              </a:rPr>
              <a:t>      </a:t>
            </a:r>
            <a:r>
              <a:rPr lang="fa-IR" sz="2200" b="1" dirty="0" smtClean="0">
                <a:solidFill>
                  <a:srgbClr val="0070C0"/>
                </a:solidFill>
                <a:cs typeface="B Yas" panose="00000400000000000000" pitchFamily="2" charset="-78"/>
              </a:rPr>
              <a:t>نمونۀ </a:t>
            </a:r>
            <a:r>
              <a:rPr lang="fa-IR" sz="2200" b="1" dirty="0">
                <a:solidFill>
                  <a:srgbClr val="0070C0"/>
                </a:solidFill>
                <a:cs typeface="B Yas" panose="00000400000000000000" pitchFamily="2" charset="-78"/>
              </a:rPr>
              <a:t>بهتر : </a:t>
            </a:r>
            <a:r>
              <a:rPr lang="fa-IR" sz="2200" b="1" dirty="0">
                <a:cs typeface="B Yas" panose="00000400000000000000" pitchFamily="2" charset="-78"/>
              </a:rPr>
              <a:t>یک «مادربرد» معیوب باعث خاموش شدن کامپیوتر شخصی می‌شود. </a:t>
            </a:r>
            <a:r>
              <a:rPr lang="fa-IR" sz="2200" b="1" dirty="0" smtClean="0">
                <a:cs typeface="B Yas" panose="00000400000000000000" pitchFamily="2" charset="-78"/>
              </a:rPr>
              <a:t>                                </a:t>
            </a:r>
            <a:r>
              <a:rPr lang="fa-IR" sz="2200" b="1" dirty="0" smtClean="0">
                <a:solidFill>
                  <a:srgbClr val="0070C0"/>
                </a:solidFill>
                <a:cs typeface="B Yas" panose="00000400000000000000" pitchFamily="2" charset="-78"/>
              </a:rPr>
              <a:t>صحیح</a:t>
            </a:r>
            <a:r>
              <a:rPr lang="fa-IR" sz="2200" b="1" dirty="0" smtClean="0">
                <a:cs typeface="B Yas" panose="00000400000000000000" pitchFamily="2" charset="-78"/>
              </a:rPr>
              <a:t>          </a:t>
            </a:r>
            <a:r>
              <a:rPr lang="fa-IR" sz="2200" b="1" dirty="0">
                <a:cs typeface="B Yas" panose="00000400000000000000" pitchFamily="2" charset="-78"/>
              </a:rPr>
              <a:t>غلط</a:t>
            </a:r>
          </a:p>
          <a:p>
            <a:pPr marL="0" indent="0">
              <a:buNone/>
            </a:pPr>
            <a:r>
              <a:rPr lang="fa-IR" sz="2200" b="1" dirty="0" smtClean="0">
                <a:cs typeface="B Yas" panose="00000400000000000000" pitchFamily="2" charset="-78"/>
              </a:rPr>
              <a:t>      </a:t>
            </a:r>
            <a:endParaRPr lang="fa-IR" sz="2200" b="1" dirty="0">
              <a:cs typeface="B Yas" panose="00000400000000000000" pitchFamily="2" charset="-78"/>
            </a:endParaRPr>
          </a:p>
          <a:p>
            <a:pPr marL="0" indent="0">
              <a:buNone/>
            </a:pPr>
            <a:endParaRPr lang="fa-IR" sz="2400" dirty="0">
              <a:cs typeface="B Lotus" panose="00000400000000000000" pitchFamily="2" charset="-78"/>
            </a:endParaRPr>
          </a:p>
        </p:txBody>
      </p:sp>
      <p:pic>
        <p:nvPicPr>
          <p:cNvPr id="4" name="p6_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8688" y="14510"/>
            <a:ext cx="609600" cy="609600"/>
          </a:xfrm>
          <a:prstGeom prst="rect">
            <a:avLst/>
          </a:prstGeom>
        </p:spPr>
      </p:pic>
      <p:sp>
        <p:nvSpPr>
          <p:cNvPr id="5" name="Footer Placeholder 4"/>
          <p:cNvSpPr>
            <a:spLocks noGrp="1"/>
          </p:cNvSpPr>
          <p:nvPr>
            <p:ph type="ftr" sz="quarter" idx="11"/>
          </p:nvPr>
        </p:nvSpPr>
        <p:spPr>
          <a:xfrm>
            <a:off x="2163651" y="6174445"/>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8135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12262"/>
          </a:xfrm>
        </p:spPr>
        <p:txBody>
          <a:bodyPr>
            <a:normAutofit fontScale="90000"/>
          </a:bodyPr>
          <a:lstStyle/>
          <a:p>
            <a:pPr algn="r"/>
            <a:r>
              <a:rPr lang="fa-IR" dirty="0">
                <a:cs typeface="B Lotus" panose="00000400000000000000" pitchFamily="2" charset="-78"/>
              </a:rPr>
              <a:t>قواعد تهیّۀ سوال‌های صحیح - غلط </a:t>
            </a:r>
          </a:p>
        </p:txBody>
      </p:sp>
      <p:sp>
        <p:nvSpPr>
          <p:cNvPr id="3" name="Content Placeholder 2"/>
          <p:cNvSpPr>
            <a:spLocks noGrp="1"/>
          </p:cNvSpPr>
          <p:nvPr>
            <p:ph idx="1"/>
          </p:nvPr>
        </p:nvSpPr>
        <p:spPr>
          <a:xfrm>
            <a:off x="2112135" y="1236372"/>
            <a:ext cx="9392477" cy="4984124"/>
          </a:xfrm>
        </p:spPr>
        <p:txBody>
          <a:bodyPr>
            <a:noAutofit/>
          </a:bodyPr>
          <a:lstStyle/>
          <a:p>
            <a:r>
              <a:rPr lang="fa-IR" sz="2400" dirty="0">
                <a:solidFill>
                  <a:srgbClr val="0070C0"/>
                </a:solidFill>
                <a:cs typeface="B Lotus" panose="00000400000000000000" pitchFamily="2" charset="-78"/>
              </a:rPr>
              <a:t>9. سعی کنید تعداد سؤال‌های غلط بیش‌تر از سؤالات صحیح </a:t>
            </a:r>
            <a:r>
              <a:rPr lang="fa-IR" sz="2400" dirty="0" smtClean="0">
                <a:solidFill>
                  <a:srgbClr val="0070C0"/>
                </a:solidFill>
                <a:cs typeface="B Lotus" panose="00000400000000000000" pitchFamily="2" charset="-78"/>
              </a:rPr>
              <a:t>باشد( 67 درصد سوالها غلط و 33 درص صحیح). </a:t>
            </a:r>
            <a:r>
              <a:rPr lang="fa-IR" sz="2400" dirty="0" smtClean="0">
                <a:cs typeface="B Lotus" panose="00000400000000000000" pitchFamily="2" charset="-78"/>
              </a:rPr>
              <a:t>ایبل </a:t>
            </a:r>
            <a:r>
              <a:rPr lang="fa-IR" sz="2400" dirty="0">
                <a:cs typeface="B Lotus" panose="00000400000000000000" pitchFamily="2" charset="-78"/>
              </a:rPr>
              <a:t>در توجیه این پیشنهاد می‌گوید: «دانش‌آموزان وقتی که در انتخاب بین جواب صحیح و جواب غلط تردید می‌کنند، ترجیح می‌دهند جواب صحیح را انتخاب کنند</a:t>
            </a:r>
            <a:r>
              <a:rPr lang="fa-IR" sz="2400" dirty="0" smtClean="0">
                <a:cs typeface="B Lotus" panose="00000400000000000000" pitchFamily="2" charset="-78"/>
              </a:rPr>
              <a:t>. براساس پژوهشها، بیانات غلط تا حدی بهتر از بیانات صحیح بین دانش آموزان با پیشرفت بالا و دانش آموزان با پیشرفت پایین تمیز قائل می شوند. شواهدی </a:t>
            </a:r>
            <a:r>
              <a:rPr lang="fa-IR" sz="2400" dirty="0">
                <a:cs typeface="B Lotus" panose="00000400000000000000" pitchFamily="2" charset="-78"/>
              </a:rPr>
              <a:t>موجود هستند که نشان می‌دهند سؤال‌های غلط قدرت </a:t>
            </a:r>
            <a:r>
              <a:rPr lang="fa-IR" sz="2400" dirty="0" smtClean="0">
                <a:cs typeface="B Lotus" panose="00000400000000000000" pitchFamily="2" charset="-78"/>
              </a:rPr>
              <a:t>تمیز </a:t>
            </a:r>
            <a:r>
              <a:rPr lang="fa-IR" sz="2400" dirty="0">
                <a:cs typeface="B Lotus" panose="00000400000000000000" pitchFamily="2" charset="-78"/>
              </a:rPr>
              <a:t>بیش‌تری </a:t>
            </a:r>
            <a:r>
              <a:rPr lang="fa-IR" sz="2400" dirty="0" smtClean="0">
                <a:cs typeface="B Lotus" panose="00000400000000000000" pitchFamily="2" charset="-78"/>
              </a:rPr>
              <a:t>دارند. </a:t>
            </a:r>
            <a:r>
              <a:rPr lang="fa-IR" sz="2000" b="1" dirty="0" smtClean="0">
                <a:cs typeface="B Yas" panose="00000400000000000000" pitchFamily="2" charset="-78"/>
              </a:rPr>
              <a:t>قدرت تمیز 60 برای سوالهای غلط و قدرت تمیز 40 برای سوالهای صحیح شاید بهترین </a:t>
            </a:r>
            <a:r>
              <a:rPr lang="fa-IR" sz="2000" b="1" dirty="0">
                <a:cs typeface="B Yas" panose="00000400000000000000" pitchFamily="2" charset="-78"/>
              </a:rPr>
              <a:t>پیشنهاد در این باره باشد.</a:t>
            </a:r>
          </a:p>
          <a:p>
            <a:r>
              <a:rPr lang="fa-IR" sz="2400" dirty="0" smtClean="0">
                <a:solidFill>
                  <a:srgbClr val="0070C0"/>
                </a:solidFill>
                <a:cs typeface="B Lotus" panose="00000400000000000000" pitchFamily="2" charset="-78"/>
              </a:rPr>
              <a:t>10</a:t>
            </a:r>
            <a:r>
              <a:rPr lang="fa-IR" sz="2400" dirty="0">
                <a:solidFill>
                  <a:srgbClr val="0070C0"/>
                </a:solidFill>
                <a:cs typeface="B Lotus" panose="00000400000000000000" pitchFamily="2" charset="-78"/>
              </a:rPr>
              <a:t>. طول سؤال‌های صحیح و سؤال‌های غلط را تقریباً هم اندازه انتخاب کنید.</a:t>
            </a:r>
          </a:p>
          <a:p>
            <a:r>
              <a:rPr lang="fa-IR" sz="2400" dirty="0" smtClean="0">
                <a:cs typeface="B Lotus" panose="00000400000000000000" pitchFamily="2" charset="-78"/>
              </a:rPr>
              <a:t>کسانی </a:t>
            </a:r>
            <a:r>
              <a:rPr lang="fa-IR" sz="2400" dirty="0">
                <a:cs typeface="B Lotus" panose="00000400000000000000" pitchFamily="2" charset="-78"/>
              </a:rPr>
              <a:t>که در نوشتن سؤال‌های صحیح غلط مهارت کافی ندارند، غالباً سوال‌های صحیح را از سوال‌های غلط طولانی‌تر می‌نویسند. این کار باعث می‌شود که دانش‌آموزان متوجّه مطلب بشوند و بدون این‌که از موضوع مطرح شده در سؤال اطّلاع داشته باشند، به آن درست پاسخ دهند.</a:t>
            </a:r>
          </a:p>
        </p:txBody>
      </p:sp>
      <p:pic>
        <p:nvPicPr>
          <p:cNvPr id="4" name="p6_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07335" y="178182"/>
            <a:ext cx="609600" cy="609600"/>
          </a:xfrm>
          <a:prstGeom prst="rect">
            <a:avLst/>
          </a:prstGeom>
        </p:spPr>
      </p:pic>
      <p:sp>
        <p:nvSpPr>
          <p:cNvPr id="5" name="Footer Placeholder 4"/>
          <p:cNvSpPr>
            <a:spLocks noGrp="1"/>
          </p:cNvSpPr>
          <p:nvPr>
            <p:ph type="ftr" sz="quarter" idx="11"/>
          </p:nvPr>
        </p:nvSpPr>
        <p:spPr>
          <a:xfrm>
            <a:off x="1981200" y="6220496"/>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14918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21972"/>
            <a:ext cx="8911687" cy="746974"/>
          </a:xfrm>
        </p:spPr>
        <p:txBody>
          <a:bodyPr/>
          <a:lstStyle/>
          <a:p>
            <a:pPr algn="r"/>
            <a:r>
              <a:rPr lang="fa-IR" dirty="0" smtClean="0">
                <a:cs typeface="B Lotus" panose="00000400000000000000" pitchFamily="2" charset="-78"/>
              </a:rPr>
              <a:t>امتیازها و محدودیت های آزمونهای صحیح-غلط</a:t>
            </a:r>
            <a:endParaRPr lang="fa-IR" dirty="0">
              <a:cs typeface="B Lotus" panose="00000400000000000000" pitchFamily="2" charset="-78"/>
            </a:endParaRPr>
          </a:p>
        </p:txBody>
      </p:sp>
      <p:sp>
        <p:nvSpPr>
          <p:cNvPr id="3" name="Content Placeholder 2"/>
          <p:cNvSpPr>
            <a:spLocks noGrp="1"/>
          </p:cNvSpPr>
          <p:nvPr>
            <p:ph idx="1"/>
          </p:nvPr>
        </p:nvSpPr>
        <p:spPr>
          <a:xfrm>
            <a:off x="1906073" y="1068946"/>
            <a:ext cx="9598539" cy="5177308"/>
          </a:xfrm>
        </p:spPr>
        <p:txBody>
          <a:bodyPr>
            <a:normAutofit fontScale="92500" lnSpcReduction="10000"/>
          </a:bodyPr>
          <a:lstStyle/>
          <a:p>
            <a:r>
              <a:rPr lang="fa-IR" sz="2400" dirty="0" smtClean="0">
                <a:solidFill>
                  <a:srgbClr val="0070C0"/>
                </a:solidFill>
                <a:cs typeface="B Lotus" panose="00000400000000000000" pitchFamily="2" charset="-78"/>
              </a:rPr>
              <a:t>1</a:t>
            </a:r>
            <a:r>
              <a:rPr lang="fa-IR" sz="2400" dirty="0">
                <a:solidFill>
                  <a:srgbClr val="0070C0"/>
                </a:solidFill>
                <a:cs typeface="B Lotus" panose="00000400000000000000" pitchFamily="2" charset="-78"/>
              </a:rPr>
              <a:t>. </a:t>
            </a:r>
            <a:r>
              <a:rPr lang="fa-IR" sz="2400" dirty="0" smtClean="0">
                <a:solidFill>
                  <a:srgbClr val="0070C0"/>
                </a:solidFill>
                <a:cs typeface="B Lotus" panose="00000400000000000000" pitchFamily="2" charset="-78"/>
              </a:rPr>
              <a:t>امتیاز: تهیّه </a:t>
            </a:r>
            <a:r>
              <a:rPr lang="fa-IR" sz="2400" dirty="0">
                <a:solidFill>
                  <a:srgbClr val="0070C0"/>
                </a:solidFill>
                <a:cs typeface="B Lotus" panose="00000400000000000000" pitchFamily="2" charset="-78"/>
              </a:rPr>
              <a:t>این نوع سؤال‌ها کار نسبتاً آسانی </a:t>
            </a:r>
            <a:r>
              <a:rPr lang="fa-IR" sz="2400" dirty="0" smtClean="0">
                <a:solidFill>
                  <a:srgbClr val="0070C0"/>
                </a:solidFill>
                <a:cs typeface="B Lotus" panose="00000400000000000000" pitchFamily="2" charset="-78"/>
              </a:rPr>
              <a:t>است(امتیاز). </a:t>
            </a:r>
          </a:p>
          <a:p>
            <a:r>
              <a:rPr lang="fa-IR" sz="2400" dirty="0">
                <a:solidFill>
                  <a:srgbClr val="0070C0"/>
                </a:solidFill>
                <a:cs typeface="B Lotus" panose="00000400000000000000" pitchFamily="2" charset="-78"/>
              </a:rPr>
              <a:t>2. امتیاز: به این سبب که می‌توان تعداد زیادی سؤال صحیح – غلط را در یک جلسه امتحان مورد استفاده قرار داد، بخش گسترده‌ای از محتوای درس را می‌توان با این سؤال‌ها سنجش کرد. </a:t>
            </a:r>
            <a:endParaRPr lang="fa-IR" sz="2400" dirty="0" smtClean="0">
              <a:solidFill>
                <a:srgbClr val="0070C0"/>
              </a:solidFill>
              <a:cs typeface="B Lotus" panose="00000400000000000000" pitchFamily="2" charset="-78"/>
            </a:endParaRPr>
          </a:p>
          <a:p>
            <a:r>
              <a:rPr lang="fa-IR" sz="2400" dirty="0" smtClean="0">
                <a:solidFill>
                  <a:srgbClr val="0070C0"/>
                </a:solidFill>
                <a:cs typeface="B Lotus" panose="00000400000000000000" pitchFamily="2" charset="-78"/>
              </a:rPr>
              <a:t>3. </a:t>
            </a:r>
            <a:r>
              <a:rPr lang="fa-IR" sz="2400" dirty="0">
                <a:solidFill>
                  <a:srgbClr val="0070C0"/>
                </a:solidFill>
                <a:cs typeface="B Lotus" panose="00000400000000000000" pitchFamily="2" charset="-78"/>
              </a:rPr>
              <a:t>امتیاز: تصحیح جواب آزمون شوندگان به این سؤال‌ها به سادگی و سرعت و با عینیّت انجام می‌پذیرد. </a:t>
            </a:r>
          </a:p>
          <a:p>
            <a:r>
              <a:rPr lang="fa-IR" sz="2400" dirty="0" smtClean="0">
                <a:solidFill>
                  <a:srgbClr val="C00000"/>
                </a:solidFill>
                <a:cs typeface="B Lotus" panose="00000400000000000000" pitchFamily="2" charset="-78"/>
              </a:rPr>
              <a:t>ایراد1: </a:t>
            </a:r>
            <a:r>
              <a:rPr lang="fa-IR" sz="2400" dirty="0" smtClean="0">
                <a:cs typeface="B Lotus" panose="00000400000000000000" pitchFamily="2" charset="-78"/>
              </a:rPr>
              <a:t>برخلاف </a:t>
            </a:r>
            <a:r>
              <a:rPr lang="fa-IR" sz="2400" dirty="0">
                <a:cs typeface="B Lotus" panose="00000400000000000000" pitchFamily="2" charset="-78"/>
              </a:rPr>
              <a:t>تصور مدافعان آزمون‌های صحیح – غلط، تهیهّ این آزمون‌ها کار آسانی نیست.» ساختن سوال‌های صحیح - غلط که بازده‌های مهم یادگیری را بسنجد، نیازمند مهارت فراوانی </a:t>
            </a:r>
            <a:r>
              <a:rPr lang="fa-IR" sz="2400" dirty="0" smtClean="0">
                <a:cs typeface="B Lotus" panose="00000400000000000000" pitchFamily="2" charset="-78"/>
              </a:rPr>
              <a:t>است</a:t>
            </a:r>
            <a:r>
              <a:rPr lang="fa-IR" sz="2400" dirty="0" smtClean="0">
                <a:solidFill>
                  <a:schemeClr val="tx1"/>
                </a:solidFill>
                <a:cs typeface="B Lotus" panose="00000400000000000000" pitchFamily="2" charset="-78"/>
              </a:rPr>
              <a:t>.</a:t>
            </a:r>
          </a:p>
          <a:p>
            <a:r>
              <a:rPr lang="fa-IR" sz="2400" dirty="0" smtClean="0">
                <a:solidFill>
                  <a:srgbClr val="C00000"/>
                </a:solidFill>
                <a:cs typeface="B Lotus" panose="00000400000000000000" pitchFamily="2" charset="-78"/>
              </a:rPr>
              <a:t>ایراد2: </a:t>
            </a:r>
            <a:r>
              <a:rPr lang="fa-IR" sz="2400" dirty="0" smtClean="0">
                <a:cs typeface="B Lotus" panose="00000400000000000000" pitchFamily="2" charset="-78"/>
              </a:rPr>
              <a:t>باید </a:t>
            </a:r>
            <a:r>
              <a:rPr lang="fa-IR" sz="2400" dirty="0">
                <a:cs typeface="B Lotus" panose="00000400000000000000" pitchFamily="2" charset="-78"/>
              </a:rPr>
              <a:t>گفت که همۀ موضوع‌های درسی را نمی توان به صورت عبارتهای صحیح- غلط در آورد. در همه موضوع های درسی، از جمله علوم اجتماعی زمینه‌هایی وجود دارند که درباره آنها نوشتن بیانات مطلقاً درست یا مطلقاً غلط که قابل تبدیل به سؤال‌های صحیح - غلط باشند، امکان پذیر نیست. </a:t>
            </a:r>
            <a:r>
              <a:rPr lang="fa-IR" sz="2400" dirty="0">
                <a:solidFill>
                  <a:srgbClr val="C00000"/>
                </a:solidFill>
                <a:cs typeface="B Lotus" panose="00000400000000000000" pitchFamily="2" charset="-78"/>
              </a:rPr>
              <a:t>تنها موضوع‌های کم اهمیّت را می‌توان به این‌گونه بیانات تبدیل </a:t>
            </a:r>
            <a:r>
              <a:rPr lang="fa-IR" sz="2400" dirty="0" smtClean="0">
                <a:solidFill>
                  <a:srgbClr val="C00000"/>
                </a:solidFill>
                <a:cs typeface="B Lotus" panose="00000400000000000000" pitchFamily="2" charset="-78"/>
              </a:rPr>
              <a:t>کرد.</a:t>
            </a:r>
            <a:endParaRPr lang="fa-IR" sz="2400" dirty="0">
              <a:solidFill>
                <a:srgbClr val="C00000"/>
              </a:solidFill>
              <a:cs typeface="B Lotus" panose="00000400000000000000" pitchFamily="2" charset="-78"/>
            </a:endParaRPr>
          </a:p>
          <a:p>
            <a:r>
              <a:rPr lang="fa-IR" sz="2400" dirty="0" smtClean="0">
                <a:solidFill>
                  <a:srgbClr val="C00000"/>
                </a:solidFill>
                <a:cs typeface="B Lotus" panose="00000400000000000000" pitchFamily="2" charset="-78"/>
              </a:rPr>
              <a:t>ایراد3: </a:t>
            </a:r>
            <a:r>
              <a:rPr lang="fa-IR" sz="2400" dirty="0" smtClean="0">
                <a:cs typeface="B Lotus" panose="00000400000000000000" pitchFamily="2" charset="-78"/>
              </a:rPr>
              <a:t>برعکس ، </a:t>
            </a:r>
            <a:r>
              <a:rPr lang="fa-IR" sz="2400" dirty="0">
                <a:cs typeface="B Lotus" panose="00000400000000000000" pitchFamily="2" charset="-78"/>
              </a:rPr>
              <a:t>میزان </a:t>
            </a:r>
            <a:r>
              <a:rPr lang="fa-IR" sz="2400" dirty="0" smtClean="0">
                <a:cs typeface="B Lotus" panose="00000400000000000000" pitchFamily="2" charset="-78"/>
              </a:rPr>
              <a:t>حدس‌پذیری در این سوالها بالا </a:t>
            </a:r>
            <a:r>
              <a:rPr lang="fa-IR" sz="2400" dirty="0">
                <a:cs typeface="B Lotus" panose="00000400000000000000" pitchFamily="2" charset="-78"/>
              </a:rPr>
              <a:t>است. به طور متوسط، نصف همۀ آزمون شوندگان می‌توانند تنها با حدس زدن به یک سؤال صحیح </a:t>
            </a:r>
            <a:r>
              <a:rPr lang="fa-IR" sz="2400" dirty="0" smtClean="0">
                <a:cs typeface="B Lotus" panose="00000400000000000000" pitchFamily="2" charset="-78"/>
              </a:rPr>
              <a:t>– غلط، </a:t>
            </a:r>
            <a:r>
              <a:rPr lang="fa-IR" sz="2400" dirty="0">
                <a:cs typeface="B Lotus" panose="00000400000000000000" pitchFamily="2" charset="-78"/>
              </a:rPr>
              <a:t>درست جواب </a:t>
            </a:r>
            <a:r>
              <a:rPr lang="fa-IR" sz="2400" dirty="0" smtClean="0">
                <a:cs typeface="B Lotus" panose="00000400000000000000" pitchFamily="2" charset="-78"/>
              </a:rPr>
              <a:t>بدهند.</a:t>
            </a:r>
          </a:p>
          <a:p>
            <a:r>
              <a:rPr lang="fa-IR" sz="2400" dirty="0" smtClean="0">
                <a:solidFill>
                  <a:srgbClr val="C00000"/>
                </a:solidFill>
                <a:cs typeface="B Lotus" panose="00000400000000000000" pitchFamily="2" charset="-78"/>
              </a:rPr>
              <a:t>ایراد4: </a:t>
            </a:r>
            <a:r>
              <a:rPr lang="fa-IR" sz="2400" dirty="0" smtClean="0">
                <a:solidFill>
                  <a:srgbClr val="0070C0"/>
                </a:solidFill>
                <a:cs typeface="B Lotus" panose="00000400000000000000" pitchFamily="2" charset="-78"/>
              </a:rPr>
              <a:t>بزرگترین</a:t>
            </a:r>
            <a:r>
              <a:rPr lang="fa-IR" sz="2400" dirty="0" smtClean="0">
                <a:cs typeface="B Lotus" panose="00000400000000000000" pitchFamily="2" charset="-78"/>
              </a:rPr>
              <a:t> ایراد آزمون‌های </a:t>
            </a:r>
            <a:r>
              <a:rPr lang="fa-IR" sz="2400" dirty="0">
                <a:cs typeface="B Lotus" panose="00000400000000000000" pitchFamily="2" charset="-78"/>
              </a:rPr>
              <a:t>صحیح – غلط، </a:t>
            </a:r>
            <a:r>
              <a:rPr lang="fa-IR" sz="2400" dirty="0" smtClean="0">
                <a:cs typeface="B Lotus" panose="00000400000000000000" pitchFamily="2" charset="-78"/>
              </a:rPr>
              <a:t>این است که برای سنجش هدفهای آموزشی مهم و فراتر از سطح دانش چندان مفید نیستند.</a:t>
            </a:r>
            <a:endParaRPr lang="fa-IR" dirty="0"/>
          </a:p>
        </p:txBody>
      </p:sp>
      <p:pic>
        <p:nvPicPr>
          <p:cNvPr id="4" name="p6_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6073" y="17172"/>
            <a:ext cx="609600" cy="609600"/>
          </a:xfrm>
          <a:prstGeom prst="rect">
            <a:avLst/>
          </a:prstGeom>
        </p:spPr>
      </p:pic>
      <p:sp>
        <p:nvSpPr>
          <p:cNvPr id="5" name="Footer Placeholder 4"/>
          <p:cNvSpPr>
            <a:spLocks noGrp="1"/>
          </p:cNvSpPr>
          <p:nvPr>
            <p:ph type="ftr" sz="quarter" idx="11"/>
          </p:nvPr>
        </p:nvSpPr>
        <p:spPr>
          <a:xfrm>
            <a:off x="1906073" y="6246254"/>
            <a:ext cx="7594800"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18271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99246"/>
            <a:ext cx="8911687" cy="824248"/>
          </a:xfrm>
        </p:spPr>
        <p:txBody>
          <a:bodyPr/>
          <a:lstStyle/>
          <a:p>
            <a:pPr algn="r"/>
            <a:r>
              <a:rPr lang="fa-IR" dirty="0" smtClean="0">
                <a:cs typeface="B Lotus" panose="00000400000000000000" pitchFamily="2" charset="-78"/>
              </a:rPr>
              <a:t>موارد استفاده آزمونهای صحیح- غلط</a:t>
            </a:r>
            <a:endParaRPr lang="fa-IR" dirty="0">
              <a:cs typeface="B Lotus" panose="00000400000000000000" pitchFamily="2" charset="-78"/>
            </a:endParaRPr>
          </a:p>
        </p:txBody>
      </p:sp>
      <p:sp>
        <p:nvSpPr>
          <p:cNvPr id="3" name="Content Placeholder 2"/>
          <p:cNvSpPr>
            <a:spLocks noGrp="1"/>
          </p:cNvSpPr>
          <p:nvPr>
            <p:ph idx="1"/>
          </p:nvPr>
        </p:nvSpPr>
        <p:spPr>
          <a:xfrm>
            <a:off x="2266682" y="1223494"/>
            <a:ext cx="9237930" cy="4687728"/>
          </a:xfrm>
        </p:spPr>
        <p:txBody>
          <a:bodyPr>
            <a:noAutofit/>
          </a:bodyPr>
          <a:lstStyle/>
          <a:p>
            <a:r>
              <a:rPr lang="fa-IR" sz="2400" dirty="0" smtClean="0">
                <a:cs typeface="B Lotus" panose="00000400000000000000" pitchFamily="2" charset="-78"/>
              </a:rPr>
              <a:t>دانش: </a:t>
            </a:r>
          </a:p>
          <a:p>
            <a:pPr marL="0" indent="0">
              <a:buNone/>
            </a:pPr>
            <a:r>
              <a:rPr lang="fa-IR" sz="2000" dirty="0" smtClean="0">
                <a:cs typeface="B Yas" panose="00000400000000000000" pitchFamily="2" charset="-78"/>
              </a:rPr>
              <a:t>  مثال</a:t>
            </a:r>
            <a:r>
              <a:rPr lang="fa-IR" sz="2000" dirty="0">
                <a:cs typeface="B Yas" panose="00000400000000000000" pitchFamily="2" charset="-78"/>
              </a:rPr>
              <a:t>: </a:t>
            </a:r>
            <a:r>
              <a:rPr lang="fa-IR" sz="2000" dirty="0" smtClean="0">
                <a:cs typeface="B Yas" panose="00000400000000000000" pitchFamily="2" charset="-78"/>
              </a:rPr>
              <a:t>1- مرکز </a:t>
            </a:r>
            <a:r>
              <a:rPr lang="fa-IR" sz="2000" dirty="0">
                <a:cs typeface="B Yas" panose="00000400000000000000" pitchFamily="2" charset="-78"/>
              </a:rPr>
              <a:t>استان مرکزی، </a:t>
            </a:r>
            <a:r>
              <a:rPr lang="fa-IR" sz="2000" dirty="0" smtClean="0">
                <a:cs typeface="B Yas" panose="00000400000000000000" pitchFamily="2" charset="-78"/>
              </a:rPr>
              <a:t>همدان </a:t>
            </a:r>
            <a:r>
              <a:rPr lang="fa-IR" sz="2000" dirty="0">
                <a:cs typeface="B Yas" panose="00000400000000000000" pitchFamily="2" charset="-78"/>
              </a:rPr>
              <a:t>است.        </a:t>
            </a:r>
            <a:r>
              <a:rPr lang="fa-IR" sz="2000" dirty="0" smtClean="0">
                <a:cs typeface="B Yas" panose="00000400000000000000" pitchFamily="2" charset="-78"/>
              </a:rPr>
              <a:t>                                              صحیح                 </a:t>
            </a:r>
            <a:r>
              <a:rPr lang="fa-IR" sz="2000" dirty="0" smtClean="0">
                <a:solidFill>
                  <a:srgbClr val="0070C0"/>
                </a:solidFill>
                <a:cs typeface="B Yas" panose="00000400000000000000" pitchFamily="2" charset="-78"/>
              </a:rPr>
              <a:t>غلط </a:t>
            </a:r>
            <a:r>
              <a:rPr lang="fa-IR" sz="2000" dirty="0" smtClean="0">
                <a:cs typeface="B Yas" panose="00000400000000000000" pitchFamily="2" charset="-78"/>
              </a:rPr>
              <a:t>  </a:t>
            </a:r>
          </a:p>
          <a:p>
            <a:pPr marL="0" indent="0">
              <a:buNone/>
            </a:pPr>
            <a:r>
              <a:rPr lang="fa-IR" sz="2000" dirty="0">
                <a:cs typeface="B Yas" panose="00000400000000000000" pitchFamily="2" charset="-78"/>
              </a:rPr>
              <a:t> </a:t>
            </a:r>
            <a:r>
              <a:rPr lang="fa-IR" sz="2000" dirty="0" smtClean="0">
                <a:cs typeface="B Yas" panose="00000400000000000000" pitchFamily="2" charset="-78"/>
              </a:rPr>
              <a:t>         2- قطبهای آهنربا، معمولا به صورت مثبت و منفی نامگذاری می شوند.      </a:t>
            </a:r>
            <a:r>
              <a:rPr lang="fa-IR" sz="2000" dirty="0" smtClean="0">
                <a:solidFill>
                  <a:srgbClr val="0070C0"/>
                </a:solidFill>
                <a:cs typeface="B Yas" panose="00000400000000000000" pitchFamily="2" charset="-78"/>
              </a:rPr>
              <a:t>   صحیح </a:t>
            </a:r>
            <a:r>
              <a:rPr lang="fa-IR" sz="2000" dirty="0" smtClean="0">
                <a:cs typeface="B Yas" panose="00000400000000000000" pitchFamily="2" charset="-78"/>
              </a:rPr>
              <a:t>                </a:t>
            </a:r>
            <a:r>
              <a:rPr lang="fa-IR" sz="2000" dirty="0">
                <a:cs typeface="B Yas" panose="00000400000000000000" pitchFamily="2" charset="-78"/>
              </a:rPr>
              <a:t>غلط </a:t>
            </a:r>
          </a:p>
          <a:p>
            <a:r>
              <a:rPr lang="fa-IR" sz="2400" dirty="0" smtClean="0">
                <a:cs typeface="B Lotus" panose="00000400000000000000" pitchFamily="2" charset="-78"/>
              </a:rPr>
              <a:t>فهمیدن: </a:t>
            </a:r>
          </a:p>
          <a:p>
            <a:pPr marL="0" indent="0">
              <a:buNone/>
            </a:pPr>
            <a:r>
              <a:rPr lang="fa-IR" sz="2000" dirty="0">
                <a:cs typeface="B Yas" panose="00000400000000000000" pitchFamily="2" charset="-78"/>
              </a:rPr>
              <a:t> </a:t>
            </a:r>
            <a:r>
              <a:rPr lang="fa-IR" sz="2000" dirty="0" smtClean="0">
                <a:cs typeface="B Yas" panose="00000400000000000000" pitchFamily="2" charset="-78"/>
              </a:rPr>
              <a:t>    مثال: در عدد 521، ارزش عدد 5 صدگان است.                                           </a:t>
            </a:r>
            <a:r>
              <a:rPr lang="fa-IR" sz="2000" dirty="0" smtClean="0">
                <a:solidFill>
                  <a:srgbClr val="0070C0"/>
                </a:solidFill>
                <a:cs typeface="B Yas" panose="00000400000000000000" pitchFamily="2" charset="-78"/>
              </a:rPr>
              <a:t>صحیح </a:t>
            </a:r>
            <a:r>
              <a:rPr lang="fa-IR" sz="2000" dirty="0" smtClean="0">
                <a:cs typeface="B Yas" panose="00000400000000000000" pitchFamily="2" charset="-78"/>
              </a:rPr>
              <a:t>                </a:t>
            </a:r>
            <a:r>
              <a:rPr lang="fa-IR" sz="2000" dirty="0">
                <a:cs typeface="B Yas" panose="00000400000000000000" pitchFamily="2" charset="-78"/>
              </a:rPr>
              <a:t>غلط </a:t>
            </a:r>
            <a:endParaRPr lang="fa-IR" sz="2000" dirty="0" smtClean="0">
              <a:cs typeface="B Yas" panose="00000400000000000000" pitchFamily="2" charset="-78"/>
            </a:endParaRPr>
          </a:p>
          <a:p>
            <a:pPr marL="0" indent="0">
              <a:buNone/>
            </a:pPr>
            <a:r>
              <a:rPr lang="fa-IR" sz="2000" dirty="0">
                <a:cs typeface="B Yas" panose="00000400000000000000" pitchFamily="2" charset="-78"/>
              </a:rPr>
              <a:t> </a:t>
            </a:r>
            <a:r>
              <a:rPr lang="fa-IR" sz="2000" dirty="0" smtClean="0">
                <a:cs typeface="B Yas" panose="00000400000000000000" pitchFamily="2" charset="-78"/>
              </a:rPr>
              <a:t>       2- سعدی در این بیت « حسن تو دائم بدین قرار نماند         مست تو جاوید در خمار نماند</a:t>
            </a:r>
            <a:r>
              <a:rPr lang="fa-IR" sz="2000" dirty="0">
                <a:cs typeface="B Yas" panose="00000400000000000000" pitchFamily="2" charset="-78"/>
              </a:rPr>
              <a:t>»  حسن و زیبایی را پدیده جاودانی فرض کرده است. </a:t>
            </a:r>
            <a:r>
              <a:rPr lang="fa-IR" sz="2000" dirty="0" smtClean="0">
                <a:cs typeface="B Yas" panose="00000400000000000000" pitchFamily="2" charset="-78"/>
              </a:rPr>
              <a:t>                                                                                        صحیح                 </a:t>
            </a:r>
            <a:r>
              <a:rPr lang="fa-IR" sz="2000" dirty="0">
                <a:solidFill>
                  <a:srgbClr val="0070C0"/>
                </a:solidFill>
                <a:cs typeface="B Yas" panose="00000400000000000000" pitchFamily="2" charset="-78"/>
              </a:rPr>
              <a:t>غلط </a:t>
            </a:r>
          </a:p>
          <a:p>
            <a:r>
              <a:rPr lang="fa-IR" sz="2400" dirty="0" smtClean="0">
                <a:cs typeface="B Lotus" panose="00000400000000000000" pitchFamily="2" charset="-78"/>
              </a:rPr>
              <a:t>کاربستن: </a:t>
            </a:r>
          </a:p>
          <a:p>
            <a:pPr marL="0" indent="0">
              <a:buNone/>
            </a:pPr>
            <a:r>
              <a:rPr lang="fa-IR" sz="2000" dirty="0">
                <a:cs typeface="B Yas" panose="00000400000000000000" pitchFamily="2" charset="-78"/>
              </a:rPr>
              <a:t> </a:t>
            </a:r>
            <a:r>
              <a:rPr lang="fa-IR" sz="2000" dirty="0" smtClean="0">
                <a:cs typeface="B Yas" panose="00000400000000000000" pitchFamily="2" charset="-78"/>
              </a:rPr>
              <a:t>    مثال: قیمت یک بسته پنیر یک کیلویی 60000 تومان است. قیمت یک بسته ربع کیلویی همان پنیر 16000 هزار تومان است. اگر به جای چهار بسته ربع کیلویی، یک بسته یک کیلویی پنیر بخریم 4000 تومان به نفع ماست</a:t>
            </a:r>
            <a:r>
              <a:rPr lang="fa-IR" sz="2000" dirty="0">
                <a:cs typeface="B Yas" panose="00000400000000000000" pitchFamily="2" charset="-78"/>
              </a:rPr>
              <a:t>. </a:t>
            </a:r>
            <a:r>
              <a:rPr lang="fa-IR" sz="2000" dirty="0" smtClean="0">
                <a:cs typeface="B Yas" panose="00000400000000000000" pitchFamily="2" charset="-78"/>
              </a:rPr>
              <a:t>                        </a:t>
            </a:r>
          </a:p>
          <a:p>
            <a:pPr marL="0" indent="0">
              <a:buNone/>
            </a:pPr>
            <a:r>
              <a:rPr lang="fa-IR" sz="2400" dirty="0">
                <a:solidFill>
                  <a:srgbClr val="0070C0"/>
                </a:solidFill>
                <a:cs typeface="B Lotus" panose="00000400000000000000" pitchFamily="2" charset="-78"/>
              </a:rPr>
              <a:t> </a:t>
            </a:r>
            <a:r>
              <a:rPr lang="fa-IR" sz="2400" dirty="0" smtClean="0">
                <a:solidFill>
                  <a:srgbClr val="0070C0"/>
                </a:solidFill>
                <a:cs typeface="B Lotus" panose="00000400000000000000" pitchFamily="2" charset="-78"/>
              </a:rPr>
              <a:t>                                                                         </a:t>
            </a:r>
            <a:r>
              <a:rPr lang="fa-IR" sz="2000" dirty="0" smtClean="0">
                <a:solidFill>
                  <a:srgbClr val="0070C0"/>
                </a:solidFill>
                <a:cs typeface="B Yas" panose="00000400000000000000" pitchFamily="2" charset="-78"/>
              </a:rPr>
              <a:t>صحیح</a:t>
            </a:r>
            <a:r>
              <a:rPr lang="fa-IR" sz="2000" dirty="0" smtClean="0">
                <a:cs typeface="B Yas" panose="00000400000000000000" pitchFamily="2" charset="-78"/>
              </a:rPr>
              <a:t>                 </a:t>
            </a:r>
            <a:r>
              <a:rPr lang="fa-IR" sz="2000" dirty="0">
                <a:cs typeface="B Yas" panose="00000400000000000000" pitchFamily="2" charset="-78"/>
              </a:rPr>
              <a:t>غلط </a:t>
            </a:r>
          </a:p>
        </p:txBody>
      </p:sp>
      <p:pic>
        <p:nvPicPr>
          <p:cNvPr id="4" name="p6_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76400" y="201770"/>
            <a:ext cx="609600" cy="609600"/>
          </a:xfrm>
          <a:prstGeom prst="rect">
            <a:avLst/>
          </a:prstGeom>
        </p:spPr>
      </p:pic>
      <p:sp>
        <p:nvSpPr>
          <p:cNvPr id="5" name="Footer Placeholder 4"/>
          <p:cNvSpPr>
            <a:spLocks noGrp="1"/>
          </p:cNvSpPr>
          <p:nvPr>
            <p:ph type="ftr" sz="quarter" idx="11"/>
          </p:nvPr>
        </p:nvSpPr>
        <p:spPr>
          <a:xfrm>
            <a:off x="1981200" y="6097172"/>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311699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73487"/>
            <a:ext cx="8911687" cy="875763"/>
          </a:xfrm>
        </p:spPr>
        <p:txBody>
          <a:bodyPr>
            <a:noAutofit/>
          </a:bodyPr>
          <a:lstStyle/>
          <a:p>
            <a:pPr algn="r"/>
            <a:r>
              <a:rPr lang="fa-IR" dirty="0" smtClean="0">
                <a:cs typeface="B Lotus" panose="00000400000000000000" pitchFamily="2" charset="-78"/>
              </a:rPr>
              <a:t>آزمونهای عینی</a:t>
            </a:r>
            <a:endParaRPr lang="fa-IR" dirty="0">
              <a:cs typeface="B Lotus" panose="00000400000000000000" pitchFamily="2" charset="-78"/>
            </a:endParaRPr>
          </a:p>
        </p:txBody>
      </p:sp>
      <p:sp>
        <p:nvSpPr>
          <p:cNvPr id="3" name="Content Placeholder 2"/>
          <p:cNvSpPr>
            <a:spLocks noGrp="1"/>
          </p:cNvSpPr>
          <p:nvPr>
            <p:ph idx="1"/>
          </p:nvPr>
        </p:nvSpPr>
        <p:spPr>
          <a:xfrm>
            <a:off x="2589212" y="1352282"/>
            <a:ext cx="8915400" cy="4932608"/>
          </a:xfrm>
        </p:spPr>
        <p:txBody>
          <a:bodyPr>
            <a:normAutofit fontScale="92500" lnSpcReduction="10000"/>
          </a:bodyPr>
          <a:lstStyle/>
          <a:p>
            <a:pPr>
              <a:lnSpc>
                <a:spcPct val="150000"/>
              </a:lnSpc>
            </a:pPr>
            <a:r>
              <a:rPr lang="fa-IR" sz="2400" dirty="0">
                <a:cs typeface="B Lotus" panose="00000400000000000000" pitchFamily="2" charset="-78"/>
              </a:rPr>
              <a:t>در این </a:t>
            </a:r>
            <a:r>
              <a:rPr lang="fa-IR" sz="2400" dirty="0" smtClean="0">
                <a:cs typeface="B Lotus" panose="00000400000000000000" pitchFamily="2" charset="-78"/>
              </a:rPr>
              <a:t>بخش سه </a:t>
            </a:r>
            <a:r>
              <a:rPr lang="fa-IR" sz="2400" dirty="0">
                <a:cs typeface="B Lotus" panose="00000400000000000000" pitchFamily="2" charset="-78"/>
              </a:rPr>
              <a:t>نوع آزمون عینی ، یعنی </a:t>
            </a:r>
            <a:r>
              <a:rPr lang="fa-IR" sz="2400" dirty="0" smtClean="0">
                <a:solidFill>
                  <a:srgbClr val="C00000"/>
                </a:solidFill>
                <a:cs typeface="B Lotus" panose="00000400000000000000" pitchFamily="2" charset="-78"/>
              </a:rPr>
              <a:t>آزمونهای </a:t>
            </a:r>
            <a:r>
              <a:rPr lang="fa-IR" sz="2400" dirty="0">
                <a:solidFill>
                  <a:srgbClr val="C00000"/>
                </a:solidFill>
                <a:cs typeface="B Lotus" panose="00000400000000000000" pitchFamily="2" charset="-78"/>
              </a:rPr>
              <a:t>صحیح – غلط </a:t>
            </a:r>
            <a:r>
              <a:rPr lang="fa-IR" sz="2400" dirty="0" smtClean="0">
                <a:solidFill>
                  <a:srgbClr val="C00000"/>
                </a:solidFill>
                <a:cs typeface="B Lotus" panose="00000400000000000000" pitchFamily="2" charset="-78"/>
              </a:rPr>
              <a:t>، </a:t>
            </a:r>
            <a:r>
              <a:rPr lang="fa-IR" sz="2400" dirty="0">
                <a:solidFill>
                  <a:srgbClr val="C00000"/>
                </a:solidFill>
                <a:cs typeface="B Lotus" panose="00000400000000000000" pitchFamily="2" charset="-78"/>
              </a:rPr>
              <a:t>آزمون جور کردنی </a:t>
            </a:r>
            <a:r>
              <a:rPr lang="fa-IR" sz="2400" dirty="0" smtClean="0">
                <a:solidFill>
                  <a:srgbClr val="C00000"/>
                </a:solidFill>
                <a:cs typeface="B Lotus" panose="00000400000000000000" pitchFamily="2" charset="-78"/>
              </a:rPr>
              <a:t>و آزمون چندگزینه ای</a:t>
            </a:r>
            <a:r>
              <a:rPr lang="fa-IR" sz="2400" dirty="0" smtClean="0">
                <a:cs typeface="B Lotus" panose="00000400000000000000" pitchFamily="2" charset="-78"/>
              </a:rPr>
              <a:t> را مورد بحث قرار خواهیم داد ( شامل 3 جلسه پاورپوینت). </a:t>
            </a:r>
            <a:r>
              <a:rPr lang="fa-IR" sz="2400" dirty="0">
                <a:cs typeface="B Lotus" panose="00000400000000000000" pitchFamily="2" charset="-78"/>
              </a:rPr>
              <a:t>در مقایسه با </a:t>
            </a:r>
            <a:r>
              <a:rPr lang="fa-IR" sz="2400" dirty="0" smtClean="0">
                <a:cs typeface="B Lotus" panose="00000400000000000000" pitchFamily="2" charset="-78"/>
              </a:rPr>
              <a:t>آزمونهای </a:t>
            </a:r>
            <a:r>
              <a:rPr lang="fa-IR" sz="2400" dirty="0">
                <a:cs typeface="B Lotus" panose="00000400000000000000" pitchFamily="2" charset="-78"/>
              </a:rPr>
              <a:t>چند گزینه ای که متداول ترین نوع آزمون عینی است ،آزمونهای صحیح </a:t>
            </a:r>
            <a:r>
              <a:rPr lang="fa-IR" sz="2400" dirty="0" smtClean="0">
                <a:cs typeface="B Lotus" panose="00000400000000000000" pitchFamily="2" charset="-78"/>
              </a:rPr>
              <a:t>-غلط </a:t>
            </a:r>
            <a:r>
              <a:rPr lang="fa-IR" sz="2400" dirty="0">
                <a:cs typeface="B Lotus" panose="00000400000000000000" pitchFamily="2" charset="-78"/>
              </a:rPr>
              <a:t>و جور کردنی آسان تر تهیه می شوند و کاربرد کلاسی بیشتری دارند . </a:t>
            </a:r>
          </a:p>
          <a:p>
            <a:pPr>
              <a:lnSpc>
                <a:spcPct val="150000"/>
              </a:lnSpc>
            </a:pPr>
            <a:r>
              <a:rPr lang="fa-IR" sz="2400" dirty="0" smtClean="0">
                <a:solidFill>
                  <a:srgbClr val="C00000"/>
                </a:solidFill>
                <a:cs typeface="B Lotus" panose="00000400000000000000" pitchFamily="2" charset="-78"/>
              </a:rPr>
              <a:t>وجه </a:t>
            </a:r>
            <a:r>
              <a:rPr lang="fa-IR" sz="2400" dirty="0">
                <a:solidFill>
                  <a:srgbClr val="C00000"/>
                </a:solidFill>
                <a:cs typeface="B Lotus" panose="00000400000000000000" pitchFamily="2" charset="-78"/>
              </a:rPr>
              <a:t>تمایز آزمونهای عینی و ذهنی </a:t>
            </a:r>
            <a:r>
              <a:rPr lang="fa-IR" sz="2400" dirty="0">
                <a:solidFill>
                  <a:srgbClr val="0070C0"/>
                </a:solidFill>
                <a:cs typeface="B Lotus" panose="00000400000000000000" pitchFamily="2" charset="-78"/>
              </a:rPr>
              <a:t>: </a:t>
            </a:r>
          </a:p>
          <a:p>
            <a:pPr marL="0" indent="0">
              <a:lnSpc>
                <a:spcPct val="150000"/>
              </a:lnSpc>
              <a:buNone/>
            </a:pPr>
            <a:r>
              <a:rPr lang="fa-IR" sz="2400" dirty="0">
                <a:cs typeface="B Lotus" panose="00000400000000000000" pitchFamily="2" charset="-78"/>
              </a:rPr>
              <a:t> </a:t>
            </a:r>
            <a:r>
              <a:rPr lang="fa-IR" sz="2400" dirty="0" smtClean="0">
                <a:cs typeface="B Lotus" panose="00000400000000000000" pitchFamily="2" charset="-78"/>
              </a:rPr>
              <a:t>    1-  </a:t>
            </a:r>
            <a:r>
              <a:rPr lang="fa-IR" sz="2400" dirty="0">
                <a:cs typeface="B Lotus" panose="00000400000000000000" pitchFamily="2" charset="-78"/>
              </a:rPr>
              <a:t>ویژگی مهم همه آزمونهای عینی این است که تصحیح جواب آنها به طور کاملاً دقیق و عینی انجام می گیرد و در آن نظر شخصی مصحح هیچ گونه دخالتی </a:t>
            </a:r>
            <a:r>
              <a:rPr lang="fa-IR" sz="2400" dirty="0" smtClean="0">
                <a:cs typeface="B Lotus" panose="00000400000000000000" pitchFamily="2" charset="-78"/>
              </a:rPr>
              <a:t>ندارد. و آزمونهای ذهنی بر عکسند.</a:t>
            </a:r>
            <a:endParaRPr lang="fa-IR" sz="2400" dirty="0">
              <a:cs typeface="B Lotus" panose="00000400000000000000" pitchFamily="2" charset="-78"/>
            </a:endParaRPr>
          </a:p>
          <a:p>
            <a:pPr marL="0" indent="0">
              <a:lnSpc>
                <a:spcPct val="150000"/>
              </a:lnSpc>
              <a:buNone/>
            </a:pPr>
            <a:r>
              <a:rPr lang="fa-IR" sz="2400" dirty="0">
                <a:cs typeface="B Lotus" panose="00000400000000000000" pitchFamily="2" charset="-78"/>
              </a:rPr>
              <a:t> </a:t>
            </a:r>
            <a:r>
              <a:rPr lang="fa-IR" sz="2400" dirty="0" smtClean="0">
                <a:cs typeface="B Lotus" panose="00000400000000000000" pitchFamily="2" charset="-78"/>
              </a:rPr>
              <a:t>    2-  </a:t>
            </a:r>
            <a:r>
              <a:rPr lang="fa-IR" sz="2400" dirty="0">
                <a:cs typeface="B Lotus" panose="00000400000000000000" pitchFamily="2" charset="-78"/>
              </a:rPr>
              <a:t>وجه تمایز دیگر این است که آزمونهای عینی توانایی بازشناسی یا تشخیص را می </a:t>
            </a:r>
            <a:r>
              <a:rPr lang="fa-IR" sz="2400" dirty="0" smtClean="0">
                <a:cs typeface="B Lotus" panose="00000400000000000000" pitchFamily="2" charset="-78"/>
              </a:rPr>
              <a:t>سنجند </a:t>
            </a:r>
            <a:r>
              <a:rPr lang="fa-IR" sz="2400" dirty="0">
                <a:cs typeface="B Lotus" panose="00000400000000000000" pitchFamily="2" charset="-78"/>
              </a:rPr>
              <a:t>، در حالیکه آزمونهای تشریحی توانایی بازخوانی یا یادآوری را اندازه می گیرند .</a:t>
            </a:r>
          </a:p>
          <a:p>
            <a:endParaRPr lang="fa-IR" dirty="0"/>
          </a:p>
        </p:txBody>
      </p:sp>
      <p:pic>
        <p:nvPicPr>
          <p:cNvPr id="4" name="p6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54051" y="0"/>
            <a:ext cx="609600" cy="609600"/>
          </a:xfrm>
          <a:prstGeom prst="rect">
            <a:avLst/>
          </a:prstGeom>
        </p:spPr>
      </p:pic>
      <p:sp>
        <p:nvSpPr>
          <p:cNvPr id="5" name="Footer Placeholder 4"/>
          <p:cNvSpPr>
            <a:spLocks noGrp="1"/>
          </p:cNvSpPr>
          <p:nvPr>
            <p:ph type="ftr" sz="quarter" idx="11"/>
          </p:nvPr>
        </p:nvSpPr>
        <p:spPr>
          <a:xfrm>
            <a:off x="1981200" y="6102327"/>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201869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70456"/>
            <a:ext cx="8911687" cy="631065"/>
          </a:xfrm>
        </p:spPr>
        <p:txBody>
          <a:bodyPr>
            <a:normAutofit fontScale="90000"/>
          </a:bodyPr>
          <a:lstStyle/>
          <a:p>
            <a:pPr algn="r"/>
            <a:r>
              <a:rPr lang="fa-IR" dirty="0" smtClean="0">
                <a:cs typeface="B Lotus" panose="00000400000000000000" pitchFamily="2" charset="-78"/>
              </a:rPr>
              <a:t>آزمون صحیح- غلط</a:t>
            </a:r>
            <a:endParaRPr lang="fa-IR" dirty="0">
              <a:cs typeface="B Lotus" panose="00000400000000000000" pitchFamily="2" charset="-78"/>
            </a:endParaRPr>
          </a:p>
        </p:txBody>
      </p:sp>
      <p:sp>
        <p:nvSpPr>
          <p:cNvPr id="3" name="Content Placeholder 2"/>
          <p:cNvSpPr>
            <a:spLocks noGrp="1"/>
          </p:cNvSpPr>
          <p:nvPr>
            <p:ph idx="1"/>
          </p:nvPr>
        </p:nvSpPr>
        <p:spPr>
          <a:xfrm>
            <a:off x="2099256" y="721217"/>
            <a:ext cx="9405356" cy="5679583"/>
          </a:xfrm>
        </p:spPr>
        <p:txBody>
          <a:bodyPr>
            <a:normAutofit/>
          </a:bodyPr>
          <a:lstStyle/>
          <a:p>
            <a:pPr>
              <a:lnSpc>
                <a:spcPct val="150000"/>
              </a:lnSpc>
            </a:pPr>
            <a:r>
              <a:rPr lang="fa-IR" sz="2400" dirty="0">
                <a:cs typeface="B Lotus" panose="00000400000000000000" pitchFamily="2" charset="-78"/>
              </a:rPr>
              <a:t>آزمون‌هایی که به‌عنوان آزمون‌های «صحیح ـ غلط» شناخته می‌شوند آزمون‌هایی هستند که هر سوال آن از یک جمله تشکیل شده و آزمون شونده پاسخ آن پرسش را به یکی از صورت‌های «</a:t>
            </a:r>
            <a:r>
              <a:rPr lang="fa-IR" sz="2400" dirty="0">
                <a:solidFill>
                  <a:srgbClr val="FF0000"/>
                </a:solidFill>
                <a:cs typeface="B Lotus" panose="00000400000000000000" pitchFamily="2" charset="-78"/>
              </a:rPr>
              <a:t>صحیح‌-‌غلط، درست‌-‌نادرست، بله‌-‌نه، موافق‌-‌مخالف، </a:t>
            </a:r>
            <a:r>
              <a:rPr lang="fa-IR" sz="2400" dirty="0" smtClean="0">
                <a:solidFill>
                  <a:srgbClr val="FF0000"/>
                </a:solidFill>
                <a:cs typeface="B Lotus" panose="00000400000000000000" pitchFamily="2" charset="-78"/>
              </a:rPr>
              <a:t>چند صحیح-غلط یاخوشه ای</a:t>
            </a:r>
            <a:r>
              <a:rPr lang="fa-IR" sz="2400" dirty="0" smtClean="0">
                <a:cs typeface="B Lotus" panose="00000400000000000000" pitchFamily="2" charset="-78"/>
              </a:rPr>
              <a:t>» </a:t>
            </a:r>
            <a:r>
              <a:rPr lang="fa-IR" sz="2400" dirty="0">
                <a:cs typeface="B Lotus" panose="00000400000000000000" pitchFamily="2" charset="-78"/>
              </a:rPr>
              <a:t>و مانند این‌ها پاسخ می‌دهد. برای نمونه می‌توان به موارد زیر اشاره داشت : </a:t>
            </a:r>
          </a:p>
          <a:p>
            <a:pPr>
              <a:lnSpc>
                <a:spcPct val="150000"/>
              </a:lnSpc>
            </a:pPr>
            <a:r>
              <a:rPr lang="fa-IR" sz="2400" dirty="0">
                <a:cs typeface="B Lotus" panose="00000400000000000000" pitchFamily="2" charset="-78"/>
              </a:rPr>
              <a:t>1) </a:t>
            </a:r>
            <a:r>
              <a:rPr lang="fa-IR" sz="2400" dirty="0" smtClean="0">
                <a:cs typeface="B Lotus" panose="00000400000000000000" pitchFamily="2" charset="-78"/>
              </a:rPr>
              <a:t>نوع صحیح </a:t>
            </a:r>
            <a:r>
              <a:rPr lang="fa-IR" sz="2400" dirty="0">
                <a:cs typeface="B Lotus" panose="00000400000000000000" pitchFamily="2" charset="-78"/>
              </a:rPr>
              <a:t>- غلط</a:t>
            </a:r>
          </a:p>
          <a:p>
            <a:pPr marL="0" indent="0">
              <a:lnSpc>
                <a:spcPct val="150000"/>
              </a:lnSpc>
              <a:buNone/>
            </a:pPr>
            <a:r>
              <a:rPr lang="fa-IR" sz="2400" dirty="0" smtClean="0">
                <a:cs typeface="B Lotus" panose="00000400000000000000" pitchFamily="2" charset="-78"/>
              </a:rPr>
              <a:t>   مثال: ماده‌ی </a:t>
            </a:r>
            <a:r>
              <a:rPr lang="fa-IR" sz="2400" dirty="0">
                <a:cs typeface="B Lotus" panose="00000400000000000000" pitchFamily="2" charset="-78"/>
              </a:rPr>
              <a:t>سبز موجود در برگ گیاهان کلروفیل نام دارد. </a:t>
            </a:r>
            <a:r>
              <a:rPr lang="fa-IR" sz="2400" dirty="0" smtClean="0">
                <a:cs typeface="B Lotus" panose="00000400000000000000" pitchFamily="2" charset="-78"/>
              </a:rPr>
              <a:t>    </a:t>
            </a:r>
            <a:r>
              <a:rPr lang="fa-IR" sz="2400" b="1" dirty="0" smtClean="0">
                <a:solidFill>
                  <a:srgbClr val="0070C0"/>
                </a:solidFill>
                <a:cs typeface="B Tabassom" panose="00000400000000000000" pitchFamily="2" charset="-78"/>
              </a:rPr>
              <a:t>صحیح</a:t>
            </a:r>
            <a:r>
              <a:rPr lang="fa-IR" sz="2400" b="1" dirty="0" smtClean="0">
                <a:cs typeface="B Tabassom" panose="00000400000000000000" pitchFamily="2" charset="-78"/>
              </a:rPr>
              <a:t>       غلط  </a:t>
            </a:r>
          </a:p>
          <a:p>
            <a:pPr marL="0" indent="0">
              <a:lnSpc>
                <a:spcPct val="150000"/>
              </a:lnSpc>
              <a:buNone/>
            </a:pPr>
            <a:r>
              <a:rPr lang="fa-IR" sz="2400" b="1" dirty="0" smtClean="0">
                <a:cs typeface="B Tabassom" panose="00000400000000000000" pitchFamily="2" charset="-78"/>
              </a:rPr>
              <a:t>   </a:t>
            </a:r>
            <a:r>
              <a:rPr lang="fa-IR" sz="2400" dirty="0" smtClean="0">
                <a:cs typeface="B Lotus" panose="00000400000000000000" pitchFamily="2" charset="-78"/>
              </a:rPr>
              <a:t>2) نوع اصلاحی (صحیح </a:t>
            </a:r>
            <a:r>
              <a:rPr lang="fa-IR" sz="2400" dirty="0">
                <a:cs typeface="B Lotus" panose="00000400000000000000" pitchFamily="2" charset="-78"/>
              </a:rPr>
              <a:t>- غلط «با اصلاح</a:t>
            </a:r>
            <a:r>
              <a:rPr lang="fa-IR" sz="2400" dirty="0" smtClean="0">
                <a:cs typeface="B Lotus" panose="00000400000000000000" pitchFamily="2" charset="-78"/>
              </a:rPr>
              <a:t>»)</a:t>
            </a:r>
            <a:endParaRPr lang="fa-IR" sz="2400" dirty="0">
              <a:cs typeface="B Lotus" panose="00000400000000000000" pitchFamily="2" charset="-78"/>
            </a:endParaRPr>
          </a:p>
          <a:p>
            <a:pPr marL="0" indent="0">
              <a:lnSpc>
                <a:spcPct val="150000"/>
              </a:lnSpc>
              <a:buNone/>
            </a:pPr>
            <a:r>
              <a:rPr lang="fa-IR" sz="2400" dirty="0" smtClean="0">
                <a:cs typeface="B Lotus" panose="00000400000000000000" pitchFamily="2" charset="-78"/>
              </a:rPr>
              <a:t>    مثال: استفاده </a:t>
            </a:r>
            <a:r>
              <a:rPr lang="fa-IR" sz="2400" dirty="0">
                <a:cs typeface="B Lotus" panose="00000400000000000000" pitchFamily="2" charset="-78"/>
              </a:rPr>
              <a:t>از نیروی بخار موجب انقلابی در حمل و نقل در قرن هفدهم شد. </a:t>
            </a:r>
            <a:r>
              <a:rPr lang="fa-IR" sz="2400" dirty="0" smtClean="0">
                <a:cs typeface="B Lotus" panose="00000400000000000000" pitchFamily="2" charset="-78"/>
              </a:rPr>
              <a:t>   </a:t>
            </a:r>
            <a:r>
              <a:rPr lang="fa-IR" sz="2400" b="1" dirty="0" smtClean="0">
                <a:cs typeface="B Tabassom" panose="00000400000000000000" pitchFamily="2" charset="-78"/>
              </a:rPr>
              <a:t>صحیح      </a:t>
            </a:r>
            <a:r>
              <a:rPr lang="fa-IR" sz="2400" b="1" dirty="0" smtClean="0">
                <a:solidFill>
                  <a:srgbClr val="0070C0"/>
                </a:solidFill>
                <a:cs typeface="B Tabassom" panose="00000400000000000000" pitchFamily="2" charset="-78"/>
              </a:rPr>
              <a:t>غلط</a:t>
            </a:r>
            <a:r>
              <a:rPr lang="fa-IR" sz="2400" dirty="0" smtClean="0">
                <a:cs typeface="B Lotus" panose="00000400000000000000" pitchFamily="2" charset="-78"/>
              </a:rPr>
              <a:t>                          </a:t>
            </a:r>
          </a:p>
          <a:p>
            <a:pPr marL="0" indent="0">
              <a:lnSpc>
                <a:spcPct val="150000"/>
              </a:lnSpc>
              <a:buNone/>
            </a:pPr>
            <a:r>
              <a:rPr lang="fa-IR" sz="2400" b="1" dirty="0" smtClean="0">
                <a:solidFill>
                  <a:srgbClr val="FF0000"/>
                </a:solidFill>
                <a:cs typeface="B Tabassom" panose="00000400000000000000" pitchFamily="2" charset="-78"/>
              </a:rPr>
              <a:t>اصلاح: نوزدهم</a:t>
            </a:r>
            <a:endParaRPr lang="fa-IR" sz="2400" b="1" dirty="0">
              <a:cs typeface="B Tabassom" panose="00000400000000000000" pitchFamily="2" charset="-78"/>
            </a:endParaRPr>
          </a:p>
        </p:txBody>
      </p:sp>
      <p:pic>
        <p:nvPicPr>
          <p:cNvPr id="4" name="p6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9656" y="0"/>
            <a:ext cx="609600" cy="609600"/>
          </a:xfrm>
          <a:prstGeom prst="rect">
            <a:avLst/>
          </a:prstGeom>
        </p:spPr>
      </p:pic>
      <p:sp>
        <p:nvSpPr>
          <p:cNvPr id="5" name="Footer Placeholder 4"/>
          <p:cNvSpPr>
            <a:spLocks noGrp="1"/>
          </p:cNvSpPr>
          <p:nvPr>
            <p:ph type="ftr" sz="quarter" idx="11"/>
          </p:nvPr>
        </p:nvSpPr>
        <p:spPr>
          <a:xfrm>
            <a:off x="1981200" y="6218237"/>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17353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44700"/>
            <a:ext cx="8911687" cy="631063"/>
          </a:xfrm>
        </p:spPr>
        <p:txBody>
          <a:bodyPr>
            <a:normAutofit fontScale="90000"/>
          </a:bodyPr>
          <a:lstStyle/>
          <a:p>
            <a:pPr algn="r"/>
            <a:r>
              <a:rPr lang="fa-IR" dirty="0" smtClean="0">
                <a:cs typeface="B Lotus" panose="00000400000000000000" pitchFamily="2" charset="-78"/>
              </a:rPr>
              <a:t>ادامه انواع آزمونهای صحیح-غلط</a:t>
            </a:r>
            <a:endParaRPr lang="fa-IR" dirty="0">
              <a:cs typeface="B Lotus" panose="00000400000000000000" pitchFamily="2" charset="-78"/>
            </a:endParaRPr>
          </a:p>
        </p:txBody>
      </p:sp>
      <p:sp>
        <p:nvSpPr>
          <p:cNvPr id="3" name="Content Placeholder 2"/>
          <p:cNvSpPr>
            <a:spLocks noGrp="1"/>
          </p:cNvSpPr>
          <p:nvPr>
            <p:ph idx="1"/>
          </p:nvPr>
        </p:nvSpPr>
        <p:spPr>
          <a:xfrm>
            <a:off x="2060620" y="875763"/>
            <a:ext cx="9443992" cy="5434885"/>
          </a:xfrm>
        </p:spPr>
        <p:txBody>
          <a:bodyPr>
            <a:normAutofit fontScale="40000" lnSpcReduction="20000"/>
          </a:bodyPr>
          <a:lstStyle/>
          <a:p>
            <a:r>
              <a:rPr lang="fa-IR" sz="6000" dirty="0" smtClean="0">
                <a:cs typeface="B Lotus" panose="00000400000000000000" pitchFamily="2" charset="-78"/>
              </a:rPr>
              <a:t>3) نوع بله </a:t>
            </a:r>
            <a:r>
              <a:rPr lang="fa-IR" sz="6000" dirty="0">
                <a:cs typeface="B Lotus" panose="00000400000000000000" pitchFamily="2" charset="-78"/>
              </a:rPr>
              <a:t>- </a:t>
            </a:r>
            <a:r>
              <a:rPr lang="fa-IR" sz="6000" dirty="0" smtClean="0">
                <a:cs typeface="B Lotus" panose="00000400000000000000" pitchFamily="2" charset="-78"/>
              </a:rPr>
              <a:t>نه</a:t>
            </a:r>
          </a:p>
          <a:p>
            <a:pPr marL="0" indent="0">
              <a:buNone/>
            </a:pPr>
            <a:r>
              <a:rPr lang="fa-IR" sz="3800" dirty="0" smtClean="0">
                <a:cs typeface="B Lotus" panose="00000400000000000000" pitchFamily="2" charset="-78"/>
              </a:rPr>
              <a:t>  </a:t>
            </a:r>
            <a:r>
              <a:rPr lang="fa-IR" sz="6000" dirty="0" smtClean="0">
                <a:cs typeface="B Lotus" panose="00000400000000000000" pitchFamily="2" charset="-78"/>
              </a:rPr>
              <a:t>مثال: آیا امکان دارد بدون یادگیری پیش نیازهای اساسی یک درس، مطالب آن درس را یاد گرفت؟                </a:t>
            </a:r>
          </a:p>
          <a:p>
            <a:pPr marL="0" indent="0">
              <a:buNone/>
            </a:pPr>
            <a:r>
              <a:rPr lang="fa-IR" sz="6000" b="1" dirty="0">
                <a:solidFill>
                  <a:srgbClr val="FF0000"/>
                </a:solidFill>
                <a:cs typeface="B Lotus" panose="00000400000000000000" pitchFamily="2" charset="-78"/>
              </a:rPr>
              <a:t> </a:t>
            </a:r>
            <a:r>
              <a:rPr lang="fa-IR" sz="6000" b="1" dirty="0" smtClean="0">
                <a:solidFill>
                  <a:srgbClr val="FF0000"/>
                </a:solidFill>
                <a:cs typeface="B Lotus" panose="00000400000000000000" pitchFamily="2" charset="-78"/>
              </a:rPr>
              <a:t>       </a:t>
            </a:r>
            <a:r>
              <a:rPr lang="fa-IR" sz="6000" b="1" dirty="0" smtClean="0">
                <a:solidFill>
                  <a:srgbClr val="FF0000"/>
                </a:solidFill>
                <a:cs typeface="B Tabassom" panose="00000400000000000000" pitchFamily="2" charset="-78"/>
              </a:rPr>
              <a:t>بله        </a:t>
            </a:r>
            <a:r>
              <a:rPr lang="fa-IR" sz="6000" b="1" dirty="0" smtClean="0">
                <a:solidFill>
                  <a:srgbClr val="0070C0"/>
                </a:solidFill>
                <a:cs typeface="B Tabassom" panose="00000400000000000000" pitchFamily="2" charset="-78"/>
              </a:rPr>
              <a:t>نه</a:t>
            </a:r>
            <a:r>
              <a:rPr lang="fa-IR" sz="6000" b="1" dirty="0" smtClean="0">
                <a:solidFill>
                  <a:srgbClr val="FF0000"/>
                </a:solidFill>
                <a:cs typeface="B Tabassom" panose="00000400000000000000" pitchFamily="2" charset="-78"/>
              </a:rPr>
              <a:t>       </a:t>
            </a:r>
          </a:p>
          <a:p>
            <a:pPr marL="0" indent="0">
              <a:buNone/>
            </a:pPr>
            <a:r>
              <a:rPr lang="fa-IR" sz="6000" b="1" dirty="0" smtClean="0">
                <a:solidFill>
                  <a:srgbClr val="FF0000"/>
                </a:solidFill>
                <a:cs typeface="B Tabassom" panose="00000400000000000000" pitchFamily="2" charset="-78"/>
              </a:rPr>
              <a:t>  </a:t>
            </a:r>
            <a:r>
              <a:rPr lang="fa-IR" sz="6000" dirty="0" smtClean="0">
                <a:cs typeface="B Lotus" panose="00000400000000000000" pitchFamily="2" charset="-78"/>
              </a:rPr>
              <a:t>4)نوع موافق- مخالف</a:t>
            </a:r>
          </a:p>
          <a:p>
            <a:pPr marL="0" indent="0">
              <a:buNone/>
            </a:pPr>
            <a:r>
              <a:rPr lang="fa-IR" sz="6000" dirty="0" smtClean="0">
                <a:cs typeface="B Lotus" panose="00000400000000000000" pitchFamily="2" charset="-78"/>
              </a:rPr>
              <a:t>     مثال</a:t>
            </a:r>
            <a:r>
              <a:rPr lang="fa-IR" sz="6000" dirty="0">
                <a:cs typeface="B Lotus" panose="00000400000000000000" pitchFamily="2" charset="-78"/>
              </a:rPr>
              <a:t>: هر کسی آن درود عاقبت کار که کشت.       </a:t>
            </a:r>
            <a:r>
              <a:rPr lang="fa-IR" sz="6000" b="1" dirty="0">
                <a:solidFill>
                  <a:srgbClr val="0070C0"/>
                </a:solidFill>
                <a:cs typeface="B Tabassom" panose="00000400000000000000" pitchFamily="2" charset="-78"/>
              </a:rPr>
              <a:t>موافق </a:t>
            </a:r>
            <a:r>
              <a:rPr lang="fa-IR" sz="6000" b="1" dirty="0">
                <a:solidFill>
                  <a:srgbClr val="FF0000"/>
                </a:solidFill>
                <a:cs typeface="B Tabassom" panose="00000400000000000000" pitchFamily="2" charset="-78"/>
              </a:rPr>
              <a:t>   </a:t>
            </a:r>
            <a:r>
              <a:rPr lang="fa-IR" sz="6000" b="1" dirty="0" smtClean="0">
                <a:solidFill>
                  <a:srgbClr val="FF0000"/>
                </a:solidFill>
                <a:cs typeface="B Tabassom" panose="00000400000000000000" pitchFamily="2" charset="-78"/>
              </a:rPr>
              <a:t>       </a:t>
            </a:r>
            <a:r>
              <a:rPr lang="fa-IR" sz="6000" b="1" dirty="0">
                <a:solidFill>
                  <a:srgbClr val="FF0000"/>
                </a:solidFill>
                <a:cs typeface="B Tabassom" panose="00000400000000000000" pitchFamily="2" charset="-78"/>
              </a:rPr>
              <a:t>مخالف   </a:t>
            </a:r>
            <a:endParaRPr lang="fa-IR" sz="6000" b="1" dirty="0" smtClean="0">
              <a:solidFill>
                <a:srgbClr val="FF0000"/>
              </a:solidFill>
              <a:cs typeface="B Tabassom" panose="00000400000000000000" pitchFamily="2" charset="-78"/>
            </a:endParaRPr>
          </a:p>
          <a:p>
            <a:pPr marL="0" indent="0">
              <a:buNone/>
            </a:pPr>
            <a:r>
              <a:rPr lang="fa-IR" sz="6000" b="1" dirty="0" smtClean="0">
                <a:solidFill>
                  <a:srgbClr val="FF0000"/>
                </a:solidFill>
                <a:cs typeface="B Tabassom" panose="00000400000000000000" pitchFamily="2" charset="-78"/>
              </a:rPr>
              <a:t> </a:t>
            </a:r>
            <a:r>
              <a:rPr lang="fa-IR" sz="6000" dirty="0" smtClean="0">
                <a:cs typeface="B Lotus" panose="00000400000000000000" pitchFamily="2" charset="-78"/>
              </a:rPr>
              <a:t>5) نوع خوشه ای یا چند صحیح-غلط: </a:t>
            </a:r>
          </a:p>
          <a:p>
            <a:pPr marL="0" indent="0">
              <a:buNone/>
            </a:pPr>
            <a:r>
              <a:rPr lang="fa-IR" sz="6000" dirty="0">
                <a:cs typeface="B Lotus" panose="00000400000000000000" pitchFamily="2" charset="-78"/>
              </a:rPr>
              <a:t> </a:t>
            </a:r>
            <a:r>
              <a:rPr lang="fa-IR" sz="6000" dirty="0" smtClean="0">
                <a:cs typeface="B Lotus" panose="00000400000000000000" pitchFamily="2" charset="-78"/>
              </a:rPr>
              <a:t>  مثال: کشور ایران هم مرز است با کشور: </a:t>
            </a:r>
          </a:p>
          <a:p>
            <a:pPr marL="0" indent="0">
              <a:buNone/>
            </a:pPr>
            <a:r>
              <a:rPr lang="fa-IR" sz="6000" dirty="0">
                <a:cs typeface="B Lotus" panose="00000400000000000000" pitchFamily="2" charset="-78"/>
              </a:rPr>
              <a:t> </a:t>
            </a:r>
            <a:r>
              <a:rPr lang="fa-IR" sz="6000" dirty="0" smtClean="0">
                <a:cs typeface="B Lotus" panose="00000400000000000000" pitchFamily="2" charset="-78"/>
              </a:rPr>
              <a:t>    1- عراق                                         </a:t>
            </a:r>
            <a:r>
              <a:rPr lang="fa-IR" sz="6000" b="1" dirty="0" smtClean="0">
                <a:solidFill>
                  <a:srgbClr val="0070C0"/>
                </a:solidFill>
                <a:cs typeface="B Tabassom" panose="00000400000000000000" pitchFamily="2" charset="-78"/>
              </a:rPr>
              <a:t>صحیح </a:t>
            </a:r>
            <a:r>
              <a:rPr lang="fa-IR" sz="6000" b="1" dirty="0" smtClean="0">
                <a:solidFill>
                  <a:srgbClr val="FF0000"/>
                </a:solidFill>
                <a:cs typeface="B Tabassom" panose="00000400000000000000" pitchFamily="2" charset="-78"/>
              </a:rPr>
              <a:t>         غلط </a:t>
            </a:r>
          </a:p>
          <a:p>
            <a:pPr marL="0" indent="0">
              <a:buNone/>
            </a:pPr>
            <a:r>
              <a:rPr lang="fa-IR" sz="6000" dirty="0">
                <a:cs typeface="B Lotus" panose="00000400000000000000" pitchFamily="2" charset="-78"/>
              </a:rPr>
              <a:t> </a:t>
            </a:r>
            <a:r>
              <a:rPr lang="fa-IR" sz="6000" dirty="0" smtClean="0">
                <a:cs typeface="B Lotus" panose="00000400000000000000" pitchFamily="2" charset="-78"/>
              </a:rPr>
              <a:t>    2- </a:t>
            </a:r>
            <a:r>
              <a:rPr lang="fa-IR" sz="6000" dirty="0">
                <a:cs typeface="B Lotus" panose="00000400000000000000" pitchFamily="2" charset="-78"/>
              </a:rPr>
              <a:t>قزاقستان   </a:t>
            </a:r>
            <a:r>
              <a:rPr lang="fa-IR" sz="6000" dirty="0" smtClean="0">
                <a:cs typeface="B Lotus" panose="00000400000000000000" pitchFamily="2" charset="-78"/>
              </a:rPr>
              <a:t>                                  </a:t>
            </a:r>
            <a:r>
              <a:rPr lang="fa-IR" sz="6000" b="1" dirty="0" smtClean="0">
                <a:solidFill>
                  <a:srgbClr val="FF0000"/>
                </a:solidFill>
                <a:cs typeface="B Tabassom" panose="00000400000000000000" pitchFamily="2" charset="-78"/>
              </a:rPr>
              <a:t>صحیح          </a:t>
            </a:r>
            <a:r>
              <a:rPr lang="fa-IR" sz="6000" b="1" dirty="0">
                <a:solidFill>
                  <a:srgbClr val="0070C0"/>
                </a:solidFill>
                <a:cs typeface="B Tabassom" panose="00000400000000000000" pitchFamily="2" charset="-78"/>
              </a:rPr>
              <a:t>غلط</a:t>
            </a:r>
            <a:r>
              <a:rPr lang="fa-IR" sz="6000" b="1" dirty="0">
                <a:solidFill>
                  <a:srgbClr val="FF0000"/>
                </a:solidFill>
                <a:cs typeface="B Tabassom" panose="00000400000000000000" pitchFamily="2" charset="-78"/>
              </a:rPr>
              <a:t>    </a:t>
            </a:r>
            <a:endParaRPr lang="fa-IR" sz="6000" b="1" dirty="0" smtClean="0">
              <a:solidFill>
                <a:srgbClr val="FF0000"/>
              </a:solidFill>
              <a:cs typeface="B Tabassom" panose="00000400000000000000" pitchFamily="2" charset="-78"/>
            </a:endParaRPr>
          </a:p>
          <a:p>
            <a:pPr marL="0" indent="0">
              <a:buNone/>
            </a:pPr>
            <a:r>
              <a:rPr lang="fa-IR" sz="6000" dirty="0">
                <a:cs typeface="B Lotus" panose="00000400000000000000" pitchFamily="2" charset="-78"/>
              </a:rPr>
              <a:t> </a:t>
            </a:r>
            <a:r>
              <a:rPr lang="fa-IR" sz="6000" dirty="0" smtClean="0">
                <a:cs typeface="B Lotus" panose="00000400000000000000" pitchFamily="2" charset="-78"/>
              </a:rPr>
              <a:t>     3- </a:t>
            </a:r>
            <a:r>
              <a:rPr lang="fa-IR" sz="6000" dirty="0">
                <a:cs typeface="B Lotus" panose="00000400000000000000" pitchFamily="2" charset="-78"/>
              </a:rPr>
              <a:t>افغانستان  </a:t>
            </a:r>
            <a:r>
              <a:rPr lang="fa-IR" sz="6000" dirty="0" smtClean="0">
                <a:cs typeface="B Lotus" panose="00000400000000000000" pitchFamily="2" charset="-78"/>
              </a:rPr>
              <a:t>                                 </a:t>
            </a:r>
            <a:r>
              <a:rPr lang="fa-IR" sz="6000" b="1" dirty="0" smtClean="0">
                <a:solidFill>
                  <a:srgbClr val="0070C0"/>
                </a:solidFill>
                <a:cs typeface="B Tabassom" panose="00000400000000000000" pitchFamily="2" charset="-78"/>
              </a:rPr>
              <a:t>صحیح </a:t>
            </a:r>
            <a:r>
              <a:rPr lang="fa-IR" sz="6000" b="1" dirty="0" smtClean="0">
                <a:solidFill>
                  <a:srgbClr val="FF0000"/>
                </a:solidFill>
                <a:cs typeface="B Tabassom" panose="00000400000000000000" pitchFamily="2" charset="-78"/>
              </a:rPr>
              <a:t>         </a:t>
            </a:r>
            <a:r>
              <a:rPr lang="fa-IR" sz="6000" b="1" dirty="0">
                <a:solidFill>
                  <a:srgbClr val="FF0000"/>
                </a:solidFill>
                <a:cs typeface="B Tabassom" panose="00000400000000000000" pitchFamily="2" charset="-78"/>
              </a:rPr>
              <a:t>غلط      </a:t>
            </a:r>
            <a:endParaRPr lang="fa-IR" sz="6000" b="1" dirty="0" smtClean="0">
              <a:solidFill>
                <a:srgbClr val="FF0000"/>
              </a:solidFill>
              <a:cs typeface="B Tabassom" panose="00000400000000000000" pitchFamily="2" charset="-78"/>
            </a:endParaRPr>
          </a:p>
          <a:p>
            <a:pPr marL="0" indent="0">
              <a:buNone/>
            </a:pPr>
            <a:r>
              <a:rPr lang="fa-IR" sz="6000" dirty="0">
                <a:cs typeface="B Lotus" panose="00000400000000000000" pitchFamily="2" charset="-78"/>
              </a:rPr>
              <a:t> </a:t>
            </a:r>
            <a:r>
              <a:rPr lang="fa-IR" sz="6000" dirty="0" smtClean="0">
                <a:cs typeface="B Lotus" panose="00000400000000000000" pitchFamily="2" charset="-78"/>
              </a:rPr>
              <a:t>     4- </a:t>
            </a:r>
            <a:r>
              <a:rPr lang="fa-IR" sz="6000" dirty="0">
                <a:cs typeface="B Lotus" panose="00000400000000000000" pitchFamily="2" charset="-78"/>
              </a:rPr>
              <a:t>سوریه  </a:t>
            </a:r>
            <a:r>
              <a:rPr lang="fa-IR" sz="6000" dirty="0" smtClean="0">
                <a:cs typeface="B Lotus" panose="00000400000000000000" pitchFamily="2" charset="-78"/>
              </a:rPr>
              <a:t>                                    </a:t>
            </a:r>
            <a:r>
              <a:rPr lang="fa-IR" sz="6000" b="1" dirty="0" smtClean="0">
                <a:solidFill>
                  <a:srgbClr val="FF0000"/>
                </a:solidFill>
                <a:cs typeface="B Tabassom" panose="00000400000000000000" pitchFamily="2" charset="-78"/>
              </a:rPr>
              <a:t>صحیح         </a:t>
            </a:r>
            <a:r>
              <a:rPr lang="fa-IR" sz="6000" b="1" dirty="0" smtClean="0">
                <a:solidFill>
                  <a:srgbClr val="0070C0"/>
                </a:solidFill>
                <a:cs typeface="B Tabassom" panose="00000400000000000000" pitchFamily="2" charset="-78"/>
              </a:rPr>
              <a:t> </a:t>
            </a:r>
            <a:r>
              <a:rPr lang="fa-IR" sz="6000" b="1" dirty="0">
                <a:solidFill>
                  <a:srgbClr val="0070C0"/>
                </a:solidFill>
                <a:cs typeface="B Tabassom" panose="00000400000000000000" pitchFamily="2" charset="-78"/>
              </a:rPr>
              <a:t>غلط   </a:t>
            </a:r>
          </a:p>
          <a:p>
            <a:endParaRPr lang="fa-IR" sz="2400" dirty="0" smtClean="0">
              <a:cs typeface="B Lotus" panose="00000400000000000000" pitchFamily="2" charset="-78"/>
            </a:endParaRPr>
          </a:p>
          <a:p>
            <a:pPr marL="0" indent="0">
              <a:buNone/>
            </a:pPr>
            <a:r>
              <a:rPr lang="fa-IR" sz="2400" dirty="0">
                <a:cs typeface="B Lotus" panose="00000400000000000000" pitchFamily="2" charset="-78"/>
              </a:rPr>
              <a:t> </a:t>
            </a:r>
            <a:r>
              <a:rPr lang="fa-IR" sz="2400" dirty="0" smtClean="0">
                <a:cs typeface="B Lotus" panose="00000400000000000000" pitchFamily="2" charset="-78"/>
              </a:rPr>
              <a:t>   </a:t>
            </a:r>
            <a:endParaRPr lang="fa-IR" sz="2400" b="1" dirty="0">
              <a:solidFill>
                <a:srgbClr val="FF0000"/>
              </a:solidFill>
              <a:cs typeface="B Tabassom" panose="00000400000000000000" pitchFamily="2" charset="-78"/>
            </a:endParaRPr>
          </a:p>
        </p:txBody>
      </p:sp>
      <p:pic>
        <p:nvPicPr>
          <p:cNvPr id="4" name="p6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7452" y="225381"/>
            <a:ext cx="609600" cy="609600"/>
          </a:xfrm>
          <a:prstGeom prst="rect">
            <a:avLst/>
          </a:prstGeom>
        </p:spPr>
      </p:pic>
      <p:sp>
        <p:nvSpPr>
          <p:cNvPr id="5" name="Footer Placeholder 4"/>
          <p:cNvSpPr>
            <a:spLocks noGrp="1"/>
          </p:cNvSpPr>
          <p:nvPr>
            <p:ph type="ftr" sz="quarter" idx="11"/>
          </p:nvPr>
        </p:nvSpPr>
        <p:spPr>
          <a:xfrm>
            <a:off x="1981200" y="6128085"/>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10666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28172"/>
          </a:xfrm>
        </p:spPr>
        <p:txBody>
          <a:bodyPr/>
          <a:lstStyle/>
          <a:p>
            <a:pPr algn="r"/>
            <a:r>
              <a:rPr lang="fa-IR" dirty="0" smtClean="0">
                <a:cs typeface="B Lotus" panose="00000400000000000000" pitchFamily="2" charset="-78"/>
              </a:rPr>
              <a:t>تهیه سوالهای صحیح- غلط</a:t>
            </a:r>
            <a:endParaRPr lang="fa-IR" dirty="0">
              <a:cs typeface="B Lotus" panose="00000400000000000000" pitchFamily="2" charset="-78"/>
            </a:endParaRPr>
          </a:p>
        </p:txBody>
      </p:sp>
      <p:sp>
        <p:nvSpPr>
          <p:cNvPr id="3" name="Content Placeholder 2"/>
          <p:cNvSpPr>
            <a:spLocks noGrp="1"/>
          </p:cNvSpPr>
          <p:nvPr>
            <p:ph idx="1"/>
          </p:nvPr>
        </p:nvSpPr>
        <p:spPr>
          <a:xfrm>
            <a:off x="1815921" y="1184855"/>
            <a:ext cx="9688691" cy="5112913"/>
          </a:xfrm>
        </p:spPr>
        <p:txBody>
          <a:bodyPr>
            <a:normAutofit fontScale="92500" lnSpcReduction="20000"/>
          </a:bodyPr>
          <a:lstStyle/>
          <a:p>
            <a:pPr>
              <a:lnSpc>
                <a:spcPct val="150000"/>
              </a:lnSpc>
            </a:pPr>
            <a:r>
              <a:rPr lang="fa-IR" sz="2400" dirty="0">
                <a:cs typeface="B Lotus" panose="00000400000000000000" pitchFamily="2" charset="-78"/>
              </a:rPr>
              <a:t>صاحب‌نظران سنجش در رابطه با تهیّۀ سوال‌های صحیح-غلط قواعد مختلفی را به دست داده‌اند. در این‌جا به پیشنهادهای </a:t>
            </a:r>
            <a:r>
              <a:rPr lang="fa-IR" sz="2400" dirty="0">
                <a:solidFill>
                  <a:srgbClr val="FF0000"/>
                </a:solidFill>
                <a:cs typeface="B Lotus" panose="00000400000000000000" pitchFamily="2" charset="-78"/>
              </a:rPr>
              <a:t>«رابرت ایبل» </a:t>
            </a:r>
            <a:r>
              <a:rPr lang="fa-IR" sz="2400" dirty="0">
                <a:cs typeface="B Lotus" panose="00000400000000000000" pitchFamily="2" charset="-78"/>
              </a:rPr>
              <a:t>یکی از طرفداران آزمون‌های صحیح ـ غلط اشاره می‌گردد : </a:t>
            </a:r>
          </a:p>
          <a:p>
            <a:pPr>
              <a:lnSpc>
                <a:spcPct val="150000"/>
              </a:lnSpc>
            </a:pPr>
            <a:r>
              <a:rPr lang="fa-IR" sz="2400" dirty="0">
                <a:cs typeface="B Lotus" panose="00000400000000000000" pitchFamily="2" charset="-78"/>
              </a:rPr>
              <a:t>ایبل در رابطه با تهیّۀ سوال‌های صحیح ـ غلط گفته است : «ابتدا قسمتی از موضوع درسی را که قابل طرح در یک پاراگراف باشد، انتخاب کنید. این قسمت از موضوع یا این جز دانش باید به سادگی قابل توصیف در یک پاراگراف واحد مانند آن‌چه در کتاب‌های درسی خوب یافت می‌شود، باشد. سپس دربارۀ آن موضوع، جمله یا گزاره‌ای با ویژگی‌های زیر بنویسید :</a:t>
            </a:r>
          </a:p>
          <a:p>
            <a:pPr>
              <a:lnSpc>
                <a:spcPct val="150000"/>
              </a:lnSpc>
            </a:pPr>
            <a:r>
              <a:rPr lang="fa-IR" sz="2400" dirty="0">
                <a:cs typeface="B Lotus" panose="00000400000000000000" pitchFamily="2" charset="-78"/>
              </a:rPr>
              <a:t>1</a:t>
            </a:r>
            <a:r>
              <a:rPr lang="fa-IR" sz="2400" dirty="0">
                <a:solidFill>
                  <a:srgbClr val="FF0000"/>
                </a:solidFill>
                <a:cs typeface="B Lotus" panose="00000400000000000000" pitchFamily="2" charset="-78"/>
              </a:rPr>
              <a:t>) حاوی اندیشه مهمّی باشد.</a:t>
            </a:r>
          </a:p>
          <a:p>
            <a:pPr>
              <a:lnSpc>
                <a:spcPct val="150000"/>
              </a:lnSpc>
            </a:pPr>
            <a:r>
              <a:rPr lang="fa-IR" sz="2400" dirty="0">
                <a:solidFill>
                  <a:srgbClr val="FF0000"/>
                </a:solidFill>
                <a:cs typeface="B Lotus" panose="00000400000000000000" pitchFamily="2" charset="-78"/>
              </a:rPr>
              <a:t>2) به وسیلۀ اشخاص صاحب‌نظر قابل دفاع باشد.</a:t>
            </a:r>
          </a:p>
          <a:p>
            <a:pPr>
              <a:lnSpc>
                <a:spcPct val="150000"/>
              </a:lnSpc>
            </a:pPr>
            <a:r>
              <a:rPr lang="fa-IR" sz="2400" dirty="0">
                <a:solidFill>
                  <a:srgbClr val="FF0000"/>
                </a:solidFill>
                <a:cs typeface="B Lotus" panose="00000400000000000000" pitchFamily="2" charset="-78"/>
              </a:rPr>
              <a:t>3) توسط کسانی که از موضوع مطرح شده اطّلاع کافی ندارند، قابل جواب دادن نباشد. یعنی بر اساس اطّلاعات عمومی نتوان به آن پاسخ درست داد.</a:t>
            </a:r>
          </a:p>
          <a:p>
            <a:endParaRPr lang="fa-IR" dirty="0"/>
          </a:p>
        </p:txBody>
      </p:sp>
      <p:pic>
        <p:nvPicPr>
          <p:cNvPr id="4" name="p6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7452" y="14510"/>
            <a:ext cx="609600" cy="609600"/>
          </a:xfrm>
          <a:prstGeom prst="rect">
            <a:avLst/>
          </a:prstGeom>
        </p:spPr>
      </p:pic>
      <p:sp>
        <p:nvSpPr>
          <p:cNvPr id="5" name="Footer Placeholder 4"/>
          <p:cNvSpPr>
            <a:spLocks noGrp="1"/>
          </p:cNvSpPr>
          <p:nvPr>
            <p:ph type="ftr" sz="quarter" idx="11"/>
          </p:nvPr>
        </p:nvSpPr>
        <p:spPr>
          <a:xfrm>
            <a:off x="1815921" y="6297768"/>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4676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63777"/>
          </a:xfrm>
        </p:spPr>
        <p:txBody>
          <a:bodyPr/>
          <a:lstStyle/>
          <a:p>
            <a:pPr algn="r"/>
            <a:r>
              <a:rPr lang="fa-IR" dirty="0" smtClean="0">
                <a:cs typeface="B Lotus" panose="00000400000000000000" pitchFamily="2" charset="-78"/>
              </a:rPr>
              <a:t>ادامه تهیه </a:t>
            </a:r>
            <a:r>
              <a:rPr lang="fa-IR" dirty="0">
                <a:cs typeface="B Lotus" panose="00000400000000000000" pitchFamily="2" charset="-78"/>
              </a:rPr>
              <a:t>سوالهای صحیح- غلط</a:t>
            </a:r>
          </a:p>
        </p:txBody>
      </p:sp>
      <p:sp>
        <p:nvSpPr>
          <p:cNvPr id="3" name="Content Placeholder 2"/>
          <p:cNvSpPr>
            <a:spLocks noGrp="1"/>
          </p:cNvSpPr>
          <p:nvPr>
            <p:ph idx="1"/>
          </p:nvPr>
        </p:nvSpPr>
        <p:spPr>
          <a:xfrm>
            <a:off x="2150772" y="1287887"/>
            <a:ext cx="9353840" cy="5125792"/>
          </a:xfrm>
        </p:spPr>
        <p:txBody>
          <a:bodyPr/>
          <a:lstStyle/>
          <a:p>
            <a:r>
              <a:rPr lang="fa-IR" sz="2400" dirty="0" smtClean="0">
                <a:solidFill>
                  <a:srgbClr val="FF0000"/>
                </a:solidFill>
                <a:cs typeface="B Lotus" panose="00000400000000000000" pitchFamily="2" charset="-78"/>
              </a:rPr>
              <a:t>مثال: </a:t>
            </a:r>
            <a:r>
              <a:rPr lang="fa-IR" sz="2400" dirty="0" smtClean="0">
                <a:cs typeface="B Lotus" panose="00000400000000000000" pitchFamily="2" charset="-78"/>
              </a:rPr>
              <a:t>«</a:t>
            </a:r>
            <a:r>
              <a:rPr lang="fa-IR" sz="2400" dirty="0" smtClean="0">
                <a:solidFill>
                  <a:srgbClr val="FF0000"/>
                </a:solidFill>
                <a:cs typeface="B Lotus" panose="00000400000000000000" pitchFamily="2" charset="-78"/>
              </a:rPr>
              <a:t>گرفت </a:t>
            </a:r>
            <a:r>
              <a:rPr lang="fa-IR" sz="2400" dirty="0">
                <a:solidFill>
                  <a:srgbClr val="FF0000"/>
                </a:solidFill>
                <a:cs typeface="B Lotus" panose="00000400000000000000" pitchFamily="2" charset="-78"/>
              </a:rPr>
              <a:t>یا گرفتگی </a:t>
            </a:r>
            <a:r>
              <a:rPr lang="fa-IR" sz="2400" dirty="0">
                <a:cs typeface="B Lotus" panose="00000400000000000000" pitchFamily="2" charset="-78"/>
              </a:rPr>
              <a:t>زمانی رخ می‌دهد که یک جرم نجومی مانع تابش یا از تمامی نور جرم نجومی دیگری جلوگیری می‌کند. در خورشید گرفتگی ماه در فاصله‌ی بین خورشید و زمین قرار می‌گیرد و مانع رسیدن نور خورشید به زمین می‌شود. در ماه گرفتگی سایۀ زمین بر روی ماه می‌افتد و مانع بازتابش نور خورشید بر سطح کرۀ ماه می‌شود.»</a:t>
            </a:r>
          </a:p>
          <a:p>
            <a:r>
              <a:rPr lang="fa-IR" sz="2400" dirty="0">
                <a:solidFill>
                  <a:srgbClr val="FF0000"/>
                </a:solidFill>
                <a:cs typeface="B Lotus" panose="00000400000000000000" pitchFamily="2" charset="-78"/>
              </a:rPr>
              <a:t>گزاره :</a:t>
            </a:r>
          </a:p>
          <a:p>
            <a:r>
              <a:rPr lang="fa-IR" sz="2400" dirty="0">
                <a:cs typeface="B Lotus" panose="00000400000000000000" pitchFamily="2" charset="-78"/>
              </a:rPr>
              <a:t>گرفتگی (مثلاً خورشید گرفتگی یا ماه گرفتگی) در منظومۀ شمسی بر اثر افتادن سایۀ یک جرم نجومی بر جرم نجومی دیگر حاصل می‌شود.</a:t>
            </a:r>
          </a:p>
          <a:p>
            <a:r>
              <a:rPr lang="fa-IR" sz="2400" dirty="0">
                <a:cs typeface="B Lotus" panose="00000400000000000000" pitchFamily="2" charset="-78"/>
              </a:rPr>
              <a:t>ایبل می‌گوید (1972) سوال نویسان با تجربه به ندرت گزاره‌ای را که سوال از آن استخراج می‌شود، عملاً  می‌نویسند بلکه به هنگام نوشتن سوال، مفهوم آن گزاره را در ذهن خود دارند. با این حال، وی توصیه می‌کند هنگامی که در نوشتن یک سوال صحیح ـ غلط به مشکل برمی‌خورید از خود بپرسید، «این سوال قرار است چه چیزی را بسنجد؟» یا «گزاره‌ای که بر اساس آن من می‌خواهم سوالم را بنویسم، چیست؟»</a:t>
            </a:r>
          </a:p>
          <a:p>
            <a:endParaRPr lang="fa-IR" dirty="0"/>
          </a:p>
        </p:txBody>
      </p:sp>
      <p:pic>
        <p:nvPicPr>
          <p:cNvPr id="4" name="p6_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76400" y="178182"/>
            <a:ext cx="609600" cy="609600"/>
          </a:xfrm>
          <a:prstGeom prst="rect">
            <a:avLst/>
          </a:prstGeom>
        </p:spPr>
      </p:pic>
      <p:sp>
        <p:nvSpPr>
          <p:cNvPr id="5" name="Footer Placeholder 4"/>
          <p:cNvSpPr>
            <a:spLocks noGrp="1"/>
          </p:cNvSpPr>
          <p:nvPr>
            <p:ph type="ftr" sz="quarter" idx="11"/>
          </p:nvPr>
        </p:nvSpPr>
        <p:spPr>
          <a:xfrm>
            <a:off x="1981200" y="6231116"/>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330915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60608"/>
            <a:ext cx="8911687" cy="965916"/>
          </a:xfrm>
        </p:spPr>
        <p:txBody>
          <a:bodyPr/>
          <a:lstStyle/>
          <a:p>
            <a:pPr algn="r"/>
            <a:r>
              <a:rPr lang="fa-IR" dirty="0" smtClean="0">
                <a:cs typeface="B Lotus" panose="00000400000000000000" pitchFamily="2" charset="-78"/>
              </a:rPr>
              <a:t>ادامه تهیه </a:t>
            </a:r>
            <a:r>
              <a:rPr lang="fa-IR" dirty="0">
                <a:cs typeface="B Lotus" panose="00000400000000000000" pitchFamily="2" charset="-78"/>
              </a:rPr>
              <a:t>سوالهای صحیح- غلط</a:t>
            </a:r>
          </a:p>
        </p:txBody>
      </p:sp>
      <p:sp>
        <p:nvSpPr>
          <p:cNvPr id="3" name="Content Placeholder 2"/>
          <p:cNvSpPr>
            <a:spLocks noGrp="1"/>
          </p:cNvSpPr>
          <p:nvPr>
            <p:ph idx="1"/>
          </p:nvPr>
        </p:nvSpPr>
        <p:spPr>
          <a:xfrm>
            <a:off x="2150772" y="991673"/>
            <a:ext cx="9353840" cy="5563673"/>
          </a:xfrm>
        </p:spPr>
        <p:txBody>
          <a:bodyPr>
            <a:noAutofit/>
          </a:bodyPr>
          <a:lstStyle/>
          <a:p>
            <a:r>
              <a:rPr lang="fa-IR" sz="2000" dirty="0">
                <a:cs typeface="B Lotus" panose="00000400000000000000" pitchFamily="2" charset="-78"/>
              </a:rPr>
              <a:t>گام بعدی تبدیل گزارۀ حاصل از پاراگراف، به سوال صحیح - غلط است. برای این منظور </a:t>
            </a:r>
            <a:r>
              <a:rPr lang="fa-IR" sz="2000" dirty="0">
                <a:solidFill>
                  <a:srgbClr val="FF0000"/>
                </a:solidFill>
                <a:cs typeface="B Lotus" panose="00000400000000000000" pitchFamily="2" charset="-78"/>
              </a:rPr>
              <a:t>پنج پیشنهاد </a:t>
            </a:r>
            <a:r>
              <a:rPr lang="fa-IR" sz="2000" dirty="0">
                <a:cs typeface="B Lotus" panose="00000400000000000000" pitchFamily="2" charset="-78"/>
              </a:rPr>
              <a:t>ارائه شده است. </a:t>
            </a:r>
          </a:p>
          <a:p>
            <a:r>
              <a:rPr lang="fa-IR" sz="2000" dirty="0">
                <a:solidFill>
                  <a:srgbClr val="FF0000"/>
                </a:solidFill>
                <a:cs typeface="B Lotus" panose="00000400000000000000" pitchFamily="2" charset="-78"/>
              </a:rPr>
              <a:t>1-</a:t>
            </a:r>
            <a:r>
              <a:rPr lang="fa-IR" sz="2000" dirty="0">
                <a:cs typeface="B Lotus" panose="00000400000000000000" pitchFamily="2" charset="-78"/>
              </a:rPr>
              <a:t> </a:t>
            </a:r>
            <a:r>
              <a:rPr lang="fa-IR" sz="2000" dirty="0">
                <a:solidFill>
                  <a:srgbClr val="FF0000"/>
                </a:solidFill>
                <a:cs typeface="B Lotus" panose="00000400000000000000" pitchFamily="2" charset="-78"/>
              </a:rPr>
              <a:t>اندیشۀ اصلی را در قالب کلمات دیگری تغییر داده و سپس صورت سوال صحیح یا غلط را بنویسید</a:t>
            </a:r>
            <a:r>
              <a:rPr lang="fa-IR" sz="2000" dirty="0">
                <a:cs typeface="B Lotus" panose="00000400000000000000" pitchFamily="2" charset="-78"/>
              </a:rPr>
              <a:t>.</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a:t>
            </a:r>
            <a:r>
              <a:rPr lang="fa-IR" sz="2000" dirty="0">
                <a:solidFill>
                  <a:srgbClr val="0070C0"/>
                </a:solidFill>
                <a:cs typeface="B Lotus" panose="00000400000000000000" pitchFamily="2" charset="-78"/>
              </a:rPr>
              <a:t>صحیح : </a:t>
            </a:r>
            <a:r>
              <a:rPr lang="fa-IR" sz="2000" dirty="0">
                <a:cs typeface="B Lotus" panose="00000400000000000000" pitchFamily="2" charset="-78"/>
              </a:rPr>
              <a:t>وقتی که یک جرم نجومی مانند ماه مانع تابش قسمتی از نور ستاره‌ای مانند خورشید بر سطح سیاره‌ای مانند زمین می‌شود، می‌گویند: «گرفتگی رخ داده است</a:t>
            </a:r>
            <a:r>
              <a:rPr lang="fa-IR" sz="2000" dirty="0" smtClean="0">
                <a:cs typeface="B Lotus" panose="00000400000000000000" pitchFamily="2" charset="-78"/>
              </a:rPr>
              <a:t>.»</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غلط : </a:t>
            </a:r>
            <a:r>
              <a:rPr lang="fa-IR" sz="2000" dirty="0" smtClean="0">
                <a:cs typeface="B Lotus" panose="00000400000000000000" pitchFamily="2" charset="-78"/>
              </a:rPr>
              <a:t>وقتی که نور ستاره‌ای مانند خورشید از سطح سیاره‌ای مانند زمین به سطح جرم دیگری مانند ماه منعکس می‌شود، می‌گویند: «گرفتگی رخ داده است.»</a:t>
            </a:r>
          </a:p>
          <a:p>
            <a:r>
              <a:rPr lang="fa-IR" sz="2000" dirty="0" smtClean="0">
                <a:solidFill>
                  <a:srgbClr val="FF0000"/>
                </a:solidFill>
                <a:cs typeface="B Lotus" panose="00000400000000000000" pitchFamily="2" charset="-78"/>
              </a:rPr>
              <a:t>2- </a:t>
            </a:r>
            <a:r>
              <a:rPr lang="fa-IR" sz="2000" dirty="0">
                <a:solidFill>
                  <a:srgbClr val="FF0000"/>
                </a:solidFill>
                <a:cs typeface="B Lotus" panose="00000400000000000000" pitchFamily="2" charset="-78"/>
              </a:rPr>
              <a:t>تنها بخشی از اندیشۀ اصلی، نه تمام آن را به صورت صحیح یا غلط بنویسید.</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a:t>
            </a:r>
            <a:r>
              <a:rPr lang="fa-IR" sz="2000" dirty="0">
                <a:solidFill>
                  <a:srgbClr val="0070C0"/>
                </a:solidFill>
                <a:cs typeface="B Lotus" panose="00000400000000000000" pitchFamily="2" charset="-78"/>
              </a:rPr>
              <a:t>صحیح : </a:t>
            </a:r>
            <a:r>
              <a:rPr lang="fa-IR" sz="2000" dirty="0">
                <a:cs typeface="B Lotus" panose="00000400000000000000" pitchFamily="2" charset="-78"/>
              </a:rPr>
              <a:t>همه گرفت‌ها از سایه تشکیل می‌شوند.</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a:t>
            </a:r>
            <a:r>
              <a:rPr lang="fa-IR" sz="2000" dirty="0">
                <a:solidFill>
                  <a:srgbClr val="0070C0"/>
                </a:solidFill>
                <a:cs typeface="B Lotus" panose="00000400000000000000" pitchFamily="2" charset="-78"/>
              </a:rPr>
              <a:t>غلط : </a:t>
            </a:r>
            <a:r>
              <a:rPr lang="fa-IR" sz="2000" dirty="0">
                <a:cs typeface="B Lotus" panose="00000400000000000000" pitchFamily="2" charset="-78"/>
              </a:rPr>
              <a:t>اگر پرتوهای نور قابل خم شدن نباشند، گرفت‌ها رخ نمی‌دهند.</a:t>
            </a:r>
          </a:p>
          <a:p>
            <a:r>
              <a:rPr lang="fa-IR" sz="2000" dirty="0">
                <a:solidFill>
                  <a:srgbClr val="FF0000"/>
                </a:solidFill>
                <a:cs typeface="B Lotus" panose="00000400000000000000" pitchFamily="2" charset="-78"/>
              </a:rPr>
              <a:t>3- اندیشۀ اصلی را به اندیشۀ دیگری تغییر دهید.</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a:t>
            </a:r>
            <a:r>
              <a:rPr lang="fa-IR" sz="2000" dirty="0">
                <a:solidFill>
                  <a:srgbClr val="0070C0"/>
                </a:solidFill>
                <a:cs typeface="B Lotus" panose="00000400000000000000" pitchFamily="2" charset="-78"/>
              </a:rPr>
              <a:t>صحیح : </a:t>
            </a:r>
            <a:r>
              <a:rPr lang="fa-IR" sz="2000" dirty="0">
                <a:cs typeface="B Lotus" panose="00000400000000000000" pitchFamily="2" charset="-78"/>
              </a:rPr>
              <a:t>ماه گرفتگی تنها زمانی رخ می‌دهد که، ماه قرص کامل باشد.</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a:t>
            </a:r>
            <a:r>
              <a:rPr lang="fa-IR" sz="2000" dirty="0">
                <a:solidFill>
                  <a:srgbClr val="0070C0"/>
                </a:solidFill>
                <a:cs typeface="B Lotus" panose="00000400000000000000" pitchFamily="2" charset="-78"/>
              </a:rPr>
              <a:t>غلط : </a:t>
            </a:r>
            <a:r>
              <a:rPr lang="fa-IR" sz="2000" dirty="0">
                <a:cs typeface="B Lotus" panose="00000400000000000000" pitchFamily="2" charset="-78"/>
              </a:rPr>
              <a:t>ماه گرفتگی تنها زمانی رخ می‌دهد که، ماه نو باشد.</a:t>
            </a:r>
          </a:p>
        </p:txBody>
      </p:sp>
      <p:pic>
        <p:nvPicPr>
          <p:cNvPr id="4" name="p6_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45972" y="178182"/>
            <a:ext cx="609600" cy="609600"/>
          </a:xfrm>
          <a:prstGeom prst="rect">
            <a:avLst/>
          </a:prstGeom>
        </p:spPr>
      </p:pic>
      <p:sp>
        <p:nvSpPr>
          <p:cNvPr id="5" name="Footer Placeholder 4"/>
          <p:cNvSpPr>
            <a:spLocks noGrp="1"/>
          </p:cNvSpPr>
          <p:nvPr>
            <p:ph type="ftr" sz="quarter" idx="11"/>
          </p:nvPr>
        </p:nvSpPr>
        <p:spPr>
          <a:xfrm>
            <a:off x="1981200" y="6190221"/>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118265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47731"/>
            <a:ext cx="8911687" cy="721216"/>
          </a:xfrm>
        </p:spPr>
        <p:txBody>
          <a:bodyPr/>
          <a:lstStyle/>
          <a:p>
            <a:pPr algn="r"/>
            <a:r>
              <a:rPr lang="fa-IR" dirty="0" smtClean="0">
                <a:cs typeface="B Lotus" panose="00000400000000000000" pitchFamily="2" charset="-78"/>
              </a:rPr>
              <a:t>ادامه تهیه سوالهای صحیح- غلط</a:t>
            </a:r>
            <a:endParaRPr lang="fa-IR" dirty="0">
              <a:cs typeface="B Lotus" panose="00000400000000000000" pitchFamily="2" charset="-78"/>
            </a:endParaRPr>
          </a:p>
        </p:txBody>
      </p:sp>
      <p:sp>
        <p:nvSpPr>
          <p:cNvPr id="3" name="Content Placeholder 2"/>
          <p:cNvSpPr>
            <a:spLocks noGrp="1"/>
          </p:cNvSpPr>
          <p:nvPr>
            <p:ph idx="1"/>
          </p:nvPr>
        </p:nvSpPr>
        <p:spPr>
          <a:xfrm>
            <a:off x="1944710" y="1068947"/>
            <a:ext cx="9559902" cy="5473521"/>
          </a:xfrm>
        </p:spPr>
        <p:txBody>
          <a:bodyPr>
            <a:noAutofit/>
          </a:bodyPr>
          <a:lstStyle/>
          <a:p>
            <a:r>
              <a:rPr lang="fa-IR" sz="2000" dirty="0">
                <a:solidFill>
                  <a:srgbClr val="FF0000"/>
                </a:solidFill>
                <a:cs typeface="B Lotus" panose="00000400000000000000" pitchFamily="2" charset="-78"/>
              </a:rPr>
              <a:t>4- پیامدهای اندیشۀ اصلی را مشخص کنید.</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a:t>
            </a:r>
            <a:r>
              <a:rPr lang="fa-IR" sz="2000" dirty="0">
                <a:solidFill>
                  <a:srgbClr val="0070C0"/>
                </a:solidFill>
                <a:cs typeface="B Lotus" panose="00000400000000000000" pitchFamily="2" charset="-78"/>
              </a:rPr>
              <a:t>صحیح : </a:t>
            </a:r>
            <a:r>
              <a:rPr lang="fa-IR" sz="2000" dirty="0">
                <a:cs typeface="B Lotus" panose="00000400000000000000" pitchFamily="2" charset="-78"/>
              </a:rPr>
              <a:t>پیش‌بینی گرفت‌ها مستلزم داشتن اطّلاع دربارۀ حرکات مداری اجرام مورد نظر است.</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a:t>
            </a:r>
            <a:r>
              <a:rPr lang="fa-IR" sz="2000" dirty="0">
                <a:solidFill>
                  <a:srgbClr val="0070C0"/>
                </a:solidFill>
                <a:cs typeface="B Lotus" panose="00000400000000000000" pitchFamily="2" charset="-78"/>
              </a:rPr>
              <a:t>غلط : </a:t>
            </a:r>
            <a:r>
              <a:rPr lang="fa-IR" sz="2000" dirty="0">
                <a:cs typeface="B Lotus" panose="00000400000000000000" pitchFamily="2" charset="-78"/>
              </a:rPr>
              <a:t>پیش‌بینی گرفت‌ها مستلزم داشتن اطّلاع دربارۀ شیب محور زمین است.</a:t>
            </a:r>
          </a:p>
          <a:p>
            <a:r>
              <a:rPr lang="fa-IR" sz="2000" dirty="0">
                <a:solidFill>
                  <a:srgbClr val="FF0000"/>
                </a:solidFill>
                <a:cs typeface="B Lotus" panose="00000400000000000000" pitchFamily="2" charset="-78"/>
              </a:rPr>
              <a:t>5- اثر موقعیّت‌های متفاوت (حتّی غیر ممکن) را استنتاج کنید.</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صورت </a:t>
            </a:r>
            <a:r>
              <a:rPr lang="fa-IR" sz="2000" dirty="0">
                <a:solidFill>
                  <a:srgbClr val="0070C0"/>
                </a:solidFill>
                <a:cs typeface="B Lotus" panose="00000400000000000000" pitchFamily="2" charset="-78"/>
              </a:rPr>
              <a:t>صحیح : </a:t>
            </a:r>
            <a:r>
              <a:rPr lang="fa-IR" sz="2000" dirty="0">
                <a:cs typeface="B Lotus" panose="00000400000000000000" pitchFamily="2" charset="-78"/>
              </a:rPr>
              <a:t>اگر جرم‌های درخشان مانند ماه وجود نداشتند، گرفت‌ها قابل مشاهده نبودند.</a:t>
            </a:r>
          </a:p>
          <a:p>
            <a:pPr marL="0" indent="0">
              <a:buNone/>
            </a:pPr>
            <a:r>
              <a:rPr lang="fa-IR" sz="2000" dirty="0" smtClean="0">
                <a:cs typeface="B Lotus" panose="00000400000000000000" pitchFamily="2" charset="-78"/>
              </a:rPr>
              <a:t>    </a:t>
            </a:r>
            <a:r>
              <a:rPr lang="fa-IR" sz="2000" dirty="0" smtClean="0">
                <a:solidFill>
                  <a:srgbClr val="0070C0"/>
                </a:solidFill>
                <a:cs typeface="B Lotus" panose="00000400000000000000" pitchFamily="2" charset="-78"/>
              </a:rPr>
              <a:t> صورت </a:t>
            </a:r>
            <a:r>
              <a:rPr lang="fa-IR" sz="2000" dirty="0">
                <a:solidFill>
                  <a:srgbClr val="0070C0"/>
                </a:solidFill>
                <a:cs typeface="B Lotus" panose="00000400000000000000" pitchFamily="2" charset="-78"/>
              </a:rPr>
              <a:t>غلط : </a:t>
            </a:r>
            <a:r>
              <a:rPr lang="fa-IR" sz="2000" dirty="0">
                <a:cs typeface="B Lotus" panose="00000400000000000000" pitchFamily="2" charset="-78"/>
              </a:rPr>
              <a:t>در حضور ستارگان درخشان، گرفت‌ها رخ نمی‌دهند.</a:t>
            </a:r>
          </a:p>
          <a:p>
            <a:r>
              <a:rPr lang="fa-IR" sz="2000" dirty="0">
                <a:cs typeface="B Lotus" panose="00000400000000000000" pitchFamily="2" charset="-78"/>
              </a:rPr>
              <a:t>چیزی که نباید فراموش کرد این است که، مادّه‌های صحیح - غلط صرفاً به آزمودن یادآوری مطالب خلاصه نمی‌شوند بلکه می‌توانند مسائل تازه‌ای را در اختیار آزمون شونده قرار داده و او را وادار به تفکّر و حل مسئله نمایند.</a:t>
            </a:r>
          </a:p>
          <a:p>
            <a:r>
              <a:rPr lang="fa-IR" sz="2000" dirty="0">
                <a:cs typeface="B Lotus" panose="00000400000000000000" pitchFamily="2" charset="-78"/>
              </a:rPr>
              <a:t>دربارۀ کیفیّت صورت درست و صورت غلط سؤال‌های صحیح - غلط، ایبل اظهار می‌دارد، آزمون باید بتواند دربارۀ صورت صحیح سؤال بگوید: «درستی این بیان بر همه کس آشکار نیست، امّا من می‌توانم شاهدی دال بر درستی آن به  دست دهم.» هم‌چنین باید دربارۀ صورت غلط سؤال بگوید: «این بیان، یک غلط آشکار به نظر نمی‌آید، امّا من می‌توانم شواهدی دال بر این‌که آن واقعاً غلط است، به دست دهم.»</a:t>
            </a:r>
          </a:p>
          <a:p>
            <a:r>
              <a:rPr lang="fa-IR" sz="2000" dirty="0">
                <a:cs typeface="B Lotus" panose="00000400000000000000" pitchFamily="2" charset="-78"/>
              </a:rPr>
              <a:t>اگر سوال‌های شما این آزمون را با موفقیّت بگذرانند، احتمالاً سوال‌های صحیح - غلط خوبی هستند.»</a:t>
            </a:r>
          </a:p>
        </p:txBody>
      </p:sp>
      <p:pic>
        <p:nvPicPr>
          <p:cNvPr id="4" name="p6_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85870" y="178182"/>
            <a:ext cx="609600" cy="609600"/>
          </a:xfrm>
          <a:prstGeom prst="rect">
            <a:avLst/>
          </a:prstGeom>
        </p:spPr>
      </p:pic>
      <p:sp>
        <p:nvSpPr>
          <p:cNvPr id="5" name="Footer Placeholder 4"/>
          <p:cNvSpPr>
            <a:spLocks noGrp="1"/>
          </p:cNvSpPr>
          <p:nvPr>
            <p:ph type="ftr" sz="quarter" idx="11"/>
          </p:nvPr>
        </p:nvSpPr>
        <p:spPr>
          <a:xfrm>
            <a:off x="1944710" y="6084293"/>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400699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99246"/>
            <a:ext cx="8911687" cy="643944"/>
          </a:xfrm>
        </p:spPr>
        <p:txBody>
          <a:bodyPr/>
          <a:lstStyle/>
          <a:p>
            <a:pPr algn="r"/>
            <a:r>
              <a:rPr lang="fa-IR" dirty="0">
                <a:cs typeface="B Lotus" panose="00000400000000000000" pitchFamily="2" charset="-78"/>
              </a:rPr>
              <a:t>قواعد تهیّۀ سوال‌های صحیح - غلط </a:t>
            </a:r>
          </a:p>
        </p:txBody>
      </p:sp>
      <p:sp>
        <p:nvSpPr>
          <p:cNvPr id="3" name="Content Placeholder 2"/>
          <p:cNvSpPr>
            <a:spLocks noGrp="1"/>
          </p:cNvSpPr>
          <p:nvPr>
            <p:ph idx="1"/>
          </p:nvPr>
        </p:nvSpPr>
        <p:spPr>
          <a:xfrm>
            <a:off x="1854558" y="1043191"/>
            <a:ext cx="9650054" cy="5190184"/>
          </a:xfrm>
        </p:spPr>
        <p:txBody>
          <a:bodyPr>
            <a:noAutofit/>
          </a:bodyPr>
          <a:lstStyle/>
          <a:p>
            <a:r>
              <a:rPr lang="fa-IR" sz="2400" dirty="0" smtClean="0">
                <a:solidFill>
                  <a:schemeClr val="tx1"/>
                </a:solidFill>
                <a:cs typeface="B Lotus" panose="00000400000000000000" pitchFamily="2" charset="-78"/>
              </a:rPr>
              <a:t>افزون </a:t>
            </a:r>
            <a:r>
              <a:rPr lang="fa-IR" sz="2400" dirty="0">
                <a:solidFill>
                  <a:schemeClr val="tx1"/>
                </a:solidFill>
                <a:cs typeface="B Lotus" panose="00000400000000000000" pitchFamily="2" charset="-78"/>
              </a:rPr>
              <a:t>بر راهنمایی‌های بالا، برای تهیّۀ سوال‌های صحیح - غلط از سوی متخصّصان سنجش و اندازه‌گیری پیشرفت تحصیلی، قواعدی پیشنهاد شده است : </a:t>
            </a:r>
          </a:p>
          <a:p>
            <a:r>
              <a:rPr lang="fa-IR" sz="2400" dirty="0" smtClean="0">
                <a:solidFill>
                  <a:srgbClr val="0070C0"/>
                </a:solidFill>
                <a:cs typeface="B Lotus" panose="00000400000000000000" pitchFamily="2" charset="-78"/>
              </a:rPr>
              <a:t>1.  </a:t>
            </a:r>
            <a:r>
              <a:rPr lang="fa-IR" sz="2400" dirty="0">
                <a:solidFill>
                  <a:srgbClr val="0070C0"/>
                </a:solidFill>
                <a:cs typeface="B Lotus" panose="00000400000000000000" pitchFamily="2" charset="-78"/>
              </a:rPr>
              <a:t>موضوع‌های مهمّ و در ارتباط با هدف‌های آموزشی را در سوال‌های خود بیاورید.</a:t>
            </a:r>
          </a:p>
          <a:p>
            <a:r>
              <a:rPr lang="fa-IR" sz="2400" dirty="0">
                <a:solidFill>
                  <a:schemeClr val="tx1"/>
                </a:solidFill>
                <a:cs typeface="B Lotus" panose="00000400000000000000" pitchFamily="2" charset="-78"/>
              </a:rPr>
              <a:t>سعی کنید هریک از سوال‌های شما یک موضوع مهمّ مربوط به یک هدف آموزشی را بسنجد، زیرا غالباً در این‌گونه سوال‌هاست که نکات جزئی و کم اهمیّت امکان طرح شدن می‌یابد. بهترین وسیلۀ رعایت این پیشنهاد استفاده از جدول مشخّصات است.</a:t>
            </a:r>
          </a:p>
          <a:p>
            <a:r>
              <a:rPr lang="fa-IR" sz="2400" dirty="0" smtClean="0">
                <a:solidFill>
                  <a:srgbClr val="0070C0"/>
                </a:solidFill>
                <a:cs typeface="B Lotus" panose="00000400000000000000" pitchFamily="2" charset="-78"/>
              </a:rPr>
              <a:t>مثال: نمونۀ </a:t>
            </a:r>
            <a:r>
              <a:rPr lang="fa-IR" sz="2400" dirty="0">
                <a:solidFill>
                  <a:srgbClr val="0070C0"/>
                </a:solidFill>
                <a:cs typeface="B Lotus" panose="00000400000000000000" pitchFamily="2" charset="-78"/>
              </a:rPr>
              <a:t>ضعیف </a:t>
            </a:r>
            <a:r>
              <a:rPr lang="fa-IR" sz="2400" dirty="0" smtClean="0">
                <a:solidFill>
                  <a:srgbClr val="0070C0"/>
                </a:solidFill>
                <a:cs typeface="B Lotus" panose="00000400000000000000" pitchFamily="2" charset="-78"/>
              </a:rPr>
              <a:t>: </a:t>
            </a:r>
            <a:r>
              <a:rPr lang="fa-IR" sz="2000" b="1" dirty="0" smtClean="0">
                <a:solidFill>
                  <a:srgbClr val="C00000"/>
                </a:solidFill>
                <a:cs typeface="B Yas" panose="00000400000000000000" pitchFamily="2" charset="-78"/>
              </a:rPr>
              <a:t>بعضی چیزها در بعضی چیزهای دیگر حلّ می‌شوند.                                        </a:t>
            </a:r>
            <a:r>
              <a:rPr lang="fa-IR" sz="2000" b="1" dirty="0">
                <a:solidFill>
                  <a:srgbClr val="C00000"/>
                </a:solidFill>
                <a:cs typeface="B Yas" panose="00000400000000000000" pitchFamily="2" charset="-78"/>
              </a:rPr>
              <a:t>صحیح   </a:t>
            </a:r>
            <a:r>
              <a:rPr lang="fa-IR" sz="2000" b="1" dirty="0" smtClean="0">
                <a:solidFill>
                  <a:srgbClr val="C00000"/>
                </a:solidFill>
                <a:cs typeface="B Yas" panose="00000400000000000000" pitchFamily="2" charset="-78"/>
              </a:rPr>
              <a:t>     </a:t>
            </a:r>
            <a:r>
              <a:rPr lang="fa-IR" sz="2000" b="1" dirty="0">
                <a:solidFill>
                  <a:srgbClr val="C00000"/>
                </a:solidFill>
                <a:cs typeface="B Yas" panose="00000400000000000000" pitchFamily="2" charset="-78"/>
              </a:rPr>
              <a:t>غلط</a:t>
            </a:r>
          </a:p>
          <a:p>
            <a:r>
              <a:rPr lang="fa-IR" sz="2400" dirty="0" smtClean="0">
                <a:solidFill>
                  <a:srgbClr val="0070C0"/>
                </a:solidFill>
                <a:cs typeface="B Lotus" panose="00000400000000000000" pitchFamily="2" charset="-78"/>
              </a:rPr>
              <a:t>نمونۀ بهتر :      </a:t>
            </a:r>
            <a:r>
              <a:rPr lang="fa-IR" sz="2400" b="1" dirty="0" smtClean="0">
                <a:solidFill>
                  <a:srgbClr val="0070C0"/>
                </a:solidFill>
                <a:cs typeface="B Tabassom" panose="00000400000000000000" pitchFamily="2" charset="-78"/>
              </a:rPr>
              <a:t>     </a:t>
            </a:r>
            <a:r>
              <a:rPr lang="fa-IR" sz="2000" b="1" dirty="0" smtClean="0">
                <a:solidFill>
                  <a:srgbClr val="C00000"/>
                </a:solidFill>
                <a:cs typeface="B Yas" panose="00000400000000000000" pitchFamily="2" charset="-78"/>
              </a:rPr>
              <a:t>در </a:t>
            </a:r>
            <a:r>
              <a:rPr lang="fa-IR" sz="2000" b="1" dirty="0">
                <a:solidFill>
                  <a:srgbClr val="C00000"/>
                </a:solidFill>
                <a:cs typeface="B Yas" panose="00000400000000000000" pitchFamily="2" charset="-78"/>
              </a:rPr>
              <a:t>یک لیتر آب گرم، نمک بیش‌تری حلّ می‌شود تا در یک لیتر آب سرد.   </a:t>
            </a:r>
            <a:r>
              <a:rPr lang="fa-IR" sz="2000" b="1" dirty="0" smtClean="0">
                <a:solidFill>
                  <a:srgbClr val="C00000"/>
                </a:solidFill>
                <a:cs typeface="B Yas" panose="00000400000000000000" pitchFamily="2" charset="-78"/>
              </a:rPr>
              <a:t>    صحیح        غلط                                 </a:t>
            </a:r>
            <a:endParaRPr lang="fa-IR" sz="2000" b="1" dirty="0">
              <a:solidFill>
                <a:srgbClr val="C00000"/>
              </a:solidFill>
              <a:cs typeface="B Yas" panose="00000400000000000000" pitchFamily="2" charset="-78"/>
            </a:endParaRPr>
          </a:p>
          <a:p>
            <a:r>
              <a:rPr lang="fa-IR" sz="2400" dirty="0">
                <a:cs typeface="B Lotus" panose="00000400000000000000" pitchFamily="2" charset="-78"/>
              </a:rPr>
              <a:t>سؤال ضعیف بالا یک بیان کلّی است و معرف هیچ نکته مهمّی نیست. در عوض، نمونۀ سوال بهتر، فهم یک رابطۀ مهم را می‌سنجد.</a:t>
            </a:r>
          </a:p>
        </p:txBody>
      </p:sp>
      <p:pic>
        <p:nvPicPr>
          <p:cNvPr id="4" name="p6_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49758" y="128791"/>
            <a:ext cx="609600" cy="609600"/>
          </a:xfrm>
          <a:prstGeom prst="rect">
            <a:avLst/>
          </a:prstGeom>
        </p:spPr>
      </p:pic>
      <p:sp>
        <p:nvSpPr>
          <p:cNvPr id="5" name="Footer Placeholder 4"/>
          <p:cNvSpPr>
            <a:spLocks noGrp="1"/>
          </p:cNvSpPr>
          <p:nvPr>
            <p:ph type="ftr" sz="quarter" idx="11"/>
          </p:nvPr>
        </p:nvSpPr>
        <p:spPr>
          <a:xfrm>
            <a:off x="1854558" y="6233375"/>
            <a:ext cx="7619999" cy="365125"/>
          </a:xfrm>
        </p:spPr>
        <p:txBody>
          <a:bodyPr/>
          <a:lstStyle/>
          <a:p>
            <a:r>
              <a:rPr lang="fa-IR" sz="1800" b="1" dirty="0" smtClean="0">
                <a:solidFill>
                  <a:srgbClr val="0070C0"/>
                </a:solidFill>
                <a:cs typeface="B Yas" panose="00000400000000000000" pitchFamily="2" charset="-78"/>
              </a:rPr>
              <a:t>نام درس: ارزشیابی از یادگیری       مدرس: دکتر ولی نژاد</a:t>
            </a:r>
            <a:endParaRPr lang="en-US" sz="1800" b="1" dirty="0">
              <a:solidFill>
                <a:srgbClr val="0070C0"/>
              </a:solidFill>
              <a:cs typeface="B Yas" panose="00000400000000000000" pitchFamily="2" charset="-78"/>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36374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632</TotalTime>
  <Words>3048</Words>
  <Application>Microsoft Office PowerPoint</Application>
  <PresentationFormat>Widescreen</PresentationFormat>
  <Paragraphs>167</Paragraphs>
  <Slides>17</Slides>
  <Notes>1</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B Lotus</vt:lpstr>
      <vt:lpstr>B Tabassom</vt:lpstr>
      <vt:lpstr>B Yas</vt:lpstr>
      <vt:lpstr>Calibri</vt:lpstr>
      <vt:lpstr>Century Gothic</vt:lpstr>
      <vt:lpstr>Tahoma</vt:lpstr>
      <vt:lpstr>Wingdings</vt:lpstr>
      <vt:lpstr>Wingdings 3</vt:lpstr>
      <vt:lpstr>Wisp</vt:lpstr>
      <vt:lpstr>به نام خدا  </vt:lpstr>
      <vt:lpstr>آزمونهای عینی</vt:lpstr>
      <vt:lpstr>آزمون صحیح- غلط</vt:lpstr>
      <vt:lpstr>ادامه انواع آزمونهای صحیح-غلط</vt:lpstr>
      <vt:lpstr>تهیه سوالهای صحیح- غلط</vt:lpstr>
      <vt:lpstr>ادامه تهیه سوالهای صحیح- غلط</vt:lpstr>
      <vt:lpstr>ادامه تهیه سوالهای صحیح- غلط</vt:lpstr>
      <vt:lpstr>ادامه تهیه سوالهای صحیح- غلط</vt:lpstr>
      <vt:lpstr>قواعد تهیّۀ سوال‌های صحیح - غلط </vt:lpstr>
      <vt:lpstr>قواعد تهیّۀ سوال‌های صحیح - غلط </vt:lpstr>
      <vt:lpstr>قواعد تهیّۀ سوال‌های صحیح - غلط </vt:lpstr>
      <vt:lpstr>قواعد تهیّۀ سوال‌های صحیح - غلط </vt:lpstr>
      <vt:lpstr>قواعد تهیّۀ سوال‌های صحیح - غلط </vt:lpstr>
      <vt:lpstr>قواعد تهیّۀ سوال‌های صحیح - غلط </vt:lpstr>
      <vt:lpstr>قواعد تهیّۀ سوال‌های صحیح - غلط </vt:lpstr>
      <vt:lpstr>امتیازها و محدودیت های آزمونهای صحیح-غلط</vt:lpstr>
      <vt:lpstr>موارد استفاده آزمونهای صحیح- غلط</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psychlogy</dc:creator>
  <cp:lastModifiedBy>Education</cp:lastModifiedBy>
  <cp:revision>155</cp:revision>
  <dcterms:created xsi:type="dcterms:W3CDTF">2020-04-20T05:41:30Z</dcterms:created>
  <dcterms:modified xsi:type="dcterms:W3CDTF">2020-05-27T15:55:31Z</dcterms:modified>
</cp:coreProperties>
</file>