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7" r:id="rId2"/>
    <p:sldId id="258" r:id="rId3"/>
    <p:sldId id="259" r:id="rId4"/>
    <p:sldId id="260" r:id="rId5"/>
    <p:sldId id="261" r:id="rId6"/>
    <p:sldId id="262" r:id="rId7"/>
    <p:sldId id="263" r:id="rId8"/>
    <p:sldId id="266" r:id="rId9"/>
    <p:sldId id="267" r:id="rId10"/>
    <p:sldId id="268" r:id="rId11"/>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0" autoAdjust="0"/>
    <p:restoredTop sz="94660"/>
  </p:normalViewPr>
  <p:slideViewPr>
    <p:cSldViewPr snapToGrid="0">
      <p:cViewPr varScale="1">
        <p:scale>
          <a:sx n="80" d="100"/>
          <a:sy n="80" d="100"/>
        </p:scale>
        <p:origin x="37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2027BCB8-1EA3-46B4-A51C-DAA2193A9B96}" type="datetimeFigureOut">
              <a:rPr lang="fa-IR" smtClean="0"/>
              <a:t>1441/10/12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70488C7-C483-4E6E-ADB9-D0D4CF4A6390}" type="slidenum">
              <a:rPr lang="fa-IR" smtClean="0"/>
              <a:t>‹#›</a:t>
            </a:fld>
            <a:endParaRPr lang="fa-IR"/>
          </a:p>
        </p:txBody>
      </p:sp>
    </p:spTree>
    <p:extLst>
      <p:ext uri="{BB962C8B-B14F-4D97-AF65-F5344CB8AC3E}">
        <p14:creationId xmlns:p14="http://schemas.microsoft.com/office/powerpoint/2010/main" val="2899022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2027BCB8-1EA3-46B4-A51C-DAA2193A9B96}" type="datetimeFigureOut">
              <a:rPr lang="fa-IR" smtClean="0"/>
              <a:t>1441/10/12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70488C7-C483-4E6E-ADB9-D0D4CF4A6390}" type="slidenum">
              <a:rPr lang="fa-IR" smtClean="0"/>
              <a:t>‹#›</a:t>
            </a:fld>
            <a:endParaRPr lang="fa-IR"/>
          </a:p>
        </p:txBody>
      </p:sp>
    </p:spTree>
    <p:extLst>
      <p:ext uri="{BB962C8B-B14F-4D97-AF65-F5344CB8AC3E}">
        <p14:creationId xmlns:p14="http://schemas.microsoft.com/office/powerpoint/2010/main" val="2641922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2027BCB8-1EA3-46B4-A51C-DAA2193A9B96}" type="datetimeFigureOut">
              <a:rPr lang="fa-IR" smtClean="0"/>
              <a:t>1441/10/12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70488C7-C483-4E6E-ADB9-D0D4CF4A6390}" type="slidenum">
              <a:rPr lang="fa-IR" smtClean="0"/>
              <a:t>‹#›</a:t>
            </a:fld>
            <a:endParaRPr lang="fa-IR"/>
          </a:p>
        </p:txBody>
      </p:sp>
    </p:spTree>
    <p:extLst>
      <p:ext uri="{BB962C8B-B14F-4D97-AF65-F5344CB8AC3E}">
        <p14:creationId xmlns:p14="http://schemas.microsoft.com/office/powerpoint/2010/main" val="3676793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2027BCB8-1EA3-46B4-A51C-DAA2193A9B96}" type="datetimeFigureOut">
              <a:rPr lang="fa-IR" smtClean="0"/>
              <a:t>1441/10/12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70488C7-C483-4E6E-ADB9-D0D4CF4A6390}" type="slidenum">
              <a:rPr lang="fa-IR" smtClean="0"/>
              <a:t>‹#›</a:t>
            </a:fld>
            <a:endParaRPr lang="fa-IR"/>
          </a:p>
        </p:txBody>
      </p:sp>
    </p:spTree>
    <p:extLst>
      <p:ext uri="{BB962C8B-B14F-4D97-AF65-F5344CB8AC3E}">
        <p14:creationId xmlns:p14="http://schemas.microsoft.com/office/powerpoint/2010/main" val="3949495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27BCB8-1EA3-46B4-A51C-DAA2193A9B96}" type="datetimeFigureOut">
              <a:rPr lang="fa-IR" smtClean="0"/>
              <a:t>1441/10/12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70488C7-C483-4E6E-ADB9-D0D4CF4A6390}" type="slidenum">
              <a:rPr lang="fa-IR" smtClean="0"/>
              <a:t>‹#›</a:t>
            </a:fld>
            <a:endParaRPr lang="fa-IR"/>
          </a:p>
        </p:txBody>
      </p:sp>
    </p:spTree>
    <p:extLst>
      <p:ext uri="{BB962C8B-B14F-4D97-AF65-F5344CB8AC3E}">
        <p14:creationId xmlns:p14="http://schemas.microsoft.com/office/powerpoint/2010/main" val="367803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2027BCB8-1EA3-46B4-A51C-DAA2193A9B96}" type="datetimeFigureOut">
              <a:rPr lang="fa-IR" smtClean="0"/>
              <a:t>1441/10/12</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670488C7-C483-4E6E-ADB9-D0D4CF4A6390}" type="slidenum">
              <a:rPr lang="fa-IR" smtClean="0"/>
              <a:t>‹#›</a:t>
            </a:fld>
            <a:endParaRPr lang="fa-IR"/>
          </a:p>
        </p:txBody>
      </p:sp>
    </p:spTree>
    <p:extLst>
      <p:ext uri="{BB962C8B-B14F-4D97-AF65-F5344CB8AC3E}">
        <p14:creationId xmlns:p14="http://schemas.microsoft.com/office/powerpoint/2010/main" val="1082462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2027BCB8-1EA3-46B4-A51C-DAA2193A9B96}" type="datetimeFigureOut">
              <a:rPr lang="fa-IR" smtClean="0"/>
              <a:t>1441/10/12</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670488C7-C483-4E6E-ADB9-D0D4CF4A6390}" type="slidenum">
              <a:rPr lang="fa-IR" smtClean="0"/>
              <a:t>‹#›</a:t>
            </a:fld>
            <a:endParaRPr lang="fa-IR"/>
          </a:p>
        </p:txBody>
      </p:sp>
    </p:spTree>
    <p:extLst>
      <p:ext uri="{BB962C8B-B14F-4D97-AF65-F5344CB8AC3E}">
        <p14:creationId xmlns:p14="http://schemas.microsoft.com/office/powerpoint/2010/main" val="2103448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2027BCB8-1EA3-46B4-A51C-DAA2193A9B96}" type="datetimeFigureOut">
              <a:rPr lang="fa-IR" smtClean="0"/>
              <a:t>1441/10/12</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670488C7-C483-4E6E-ADB9-D0D4CF4A6390}" type="slidenum">
              <a:rPr lang="fa-IR" smtClean="0"/>
              <a:t>‹#›</a:t>
            </a:fld>
            <a:endParaRPr lang="fa-IR"/>
          </a:p>
        </p:txBody>
      </p:sp>
    </p:spTree>
    <p:extLst>
      <p:ext uri="{BB962C8B-B14F-4D97-AF65-F5344CB8AC3E}">
        <p14:creationId xmlns:p14="http://schemas.microsoft.com/office/powerpoint/2010/main" val="3496597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27BCB8-1EA3-46B4-A51C-DAA2193A9B96}" type="datetimeFigureOut">
              <a:rPr lang="fa-IR" smtClean="0"/>
              <a:t>1441/10/12</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670488C7-C483-4E6E-ADB9-D0D4CF4A6390}" type="slidenum">
              <a:rPr lang="fa-IR" smtClean="0"/>
              <a:t>‹#›</a:t>
            </a:fld>
            <a:endParaRPr lang="fa-IR"/>
          </a:p>
        </p:txBody>
      </p:sp>
    </p:spTree>
    <p:extLst>
      <p:ext uri="{BB962C8B-B14F-4D97-AF65-F5344CB8AC3E}">
        <p14:creationId xmlns:p14="http://schemas.microsoft.com/office/powerpoint/2010/main" val="3596709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27BCB8-1EA3-46B4-A51C-DAA2193A9B96}" type="datetimeFigureOut">
              <a:rPr lang="fa-IR" smtClean="0"/>
              <a:t>1441/10/12</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670488C7-C483-4E6E-ADB9-D0D4CF4A6390}" type="slidenum">
              <a:rPr lang="fa-IR" smtClean="0"/>
              <a:t>‹#›</a:t>
            </a:fld>
            <a:endParaRPr lang="fa-IR"/>
          </a:p>
        </p:txBody>
      </p:sp>
    </p:spTree>
    <p:extLst>
      <p:ext uri="{BB962C8B-B14F-4D97-AF65-F5344CB8AC3E}">
        <p14:creationId xmlns:p14="http://schemas.microsoft.com/office/powerpoint/2010/main" val="4247427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27BCB8-1EA3-46B4-A51C-DAA2193A9B96}" type="datetimeFigureOut">
              <a:rPr lang="fa-IR" smtClean="0"/>
              <a:t>1441/10/12</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670488C7-C483-4E6E-ADB9-D0D4CF4A6390}" type="slidenum">
              <a:rPr lang="fa-IR" smtClean="0"/>
              <a:t>‹#›</a:t>
            </a:fld>
            <a:endParaRPr lang="fa-IR"/>
          </a:p>
        </p:txBody>
      </p:sp>
    </p:spTree>
    <p:extLst>
      <p:ext uri="{BB962C8B-B14F-4D97-AF65-F5344CB8AC3E}">
        <p14:creationId xmlns:p14="http://schemas.microsoft.com/office/powerpoint/2010/main" val="3019642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027BCB8-1EA3-46B4-A51C-DAA2193A9B96}" type="datetimeFigureOut">
              <a:rPr lang="fa-IR" smtClean="0"/>
              <a:t>1441/10/12</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70488C7-C483-4E6E-ADB9-D0D4CF4A6390}" type="slidenum">
              <a:rPr lang="fa-IR" smtClean="0"/>
              <a:t>‹#›</a:t>
            </a:fld>
            <a:endParaRPr lang="fa-IR"/>
          </a:p>
        </p:txBody>
      </p:sp>
    </p:spTree>
    <p:extLst>
      <p:ext uri="{BB962C8B-B14F-4D97-AF65-F5344CB8AC3E}">
        <p14:creationId xmlns:p14="http://schemas.microsoft.com/office/powerpoint/2010/main" val="2402167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بسم الله الرحمن الرحیم</a:t>
            </a:r>
            <a:endParaRPr lang="fa-IR" dirty="0"/>
          </a:p>
        </p:txBody>
      </p:sp>
      <p:sp>
        <p:nvSpPr>
          <p:cNvPr id="3" name="Content Placeholder 2"/>
          <p:cNvSpPr>
            <a:spLocks noGrp="1"/>
          </p:cNvSpPr>
          <p:nvPr>
            <p:ph idx="1"/>
          </p:nvPr>
        </p:nvSpPr>
        <p:spPr/>
        <p:txBody>
          <a:bodyPr>
            <a:normAutofit/>
          </a:bodyPr>
          <a:lstStyle/>
          <a:p>
            <a:r>
              <a:rPr lang="fa-IR" dirty="0" smtClean="0"/>
              <a:t>نگارش خلاق </a:t>
            </a:r>
          </a:p>
          <a:p>
            <a:r>
              <a:rPr lang="fa-IR" dirty="0" smtClean="0"/>
              <a:t>حاجی قاسملو</a:t>
            </a:r>
          </a:p>
          <a:p>
            <a:r>
              <a:rPr lang="fa-IR" smtClean="0"/>
              <a:t>جلسه چهارم</a:t>
            </a:r>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00490472"/>
      </p:ext>
    </p:extLst>
  </p:cSld>
  <p:clrMapOvr>
    <a:masterClrMapping/>
  </p:clrMapOvr>
  <mc:AlternateContent xmlns:mc="http://schemas.openxmlformats.org/markup-compatibility/2006">
    <mc:Choice xmlns:p14="http://schemas.microsoft.com/office/powerpoint/2010/main" Requires="p14">
      <p:transition spd="slow" p14:dur="2000" advTm="9667"/>
    </mc:Choice>
    <mc:Fallback>
      <p:transition spd="slow" advTm="9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smtClean="0"/>
              <a:t>بخش آغازین</a:t>
            </a:r>
            <a:r>
              <a:rPr lang="fa-IR" dirty="0" smtClean="0"/>
              <a:t>، </a:t>
            </a:r>
            <a:r>
              <a:rPr lang="fa-IR" b="1" dirty="0" smtClean="0"/>
              <a:t>بخش میانی</a:t>
            </a:r>
            <a:r>
              <a:rPr lang="fa-IR" dirty="0" smtClean="0"/>
              <a:t>، </a:t>
            </a:r>
            <a:r>
              <a:rPr lang="fa-IR" b="1" dirty="0" smtClean="0"/>
              <a:t>بخش پایانی</a:t>
            </a:r>
            <a:r>
              <a:rPr lang="en-US" dirty="0" smtClean="0"/>
              <a:t/>
            </a:r>
            <a:br>
              <a:rPr lang="en-US" dirty="0" smtClean="0"/>
            </a:br>
            <a:endParaRPr lang="fa-IR" dirty="0"/>
          </a:p>
        </p:txBody>
      </p:sp>
      <p:sp>
        <p:nvSpPr>
          <p:cNvPr id="3" name="Content Placeholder 2"/>
          <p:cNvSpPr>
            <a:spLocks noGrp="1"/>
          </p:cNvSpPr>
          <p:nvPr>
            <p:ph idx="1"/>
          </p:nvPr>
        </p:nvSpPr>
        <p:spPr/>
        <p:txBody>
          <a:bodyPr>
            <a:normAutofit fontScale="92500" lnSpcReduction="10000"/>
          </a:bodyPr>
          <a:lstStyle/>
          <a:p>
            <a:r>
              <a:rPr lang="fa-IR" dirty="0" smtClean="0"/>
              <a:t>بخش آغازین : این </a:t>
            </a:r>
            <a:r>
              <a:rPr lang="fa-IR" dirty="0"/>
              <a:t>بخش از نگارش خلاقانه غالبا جهت گیری کلی نوشته را نشان می­دهد در این بخش صحنه داستان و همچنین شخصیت ها معرفی می­شوند. </a:t>
            </a:r>
            <a:endParaRPr lang="en-US" dirty="0"/>
          </a:p>
          <a:p>
            <a:r>
              <a:rPr lang="fa-IR" dirty="0"/>
              <a:t>بخش آغازین معمولا شامل : توصیف (شخصیت ها، صحنه یا اهداف) </a:t>
            </a:r>
            <a:endParaRPr lang="en-US" dirty="0"/>
          </a:p>
          <a:p>
            <a:r>
              <a:rPr lang="fa-IR" dirty="0"/>
              <a:t>اطلاعات ضروری (برای اینکه خواننده در زمان و مکان موردنظر قرار گیرد) </a:t>
            </a:r>
            <a:endParaRPr lang="en-US" dirty="0"/>
          </a:p>
          <a:p>
            <a:r>
              <a:rPr lang="fa-IR" dirty="0"/>
              <a:t>اطلاعات پیش زمینه­ای (برای تکمیل اطلاعات ضروری در گذشته)</a:t>
            </a:r>
            <a:endParaRPr lang="en-US" dirty="0"/>
          </a:p>
          <a:p>
            <a:r>
              <a:rPr lang="fa-IR" dirty="0" smtClean="0"/>
              <a:t>بخش میانی: این </a:t>
            </a:r>
            <a:r>
              <a:rPr lang="fa-IR" dirty="0"/>
              <a:t>بخش در نگارش خلاقانه پیچیدگی خاص خود را دارد، چرا که موقعیت آغازین با عوامل جدید ادغام می­شود. به عبارت دیگر، در این بخش نه تنها کنش­ها ظاهر شده و پیش می­روند، بلکه شخصیت­ها نیز به نحوی به این کنش­ها پاسخ می­دهند. یک متن میانی احتمالا شامل موارد زیر است : </a:t>
            </a:r>
            <a:r>
              <a:rPr lang="fa-IR" dirty="0" smtClean="0"/>
              <a:t> </a:t>
            </a:r>
            <a:r>
              <a:rPr lang="fa-IR" dirty="0"/>
              <a:t>رویدادهایی که زنجیره ای از علت و معلول را نشان می­دهد</a:t>
            </a:r>
            <a:r>
              <a:rPr lang="fa-IR" dirty="0" smtClean="0"/>
              <a:t>.</a:t>
            </a:r>
          </a:p>
          <a:p>
            <a:r>
              <a:rPr lang="fa-IR" dirty="0" smtClean="0"/>
              <a:t>بخش پایانی این </a:t>
            </a:r>
            <a:r>
              <a:rPr lang="fa-IR" dirty="0"/>
              <a:t>بخش در نگارش خلاقانه رزولوشن نامیده می شود، چرا که اغلب، مسئله داستان در این بخش حل می شود یا به شیوه ای کم رنگ می شود. </a:t>
            </a:r>
            <a:endParaRPr lang="en-US" dirty="0"/>
          </a:p>
          <a:p>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50361986"/>
      </p:ext>
    </p:extLst>
  </p:cSld>
  <p:clrMapOvr>
    <a:masterClrMapping/>
  </p:clrMapOvr>
  <mc:AlternateContent xmlns:mc="http://schemas.openxmlformats.org/markup-compatibility/2006" xmlns:p14="http://schemas.microsoft.com/office/powerpoint/2010/main">
    <mc:Choice Requires="p14">
      <p:transition spd="slow" p14:dur="2000" advTm="198647"/>
    </mc:Choice>
    <mc:Fallback xmlns="">
      <p:transition spd="slow" advTm="198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t>داستان کوتاه</a:t>
            </a:r>
            <a:r>
              <a:rPr lang="en-US" dirty="0" smtClean="0"/>
              <a:t/>
            </a:r>
            <a:br>
              <a:rPr lang="en-US" dirty="0" smtClean="0"/>
            </a:br>
            <a:endParaRPr lang="fa-IR" dirty="0"/>
          </a:p>
        </p:txBody>
      </p:sp>
      <p:sp>
        <p:nvSpPr>
          <p:cNvPr id="3" name="Content Placeholder 2"/>
          <p:cNvSpPr>
            <a:spLocks noGrp="1"/>
          </p:cNvSpPr>
          <p:nvPr>
            <p:ph idx="1"/>
          </p:nvPr>
        </p:nvSpPr>
        <p:spPr/>
        <p:txBody>
          <a:bodyPr>
            <a:normAutofit lnSpcReduction="10000"/>
          </a:bodyPr>
          <a:lstStyle/>
          <a:p>
            <a:r>
              <a:rPr lang="fa-IR" dirty="0" smtClean="0"/>
              <a:t>داستان کوتاه، یک نوشته تخیلی است که کوتاه تر از داستان بلند است و معمولا چند شخصیت محدود دارد. در داستان کوتاه، طرح پیچیده­ای مانند آنچه در داستان بلند است، وجود ندارد و درواقع یک روایت مختصر است. داستان کوتاه نوین، در قرن نوزدهم در آلمان، آمریکا، فرانسه و روسیه شکل گرفت و اولین فردی که با دقت به بررسی آن پرداخت ادگارآلن پو است. مشهورترین نویسندگان اروپایی و آمریکایی عبارت هستند از کی دو موپاسان، آنتوان چخوف، شرود اندرسن، او هنری، ارنست همینگوی و....</a:t>
            </a:r>
            <a:endParaRPr lang="en-US" dirty="0" smtClean="0"/>
          </a:p>
          <a:p>
            <a:r>
              <a:rPr lang="fa-IR" dirty="0" smtClean="0"/>
              <a:t>از داستان­های مشهور کوتاه در ایران در قرون وسطی می­توان به داستان­های کوتاه شاهنامه همچون ضحاک و بیژن و منیژه اشاره کرد. از جمله نخستین داستانهای کوتاه نوین در ایران یکی بود یکی نبود اثر محمدعلی جمال زاده است که در سال ۱۳۰۰ منتشر شد. پس از جمال زاده می توان از نویسندگانی مانند صادق هدایت، بزرگ علوی، صادق چوسک، جلال آل احمد نام برد.</a:t>
            </a:r>
            <a:endParaRPr lang="en-US" dirty="0" smtClean="0"/>
          </a:p>
          <a:p>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19885116"/>
      </p:ext>
    </p:extLst>
  </p:cSld>
  <p:clrMapOvr>
    <a:masterClrMapping/>
  </p:clrMapOvr>
  <mc:AlternateContent xmlns:mc="http://schemas.openxmlformats.org/markup-compatibility/2006" xmlns:p14="http://schemas.microsoft.com/office/powerpoint/2010/main">
    <mc:Choice Requires="p14">
      <p:transition spd="slow" p14:dur="2000" advTm="119728"/>
    </mc:Choice>
    <mc:Fallback xmlns="">
      <p:transition spd="slow" advTm="119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t>داستانک</a:t>
            </a:r>
            <a:r>
              <a:rPr lang="en-US" dirty="0" smtClean="0"/>
              <a:t/>
            </a:r>
            <a:br>
              <a:rPr lang="en-US" dirty="0" smtClean="0"/>
            </a:br>
            <a:endParaRPr lang="fa-IR" dirty="0"/>
          </a:p>
        </p:txBody>
      </p:sp>
      <p:sp>
        <p:nvSpPr>
          <p:cNvPr id="3" name="Content Placeholder 2"/>
          <p:cNvSpPr>
            <a:spLocks noGrp="1"/>
          </p:cNvSpPr>
          <p:nvPr>
            <p:ph idx="1"/>
          </p:nvPr>
        </p:nvSpPr>
        <p:spPr/>
        <p:txBody>
          <a:bodyPr/>
          <a:lstStyle/>
          <a:p>
            <a:r>
              <a:rPr lang="fa-IR" dirty="0" smtClean="0"/>
              <a:t>داستانک </a:t>
            </a:r>
            <a:r>
              <a:rPr lang="fa-IR" dirty="0"/>
              <a:t>(داستان کوتاه کوتاه)، روایت کوتاه و ساختار یافته ای است که اغلب دارای لحنی واقعی و هزلی است. داستانک در دوره قرون وسطی در ایتالیا ظهور کرد و بر اساس وقایع محلی که طنز آمیز سیاسی یا عشق در طبیعت بودند، ظهور کرد. این گونه داستان کوتاه­تر از داستان کوتاه است و از پانصد کلمه کمتر و از هزار و پانصد کلمه بیشتر نمی­باشد. داستانک همه عناصر داستان کوتاه را دارد، البته این عناصر با ایجاز و اختصار همراه هستند داستانک اغلب لطيفه گسترش یافته و استادانه­ای است که پایانی تکان دهنده و غافلگیرکننده دارد.</a:t>
            </a:r>
            <a:endParaRPr lang="en-US" dirty="0"/>
          </a:p>
          <a:p>
            <a:r>
              <a:rPr lang="fa-IR" dirty="0"/>
              <a:t>با توجه به اینکه داستانک دارای کلمات محدودی است، امکان ارائه یک نمونه از داستانک  با عنوان قدرت بخشش در این بخش فراهم است. </a:t>
            </a:r>
            <a:endParaRPr lang="en-US" dirty="0"/>
          </a:p>
          <a:p>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27047686"/>
      </p:ext>
    </p:extLst>
  </p:cSld>
  <p:clrMapOvr>
    <a:masterClrMapping/>
  </p:clrMapOvr>
  <mc:AlternateContent xmlns:mc="http://schemas.openxmlformats.org/markup-compatibility/2006" xmlns:p14="http://schemas.microsoft.com/office/powerpoint/2010/main">
    <mc:Choice Requires="p14">
      <p:transition spd="slow" p14:dur="2000" advTm="67052"/>
    </mc:Choice>
    <mc:Fallback xmlns="">
      <p:transition spd="slow" advTm="67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قدرت بخشش</a:t>
            </a:r>
            <a:r>
              <a:rPr lang="en-US" dirty="0" smtClean="0"/>
              <a:t/>
            </a:r>
            <a:br>
              <a:rPr lang="en-US" dirty="0" smtClean="0"/>
            </a:br>
            <a:endParaRPr lang="fa-IR" dirty="0"/>
          </a:p>
        </p:txBody>
      </p:sp>
      <p:sp>
        <p:nvSpPr>
          <p:cNvPr id="3" name="Content Placeholder 2"/>
          <p:cNvSpPr>
            <a:spLocks noGrp="1"/>
          </p:cNvSpPr>
          <p:nvPr>
            <p:ph idx="1"/>
          </p:nvPr>
        </p:nvSpPr>
        <p:spPr/>
        <p:txBody>
          <a:bodyPr>
            <a:normAutofit/>
          </a:bodyPr>
          <a:lstStyle/>
          <a:p>
            <a:r>
              <a:rPr lang="fa-IR" dirty="0" smtClean="0"/>
              <a:t>بانوی </a:t>
            </a:r>
            <a:r>
              <a:rPr lang="fa-IR" dirty="0"/>
              <a:t>خردمندی در کوهستان سفر می­کرد که سنگ گران قیمتی را در جوی آبی پیدا کرد. روز بعد به مسافری رسید که گرسنه بود. بانوی خردمند کیفش را باز کرد تا در غذایش با مسافر شریک شود. مسافر گرسنه، سنگ قیمتی را در کیف بانوی خردمند دیده از آن خوشش آمد و از او خواست که آن سنگ را به او بدهد. زن خردمند هم بی­درنگ، سنگ را به او داد. مسافر بسیار شادمان شد و از این که شانس به او روی کرده بود، از خوشحالی سر از پا نمی­شناخت. او می­دانست که جواهر به قدری با ارزش است که تا آخر عمر می­تواند راحت زندگی کند، ولی چند روز بعد، مرد مسافر به راه افتاد تا هرچه زودتر، بانوی خردمند را پیدا کند. هنگامی که او را یافت. سنگ را پس داد و گفت: «خیلی فکر کردم. می­دانم این سنگ چقدر با ارزش است، اما آن را به تو پس می­دهم با این امید که چیزی ارزشمندتر از آن به من بدهی. اگر می­توانی، آن محبتی را به من بده که به تو قدرت داد این سنگ را به من ببخشی.»</a:t>
            </a:r>
            <a:endParaRPr lang="en-US" dirty="0"/>
          </a:p>
          <a:p>
            <a:endParaRPr lang="fa-IR"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86990912"/>
      </p:ext>
    </p:extLst>
  </p:cSld>
  <p:clrMapOvr>
    <a:masterClrMapping/>
  </p:clrMapOvr>
  <mc:AlternateContent xmlns:mc="http://schemas.openxmlformats.org/markup-compatibility/2006" xmlns:p14="http://schemas.microsoft.com/office/powerpoint/2010/main">
    <mc:Choice Requires="p14">
      <p:transition spd="slow" p14:dur="2000" advTm="84296"/>
    </mc:Choice>
    <mc:Fallback xmlns="">
      <p:transition spd="slow" advTm="84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t>گام های نگارش</a:t>
            </a:r>
            <a:r>
              <a:rPr lang="en-US" dirty="0" smtClean="0"/>
              <a:t/>
            </a:r>
            <a:br>
              <a:rPr lang="en-US" dirty="0" smtClean="0"/>
            </a:br>
            <a:endParaRPr lang="fa-IR" dirty="0"/>
          </a:p>
        </p:txBody>
      </p:sp>
      <p:sp>
        <p:nvSpPr>
          <p:cNvPr id="3" name="Content Placeholder 2"/>
          <p:cNvSpPr>
            <a:spLocks noGrp="1"/>
          </p:cNvSpPr>
          <p:nvPr>
            <p:ph idx="1"/>
          </p:nvPr>
        </p:nvSpPr>
        <p:spPr/>
        <p:txBody>
          <a:bodyPr>
            <a:normAutofit fontScale="77500" lnSpcReduction="20000"/>
          </a:bodyPr>
          <a:lstStyle/>
          <a:p>
            <a:r>
              <a:rPr lang="fa-IR" dirty="0" smtClean="0"/>
              <a:t>نوشتن </a:t>
            </a:r>
            <a:r>
              <a:rPr lang="fa-IR" dirty="0"/>
              <a:t>به نطر ساده می­آید. اولین جمله را پیدا می­کنید، شروع به نوشتن می­کنید. همانطور ادامه می­دهید. در حین کار متوجه می­شوید که چه نوشته جالبی شده است و به همین نحو، مطلب خود را به پایان می­رسانید.</a:t>
            </a:r>
            <a:endParaRPr lang="en-US" dirty="0"/>
          </a:p>
          <a:p>
            <a:r>
              <a:rPr lang="fa-IR" dirty="0"/>
              <a:t>نکته قابل توجه آن است که اولین جمله را چگونه باید نوشت که توجه خواننده را جلب کند. برای نوشتن چنین جمله­ای کجا باید رفت؟ اگر ذهن شما مانند یک کاغذ سفید خالی از مطلب باشد چه باید کرد؟ بعضی مواقع نوشتن همان طور که در فیلم­ها می­بینید اتفاق می­افتد!</a:t>
            </a:r>
            <a:endParaRPr lang="en-US" dirty="0"/>
          </a:p>
          <a:p>
            <a:r>
              <a:rPr lang="fa-IR" dirty="0"/>
              <a:t>پشت میر می­نشنید، مداد خود را می­تراشید، الهام می­گیرید، شروع به نوشتن می­کنید و مطلب خارق العاده­ای به وجود می­آورید. در این صورت، نوشتن بسیار جالب خواهد بود. اگر فردی بتواند به این صورت بنویسد، دیگر نیازی به خواندن این بخش از کتاب ندارد. در واقع در این بخش می­خواهیم به این مسئله بپردازیم زمانی که نوک مداد را تراشیده و یک برگ کاغذ سفید را در مقابل خود قرار داده­ایم، ولی هیچ ایده­ای در ذهن برای نوشتن نداریم، چه باید بکنیم؟</a:t>
            </a:r>
            <a:endParaRPr lang="en-US" dirty="0"/>
          </a:p>
          <a:p>
            <a:r>
              <a:rPr lang="fa-IR" dirty="0"/>
              <a:t>طبق شیوه­ای که در بعضی از کتاب­ها برای نوشتن ارائه می­شود ابتدا باید فکر کرده و سپس اقدام به نوشتن کنید. این شیوه به نظر منطقی می­آید، اما برای همه کاربرد ندارد.</a:t>
            </a:r>
            <a:endParaRPr lang="en-US" dirty="0"/>
          </a:p>
          <a:p>
            <a:r>
              <a:rPr lang="fa-IR" dirty="0"/>
              <a:t>از این جهت این شیوه برای همه کاربردی نیست که جملة «این ایده احمقانه است و خوب نیست» در ذهن افراد تکرار می­شود. این افراد باید به دنبال راهی برای خفه کردن این صدا باشد تا بتوانند مطالب موجود در ذهن خود را به روی كاغذ بیاورند.</a:t>
            </a:r>
            <a:endParaRPr lang="en-US" dirty="0"/>
          </a:p>
          <a:p>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48212796"/>
      </p:ext>
    </p:extLst>
  </p:cSld>
  <p:clrMapOvr>
    <a:masterClrMapping/>
  </p:clrMapOvr>
  <mc:AlternateContent xmlns:mc="http://schemas.openxmlformats.org/markup-compatibility/2006" xmlns:p14="http://schemas.microsoft.com/office/powerpoint/2010/main">
    <mc:Choice Requires="p14">
      <p:transition spd="slow" p14:dur="2000" advTm="123992"/>
    </mc:Choice>
    <mc:Fallback xmlns="">
      <p:transition spd="slow" advTm="123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t>پنج گام نوشتن </a:t>
            </a:r>
            <a:r>
              <a:rPr lang="en-US" dirty="0" smtClean="0"/>
              <a:t/>
            </a:r>
            <a:br>
              <a:rPr lang="en-US" dirty="0" smtClean="0"/>
            </a:br>
            <a:endParaRPr lang="fa-IR" dirty="0"/>
          </a:p>
        </p:txBody>
      </p:sp>
      <p:sp>
        <p:nvSpPr>
          <p:cNvPr id="3" name="Content Placeholder 2"/>
          <p:cNvSpPr>
            <a:spLocks noGrp="1"/>
          </p:cNvSpPr>
          <p:nvPr>
            <p:ph idx="1"/>
          </p:nvPr>
        </p:nvSpPr>
        <p:spPr/>
        <p:txBody>
          <a:bodyPr/>
          <a:lstStyle/>
          <a:p>
            <a:r>
              <a:rPr lang="fa-IR" dirty="0" smtClean="0"/>
              <a:t>در </a:t>
            </a:r>
            <a:r>
              <a:rPr lang="fa-IR" dirty="0"/>
              <a:t>این کتاب برای نوشتن </a:t>
            </a:r>
            <a:r>
              <a:rPr lang="fa-IR" dirty="0" smtClean="0"/>
              <a:t>پنج </a:t>
            </a:r>
            <a:r>
              <a:rPr lang="fa-IR" dirty="0"/>
              <a:t>گام در نظر گرفته شده است، که به شرح زیر است</a:t>
            </a:r>
            <a:r>
              <a:rPr lang="fa-IR" dirty="0" smtClean="0"/>
              <a:t>.</a:t>
            </a:r>
          </a:p>
          <a:p>
            <a:endParaRPr lang="en-US" dirty="0"/>
          </a:p>
          <a:p>
            <a:r>
              <a:rPr lang="fa-IR" dirty="0"/>
              <a:t>گام اول: پیدا کردن ایده </a:t>
            </a:r>
            <a:endParaRPr lang="fa-IR" dirty="0" smtClean="0"/>
          </a:p>
          <a:p>
            <a:r>
              <a:rPr lang="fa-IR" dirty="0"/>
              <a:t>گام دوم: انتخاب ایده </a:t>
            </a:r>
            <a:endParaRPr lang="en-US" dirty="0"/>
          </a:p>
          <a:p>
            <a:r>
              <a:rPr lang="fa-IR" dirty="0"/>
              <a:t>گام سوم: طرح کلی</a:t>
            </a:r>
            <a:endParaRPr lang="en-US" dirty="0"/>
          </a:p>
          <a:p>
            <a:r>
              <a:rPr lang="fa-IR" dirty="0"/>
              <a:t>گام چهارم: نگارش پیش نویس </a:t>
            </a:r>
            <a:r>
              <a:rPr lang="fa-IR" dirty="0" smtClean="0"/>
              <a:t>اولیه</a:t>
            </a:r>
          </a:p>
          <a:p>
            <a:r>
              <a:rPr lang="fa-IR" dirty="0" smtClean="0"/>
              <a:t>گام پنجم: بازنگری</a:t>
            </a:r>
          </a:p>
          <a:p>
            <a:endParaRPr lang="en-US" dirty="0"/>
          </a:p>
          <a:p>
            <a:endParaRPr lang="en-US" dirty="0"/>
          </a:p>
          <a:p>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99242279"/>
      </p:ext>
    </p:extLst>
  </p:cSld>
  <p:clrMapOvr>
    <a:masterClrMapping/>
  </p:clrMapOvr>
  <mc:AlternateContent xmlns:mc="http://schemas.openxmlformats.org/markup-compatibility/2006" xmlns:p14="http://schemas.microsoft.com/office/powerpoint/2010/main">
    <mc:Choice Requires="p14">
      <p:transition spd="slow" p14:dur="2000" advTm="74697"/>
    </mc:Choice>
    <mc:Fallback xmlns="">
      <p:transition spd="slow" advTm="74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گام اول</a:t>
            </a:r>
            <a:endParaRPr lang="fa-IR" dirty="0"/>
          </a:p>
        </p:txBody>
      </p:sp>
      <p:sp>
        <p:nvSpPr>
          <p:cNvPr id="3" name="Content Placeholder 2"/>
          <p:cNvSpPr>
            <a:spLocks noGrp="1"/>
          </p:cNvSpPr>
          <p:nvPr>
            <p:ph idx="1"/>
          </p:nvPr>
        </p:nvSpPr>
        <p:spPr/>
        <p:txBody>
          <a:bodyPr>
            <a:normAutofit fontScale="92500" lnSpcReduction="10000"/>
          </a:bodyPr>
          <a:lstStyle/>
          <a:p>
            <a:r>
              <a:rPr lang="fa-IR" dirty="0"/>
              <a:t>ایده ها از خیلی جاها گرفته می­شوند. ولی تنها جایی که نمی­توان در آن دنبال ایده گشت، یک صفحه کاغذ سفید است. یک برگ کاغذ سفید رنگ شمارا به جایی بیشتر از یک صفحه خالی هدایت نخواهد کرد. به هرحال هر چیزی بهتر از یک صفحه کاغذ سفیدرنگ خالی است.</a:t>
            </a:r>
            <a:endParaRPr lang="en-US" dirty="0"/>
          </a:p>
          <a:p>
            <a:r>
              <a:rPr lang="fa-IR" dirty="0" smtClean="0"/>
              <a:t>تهییه فهرست</a:t>
            </a:r>
          </a:p>
          <a:p>
            <a:r>
              <a:rPr lang="fa-IR" dirty="0"/>
              <a:t>مرحله اول شامل تهیه فهرستی از مطالب موردنظر است که بارش ذهنی نامیده می­شود. ذهن شما می­تواند در اطراف موضوع مورد نظر متمرکز شده و جوانب مختلف آن را ببیند و نیاز به تهیه فهرست به صورت جمله نیست. نیازی نیست به درست بودن کلمه فکر کنید. هر چه به ذهنتان می­رسد، فقط بنویسید.</a:t>
            </a:r>
            <a:endParaRPr lang="en-US" dirty="0"/>
          </a:p>
          <a:p>
            <a:r>
              <a:rPr lang="fa-IR" dirty="0"/>
              <a:t>رسیدن به یک ایده، آنی نخواهد بود، بلکه یک ایده کوچک را از اینجا می­گیرید و یک ایده کوچک دیگر از جای دیگر که در نهایت از مجموع این ایده­های کوچک یک ایده مشخص به وجود می­آید</a:t>
            </a:r>
          </a:p>
          <a:p>
            <a:endParaRPr lang="fa-IR"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56781879"/>
      </p:ext>
    </p:extLst>
  </p:cSld>
  <p:clrMapOvr>
    <a:masterClrMapping/>
  </p:clrMapOvr>
  <mc:AlternateContent xmlns:mc="http://schemas.openxmlformats.org/markup-compatibility/2006" xmlns:p14="http://schemas.microsoft.com/office/powerpoint/2010/main">
    <mc:Choice Requires="p14">
      <p:transition spd="slow" p14:dur="2000" advTm="83563"/>
    </mc:Choice>
    <mc:Fallback xmlns="">
      <p:transition spd="slow" advTm="83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گام دوم: انتخاب ایده </a:t>
            </a:r>
            <a:endParaRPr lang="fa-IR" dirty="0"/>
          </a:p>
        </p:txBody>
      </p:sp>
      <p:sp>
        <p:nvSpPr>
          <p:cNvPr id="3" name="Content Placeholder 2"/>
          <p:cNvSpPr>
            <a:spLocks noGrp="1"/>
          </p:cNvSpPr>
          <p:nvPr>
            <p:ph idx="1"/>
          </p:nvPr>
        </p:nvSpPr>
        <p:spPr/>
        <p:txBody>
          <a:bodyPr/>
          <a:lstStyle/>
          <a:p>
            <a:r>
              <a:rPr lang="fa-IR" dirty="0"/>
              <a:t>این گام مرتبط با همه ایده­هایی است که داشته و ارزیابی کرده­ایم. در این گام در مورد ایده­هایی که مطمئنا مورد استفاده ما نیستند و همچنین آنهایی که بالقوه ممکن است برای ما کاربرد داشته باشند، تصمیم می­گیریم برای تصمیم­گیری باید از خود سوال کنیم که انتخاب هدف نگارش ما چیست و نگارش ما چه می­خواهد بکند. باید به خاطر داشته باشیم که، هدف نگارش خلاقانه سرگرم کردن دیگران است. بنابراین برای انتخاب یک ایده، باید از خود بپرسیم که آیا این ایده می­توانده سرگرم کننده باشد؟ اگر ایده بتواند احساسات خواننده را درگیر کند، به خواننده کمک کند چیزهایی را ببیند یا بشنود، او را مشتاق به  دانستن آنچه در ادامه می­آید بکند، آنگاه پاسخ مثبت است، به این معنا که آن ایده سرگرم کننده است.</a:t>
            </a:r>
            <a:endParaRPr lang="en-US" dirty="0"/>
          </a:p>
          <a:p>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37367826"/>
      </p:ext>
    </p:extLst>
  </p:cSld>
  <p:clrMapOvr>
    <a:masterClrMapping/>
  </p:clrMapOvr>
  <mc:AlternateContent xmlns:mc="http://schemas.openxmlformats.org/markup-compatibility/2006" xmlns:p14="http://schemas.microsoft.com/office/powerpoint/2010/main">
    <mc:Choice Requires="p14">
      <p:transition spd="slow" p14:dur="2000" advTm="110754"/>
    </mc:Choice>
    <mc:Fallback xmlns="">
      <p:transition spd="slow" advTm="110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گام سوم: </a:t>
            </a:r>
            <a:r>
              <a:rPr lang="fa-IR" b="1" dirty="0" smtClean="0"/>
              <a:t>طرح </a:t>
            </a:r>
            <a:r>
              <a:rPr lang="fa-IR" b="1" dirty="0"/>
              <a:t>کلی</a:t>
            </a:r>
            <a:endParaRPr lang="fa-IR" dirty="0"/>
          </a:p>
        </p:txBody>
      </p:sp>
      <p:sp>
        <p:nvSpPr>
          <p:cNvPr id="3" name="Content Placeholder 2"/>
          <p:cNvSpPr>
            <a:spLocks noGrp="1"/>
          </p:cNvSpPr>
          <p:nvPr>
            <p:ph idx="1"/>
          </p:nvPr>
        </p:nvSpPr>
        <p:spPr/>
        <p:txBody>
          <a:bodyPr/>
          <a:lstStyle/>
          <a:p>
            <a:r>
              <a:rPr lang="fa-IR" b="1" dirty="0"/>
              <a:t>ایجاد یک طرح کلی برای نگارش خلاقانه</a:t>
            </a:r>
            <a:endParaRPr lang="en-US" dirty="0"/>
          </a:p>
          <a:p>
            <a:r>
              <a:rPr lang="fa-IR" dirty="0"/>
              <a:t>نگارش خلاقانه، همانند همه نگارش­ها دارای سه بخش اصلی آغازین، میانی و پایانی است. ایده­های خود را در هر یک از این سه بخش گروه بندی کنید. با این عمل خیلی زود متوجه خواهید شد که مطلب شما درباره چه خواهد بود.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97603394"/>
      </p:ext>
    </p:extLst>
  </p:cSld>
  <p:clrMapOvr>
    <a:masterClrMapping/>
  </p:clrMapOvr>
  <mc:AlternateContent xmlns:mc="http://schemas.openxmlformats.org/markup-compatibility/2006" xmlns:p14="http://schemas.microsoft.com/office/powerpoint/2010/main">
    <mc:Choice Requires="p14">
      <p:transition spd="slow" p14:dur="2000" advTm="50620"/>
    </mc:Choice>
    <mc:Fallback xmlns="">
      <p:transition spd="slow" advTm="50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1388</Words>
  <Application>Microsoft Office PowerPoint</Application>
  <PresentationFormat>Widescreen</PresentationFormat>
  <Paragraphs>44</Paragraphs>
  <Slides>10</Slides>
  <Notes>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Times New Roman</vt:lpstr>
      <vt:lpstr>Office Theme</vt:lpstr>
      <vt:lpstr>بسم الله الرحمن الرحیم</vt:lpstr>
      <vt:lpstr>داستان کوتاه </vt:lpstr>
      <vt:lpstr>داستانک </vt:lpstr>
      <vt:lpstr>قدرت بخشش </vt:lpstr>
      <vt:lpstr>گام های نگارش </vt:lpstr>
      <vt:lpstr>پنج گام نوشتن  </vt:lpstr>
      <vt:lpstr>گام اول</vt:lpstr>
      <vt:lpstr>گام دوم: انتخاب ایده </vt:lpstr>
      <vt:lpstr>گام سوم: طرح کلی</vt:lpstr>
      <vt:lpstr>بخش آغازین، بخش میانی، بخش پایانی </vt:lpstr>
    </vt:vector>
  </TitlesOfParts>
  <Company>Moorche 30 DVDs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 الله الرحمن الرحیم</dc:title>
  <dc:creator>MRT www.Win2Farsi.com</dc:creator>
  <cp:lastModifiedBy>MRT www.Win2Farsi.com</cp:lastModifiedBy>
  <cp:revision>9</cp:revision>
  <dcterms:created xsi:type="dcterms:W3CDTF">2020-06-02T07:01:12Z</dcterms:created>
  <dcterms:modified xsi:type="dcterms:W3CDTF">2020-06-02T20:23:49Z</dcterms:modified>
</cp:coreProperties>
</file>