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9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6764DA5-CD3D-4590-A511-FCD3BC7A793E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4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42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0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2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8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5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7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5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44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9181" y="959818"/>
            <a:ext cx="8290589" cy="60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7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720840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sz="2800" dirty="0" smtClean="0">
                <a:cs typeface="B Homa" panose="00000400000000000000" pitchFamily="2" charset="-78"/>
              </a:rPr>
              <a:t>نسفي </a:t>
            </a:r>
            <a:r>
              <a:rPr lang="fa-IR" sz="2800" dirty="0">
                <a:cs typeface="B Homa" panose="00000400000000000000" pitchFamily="2" charset="-78"/>
              </a:rPr>
              <a:t>در اين باره مي نويسد</a:t>
            </a:r>
            <a:r>
              <a:rPr lang="fa-IR" sz="2800" dirty="0" smtClean="0">
                <a:cs typeface="B Homa" panose="00000400000000000000" pitchFamily="2" charset="-78"/>
              </a:rPr>
              <a:t>:</a:t>
            </a:r>
          </a:p>
          <a:p>
            <a:pPr algn="r"/>
            <a:r>
              <a:rPr lang="fa-IR" sz="2800" dirty="0" smtClean="0">
                <a:cs typeface="B Homa" panose="00000400000000000000" pitchFamily="2" charset="-78"/>
              </a:rPr>
              <a:t>«</a:t>
            </a:r>
            <a:r>
              <a:rPr lang="fa-IR" sz="2800" dirty="0">
                <a:cs typeface="B Homa" panose="00000400000000000000" pitchFamily="2" charset="-78"/>
              </a:rPr>
              <a:t>توكل ثمرة ايمان است. ايمان هر كه قوي تر باشد توكل وي درست تر بود. يعني هر كه را ايمان باشد به هستي و يگانگي خدا، او به يقين بداند كه خدا داناست به همه چيز و تواناست بر همه چيز و رحمت و عنايت او در حق بندگان زياده از آن است كه رحمت و عنايت مادر در حق فرزند، بلكه هيچ </a:t>
            </a:r>
            <a:r>
              <a:rPr lang="fa-IR" sz="2800" dirty="0" smtClean="0">
                <a:cs typeface="B Homa" panose="00000400000000000000" pitchFamily="2" charset="-78"/>
              </a:rPr>
              <a:t>نسبت</a:t>
            </a:r>
            <a:endParaRPr lang="fa-IR" sz="2800" dirty="0">
              <a:cs typeface="B Homa" panose="00000400000000000000" pitchFamily="2" charset="-78"/>
            </a:endParaRPr>
          </a:p>
          <a:p>
            <a:pPr algn="r"/>
            <a:r>
              <a:rPr lang="fa-IR" sz="2800" dirty="0" smtClean="0">
                <a:cs typeface="B Homa" panose="00000400000000000000" pitchFamily="2" charset="-78"/>
              </a:rPr>
              <a:t>ندارد </a:t>
            </a:r>
            <a:r>
              <a:rPr lang="fa-IR" sz="2800" dirty="0">
                <a:cs typeface="B Homa" panose="00000400000000000000" pitchFamily="2" charset="-78"/>
              </a:rPr>
              <a:t>رحمت و شفقت مادر به رحمت و شفقت حق. شفقت مادر در حق فرزند هم اثر شفقت حق تعالي است در حق بندگان خود.</a:t>
            </a:r>
            <a:endParaRPr lang="en-US" sz="2800" dirty="0"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385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5518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400" dirty="0"/>
              <a:t>غزالي معتقد است اگر كسي به چند صفت وكيل ايمان داشته باشد، دل او بر وكيل اعتماد مي كند و توكل تمام مي شود؛ يكي آنكه او تمام حقايق را با علم كامل مي داند؛ دوم آنكه قدرت كامل دارد تا آنچه را مي داند آشكار سازد؛ سوم آنكه مهر و شفقت كامل دارد بر موكل و اصرار تمام دارد تا حق محفوظ بماند. وكيلي كه اين </a:t>
            </a:r>
            <a:r>
              <a:rPr lang="fa-IR" sz="2400" dirty="0" smtClean="0"/>
              <a:t>صفات در او باشد شایسته اعتماد است. </a:t>
            </a: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5455" y="151625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دربارة مفهوم توكل و اينكه عمل به آن چگونه باشد ميان متصوفه اختلاف وجود دارد. </a:t>
            </a:r>
            <a:endParaRPr lang="fa-IR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rtl="1"/>
            <a:r>
              <a:rPr lang="fa-IR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برخي </a:t>
            </a:r>
            <a:r>
              <a:rPr lang="fa-IR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اين موضوع عرفاني را با مسئله جبر و اختيار كه موضوعي كلامي است درآميخته و از آن برداشتهاي خاصي كرده اند. عده اي توكل را با اعتقاد به جبر يكي دانسته و پيشه كردن توكل را به معناي ترك اختيار و هرگونه جهد و كوشش تفسير </a:t>
            </a:r>
            <a:r>
              <a:rPr lang="fa-IR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کرده اند.</a:t>
            </a:r>
          </a:p>
          <a:p>
            <a:pPr algn="ctr" rtl="1"/>
            <a:endParaRPr lang="fa-IR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rtl="1"/>
            <a:r>
              <a:rPr lang="fa-IR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گروهي نيز با براهين عقلي و دلايل نقلي توكل را به معني نفي اختيار نمي دانند و كوشش و جهد را مخالف و معارض توكل بر نمي شمارند و عقیده دارند توكل به اين معنا نيست كه آدمي دست از كار و كوشش بكشد و به انتظار پيشامدهاي روزگار باشد 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rtl="1"/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5966" y="99530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000" dirty="0">
                <a:solidFill>
                  <a:schemeClr val="accent6"/>
                </a:solidFill>
                <a:cs typeface="B Traffic" panose="00000400000000000000" pitchFamily="2" charset="-78"/>
              </a:rPr>
              <a:t>پایین ترین مرتبه توکل </a:t>
            </a:r>
            <a:r>
              <a:rPr lang="fa-IR" sz="2000" dirty="0">
                <a:cs typeface="B Traffic" panose="00000400000000000000" pitchFamily="2" charset="-78"/>
              </a:rPr>
              <a:t>آن است که متوکل نسبت به خداوند اعتماد کامل داشته و تسلیم مشیّت او باشد - این توکل عوام است </a:t>
            </a:r>
            <a:r>
              <a:rPr lang="fa-IR" sz="2000" dirty="0">
                <a:solidFill>
                  <a:schemeClr val="accent6"/>
                </a:solidFill>
                <a:cs typeface="B Traffic" panose="00000400000000000000" pitchFamily="2" charset="-78"/>
              </a:rPr>
              <a:t>مرتبه ی بالاتر </a:t>
            </a:r>
            <a:r>
              <a:rPr lang="fa-IR" sz="2000" dirty="0">
                <a:cs typeface="B Traffic" panose="00000400000000000000" pitchFamily="2" charset="-78"/>
              </a:rPr>
              <a:t>آن است که انسان در برابر خدا مانند طفل باشد نسبت به مادر ، همان طوری که طفل جز مادر کسی را نمی شناسد و جز به مادر خود اطمینان ندارد ، متوکل نیز باید همواره به خداوند نیاز داشته باشد و از غیر از او روی گرداند . این توکل خواص است - اما </a:t>
            </a:r>
            <a:r>
              <a:rPr lang="fa-IR" sz="2000" dirty="0">
                <a:solidFill>
                  <a:schemeClr val="accent6"/>
                </a:solidFill>
                <a:cs typeface="B Traffic" panose="00000400000000000000" pitchFamily="2" charset="-78"/>
              </a:rPr>
              <a:t>بالاترین مرتبه ی توکل </a:t>
            </a:r>
            <a:r>
              <a:rPr lang="fa-IR" sz="2000" dirty="0">
                <a:cs typeface="B Traffic" panose="00000400000000000000" pitchFamily="2" charset="-78"/>
              </a:rPr>
              <a:t>خاص الخاص است .</a:t>
            </a:r>
          </a:p>
          <a:p>
            <a:pPr algn="r" rtl="1"/>
            <a:r>
              <a:rPr lang="fa-IR" sz="2000" dirty="0">
                <a:cs typeface="B Traffic" panose="00000400000000000000" pitchFamily="2" charset="-78"/>
              </a:rPr>
              <a:t>آن است که عارف در برابر خدا مانند مرده باید در برابر مرده شوی شود ، برای خودهیچ گونه اختیار ، حرکت و تدبیری قائل نباشد و تمام کمال خود را به او سپرده باشد . حتی در مواقع بیماری، حرکت و تدبیری قائل نباشد و تمام کمال خود را به او سپرده باشد . حتی در مواقع بیماری ، دعا هم نکند - زیرا دعا را تغییر قضای الهی می داند - خلاصه به هر آنچه خدا کند ، راضی </a:t>
            </a:r>
            <a:r>
              <a:rPr lang="fa-IR" sz="2000" dirty="0" smtClean="0">
                <a:cs typeface="B Traffic" panose="00000400000000000000" pitchFamily="2" charset="-78"/>
              </a:rPr>
              <a:t>باشد. </a:t>
            </a:r>
            <a:endParaRPr lang="en-US" sz="2000" dirty="0">
              <a:cs typeface="B Traffic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11500" dirty="0" smtClean="0">
                <a:cs typeface="B Traffic" panose="00000400000000000000" pitchFamily="2" charset="-78"/>
              </a:rPr>
              <a:t>مقام رضا </a:t>
            </a:r>
            <a:endParaRPr lang="en-US" sz="11500" dirty="0">
              <a:cs typeface="B Traffic" panose="00000400000000000000" pitchFamily="2" charset="-7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1288" y="259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/>
              <a:t>خرین مقام از مقامات عرفا" رضا " است . عبارت است از آرام یافتن دل بنده به احکام و دستورهای خدا ، موافقت او به آنچه وی پسندیده و برای او اختیار کرده است 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/>
              <a:t>متصوفه اوج مقام ، مقام رضا را این می دانند که بنده حقی طلب تغییر قضای الهی را نداشته ، دعا کردن و هر نوع مطلب را کفر می شمارد . ذوالنون می گوید : </a:t>
            </a:r>
            <a:r>
              <a:rPr lang="fa-IR" dirty="0" smtClean="0"/>
              <a:t>«»سه </a:t>
            </a:r>
            <a:r>
              <a:rPr lang="fa-IR" dirty="0"/>
              <a:t>چیز از علائم رضایت ، دست کشیدن از اختیار پیش از قضا ، نایافتن تلخی پس از قضا و یافتن محبت اندر بلا[ ترجمه ی رساله ی قشیریه ص 29 ]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 smtClean="0"/>
              <a:t>فضیل </a:t>
            </a:r>
            <a:r>
              <a:rPr lang="fa-IR" dirty="0"/>
              <a:t>عیاض از بشر حافی پرسید که رضا برتر است با زهد؟ گفت : رضا بالاتر است ، زیرا زهد در راه است ولی رضا به مقصد رسیده است .</a:t>
            </a:r>
          </a:p>
          <a:p>
            <a:r>
              <a:rPr lang="fa-IR" dirty="0"/>
              <a:t>مقام زهد مقام سالکان است ولی مقام رضا ، مقام واصلان است [ مصباح الهدایه ، عزالدین کاشانی ص 402 ]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903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/>
              <a:t>اين عبارات و ديگر تعاريفي كه صوفيه از رضا بيان كرده اند، بر دو موضوع تأكيد شده است: </a:t>
            </a:r>
            <a:endParaRPr lang="fa-IR" dirty="0" smtClean="0"/>
          </a:p>
          <a:p>
            <a:pPr algn="r"/>
            <a:r>
              <a:rPr lang="fa-IR" dirty="0" smtClean="0"/>
              <a:t>يكي </a:t>
            </a:r>
            <a:r>
              <a:rPr lang="fa-IR" dirty="0"/>
              <a:t>پذيرش حكم و قضاي خداوند و ديگر نوع پذيرش اين حكم؛ يعني اينكه سالك موقع پذيرش حكم و قضاي الهي نه تنها هيچ اكراه و ناخشنودي ندارد، بلكه از آن حكم با سرور و فرح استقبال مي كند.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7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درجات رضا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9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dirty="0" smtClean="0">
                <a:cs typeface="B Sooreh" panose="00000400000000000000" pitchFamily="2" charset="-78"/>
              </a:rPr>
              <a:t>مقام </a:t>
            </a:r>
            <a:r>
              <a:rPr lang="fa-IR" sz="5400" dirty="0" smtClean="0">
                <a:cs typeface="B Sooreh" panose="00000400000000000000" pitchFamily="2" charset="-78"/>
              </a:rPr>
              <a:t>توکل</a:t>
            </a:r>
            <a:r>
              <a:rPr lang="en-US" sz="5400" dirty="0" smtClean="0">
                <a:cs typeface="B Sooreh" panose="00000400000000000000" pitchFamily="2" charset="-78"/>
              </a:rPr>
              <a:t>   </a:t>
            </a:r>
            <a:r>
              <a:rPr lang="fa-IR" sz="5400" dirty="0" smtClean="0">
                <a:cs typeface="B Sooreh" panose="00000400000000000000" pitchFamily="2" charset="-78"/>
              </a:rPr>
              <a:t> </a:t>
            </a:r>
            <a:endParaRPr lang="en-US" sz="5400" dirty="0">
              <a:cs typeface="B Soore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9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75134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rtl="1"/>
            <a:r>
              <a:rPr lang="fa-IR" b="1" dirty="0">
                <a:solidFill>
                  <a:srgbClr val="0000FF"/>
                </a:solidFill>
                <a:latin typeface="tahoma" panose="020B0604030504040204" pitchFamily="34" charset="0"/>
              </a:rPr>
              <a:t>مراتب مقام رضا</a:t>
            </a:r>
            <a:endParaRPr lang="fa-IR" dirty="0"/>
          </a:p>
          <a:p>
            <a:pPr algn="just" rtl="1"/>
            <a:r>
              <a:rPr lang="fa-IR" dirty="0">
                <a:latin typeface="tahoma" panose="020B0604030504040204" pitchFamily="34" charset="0"/>
              </a:rPr>
              <a:t>همان گونه که هر یک از مقامات پیشین دارای مراتب و درجاتی بود، مقام رضا نیز دارای مراتبی است. امام آنها را چنین برمی‌شمارد:</a:t>
            </a:r>
            <a:endParaRPr lang="fa-IR" dirty="0"/>
          </a:p>
          <a:p>
            <a:pPr algn="just" rtl="1"/>
            <a:r>
              <a:rPr lang="fa-IR" b="1" dirty="0">
                <a:latin typeface="tahoma" panose="020B0604030504040204" pitchFamily="34" charset="0"/>
              </a:rPr>
              <a:t>1ـ رضا به مقام ربوبیت حق:</a:t>
            </a:r>
            <a:r>
              <a:rPr lang="fa-IR" dirty="0">
                <a:latin typeface="tahoma" panose="020B0604030504040204" pitchFamily="34" charset="0"/>
              </a:rPr>
              <a:t> در این مرحله، مشقت و سختی انجام تکالیف و عبادات برای سالک به شیرینی و حلاوت تبدیل می‏ گردد و منهیات شرعیه پیش او مغبوض می‏ شود.(همان، ص 167)</a:t>
            </a:r>
            <a:endParaRPr lang="fa-IR" dirty="0"/>
          </a:p>
          <a:p>
            <a:pPr algn="just" rtl="1"/>
            <a:r>
              <a:rPr lang="fa-IR" b="1" dirty="0">
                <a:latin typeface="tahoma" panose="020B0604030504040204" pitchFamily="34" charset="0"/>
              </a:rPr>
              <a:t>2ـ رضا به قضاء و قدر الهی:</a:t>
            </a:r>
            <a:r>
              <a:rPr lang="fa-IR" dirty="0">
                <a:latin typeface="tahoma" panose="020B0604030504040204" pitchFamily="34" charset="0"/>
              </a:rPr>
              <a:t> سالک در این مرتبه، از همه پیش‏آمدهای تلخ و شیرین خشنود می‌گردد؛ چرا که آنها را عطایا و رحمتهای الهی می‏داند. این رضا حاصل معرفت سالک به مقام رأفت و رحمت پروردگار است. درواقع سالک در می‏ یابد که هر چیز که خداوند نصیب وی کرده از برای تربیت وی و حصول کمالات نفسانیه‏ اش است. (همان، صص 168-169)</a:t>
            </a:r>
            <a:endParaRPr lang="fa-IR" dirty="0"/>
          </a:p>
          <a:p>
            <a:pPr algn="just" rtl="1"/>
            <a:r>
              <a:rPr lang="fa-IR" b="1" dirty="0">
                <a:latin typeface="tahoma" panose="020B0604030504040204" pitchFamily="34" charset="0"/>
              </a:rPr>
              <a:t>3ـ رضا برضی الله:</a:t>
            </a:r>
            <a:r>
              <a:rPr lang="fa-IR" dirty="0">
                <a:latin typeface="tahoma" panose="020B0604030504040204" pitchFamily="34" charset="0"/>
              </a:rPr>
              <a:t> در این مرحله، رضایت سالک تابعِ رضایت پروردگار است و ارادة او به ارادة خداوند است.(همان، ص 169.) به همین دلیل است که امام می ‏فرماید:</a:t>
            </a:r>
            <a:endParaRPr lang="fa-IR" dirty="0"/>
          </a:p>
          <a:p>
            <a:pPr algn="just" rtl="1"/>
            <a:r>
              <a:rPr lang="fa-IR" b="1" dirty="0">
                <a:latin typeface="tahoma" panose="020B0604030504040204" pitchFamily="34" charset="0"/>
              </a:rPr>
              <a:t>گربار عشق را به رضا می ‏کشی چه باک / خاور به جا نبود و یا باختر نبود(، </a:t>
            </a:r>
            <a:r>
              <a:rPr lang="fa-IR" b="1" i="1" dirty="0">
                <a:latin typeface="tahoma" panose="020B0604030504040204" pitchFamily="34" charset="0"/>
              </a:rPr>
              <a:t>دیوان امام</a:t>
            </a:r>
            <a:r>
              <a:rPr lang="fa-IR" b="1" dirty="0">
                <a:latin typeface="tahoma" panose="020B0604030504040204" pitchFamily="34" charset="0"/>
              </a:rPr>
              <a:t>، ص 107)</a:t>
            </a:r>
            <a:endParaRPr lang="fa-IR" dirty="0">
              <a:effectLst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b="6518"/>
          <a:stretch>
            <a:fillRect/>
          </a:stretch>
        </p:blipFill>
        <p:spPr>
          <a:xfrm>
            <a:off x="1280159" y="613317"/>
            <a:ext cx="10027177" cy="55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/>
              <a:t>قرآن مكرر به توكل اشاره و توصيه شده است:ـ وَ مَنْ يَتَوَكَّلْ عَلي اللهِ فهو حَسبُهُ (طلاق/3)؛ـ وَ عَلي اللهِ فَلْيَتَوَكَّلِ المتوكلون (ابراهيم/ 12)؛ـ وَ عَلي اللهِ فَلْيَتَوَكَّلِ المؤمنون (مائده/11)؛ـ وَ تَوَكَّلْ عَلي الْحَيِّ الّذي لا يَموُتُ وَ سَبِّح بِحَمْدِه (فرقان/ 58).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dirty="0" smtClean="0"/>
              <a:t>توكل </a:t>
            </a:r>
            <a:r>
              <a:rPr lang="fa-IR" dirty="0"/>
              <a:t>در لغت يعني اعتماد و تكيه كردن بر كسي و در اصطلاح يعني اعتماد كردن به خدا و آنچه ازوست و نااميد شدن از انسان و آنچه به دست اوست.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133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/>
              <a:t>«توکل» از ریشه «و ک ل» است و بر اعتماد و تکیه بر دیگری در انجام امور دلالت می کند. ازاین رو در معنای «توکل» نوعی اظهار ناتوانی نیز وجود دارد؛ یعنی شخص متوکل به سبب درک نوعی ناتوانی در خود و از جمله آگاهی نداشتن از سرانجام کار، به شخص دیگری که توان جبران ضعف او را دارد متوسل شده، او را از طرف خود برای پیگیری امور خویش جلو می اندازد و نماینده خویش معرفی می کند.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 smtClean="0"/>
              <a:t>در توكل</a:t>
            </a:r>
            <a:r>
              <a:rPr lang="fa-IR" dirty="0"/>
              <a:t>، خداوند وكيل متوكلان و مؤمنان قرار داده مي شود. وكيل كسي است كه در انجام دادن كاري كه به او واگذار شده از توكل كننده شايسته تر و توانمندتر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2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5934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b="1" dirty="0">
                <a:latin typeface="arial, helvetica, sans-serif"/>
              </a:rPr>
              <a:t>شقیق بلخی ، که از نخستین صوفیانی است که در باب توکل سخن گفته ،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توکل را بر چهار قسم دانسته است :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توکل بر مال ، توکل بر نفس ، توکل بر مردم و توکل بر خدا.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عمادالدین اسنوی  نیز فهرستی از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انواع اعتماد و توکل به غیر خدا را آورده که از آن جمله است :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اعتماد به قدرت و سلامت بدنی ، ثروت و تجارت ،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کشت و زرع ، دوستان و آشنایان ، 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بلاغت و فصاحت زبان ، علم و فقه و سخنوری</a:t>
            </a:r>
            <a:endParaRPr lang="fa-IR" b="1" dirty="0">
              <a:latin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b="1" dirty="0">
                <a:latin typeface="arial, helvetica, sans-serif"/>
              </a:rPr>
              <a:t> از نظر عرفا جایگاه توکل ، قلب است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و توکل اعتماد و آرامشی است</a:t>
            </a:r>
            <a:endParaRPr lang="fa-IR" b="1" dirty="0">
              <a:latin typeface="Arial" panose="020B0604020202020204" pitchFamily="34" charset="0"/>
            </a:endParaRPr>
          </a:p>
          <a:p>
            <a:pPr algn="ctr"/>
            <a:r>
              <a:rPr lang="fa-IR" b="1" dirty="0">
                <a:latin typeface="arial, helvetica, sans-serif"/>
              </a:rPr>
              <a:t> که بر قلب و ضمیر سالک عارض می شود.</a:t>
            </a:r>
            <a:endParaRPr lang="fa-IR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2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 smtClean="0"/>
              <a:t>کسي </a:t>
            </a:r>
            <a:r>
              <a:rPr lang="fa-IR" dirty="0"/>
              <a:t>مي تواند توكل پيشه كند كه به يقين و ايمان رسيده باشد. يقين و ايمان به اينكه اولاً خداوند قادر و بر انجام هر كاري تواناست و ثانياً رحيم و لطيف و با بندگانش مهربان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8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83</TotalTime>
  <Words>1183</Words>
  <Application>Microsoft Office PowerPoint</Application>
  <PresentationFormat>Widescreen</PresentationFormat>
  <Paragraphs>41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 Unicode MS</vt:lpstr>
      <vt:lpstr>Arial</vt:lpstr>
      <vt:lpstr>arial, helvetica, sans-serif</vt:lpstr>
      <vt:lpstr>B Homa</vt:lpstr>
      <vt:lpstr>B Sooreh</vt:lpstr>
      <vt:lpstr>B Traffic</vt:lpstr>
      <vt:lpstr>Corbel</vt:lpstr>
      <vt:lpstr>tahoma</vt:lpstr>
      <vt:lpstr>tahoma</vt:lpstr>
      <vt:lpstr>Wingdings</vt:lpstr>
      <vt:lpstr>Banded</vt:lpstr>
      <vt:lpstr>PowerPoint Presentation</vt:lpstr>
      <vt:lpstr>مقام توکل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مقام رضا </vt:lpstr>
      <vt:lpstr>PowerPoint Presentation</vt:lpstr>
      <vt:lpstr>PowerPoint Presentation</vt:lpstr>
      <vt:lpstr>PowerPoint Presentation</vt:lpstr>
      <vt:lpstr>PowerPoint Presentation</vt:lpstr>
      <vt:lpstr>درجات رضا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azarstock</dc:creator>
  <cp:lastModifiedBy>azarstock</cp:lastModifiedBy>
  <cp:revision>32</cp:revision>
  <dcterms:created xsi:type="dcterms:W3CDTF">2020-05-22T05:31:41Z</dcterms:created>
  <dcterms:modified xsi:type="dcterms:W3CDTF">2020-05-25T07:29:31Z</dcterms:modified>
</cp:coreProperties>
</file>