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82" r:id="rId9"/>
    <p:sldId id="263" r:id="rId10"/>
    <p:sldId id="264" r:id="rId11"/>
    <p:sldId id="265" r:id="rId12"/>
    <p:sldId id="266" r:id="rId13"/>
    <p:sldId id="267" r:id="rId14"/>
    <p:sldId id="268" r:id="rId15"/>
    <p:sldId id="269" r:id="rId16"/>
    <p:sldId id="273" r:id="rId17"/>
    <p:sldId id="274" r:id="rId18"/>
    <p:sldId id="275" r:id="rId19"/>
    <p:sldId id="276" r:id="rId20"/>
    <p:sldId id="277" r:id="rId21"/>
    <p:sldId id="278" r:id="rId22"/>
    <p:sldId id="279" r:id="rId23"/>
    <p:sldId id="283"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211B20A-EB50-4597-AA1B-E6EAE27CD377}"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217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97851-D42F-4FD6-B833-E24981EC6600}" type="datetimeFigureOut">
              <a:rPr lang="en-US" smtClean="0"/>
              <a:t>5/24/2020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1B20A-EB50-4597-AA1B-E6EAE27CD377}" type="slidenum">
              <a:rPr lang="en-US" smtClean="0"/>
              <a:t>‹#›</a:t>
            </a:fld>
            <a:endParaRPr lang="en-US"/>
          </a:p>
        </p:txBody>
      </p:sp>
    </p:spTree>
    <p:extLst>
      <p:ext uri="{BB962C8B-B14F-4D97-AF65-F5344CB8AC3E}">
        <p14:creationId xmlns:p14="http://schemas.microsoft.com/office/powerpoint/2010/main" val="215914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420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40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spTree>
    <p:extLst>
      <p:ext uri="{BB962C8B-B14F-4D97-AF65-F5344CB8AC3E}">
        <p14:creationId xmlns:p14="http://schemas.microsoft.com/office/powerpoint/2010/main" val="76654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630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8491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226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0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spTree>
    <p:extLst>
      <p:ext uri="{BB962C8B-B14F-4D97-AF65-F5344CB8AC3E}">
        <p14:creationId xmlns:p14="http://schemas.microsoft.com/office/powerpoint/2010/main" val="2030210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E97851-D42F-4FD6-B833-E24981EC6600}" type="datetimeFigureOut">
              <a:rPr lang="en-US" smtClean="0"/>
              <a:t>5/24/2020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1B20A-EB50-4597-AA1B-E6EAE27CD377}"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865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E97851-D42F-4FD6-B833-E24981EC6600}" type="datetimeFigureOut">
              <a:rPr lang="en-US" smtClean="0"/>
              <a:t>5/24/2020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1B20A-EB50-4597-AA1B-E6EAE27CD377}" type="slidenum">
              <a:rPr lang="en-US" smtClean="0"/>
              <a:t>‹#›</a:t>
            </a:fld>
            <a:endParaRPr lang="en-US"/>
          </a:p>
        </p:txBody>
      </p:sp>
    </p:spTree>
    <p:extLst>
      <p:ext uri="{BB962C8B-B14F-4D97-AF65-F5344CB8AC3E}">
        <p14:creationId xmlns:p14="http://schemas.microsoft.com/office/powerpoint/2010/main" val="130929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AE97851-D42F-4FD6-B833-E24981EC6600}" type="datetimeFigureOut">
              <a:rPr lang="en-US" smtClean="0"/>
              <a:t>5/24/2020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1B20A-EB50-4597-AA1B-E6EAE27CD377}"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127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AE97851-D42F-4FD6-B833-E24981EC6600}" type="datetimeFigureOut">
              <a:rPr lang="en-US" smtClean="0"/>
              <a:t>5/24/2020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1B20A-EB50-4597-AA1B-E6EAE27CD37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08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97851-D42F-4FD6-B833-E24981EC6600}" type="datetimeFigureOut">
              <a:rPr lang="en-US" smtClean="0"/>
              <a:t>5/24/2020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11B20A-EB50-4597-AA1B-E6EAE27CD377}" type="slidenum">
              <a:rPr lang="en-US" smtClean="0"/>
              <a:t>‹#›</a:t>
            </a:fld>
            <a:endParaRPr lang="en-US"/>
          </a:p>
        </p:txBody>
      </p:sp>
    </p:spTree>
    <p:extLst>
      <p:ext uri="{BB962C8B-B14F-4D97-AF65-F5344CB8AC3E}">
        <p14:creationId xmlns:p14="http://schemas.microsoft.com/office/powerpoint/2010/main" val="93507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97851-D42F-4FD6-B833-E24981EC6600}" type="datetimeFigureOut">
              <a:rPr lang="en-US" smtClean="0"/>
              <a:t>5/24/2020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1B20A-EB50-4597-AA1B-E6EAE27CD377}"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43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97851-D42F-4FD6-B833-E24981EC6600}" type="datetimeFigureOut">
              <a:rPr lang="en-US" smtClean="0"/>
              <a:t>5/24/2020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1B20A-EB50-4597-AA1B-E6EAE27CD377}" type="slidenum">
              <a:rPr lang="en-US" smtClean="0"/>
              <a:t>‹#›</a:t>
            </a:fld>
            <a:endParaRPr lang="en-US"/>
          </a:p>
        </p:txBody>
      </p:sp>
    </p:spTree>
    <p:extLst>
      <p:ext uri="{BB962C8B-B14F-4D97-AF65-F5344CB8AC3E}">
        <p14:creationId xmlns:p14="http://schemas.microsoft.com/office/powerpoint/2010/main" val="24597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AE97851-D42F-4FD6-B833-E24981EC6600}" type="datetimeFigureOut">
              <a:rPr lang="en-US" smtClean="0"/>
              <a:t>5/24/2020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211B20A-EB50-4597-AA1B-E6EAE27CD377}" type="slidenum">
              <a:rPr lang="en-US" smtClean="0"/>
              <a:t>‹#›</a:t>
            </a:fld>
            <a:endParaRPr lang="en-US"/>
          </a:p>
        </p:txBody>
      </p:sp>
    </p:spTree>
    <p:extLst>
      <p:ext uri="{BB962C8B-B14F-4D97-AF65-F5344CB8AC3E}">
        <p14:creationId xmlns:p14="http://schemas.microsoft.com/office/powerpoint/2010/main" val="3382788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microsoft.com/office/2007/relationships/media" Target="../media/media13.wma"/><Relationship Id="rId7" Type="http://schemas.openxmlformats.org/officeDocument/2006/relationships/image" Target="../media/image8.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13.wm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4618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3961" y="1274131"/>
            <a:ext cx="6096000" cy="4031873"/>
          </a:xfrm>
          <a:prstGeom prst="rect">
            <a:avLst/>
          </a:prstGeom>
        </p:spPr>
        <p:txBody>
          <a:bodyPr>
            <a:spAutoFit/>
          </a:bodyPr>
          <a:lstStyle/>
          <a:p>
            <a:pPr algn="r" rtl="1"/>
            <a:r>
              <a:rPr lang="fa-IR" sz="3200" dirty="0" smtClean="0">
                <a:cs typeface="B Karim" panose="00000400000000000000" pitchFamily="2" charset="-78"/>
              </a:rPr>
              <a:t>اهل ورع را نيز سه دسته دانسته اند:</a:t>
            </a:r>
          </a:p>
          <a:p>
            <a:pPr marL="342900" indent="-342900" algn="r" rtl="1">
              <a:buAutoNum type="arabicPeriod"/>
            </a:pPr>
            <a:r>
              <a:rPr lang="fa-IR" sz="3200" dirty="0" smtClean="0">
                <a:cs typeface="B Karim" panose="00000400000000000000" pitchFamily="2" charset="-78"/>
              </a:rPr>
              <a:t>كساني كه از شبهات يعني از كارهايي كه ميان حلال و حرامِ آشكار قرار دارند، دوري مي </a:t>
            </a:r>
            <a:r>
              <a:rPr lang="fa-IR" sz="3200" dirty="0" smtClean="0">
                <a:cs typeface="B Karim" panose="00000400000000000000" pitchFamily="2" charset="-78"/>
              </a:rPr>
              <a:t>كنند.</a:t>
            </a:r>
            <a:endParaRPr lang="fa-IR" sz="3200" dirty="0" smtClean="0">
              <a:cs typeface="B Karim" panose="00000400000000000000" pitchFamily="2" charset="-78"/>
            </a:endParaRPr>
          </a:p>
          <a:p>
            <a:pPr marL="342900" indent="-342900" algn="r" rtl="1">
              <a:buAutoNum type="arabicPeriod"/>
            </a:pPr>
            <a:r>
              <a:rPr lang="fa-IR" sz="3200" dirty="0" smtClean="0">
                <a:cs typeface="B Karim" panose="00000400000000000000" pitchFamily="2" charset="-78"/>
              </a:rPr>
              <a:t>. كساني كه دوري مي كنند از آنچه قلب در آن توقف مي كند ـ اين ورع را تنها صاحبان قلوب و محققان درمي يابند؛</a:t>
            </a:r>
          </a:p>
          <a:p>
            <a:pPr marL="342900" indent="-342900" algn="r" rtl="1">
              <a:buAutoNum type="arabicPeriod"/>
            </a:pPr>
            <a:r>
              <a:rPr lang="fa-IR" sz="3200" dirty="0" smtClean="0">
                <a:cs typeface="B Karim" panose="00000400000000000000" pitchFamily="2" charset="-78"/>
              </a:rPr>
              <a:t>3. كساني كه از هر چيزي كه ما را از خدا باز مي دارد، دوري مي كنند </a:t>
            </a:r>
            <a:endParaRPr lang="en-US" sz="3200" dirty="0">
              <a:cs typeface="B Karim" panose="00000400000000000000" pitchFamily="2" charset="-78"/>
            </a:endParaRPr>
          </a:p>
        </p:txBody>
      </p:sp>
    </p:spTree>
    <p:extLst>
      <p:ext uri="{BB962C8B-B14F-4D97-AF65-F5344CB8AC3E}">
        <p14:creationId xmlns:p14="http://schemas.microsoft.com/office/powerpoint/2010/main" val="2217416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6010" y="2389253"/>
            <a:ext cx="6096000" cy="1323439"/>
          </a:xfrm>
          <a:prstGeom prst="rect">
            <a:avLst/>
          </a:prstGeom>
        </p:spPr>
        <p:txBody>
          <a:bodyPr>
            <a:spAutoFit/>
          </a:bodyPr>
          <a:lstStyle/>
          <a:p>
            <a:r>
              <a:rPr lang="fa-IR" sz="8000" dirty="0" smtClean="0">
                <a:solidFill>
                  <a:srgbClr val="FF0000"/>
                </a:solidFill>
                <a:cs typeface="B Arash" panose="00000400000000000000" pitchFamily="2" charset="-78"/>
              </a:rPr>
              <a:t> مقام زهد </a:t>
            </a:r>
            <a:endParaRPr lang="en-US" sz="8000" dirty="0">
              <a:solidFill>
                <a:srgbClr val="FF0000"/>
              </a:solidFill>
              <a:cs typeface="B Arash"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4508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690336"/>
            <a:ext cx="6096000" cy="3108543"/>
          </a:xfrm>
          <a:prstGeom prst="rect">
            <a:avLst/>
          </a:prstGeom>
        </p:spPr>
        <p:txBody>
          <a:bodyPr>
            <a:spAutoFit/>
          </a:bodyPr>
          <a:lstStyle/>
          <a:p>
            <a:pPr algn="ctr"/>
            <a:r>
              <a:rPr lang="fa-IR" sz="2800" dirty="0" smtClean="0">
                <a:cs typeface="B Koodak" panose="00000700000000000000" pitchFamily="2" charset="-78"/>
              </a:rPr>
              <a:t>در تصوف، زهد روي گرداندن، بي اعتنايي و از دست دادن ميل و رغبت است. مهم آن است كه مشخص شود سالك بايد به چه چيزهايي بي رغبت و بي اعتنا باشد. متصوفه مي گويند كه سالك بايد به هر چيزي كه توجه انسان را به خود جذب مي كند و او را از ميل به حق باز مي دارد، بي اعتنا باشد و آن را ترك كند. </a:t>
            </a:r>
            <a:endParaRPr lang="en-US" sz="2800" dirty="0">
              <a:cs typeface="B Koodak"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24541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5640" y="1728439"/>
            <a:ext cx="5776332" cy="4031873"/>
          </a:xfrm>
          <a:prstGeom prst="rect">
            <a:avLst/>
          </a:prstGeom>
        </p:spPr>
        <p:txBody>
          <a:bodyPr wrap="square">
            <a:spAutoFit/>
          </a:bodyPr>
          <a:lstStyle/>
          <a:p>
            <a:pPr algn="ctr" rtl="1"/>
            <a:r>
              <a:rPr lang="fa-IR" sz="3200" dirty="0" smtClean="0">
                <a:cs typeface="B Koodak" panose="00000700000000000000" pitchFamily="2" charset="-78"/>
              </a:rPr>
              <a:t>روي گرداندن از اين موانع توجه به حق به طور عام زهد خوانده مي شود. م</a:t>
            </a:r>
            <a:r>
              <a:rPr lang="fa-IR" sz="3200" dirty="0" smtClean="0">
                <a:solidFill>
                  <a:srgbClr val="FF0000"/>
                </a:solidFill>
                <a:cs typeface="B Koodak" panose="00000700000000000000" pitchFamily="2" charset="-78"/>
              </a:rPr>
              <a:t>وانعي</a:t>
            </a:r>
            <a:r>
              <a:rPr lang="fa-IR" sz="3200" dirty="0" smtClean="0">
                <a:cs typeface="B Koodak" panose="00000700000000000000" pitchFamily="2" charset="-78"/>
              </a:rPr>
              <a:t> كه توجه سالك را از حق باز مي دارد، به چند دسته تقسيم مي شود: 1) محرمات، معاصي و كارهاي نكوهيده، 2) تملك دنيا و آرزوهاي طولاني، 3) حظوظ نفساني (از جمله زهد)، 4) نعمتهاي بهشتي و توجه به آخرت، 5) ماسوي الله.</a:t>
            </a:r>
            <a:endParaRPr lang="en-US" sz="3200" dirty="0">
              <a:cs typeface="B Koodak"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4448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1912" y="1368026"/>
            <a:ext cx="5798634" cy="4031873"/>
          </a:xfrm>
          <a:prstGeom prst="rect">
            <a:avLst/>
          </a:prstGeom>
        </p:spPr>
        <p:txBody>
          <a:bodyPr wrap="square">
            <a:spAutoFit/>
          </a:bodyPr>
          <a:lstStyle/>
          <a:p>
            <a:pPr algn="ctr"/>
            <a:r>
              <a:rPr lang="fa-IR" sz="3200" dirty="0" smtClean="0">
                <a:cs typeface="B Koodak" panose="00000700000000000000" pitchFamily="2" charset="-78"/>
              </a:rPr>
              <a:t>چون تعاريف صوفيه از زهد بر اين محورها استوار است. از اين رو تعريفهايي كه از زهد ارائه شده است بر پنج قسم است:ـ عده اي زهد را دوري از حرام و معاصي دانسته اند. هرچند پشت كردن به حرام دنيا از نظر اين گروه زهد معرفي شده، اين موضوع بيشتر به مقام توبه مربوط است.</a:t>
            </a:r>
            <a:endParaRPr lang="en-US" sz="3200" dirty="0">
              <a:cs typeface="B Koodak"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84148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8859" y="894990"/>
            <a:ext cx="6096000" cy="3970318"/>
          </a:xfrm>
          <a:prstGeom prst="rect">
            <a:avLst/>
          </a:prstGeom>
        </p:spPr>
        <p:txBody>
          <a:bodyPr>
            <a:spAutoFit/>
          </a:bodyPr>
          <a:lstStyle/>
          <a:p>
            <a:pPr algn="ctr"/>
            <a:r>
              <a:rPr lang="fa-IR" sz="2800" dirty="0" smtClean="0">
                <a:cs typeface="B Koodak" panose="00000700000000000000" pitchFamily="2" charset="-78"/>
              </a:rPr>
              <a:t>گروه دوم زهد را دوري كردن از حلال دنيا، نعمتهاي ظاهري و احساس تملك كردن مي دانند. در اين دسته از تعاريف، عبارتهايي چون «خالي كردن دل از اسباب»،</a:t>
            </a:r>
            <a:endParaRPr lang="fa-IR" sz="2800" dirty="0">
              <a:cs typeface="B Koodak" panose="00000700000000000000" pitchFamily="2" charset="-78"/>
            </a:endParaRPr>
          </a:p>
          <a:p>
            <a:pPr algn="ctr" rtl="1"/>
            <a:r>
              <a:rPr lang="fa-IR" sz="2800" dirty="0" smtClean="0">
                <a:cs typeface="B Koodak" panose="00000700000000000000" pitchFamily="2" charset="-78"/>
              </a:rPr>
              <a:t>«دست افشاندن از املاك» «كوتاهي امل و آرزو در دنيا»، «دست بداشتن از دنيا»، و «ترك حلال موجود» به كار رفته است. اين گروه زهد را بي اعتنايي مي دانند به آنچه در شرع مباح است و انسان از بهره بردن از آنها منع نشده است.</a:t>
            </a:r>
            <a:endParaRPr lang="en-US" sz="2800" dirty="0">
              <a:cs typeface="B Koodak"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88209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2828836"/>
            <a:ext cx="6096000" cy="2677656"/>
          </a:xfrm>
          <a:prstGeom prst="rect">
            <a:avLst/>
          </a:prstGeom>
        </p:spPr>
        <p:txBody>
          <a:bodyPr>
            <a:spAutoFit/>
          </a:bodyPr>
          <a:lstStyle/>
          <a:p>
            <a:pPr algn="ctr"/>
            <a:r>
              <a:rPr lang="fa-IR" sz="2800" dirty="0" smtClean="0">
                <a:cs typeface="B Koodak" panose="00000700000000000000" pitchFamily="2" charset="-78"/>
              </a:rPr>
              <a:t>گروه سوم تعريف ظريف </a:t>
            </a:r>
            <a:r>
              <a:rPr lang="fa-IR" sz="2800" dirty="0" smtClean="0">
                <a:cs typeface="B Koodak" panose="00000700000000000000" pitchFamily="2" charset="-78"/>
              </a:rPr>
              <a:t>تري از زهد ارائه كرده و گفته اند: «زهد يعني ترك حظوظ نفساني. چون ممكن است زهدورزي نيز در سالك حظ نفس به وجود آورد، اينان زهد را ترك زهد </a:t>
            </a:r>
            <a:r>
              <a:rPr lang="fa-IR" sz="2800" dirty="0" smtClean="0">
                <a:cs typeface="B Koodak" panose="00000700000000000000" pitchFamily="2" charset="-78"/>
              </a:rPr>
              <a:t>تعريف كرده اند. تعاريف ديگري كه از زهد ارائه شده مرتبة اين مقام عرفاني را بالاتر برده است.</a:t>
            </a:r>
            <a:endParaRPr lang="en-US" sz="2800" dirty="0">
              <a:cs typeface="B Koodak" panose="000007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92729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967335"/>
            <a:ext cx="6096000" cy="923330"/>
          </a:xfrm>
          <a:prstGeom prst="rect">
            <a:avLst/>
          </a:prstGeom>
        </p:spPr>
        <p:txBody>
          <a:bodyPr>
            <a:spAutoFit/>
          </a:bodyPr>
          <a:lstStyle/>
          <a:p>
            <a:r>
              <a:rPr lang="fa-IR" dirty="0" smtClean="0"/>
              <a:t>در نظر گروه چهارم، زهد يعني بي اعتنايي به آخرت و توجه نداشتن به نعمتهاي بهشتي، ترك ماسوي الله و هر چيزي كه انسان را از خدا باز مي دارد نيز از نظر انسان زهد شمرده مي شود.</a:t>
            </a:r>
            <a:endParaRPr lang="en-US" dirty="0"/>
          </a:p>
        </p:txBody>
      </p:sp>
    </p:spTree>
    <p:extLst>
      <p:ext uri="{BB962C8B-B14F-4D97-AF65-F5344CB8AC3E}">
        <p14:creationId xmlns:p14="http://schemas.microsoft.com/office/powerpoint/2010/main" val="2141410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690336"/>
            <a:ext cx="6096000" cy="1200329"/>
          </a:xfrm>
          <a:prstGeom prst="rect">
            <a:avLst/>
          </a:prstGeom>
        </p:spPr>
        <p:txBody>
          <a:bodyPr>
            <a:spAutoFit/>
          </a:bodyPr>
          <a:lstStyle/>
          <a:p>
            <a:r>
              <a:rPr lang="fa-IR" dirty="0" smtClean="0"/>
              <a:t>تعريف پنجم از زهد مربوط به محمد غزالي است. </a:t>
            </a:r>
          </a:p>
          <a:p>
            <a:r>
              <a:rPr lang="fa-IR" dirty="0" smtClean="0"/>
              <a:t>غزالي زهد را بازگشتن رغبت از چيزي به سوي چيزي كه به از آن باشد تعبير مي كند و مي گويد: زهد گردانيدن رغبت است از محبوبي و اين كار انجام نمي گيرد، مگر آنكه به سوي محبوب تري عدول كرده باشد.</a:t>
            </a:r>
            <a:endParaRPr lang="en-US" dirty="0"/>
          </a:p>
        </p:txBody>
      </p:sp>
    </p:spTree>
    <p:extLst>
      <p:ext uri="{BB962C8B-B14F-4D97-AF65-F5344CB8AC3E}">
        <p14:creationId xmlns:p14="http://schemas.microsoft.com/office/powerpoint/2010/main" val="500869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8234" y="1360449"/>
            <a:ext cx="6545766" cy="3539430"/>
          </a:xfrm>
          <a:prstGeom prst="rect">
            <a:avLst/>
          </a:prstGeom>
        </p:spPr>
        <p:txBody>
          <a:bodyPr wrap="square">
            <a:spAutoFit/>
          </a:bodyPr>
          <a:lstStyle/>
          <a:p>
            <a:pPr algn="r" rtl="1"/>
            <a:r>
              <a:rPr lang="fa-IR" sz="2800" dirty="0" smtClean="0">
                <a:cs typeface="B Jalal" panose="00000400000000000000" pitchFamily="2" charset="-78"/>
              </a:rPr>
              <a:t>كسي كه رغبت بگرداند از آنچه جز خداست تا جايي كه بهشت را نيز ترك گويد و جز خداوند را توجه نكند «زاهد مطلق» است و كسي كه رغبت بگرداند از هر نصيبي كه در دنيا يافت شود و براي مثل آن نصيبها در آخرت بي رغبت نباشد، بلكه به نعمتهاي بهشتي رغبت داشته باشد، او نيز زاهد است؛ اما از زاهد مطلق كمتر است و كسي كه بغضی از نعمتهای دنیا را ترک کند مستحق نام زاهد نیست</a:t>
            </a:r>
            <a:r>
              <a:rPr lang="fa-IR" dirty="0" smtClean="0"/>
              <a:t>.</a:t>
            </a:r>
            <a:endParaRPr lang="en-US" dirty="0"/>
          </a:p>
        </p:txBody>
      </p:sp>
    </p:spTree>
    <p:extLst>
      <p:ext uri="{BB962C8B-B14F-4D97-AF65-F5344CB8AC3E}">
        <p14:creationId xmlns:p14="http://schemas.microsoft.com/office/powerpoint/2010/main" val="414312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images.jpg"/>
          <p:cNvPicPr>
            <a:picLocks noChangeAspect="1"/>
          </p:cNvPicPr>
          <p:nvPr/>
        </p:nvPicPr>
        <p:blipFill>
          <a:blip r:embed="rId2" cstate="print"/>
          <a:stretch>
            <a:fillRect/>
          </a:stretch>
        </p:blipFill>
        <p:spPr>
          <a:xfrm>
            <a:off x="1709181" y="959818"/>
            <a:ext cx="8290589" cy="6052728"/>
          </a:xfrm>
          <a:prstGeom prst="rect">
            <a:avLst/>
          </a:prstGeom>
          <a:noFill/>
          <a:ln>
            <a:noFill/>
          </a:ln>
        </p:spPr>
      </p:pic>
    </p:spTree>
    <p:extLst>
      <p:ext uri="{BB962C8B-B14F-4D97-AF65-F5344CB8AC3E}">
        <p14:creationId xmlns:p14="http://schemas.microsoft.com/office/powerpoint/2010/main" val="3830621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2308324"/>
          </a:xfrm>
          <a:prstGeom prst="rect">
            <a:avLst/>
          </a:prstGeom>
        </p:spPr>
        <p:txBody>
          <a:bodyPr>
            <a:spAutoFit/>
          </a:bodyPr>
          <a:lstStyle/>
          <a:p>
            <a:r>
              <a:rPr lang="fa-IR" sz="3600" dirty="0" smtClean="0">
                <a:cs typeface="B Koodak" panose="00000700000000000000" pitchFamily="2" charset="-78"/>
              </a:rPr>
              <a:t>از نظر غزالي زهد عبارت است از بي رغبتي در دنيا و عدول كردن به آخرت يا از غير خدا عدول كردن به خدا و اين درجه اي عالي تر است.</a:t>
            </a:r>
            <a:endParaRPr lang="en-US" sz="3600" dirty="0">
              <a:cs typeface="B Koodak" panose="00000700000000000000" pitchFamily="2" charset="-78"/>
            </a:endParaRPr>
          </a:p>
        </p:txBody>
      </p:sp>
    </p:spTree>
    <p:extLst>
      <p:ext uri="{BB962C8B-B14F-4D97-AF65-F5344CB8AC3E}">
        <p14:creationId xmlns:p14="http://schemas.microsoft.com/office/powerpoint/2010/main" val="282558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690336"/>
            <a:ext cx="6096000" cy="3416320"/>
          </a:xfrm>
          <a:prstGeom prst="rect">
            <a:avLst/>
          </a:prstGeom>
        </p:spPr>
        <p:txBody>
          <a:bodyPr>
            <a:spAutoFit/>
          </a:bodyPr>
          <a:lstStyle/>
          <a:p>
            <a:pPr algn="ctr"/>
            <a:r>
              <a:rPr lang="fa-IR" sz="3600" dirty="0" smtClean="0">
                <a:cs typeface="B Koodak" panose="00000700000000000000" pitchFamily="2" charset="-78"/>
              </a:rPr>
              <a:t>انواع زهد:</a:t>
            </a:r>
          </a:p>
          <a:p>
            <a:r>
              <a:rPr lang="fa-IR" sz="3600" dirty="0" smtClean="0">
                <a:cs typeface="B Koodak" panose="00000700000000000000" pitchFamily="2" charset="-78"/>
              </a:rPr>
              <a:t>زهد سه نوع است: 1) زهد عام كه دوري از حرام است؛ 2) زهد خاص كه دست شستن از نصيب دنياست؛ 3) زهد عارفان كه ترك هر چيزي است كه انسان را از خدا باز ميدارد.</a:t>
            </a:r>
            <a:endParaRPr lang="en-US" sz="3600" dirty="0">
              <a:cs typeface="B Koodak" panose="00000700000000000000" pitchFamily="2" charset="-78"/>
            </a:endParaRPr>
          </a:p>
        </p:txBody>
      </p:sp>
    </p:spTree>
    <p:extLst>
      <p:ext uri="{BB962C8B-B14F-4D97-AF65-F5344CB8AC3E}">
        <p14:creationId xmlns:p14="http://schemas.microsoft.com/office/powerpoint/2010/main" val="116145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5888" y="647651"/>
            <a:ext cx="6096000" cy="5509200"/>
          </a:xfrm>
          <a:prstGeom prst="rect">
            <a:avLst/>
          </a:prstGeom>
        </p:spPr>
        <p:txBody>
          <a:bodyPr>
            <a:spAutoFit/>
          </a:bodyPr>
          <a:lstStyle/>
          <a:p>
            <a:pPr algn="r"/>
            <a:r>
              <a:rPr lang="fa-IR" sz="3200" dirty="0">
                <a:cs typeface="B Nazanin" panose="00000400000000000000" pitchFamily="2" charset="-78"/>
              </a:rPr>
              <a:t>در مصباح الهدايه تقسيم بندي ديگري از زهد ارائه شده است. مطابق اين تقسيم بندي زهد سه نوع است: 1) زهد عوام: ترك حظوظ نفس است از جميع آنچه در دنياست. 2)زهد خواص : زهد در زهد است یعنی زعیت خود </a:t>
            </a:r>
            <a:r>
              <a:rPr lang="fa-IR" sz="3200" dirty="0" smtClean="0">
                <a:cs typeface="B Nazanin" panose="00000400000000000000" pitchFamily="2" charset="-78"/>
              </a:rPr>
              <a:t>را </a:t>
            </a:r>
            <a:r>
              <a:rPr lang="fa-IR" sz="3200" dirty="0">
                <a:cs typeface="B Nazanin" panose="00000400000000000000" pitchFamily="2" charset="-78"/>
              </a:rPr>
              <a:t>از زهدی که در آن رغبت به </a:t>
            </a:r>
            <a:r>
              <a:rPr lang="fa-IR" sz="3200" dirty="0" smtClean="0">
                <a:cs typeface="B Nazanin" panose="00000400000000000000" pitchFamily="2" charset="-78"/>
              </a:rPr>
              <a:t>حظوظ </a:t>
            </a:r>
            <a:r>
              <a:rPr lang="fa-IR" sz="3200" dirty="0">
                <a:cs typeface="B Nazanin" panose="00000400000000000000" pitchFamily="2" charset="-78"/>
              </a:rPr>
              <a:t>اخروی وجود دارد بگرداند .</a:t>
            </a:r>
          </a:p>
          <a:p>
            <a:pPr algn="r"/>
            <a:endParaRPr lang="fa-IR" sz="3200" dirty="0">
              <a:cs typeface="B Nazanin" panose="00000400000000000000" pitchFamily="2" charset="-78"/>
            </a:endParaRPr>
          </a:p>
          <a:p>
            <a:pPr algn="r"/>
            <a:r>
              <a:rPr lang="fa-IR" sz="3200" dirty="0">
                <a:cs typeface="B Nazanin" panose="00000400000000000000" pitchFamily="2" charset="-78"/>
              </a:rPr>
              <a:t>زهد اخص خواص: زهد بالله است و آن زهدي است كه با اختيار خدا براي سالك فراهم مي شود، بعد از آنكه سالك اختيار خود را از دست داد. اين زهد مخصوص انبياء و </a:t>
            </a:r>
            <a:r>
              <a:rPr lang="fa-IR" sz="3200" dirty="0" smtClean="0">
                <a:cs typeface="B Nazanin" panose="00000400000000000000" pitchFamily="2" charset="-78"/>
              </a:rPr>
              <a:t>خواص است.</a:t>
            </a:r>
            <a:endParaRPr lang="en-US" sz="3200" dirty="0">
              <a:cs typeface="B Nazanin" panose="00000400000000000000" pitchFamily="2" charset="-78"/>
            </a:endParaRPr>
          </a:p>
        </p:txBody>
      </p:sp>
    </p:spTree>
    <p:extLst>
      <p:ext uri="{BB962C8B-B14F-4D97-AF65-F5344CB8AC3E}">
        <p14:creationId xmlns:p14="http://schemas.microsoft.com/office/powerpoint/2010/main" val="2863358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cs typeface="B Aria" panose="00000400000000000000" pitchFamily="2" charset="-78"/>
              </a:rPr>
              <a:t>نشانه های زهد </a:t>
            </a:r>
            <a:endParaRPr lang="en-US" dirty="0">
              <a:cs typeface="B Aria" panose="00000400000000000000" pitchFamily="2" charset="-78"/>
            </a:endParaRPr>
          </a:p>
        </p:txBody>
      </p:sp>
      <p:sp>
        <p:nvSpPr>
          <p:cNvPr id="3" name="Subtitle 2"/>
          <p:cNvSpPr>
            <a:spLocks noGrp="1"/>
          </p:cNvSpPr>
          <p:nvPr>
            <p:ph type="subTitle" idx="1"/>
          </p:nvPr>
        </p:nvSpPr>
        <p:spPr/>
        <p:txBody>
          <a:bodyPr>
            <a:normAutofit lnSpcReduction="10000"/>
          </a:bodyPr>
          <a:lstStyle/>
          <a:p>
            <a:r>
              <a:rPr lang="fa-IR" dirty="0" smtClean="0">
                <a:cs typeface="B Jalal" panose="00000400000000000000" pitchFamily="2" charset="-78"/>
              </a:rPr>
              <a:t>یاد مرگ </a:t>
            </a:r>
          </a:p>
          <a:p>
            <a:r>
              <a:rPr lang="fa-IR" dirty="0" smtClean="0">
                <a:cs typeface="B Jalal" panose="00000400000000000000" pitchFamily="2" charset="-78"/>
              </a:rPr>
              <a:t>قناعت به قوت </a:t>
            </a:r>
          </a:p>
          <a:p>
            <a:r>
              <a:rPr lang="fa-IR" dirty="0" smtClean="0">
                <a:cs typeface="B Jalal" panose="00000400000000000000" pitchFamily="2" charset="-78"/>
              </a:rPr>
              <a:t>صحبت با درویشان </a:t>
            </a:r>
            <a:endParaRPr lang="en-US" dirty="0">
              <a:cs typeface="B Jalal"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407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4185" y="1711933"/>
            <a:ext cx="6096000" cy="3416320"/>
          </a:xfrm>
          <a:prstGeom prst="rect">
            <a:avLst/>
          </a:prstGeom>
        </p:spPr>
        <p:txBody>
          <a:bodyPr>
            <a:spAutoFit/>
          </a:bodyPr>
          <a:lstStyle/>
          <a:p>
            <a:pPr algn="ctr"/>
            <a:r>
              <a:rPr lang="fa-IR" sz="3600" dirty="0" smtClean="0">
                <a:cs typeface="B Mahsa" panose="00000400000000000000" pitchFamily="2" charset="-78"/>
              </a:rPr>
              <a:t>ثمرات زهد:</a:t>
            </a:r>
          </a:p>
          <a:p>
            <a:pPr algn="ctr"/>
            <a:r>
              <a:rPr lang="fa-IR" sz="3600" dirty="0" smtClean="0">
                <a:cs typeface="B Mahsa" panose="00000400000000000000" pitchFamily="2" charset="-78"/>
              </a:rPr>
              <a:t>.روي آوردن به زهد براي زاهد ثمراتي دارد.</a:t>
            </a:r>
          </a:p>
          <a:p>
            <a:pPr algn="ctr"/>
            <a:r>
              <a:rPr lang="fa-IR" sz="3600" dirty="0" smtClean="0">
                <a:cs typeface="B Mahsa" panose="00000400000000000000" pitchFamily="2" charset="-78"/>
              </a:rPr>
              <a:t> از جمله خير كثير به او داده مي شود: </a:t>
            </a:r>
            <a:r>
              <a:rPr lang="fa-IR" sz="3600" dirty="0" smtClean="0">
                <a:solidFill>
                  <a:srgbClr val="00B0F0"/>
                </a:solidFill>
                <a:cs typeface="B Mahsa" panose="00000400000000000000" pitchFamily="2" charset="-78"/>
              </a:rPr>
              <a:t>مَنْ أعْطِيَ الزُّهْدَ في الدنيا فقد اوتي خَيْراً كثيراً</a:t>
            </a:r>
            <a:endParaRPr lang="en-US" sz="3600" dirty="0">
              <a:solidFill>
                <a:srgbClr val="00B0F0"/>
              </a:solidFill>
              <a:cs typeface="B Mahsa"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30560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6">
            <a:extLst>
              <a:ext uri="{28A0092B-C50C-407E-A947-70E740481C1C}">
                <a14:useLocalDpi xmlns:a14="http://schemas.microsoft.com/office/drawing/2010/main" val="0"/>
              </a:ext>
            </a:extLst>
          </a:blip>
          <a:srcRect t="6518" b="6518"/>
          <a:stretch>
            <a:fillRect/>
          </a:stretch>
        </p:blipFill>
        <p:spPr>
          <a:xfrm>
            <a:off x="1280159" y="613317"/>
            <a:ext cx="10027177" cy="553009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4027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51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0390" y="942499"/>
            <a:ext cx="6096000" cy="4508927"/>
          </a:xfrm>
          <a:prstGeom prst="rect">
            <a:avLst/>
          </a:prstGeom>
        </p:spPr>
        <p:txBody>
          <a:bodyPr>
            <a:spAutoFit/>
          </a:bodyPr>
          <a:lstStyle/>
          <a:p>
            <a:r>
              <a:rPr lang="fa-IR" sz="8800" dirty="0" smtClean="0">
                <a:cs typeface="B Arash" panose="00000400000000000000" pitchFamily="2" charset="-78"/>
              </a:rPr>
              <a:t>مقام دوم</a:t>
            </a:r>
            <a:br>
              <a:rPr lang="fa-IR" sz="8800" dirty="0" smtClean="0">
                <a:cs typeface="B Arash" panose="00000400000000000000" pitchFamily="2" charset="-78"/>
              </a:rPr>
            </a:br>
            <a:r>
              <a:rPr lang="fa-IR" sz="19900" dirty="0" smtClean="0">
                <a:solidFill>
                  <a:srgbClr val="FF0000"/>
                </a:solidFill>
                <a:cs typeface="B Tehran" panose="00000400000000000000" pitchFamily="2" charset="-78"/>
              </a:rPr>
              <a:t>ورع</a:t>
            </a:r>
            <a:endParaRPr lang="en-US" sz="19900" dirty="0">
              <a:solidFill>
                <a:srgbClr val="FF0000"/>
              </a:solidFill>
              <a:cs typeface="B Tehran" panose="00000400000000000000" pitchFamily="2" charset="-78"/>
            </a:endParaRPr>
          </a:p>
        </p:txBody>
      </p:sp>
    </p:spTree>
    <p:extLst>
      <p:ext uri="{BB962C8B-B14F-4D97-AF65-F5344CB8AC3E}">
        <p14:creationId xmlns:p14="http://schemas.microsoft.com/office/powerpoint/2010/main" val="291423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2478" y="602166"/>
            <a:ext cx="6601522" cy="3416320"/>
          </a:xfrm>
          <a:prstGeom prst="rect">
            <a:avLst/>
          </a:prstGeom>
        </p:spPr>
        <p:txBody>
          <a:bodyPr wrap="square">
            <a:spAutoFit/>
          </a:bodyPr>
          <a:lstStyle/>
          <a:p>
            <a:pPr algn="ctr"/>
            <a:r>
              <a:rPr lang="fa-IR" sz="3600" dirty="0" smtClean="0">
                <a:cs typeface="B Aseman" panose="00000400000000000000" pitchFamily="2" charset="-78"/>
              </a:rPr>
              <a:t>متعلق ورع : </a:t>
            </a:r>
          </a:p>
          <a:p>
            <a:pPr algn="ctr"/>
            <a:r>
              <a:rPr lang="fa-IR" sz="3600" dirty="0" smtClean="0">
                <a:cs typeface="B Aseman" panose="00000400000000000000" pitchFamily="2" charset="-78"/>
              </a:rPr>
              <a:t>-گناهان</a:t>
            </a:r>
          </a:p>
          <a:p>
            <a:pPr algn="ctr"/>
            <a:r>
              <a:rPr lang="fa-IR" sz="3600" dirty="0" smtClean="0">
                <a:cs typeface="B Aseman" panose="00000400000000000000" pitchFamily="2" charset="-78"/>
              </a:rPr>
              <a:t>-مکروهات</a:t>
            </a:r>
          </a:p>
          <a:p>
            <a:pPr algn="ctr"/>
            <a:r>
              <a:rPr lang="fa-IR" sz="3600" dirty="0" smtClean="0">
                <a:cs typeface="B Aseman" panose="00000400000000000000" pitchFamily="2" charset="-78"/>
              </a:rPr>
              <a:t>=مباحات</a:t>
            </a:r>
          </a:p>
          <a:p>
            <a:pPr algn="ctr"/>
            <a:r>
              <a:rPr lang="fa-IR" sz="3600" dirty="0" smtClean="0">
                <a:cs typeface="B Aseman" panose="00000400000000000000" pitchFamily="2" charset="-78"/>
              </a:rPr>
              <a:t>ورع </a:t>
            </a:r>
            <a:r>
              <a:rPr lang="fa-IR" sz="3600" dirty="0" smtClean="0">
                <a:cs typeface="B Aseman" panose="00000400000000000000" pitchFamily="2" charset="-78"/>
              </a:rPr>
              <a:t>اجتناب است از محرمات و آنچه در آن شبهه اي از حرمت وجود دارد كه از آن تعبير مي شود به شبهات.</a:t>
            </a:r>
            <a:endParaRPr lang="en-US" sz="3600" dirty="0">
              <a:cs typeface="B Aseman"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7589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28836"/>
            <a:ext cx="6096000" cy="1569660"/>
          </a:xfrm>
          <a:prstGeom prst="rect">
            <a:avLst/>
          </a:prstGeom>
        </p:spPr>
        <p:txBody>
          <a:bodyPr>
            <a:spAutoFit/>
          </a:bodyPr>
          <a:lstStyle/>
          <a:p>
            <a:pPr algn="ctr"/>
            <a:r>
              <a:rPr lang="fa-IR" sz="3200" dirty="0" smtClean="0">
                <a:cs typeface="B Aseman" panose="00000400000000000000" pitchFamily="2" charset="-78"/>
              </a:rPr>
              <a:t>ورع دو بعد دارد: </a:t>
            </a:r>
          </a:p>
          <a:p>
            <a:pPr algn="ctr"/>
            <a:r>
              <a:rPr lang="fa-IR" sz="3200" dirty="0" smtClean="0">
                <a:cs typeface="B Aseman" panose="00000400000000000000" pitchFamily="2" charset="-78"/>
              </a:rPr>
              <a:t>يكي ترك محرمات و ديگر كوشش براي انجام دادن اعمال پسنديده.</a:t>
            </a:r>
            <a:endParaRPr lang="en-US" sz="3200" dirty="0">
              <a:cs typeface="B Aseman" panose="00000400000000000000" pitchFamily="2" charset="-78"/>
            </a:endParaRPr>
          </a:p>
        </p:txBody>
      </p:sp>
    </p:spTree>
    <p:extLst>
      <p:ext uri="{BB962C8B-B14F-4D97-AF65-F5344CB8AC3E}">
        <p14:creationId xmlns:p14="http://schemas.microsoft.com/office/powerpoint/2010/main" val="2742304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423746"/>
            <a:ext cx="3780262" cy="6001643"/>
          </a:xfrm>
          <a:prstGeom prst="rect">
            <a:avLst/>
          </a:prstGeom>
        </p:spPr>
        <p:txBody>
          <a:bodyPr wrap="square">
            <a:spAutoFit/>
          </a:bodyPr>
          <a:lstStyle/>
          <a:p>
            <a:pPr algn="just" rtl="1"/>
            <a:r>
              <a:rPr lang="fa-IR" sz="3200" dirty="0" smtClean="0">
                <a:cs typeface="B Koodak" panose="00000700000000000000" pitchFamily="2" charset="-78"/>
              </a:rPr>
              <a:t>در</a:t>
            </a:r>
          </a:p>
          <a:p>
            <a:pPr algn="just" rtl="1"/>
            <a:r>
              <a:rPr lang="fa-IR" sz="3200" dirty="0" smtClean="0">
                <a:cs typeface="B Koodak" panose="00000700000000000000" pitchFamily="2" charset="-78"/>
              </a:rPr>
              <a:t>متون عرفاني، درجات و اقسام ورع و مراتب اهل ورع نيز تبيين شده است. از يحيي بن معاذ رازي نقل كرده اند كه ورع بر دو نوع است: 1) </a:t>
            </a:r>
            <a:r>
              <a:rPr lang="fa-IR" sz="3200" dirty="0" smtClean="0">
                <a:solidFill>
                  <a:srgbClr val="00B0F0"/>
                </a:solidFill>
                <a:cs typeface="B Koodak" panose="00000700000000000000" pitchFamily="2" charset="-78"/>
              </a:rPr>
              <a:t>ورع در ظاهر</a:t>
            </a:r>
            <a:r>
              <a:rPr lang="fa-IR" sz="3200" dirty="0" smtClean="0">
                <a:cs typeface="B Koodak" panose="00000700000000000000" pitchFamily="2" charset="-78"/>
              </a:rPr>
              <a:t>: آن است كه آدمي جز براي خدا حركت نكند. 2)</a:t>
            </a:r>
            <a:r>
              <a:rPr lang="fa-IR" sz="3200" dirty="0" smtClean="0">
                <a:solidFill>
                  <a:srgbClr val="00B0F0"/>
                </a:solidFill>
                <a:cs typeface="B Koodak" panose="00000700000000000000" pitchFamily="2" charset="-78"/>
              </a:rPr>
              <a:t> ورع در باطن</a:t>
            </a:r>
            <a:r>
              <a:rPr lang="fa-IR" sz="3200" dirty="0" smtClean="0">
                <a:cs typeface="B Koodak" panose="00000700000000000000" pitchFamily="2" charset="-78"/>
              </a:rPr>
              <a:t>: آن است كه در قلب سالك جز خداوند تعالي وارد نشود.</a:t>
            </a:r>
            <a:endParaRPr lang="en-US" sz="3200" dirty="0">
              <a:cs typeface="B Koodak" panose="000007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62717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3034" y="1591051"/>
            <a:ext cx="6096000" cy="3539430"/>
          </a:xfrm>
          <a:prstGeom prst="rect">
            <a:avLst/>
          </a:prstGeom>
        </p:spPr>
        <p:txBody>
          <a:bodyPr>
            <a:spAutoFit/>
          </a:bodyPr>
          <a:lstStyle/>
          <a:p>
            <a:pPr algn="r" rtl="1"/>
            <a:r>
              <a:rPr lang="fa-IR" sz="3200" dirty="0" smtClean="0">
                <a:cs typeface="B Tehran" panose="00000400000000000000" pitchFamily="2" charset="-78"/>
              </a:rPr>
              <a:t>برخي ورع را بر سه قسم دانسته اند:</a:t>
            </a:r>
          </a:p>
          <a:p>
            <a:pPr marL="342900" indent="-342900" algn="r" rtl="1">
              <a:buAutoNum type="arabicPeriod"/>
            </a:pPr>
            <a:r>
              <a:rPr lang="fa-IR" sz="3200" dirty="0" smtClean="0">
                <a:cs typeface="B Tehran" panose="00000400000000000000" pitchFamily="2" charset="-78"/>
              </a:rPr>
              <a:t>ورع عام: آن است كه سالك جز با خدا سخن نگويد، چه در خشم باشد چه در رضا؛</a:t>
            </a:r>
          </a:p>
          <a:p>
            <a:pPr marL="342900" indent="-342900" algn="r" rtl="1">
              <a:buAutoNum type="arabicPeriod"/>
            </a:pPr>
            <a:r>
              <a:rPr lang="fa-IR" sz="3200" dirty="0" smtClean="0">
                <a:cs typeface="B Tehran" panose="00000400000000000000" pitchFamily="2" charset="-78"/>
              </a:rPr>
              <a:t> 2. ورع خاص: حفظ همة اعضاي بدن است از سخط خداوند؛</a:t>
            </a:r>
          </a:p>
          <a:p>
            <a:pPr marL="342900" indent="-342900" algn="r" rtl="1">
              <a:buAutoNum type="arabicPeriod"/>
            </a:pPr>
            <a:r>
              <a:rPr lang="fa-IR" sz="3200" dirty="0" smtClean="0">
                <a:cs typeface="B Tehran" panose="00000400000000000000" pitchFamily="2" charset="-78"/>
              </a:rPr>
              <a:t>3. ورع اخص: چيزي را قصد كند كه رضاي خدا در آن باشد.</a:t>
            </a:r>
            <a:endParaRPr lang="en-US" sz="3200" dirty="0">
              <a:cs typeface="B Tehran" panose="00000400000000000000" pitchFamily="2" charset="-78"/>
            </a:endParaRPr>
          </a:p>
        </p:txBody>
      </p:sp>
    </p:spTree>
    <p:extLst>
      <p:ext uri="{BB962C8B-B14F-4D97-AF65-F5344CB8AC3E}">
        <p14:creationId xmlns:p14="http://schemas.microsoft.com/office/powerpoint/2010/main" val="360950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7639" y="1396794"/>
            <a:ext cx="6096000" cy="3539430"/>
          </a:xfrm>
          <a:prstGeom prst="rect">
            <a:avLst/>
          </a:prstGeom>
        </p:spPr>
        <p:txBody>
          <a:bodyPr>
            <a:spAutoFit/>
          </a:bodyPr>
          <a:lstStyle/>
          <a:p>
            <a:pPr algn="r" rtl="1"/>
            <a:r>
              <a:rPr lang="fa-IR" sz="2800" dirty="0" smtClean="0">
                <a:cs typeface="B Karim" panose="00000400000000000000" pitchFamily="2" charset="-78"/>
              </a:rPr>
              <a:t>درشرح منازل السائرين آمده است ورع سه درجه دارد:1</a:t>
            </a:r>
          </a:p>
          <a:p>
            <a:pPr algn="r" rtl="1"/>
            <a:r>
              <a:rPr lang="fa-IR" sz="2800" dirty="0" smtClean="0">
                <a:cs typeface="B Karim" panose="00000400000000000000" pitchFamily="2" charset="-78"/>
              </a:rPr>
              <a:t>. دوري از قبايح براي حفظ نفس و افزون كردن حسنات و حفظ ايمان؛</a:t>
            </a:r>
          </a:p>
          <a:p>
            <a:pPr algn="r" rtl="1"/>
            <a:r>
              <a:rPr lang="fa-IR" sz="2800" dirty="0" smtClean="0">
                <a:cs typeface="B Karim" panose="00000400000000000000" pitchFamily="2" charset="-78"/>
              </a:rPr>
              <a:t>2. حفظ حدود است حتي از آنچه در آنها بدي نيست براي آنكه سالك بتواند در حفظ تقوا و از بين بردن فرومايگيها و رهايي از سركشي و طغيان پايدار باشد؛</a:t>
            </a:r>
          </a:p>
          <a:p>
            <a:pPr algn="r" rtl="1"/>
            <a:r>
              <a:rPr lang="fa-IR" sz="2800" dirty="0" smtClean="0">
                <a:cs typeface="B Karim" panose="00000400000000000000" pitchFamily="2" charset="-78"/>
              </a:rPr>
              <a:t>3. دوري از تمام چيزهايي كه ماية تشتت وقت سالك و وابستگی او به تفرقه است ...</a:t>
            </a:r>
            <a:endParaRPr lang="en-US" sz="2800" dirty="0">
              <a:cs typeface="B Karim" panose="00000400000000000000" pitchFamily="2" charset="-78"/>
            </a:endParaRPr>
          </a:p>
        </p:txBody>
      </p:sp>
    </p:spTree>
    <p:extLst>
      <p:ext uri="{BB962C8B-B14F-4D97-AF65-F5344CB8AC3E}">
        <p14:creationId xmlns:p14="http://schemas.microsoft.com/office/powerpoint/2010/main" val="15614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47532" y="1293542"/>
            <a:ext cx="6461507" cy="4401205"/>
          </a:xfrm>
          <a:prstGeom prst="rect">
            <a:avLst/>
          </a:prstGeom>
        </p:spPr>
        <p:txBody>
          <a:bodyPr wrap="square">
            <a:spAutoFit/>
          </a:bodyPr>
          <a:lstStyle/>
          <a:p>
            <a:pPr algn="ctr"/>
            <a:r>
              <a:rPr lang="fa-IR" sz="2800" dirty="0" smtClean="0">
                <a:cs typeface="B Koodak" panose="00000700000000000000" pitchFamily="2" charset="-78"/>
              </a:rPr>
              <a:t>تقسیم بندی دیگر از ورع:</a:t>
            </a:r>
          </a:p>
          <a:p>
            <a:endParaRPr lang="fa-IR" sz="2800" dirty="0" smtClean="0">
              <a:cs typeface="B Koodak" panose="00000700000000000000" pitchFamily="2" charset="-78"/>
            </a:endParaRPr>
          </a:p>
          <a:p>
            <a:pPr marL="342900" indent="-342900" algn="l" rtl="1">
              <a:buAutoNum type="arabicPeriod"/>
            </a:pPr>
            <a:r>
              <a:rPr lang="fa-IR" sz="2800" dirty="0" smtClean="0">
                <a:solidFill>
                  <a:srgbClr val="FF0000"/>
                </a:solidFill>
                <a:cs typeface="B Koodak" panose="00000700000000000000" pitchFamily="2" charset="-78"/>
              </a:rPr>
              <a:t>1. ورع به زبان، يعني ترك فضول و سكوت در آنچه بي معني است؛</a:t>
            </a:r>
          </a:p>
          <a:p>
            <a:pPr algn="r" rtl="1"/>
            <a:r>
              <a:rPr lang="fa-IR" sz="2800" dirty="0" smtClean="0">
                <a:solidFill>
                  <a:srgbClr val="FF0000"/>
                </a:solidFill>
                <a:cs typeface="B Koodak" panose="00000700000000000000" pitchFamily="2" charset="-78"/>
              </a:rPr>
              <a:t>2. ورع به اركان كه دوري از شبهات است؛</a:t>
            </a:r>
          </a:p>
          <a:p>
            <a:pPr algn="ctr"/>
            <a:endParaRPr lang="fa-IR" sz="2800" dirty="0" smtClean="0">
              <a:solidFill>
                <a:srgbClr val="FF0000"/>
              </a:solidFill>
              <a:cs typeface="B Koodak" panose="00000700000000000000" pitchFamily="2" charset="-78"/>
            </a:endParaRPr>
          </a:p>
          <a:p>
            <a:pPr algn="ctr"/>
            <a:endParaRPr lang="fa-IR" sz="2800" dirty="0" smtClean="0">
              <a:solidFill>
                <a:srgbClr val="FF0000"/>
              </a:solidFill>
              <a:cs typeface="B Koodak" panose="00000700000000000000" pitchFamily="2" charset="-78"/>
            </a:endParaRPr>
          </a:p>
          <a:p>
            <a:pPr algn="l" rtl="1"/>
            <a:r>
              <a:rPr lang="fa-IR" sz="2800" dirty="0" smtClean="0">
                <a:solidFill>
                  <a:srgbClr val="FF0000"/>
                </a:solidFill>
                <a:cs typeface="B Koodak" panose="00000700000000000000" pitchFamily="2" charset="-78"/>
              </a:rPr>
              <a:t>3. ورع به قلب كه ترك همتهاي پست و اخلاق بد است.</a:t>
            </a:r>
            <a:endParaRPr lang="en-US" sz="2800" dirty="0" smtClean="0">
              <a:solidFill>
                <a:srgbClr val="FF0000"/>
              </a:solidFill>
              <a:cs typeface="B Koodak" panose="00000700000000000000" pitchFamily="2" charset="-78"/>
            </a:endParaRPr>
          </a:p>
          <a:p>
            <a:endParaRPr lang="en-US" sz="2800" dirty="0">
              <a:cs typeface="B Koodak" panose="000007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32204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5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283</TotalTime>
  <Words>1138</Words>
  <Application>Microsoft Office PowerPoint</Application>
  <PresentationFormat>Widescreen</PresentationFormat>
  <Paragraphs>53</Paragraphs>
  <Slides>25</Slides>
  <Notes>0</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Arial</vt:lpstr>
      <vt:lpstr>B Arash</vt:lpstr>
      <vt:lpstr>B Aria</vt:lpstr>
      <vt:lpstr>B Aseman</vt:lpstr>
      <vt:lpstr>B Jalal</vt:lpstr>
      <vt:lpstr>B Karim</vt:lpstr>
      <vt:lpstr>B Koodak</vt:lpstr>
      <vt:lpstr>B Mahsa</vt:lpstr>
      <vt:lpstr>B Nazanin</vt:lpstr>
      <vt:lpstr>B Tehran</vt:lpstr>
      <vt:lpstr>Garamond</vt:lpstr>
      <vt:lpstr>Times New Roman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نشانه های زهد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azarstock</dc:creator>
  <cp:lastModifiedBy>azarstock</cp:lastModifiedBy>
  <cp:revision>47</cp:revision>
  <dcterms:created xsi:type="dcterms:W3CDTF">2020-05-21T17:27:52Z</dcterms:created>
  <dcterms:modified xsi:type="dcterms:W3CDTF">2020-05-24T13:25:07Z</dcterms:modified>
</cp:coreProperties>
</file>