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61" r:id="rId4"/>
    <p:sldId id="259" r:id="rId5"/>
    <p:sldId id="264" r:id="rId6"/>
    <p:sldId id="262" r:id="rId7"/>
    <p:sldId id="258" r:id="rId8"/>
    <p:sldId id="260" r:id="rId9"/>
    <p:sldId id="265" r:id="rId10"/>
    <p:sldId id="263" r:id="rId11"/>
    <p:sldId id="266" r:id="rId12"/>
    <p:sldId id="267" r:id="rId13"/>
    <p:sldId id="268" r:id="rId14"/>
    <p:sldId id="269" r:id="rId15"/>
    <p:sldId id="270" r:id="rId16"/>
    <p:sldId id="271" r:id="rId17"/>
    <p:sldId id="273" r:id="rId18"/>
    <p:sldId id="275" r:id="rId19"/>
    <p:sldId id="276" r:id="rId20"/>
    <p:sldId id="277" r:id="rId21"/>
    <p:sldId id="278" r:id="rId22"/>
    <p:sldId id="279"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72"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a:xfrm>
            <a:off x="774923" y="5951811"/>
            <a:ext cx="7896279" cy="365125"/>
          </a:xfrm>
        </p:spPr>
        <p:txBody>
          <a:bodyPr/>
          <a:lstStyle/>
          <a:p>
            <a:endParaRPr lang="en-US" dirty="0"/>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558300" y="5956137"/>
            <a:ext cx="1052508"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6/1/2020</a:t>
            </a:fld>
            <a:endParaRPr lang="en-US" dirty="0"/>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B61BEF0D-F0BB-DE4B-95CE-6DB70DBA9567}" type="datetimeFigureOut">
              <a:rPr lang="en-US" dirty="0"/>
              <a:pPr/>
              <a:t>6/1/2020</a:t>
            </a:fld>
            <a:endParaRPr lang="en-US" dirty="0"/>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B61BEF0D-F0BB-DE4B-95CE-6DB70DBA9567}" type="datetimeFigureOut">
              <a:rPr lang="en-US" dirty="0"/>
              <a:pPr/>
              <a:t>6/1/2020</a:t>
            </a:fld>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D57F1E4F-1CFF-5643-939E-217C01CDF565}" type="slidenum">
              <a:rPr lang="en-US" dirty="0"/>
              <a:pPr/>
              <a:t>‹#›</a:t>
            </a:fld>
            <a:endParaRPr lang="en-US" dirty="0"/>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wma"/><Relationship Id="rId1" Type="http://schemas.microsoft.com/office/2007/relationships/media" Target="../media/media1.wm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a:p>
        </p:txBody>
      </p:sp>
      <p:pic>
        <p:nvPicPr>
          <p:cNvPr id="4" name="Content Placeholder 3" descr="images.jpg"/>
          <p:cNvPicPr>
            <a:picLocks noChangeAspect="1"/>
          </p:cNvPicPr>
          <p:nvPr/>
        </p:nvPicPr>
        <p:blipFill>
          <a:blip r:embed="rId2" cstate="print"/>
          <a:stretch>
            <a:fillRect/>
          </a:stretch>
        </p:blipFill>
        <p:spPr>
          <a:xfrm>
            <a:off x="1920212" y="805272"/>
            <a:ext cx="8290589" cy="6052728"/>
          </a:xfrm>
          <a:prstGeom prst="rect">
            <a:avLst/>
          </a:prstGeom>
          <a:noFill/>
          <a:ln>
            <a:noFill/>
          </a:ln>
        </p:spPr>
      </p:pic>
    </p:spTree>
    <p:extLst>
      <p:ext uri="{BB962C8B-B14F-4D97-AF65-F5344CB8AC3E}">
        <p14:creationId xmlns:p14="http://schemas.microsoft.com/office/powerpoint/2010/main" val="45039981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ctr"/>
            <a:r>
              <a:rPr lang="fa-IR" dirty="0"/>
              <a:t>سكر و حيرت در اينجا از اين حيث كه ثمره و نتيجة عشق به شمار مي روند مورد توجه قرار مي گيرند. همان گونه كه گفته شد، عشق سالك را از غير حق دور و در معشوق مستغرق مي سازدعشق سالك را از غير حق دور و در معشوق مستغرق مي سازد. سكر و حيرت نيز كه از عشق پديد مي آيند، بي توجهي به ماسوي الله يا به تعبير ديگر بيخودي و استغراق در حق را به كمال مي رسانند و سالك را آماده مي كنند كه به منزل بعد، يعني فناء في الله و بقاء بالله، وارد شود.</a:t>
            </a:r>
            <a:endParaRPr lang="en-US" dirty="0"/>
          </a:p>
        </p:txBody>
      </p:sp>
    </p:spTree>
    <p:extLst>
      <p:ext uri="{BB962C8B-B14F-4D97-AF65-F5344CB8AC3E}">
        <p14:creationId xmlns:p14="http://schemas.microsoft.com/office/powerpoint/2010/main" val="29227127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fa-IR" sz="6600" dirty="0" smtClean="0">
                <a:cs typeface="B Shadi" panose="00000400000000000000" pitchFamily="2" charset="-78"/>
              </a:rPr>
              <a:t>منزل هفتم : بقا و فنا </a:t>
            </a:r>
            <a:endParaRPr lang="en-US" sz="6600" dirty="0">
              <a:cs typeface="B Shadi" panose="00000400000000000000" pitchFamily="2" charset="-78"/>
            </a:endParaRP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82554170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r"/>
            <a:r>
              <a:rPr lang="fa-IR" sz="2800" dirty="0">
                <a:cs typeface="B Zar" panose="00000400000000000000" pitchFamily="2" charset="-78"/>
              </a:rPr>
              <a:t>در مصباح الهداية در تعريف فنا و بقا، چنين آمده که: فنا عبارت است از نهايت سير الي الله و بقا عبارت است از بدايت سير في الله، چه سير الي الله وقتي منتهي شود که باديه ي وجود را به قدم صدق، يکبارگي قطع کند. </a:t>
            </a:r>
            <a:endParaRPr lang="en-US" sz="2800" dirty="0">
              <a:cs typeface="B Zar" panose="00000400000000000000" pitchFamily="2" charset="-78"/>
            </a:endParaRPr>
          </a:p>
        </p:txBody>
      </p:sp>
    </p:spTree>
    <p:extLst>
      <p:ext uri="{BB962C8B-B14F-4D97-AF65-F5344CB8AC3E}">
        <p14:creationId xmlns:p14="http://schemas.microsoft.com/office/powerpoint/2010/main" val="6643379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r"/>
            <a:r>
              <a:rPr lang="fa-IR" sz="3200" dirty="0">
                <a:cs typeface="B Karim" panose="00000400000000000000" pitchFamily="2" charset="-78"/>
              </a:rPr>
              <a:t>اختلاف اقوال مشايخ در تعريف فنا و بقا مستند است به اختلاف احوال سائلان. هر کسي را فراخور فهم و صلاح او، جوابي گفته اند، و از فنا و بقاي مطلق به سبب عزّت آن تعبير کمتر کرده اند.</a:t>
            </a:r>
            <a:br>
              <a:rPr lang="fa-IR" sz="3200" dirty="0">
                <a:cs typeface="B Karim" panose="00000400000000000000" pitchFamily="2" charset="-78"/>
              </a:rPr>
            </a:br>
            <a:r>
              <a:rPr lang="fa-IR" sz="3200" dirty="0">
                <a:cs typeface="B Karim" panose="00000400000000000000" pitchFamily="2" charset="-78"/>
              </a:rPr>
              <a:t>بعضي گفته اند: مراد از فنا، فناي مخالفات است و از بقا، بقاي موافقات. و اين معنا از لوازم مقام توبه ي نصوح است.</a:t>
            </a:r>
            <a:br>
              <a:rPr lang="fa-IR" sz="3200" dirty="0">
                <a:cs typeface="B Karim" panose="00000400000000000000" pitchFamily="2" charset="-78"/>
              </a:rPr>
            </a:br>
            <a:r>
              <a:rPr lang="fa-IR" sz="3200" dirty="0">
                <a:cs typeface="B Karim" panose="00000400000000000000" pitchFamily="2" charset="-78"/>
              </a:rPr>
              <a:t>بعضي گفته اند: فنا، زوال حظوظ دنيوي است... و بقا، بقاي رغبت در آخرت، و اين معنا لازم مقام زهد است.</a:t>
            </a:r>
            <a:endParaRPr lang="en-US" sz="3200" dirty="0">
              <a:cs typeface="B Karim" panose="00000400000000000000" pitchFamily="2" charset="-78"/>
            </a:endParaRPr>
          </a:p>
        </p:txBody>
      </p:sp>
    </p:spTree>
    <p:extLst>
      <p:ext uri="{BB962C8B-B14F-4D97-AF65-F5344CB8AC3E}">
        <p14:creationId xmlns:p14="http://schemas.microsoft.com/office/powerpoint/2010/main" val="11834885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r"/>
            <a:r>
              <a:rPr lang="fa-IR" sz="3200" dirty="0">
                <a:cs typeface="B Zar" panose="00000400000000000000" pitchFamily="2" charset="-78"/>
              </a:rPr>
              <a:t>بعضي گفته: فنا، زوال حظوظ دنيوي و اخروي است مطلقاً و بقا، بقاي رغبت به حق تعالي... و اين معنا لازم صدق محبّت ذاتي است.</a:t>
            </a:r>
            <a:br>
              <a:rPr lang="fa-IR" sz="3200" dirty="0">
                <a:cs typeface="B Zar" panose="00000400000000000000" pitchFamily="2" charset="-78"/>
              </a:rPr>
            </a:br>
            <a:r>
              <a:rPr lang="fa-IR" sz="3200" dirty="0">
                <a:cs typeface="B Zar" panose="00000400000000000000" pitchFamily="2" charset="-78"/>
              </a:rPr>
              <a:t>بعضي گفته: فنا، زوال اوصاف ذميمه است، و بقا، بقاي اوصاف جميله، و اين معنا از مقتضيات تزکيه و تحليه ي نفس است</a:t>
            </a:r>
            <a:r>
              <a:rPr lang="fa-IR" sz="3200" dirty="0" smtClean="0">
                <a:cs typeface="B Zar" panose="00000400000000000000" pitchFamily="2" charset="-78"/>
              </a:rPr>
              <a:t>.</a:t>
            </a:r>
          </a:p>
          <a:p>
            <a:pPr algn="r"/>
            <a:r>
              <a:rPr lang="fa-IR" sz="3200" dirty="0" smtClean="0">
                <a:cs typeface="B Zar" panose="00000400000000000000" pitchFamily="2" charset="-78"/>
              </a:rPr>
              <a:t>بعضي </a:t>
            </a:r>
            <a:r>
              <a:rPr lang="fa-IR" sz="3200" dirty="0">
                <a:cs typeface="B Zar" panose="00000400000000000000" pitchFamily="2" charset="-78"/>
              </a:rPr>
              <a:t>گفته: فنا، غيبت است از اشياء، و بقاي حضور با حق، و اين معنا نتيجه سکر حال است.</a:t>
            </a:r>
            <a:endParaRPr lang="en-US" sz="3200" dirty="0">
              <a:cs typeface="B Zar" panose="00000400000000000000" pitchFamily="2" charset="-78"/>
            </a:endParaRPr>
          </a:p>
        </p:txBody>
      </p:sp>
    </p:spTree>
    <p:extLst>
      <p:ext uri="{BB962C8B-B14F-4D97-AF65-F5344CB8AC3E}">
        <p14:creationId xmlns:p14="http://schemas.microsoft.com/office/powerpoint/2010/main" val="65225160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algn="ctr"/>
            <a:r>
              <a:rPr lang="fa-IR" sz="2000" dirty="0">
                <a:cs typeface="B Zar" panose="00000400000000000000" pitchFamily="2" charset="-78"/>
              </a:rPr>
              <a:t>فنا، در مرحلة اول به دو نوع تقسيم مي گردد: 1) فناي ظاهر، 2) فناي باطن. فناي ظاهر، فناي افعال نيز ناميده مي شود. فناي باطن خود به دو نوع فناي صفات و فناي ذات تقسيم مي شود. در واقع، سه نوع فنا وجود دارد: فناي افعال، فناي صفات و فناي ذات. ميان اين سه نوع فنا با انواع تجلي ارتباط مستقيم وجود دارد؛</a:t>
            </a:r>
            <a:endParaRPr lang="en-US" sz="2000" dirty="0">
              <a:cs typeface="B Zar" panose="00000400000000000000" pitchFamily="2" charset="-78"/>
            </a:endParaRPr>
          </a:p>
          <a:p>
            <a:pPr algn="ctr"/>
            <a:r>
              <a:rPr lang="fa-IR" sz="2000" dirty="0" smtClean="0">
                <a:cs typeface="B Zar" panose="00000400000000000000" pitchFamily="2" charset="-78"/>
              </a:rPr>
              <a:t>فنا </a:t>
            </a:r>
            <a:r>
              <a:rPr lang="fa-IR" sz="2000" dirty="0">
                <a:cs typeface="B Zar" panose="00000400000000000000" pitchFamily="2" charset="-78"/>
              </a:rPr>
              <a:t>دو نوع است: فناي ظاهر و فناي باطن. فناي ظاهر، فناي افعال است و اين نتيجه تجلّي افعال الهي است، و صاحب اين فنا چنان مستغرق بحر افعال الهي مي شود که نه خود را، و نه غير را، از مکوّنات هيچ فعل و ارادت و اختيار نبيند و اثبات نکند، الاّ فعل و ارادت و اختيار حق سبحانه... .</a:t>
            </a:r>
            <a:br>
              <a:rPr lang="fa-IR" sz="2000" dirty="0">
                <a:cs typeface="B Zar" panose="00000400000000000000" pitchFamily="2" charset="-78"/>
              </a:rPr>
            </a:br>
            <a:r>
              <a:rPr lang="fa-IR" sz="2000" dirty="0">
                <a:cs typeface="B Zar" panose="00000400000000000000" pitchFamily="2" charset="-78"/>
              </a:rPr>
              <a:t>و امّا فناي باطن، فناي صفات است و فناي ذات، و صاحب اين حال گاه در مکاشفه صفات قديمه، غرق فناي صفات خود بوده و گاه در مشاهده ي آثار عظمت ذات قديم غرق فناي ذات خود... </a:t>
            </a:r>
            <a:r>
              <a:rPr lang="fa-IR" dirty="0"/>
              <a:t>.</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0341076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350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Autofit/>
          </a:bodyPr>
          <a:lstStyle/>
          <a:p>
            <a:pPr algn="r"/>
            <a:r>
              <a:rPr lang="fa-IR" sz="2400" dirty="0" smtClean="0">
                <a:cs typeface="B Zar" panose="00000400000000000000" pitchFamily="2" charset="-78"/>
              </a:rPr>
              <a:t>به </a:t>
            </a:r>
            <a:r>
              <a:rPr lang="fa-IR" sz="2400" dirty="0">
                <a:cs typeface="B Zar" panose="00000400000000000000" pitchFamily="2" charset="-78"/>
              </a:rPr>
              <a:t>بياني از امام محمّد غزالي که با روشنگري بيشتري همراه است توجه کنيم که مي گويد:</a:t>
            </a:r>
            <a:br>
              <a:rPr lang="fa-IR" sz="2400" dirty="0">
                <a:cs typeface="B Zar" panose="00000400000000000000" pitchFamily="2" charset="-78"/>
              </a:rPr>
            </a:br>
            <a:r>
              <a:rPr lang="fa-IR" sz="2400" dirty="0">
                <a:cs typeface="B Zar" panose="00000400000000000000" pitchFamily="2" charset="-78"/>
              </a:rPr>
              <a:t>و چون سالک ذاکر، به ذکر خود و دل و باطن خود توجه نکرده و سراپا مستغرق ياد حق گردد... حالتي پيدا کند که از آن به « فنا » تعبير مي شود و در اين حالت سالک از خويش غايب شده و از اعضا و جوارح خويش و آنچه بيرون از آن ها يا در آن هاست احساسي نخواهد داشت. او از همه ي اين ها، و همه اين ها از او غايب خواهند گشت، زيرا سفري را به سوي خدا و سپس در خدا آغاز مي کند. و اين استغراق و فنا وقتي به کمال مي رسد که سالک هم از خويش فاني شمرد و هم از فناي خويش، زيرا غايت فنا، فناي از فناست... حالت اينان نسبت به محبوب خودشان، به حالت تو مي ماند نسبت به چيزهايي که شيفته شان هستي، از مال و جاه و معشوق، که تو هم از شدت تفکّر در معشوق خود، چنان مستغرق در او مي شوي که پرواي هيچ چيز ديگرت نمي باشد و اگر با تو سخن گويند نخواهي شنيد و اگر از پيشاپيشت بگذرند، با آن که ديدگانت بازند چيزي نخواهي ديد و سخن ديگران با يکديگر را، هر چند در حضور تو باشند و اگر چه گوش هايت ناشنوا نيستند، نخواهي شنيد. </a:t>
            </a:r>
            <a:br>
              <a:rPr lang="fa-IR" sz="2400" dirty="0">
                <a:cs typeface="B Zar" panose="00000400000000000000" pitchFamily="2" charset="-78"/>
              </a:rPr>
            </a:br>
            <a:r>
              <a:rPr lang="fa-IR" sz="2400" dirty="0">
                <a:cs typeface="B Zar" panose="00000400000000000000" pitchFamily="2" charset="-78"/>
              </a:rPr>
              <a:t/>
            </a:r>
            <a:br>
              <a:rPr lang="fa-IR" sz="2400" dirty="0">
                <a:cs typeface="B Zar" panose="00000400000000000000" pitchFamily="2" charset="-78"/>
              </a:rPr>
            </a:br>
            <a:endParaRPr lang="en-US" sz="2400" dirty="0">
              <a:cs typeface="B Zar" panose="00000400000000000000" pitchFamily="2" charset="-78"/>
            </a:endParaRPr>
          </a:p>
        </p:txBody>
      </p:sp>
    </p:spTree>
    <p:extLst>
      <p:ext uri="{BB962C8B-B14F-4D97-AF65-F5344CB8AC3E}">
        <p14:creationId xmlns:p14="http://schemas.microsoft.com/office/powerpoint/2010/main" val="34633155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fa-IR" dirty="0" smtClean="0">
                <a:cs typeface="B Nazanin" panose="00000400000000000000" pitchFamily="2" charset="-78"/>
              </a:rPr>
              <a:t>تجلي </a:t>
            </a:r>
            <a:r>
              <a:rPr lang="fa-IR" dirty="0">
                <a:cs typeface="B Nazanin" panose="00000400000000000000" pitchFamily="2" charset="-78"/>
              </a:rPr>
              <a:t>بر سه نوع است: تجلي افعال كه به آن محاضره مي گويند، تجلي صفات كه آن را مكاشفه مي خوانند و تجلي ذات كه مشاهده نام </a:t>
            </a:r>
            <a:r>
              <a:rPr lang="fa-IR" dirty="0" smtClean="0">
                <a:cs typeface="B Nazanin" panose="00000400000000000000" pitchFamily="2" charset="-78"/>
              </a:rPr>
              <a:t>دارد.</a:t>
            </a:r>
            <a:endParaRPr lang="fa-IR" dirty="0" smtClean="0">
              <a:cs typeface="B Nazanin" panose="00000400000000000000" pitchFamily="2" charset="-78"/>
            </a:endParaRPr>
          </a:p>
          <a:p>
            <a:pPr algn="r" rtl="1"/>
            <a:r>
              <a:rPr lang="fa-IR" dirty="0" smtClean="0">
                <a:cs typeface="B Nazanin" panose="00000400000000000000" pitchFamily="2" charset="-78"/>
              </a:rPr>
              <a:t> براي آنكه ارتباط تجلي و فنا به خوبي روشن شود، بايد به آن قاعدة عرفاني كه در مبحث عشق به آن اشاره شد، توجه شود</a:t>
            </a:r>
            <a:r>
              <a:rPr lang="fa-IR" dirty="0">
                <a:cs typeface="B Nazanin" panose="00000400000000000000" pitchFamily="2" charset="-78"/>
              </a:rPr>
              <a:t>. بر اساس آن قاعده، در ظرف وجود آدمي يا خدا جاي مي گيرد يا غير خدا يعني خود. اگر بنده بخواهد جلوه هاي حق بر او بتابد و تجلي در وي تحقق يابد، بايد اندرون خود را از غير خدا صاف و پاك گرداند. اين كار با تزكية نفس آغاز مي شود و در عشق، سكر و حيرت و سرانجام فنا و بقا مراتب پاياني خود را طي مي كند</a:t>
            </a:r>
            <a:endParaRPr lang="en-US" dirty="0">
              <a:cs typeface="B Nazanin" panose="00000400000000000000" pitchFamily="2" charset="-78"/>
            </a:endParaRPr>
          </a:p>
          <a:p>
            <a:pPr algn="r" rtl="1"/>
            <a:endParaRPr lang="en-US" dirty="0">
              <a:cs typeface="B Nazanin" panose="00000400000000000000" pitchFamily="2" charset="-78"/>
            </a:endParaRPr>
          </a:p>
        </p:txBody>
      </p:sp>
    </p:spTree>
    <p:extLst>
      <p:ext uri="{BB962C8B-B14F-4D97-AF65-F5344CB8AC3E}">
        <p14:creationId xmlns:p14="http://schemas.microsoft.com/office/powerpoint/2010/main" val="1538289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r" rtl="1"/>
            <a:r>
              <a:rPr lang="fa-IR" sz="3600" dirty="0">
                <a:cs typeface="B Nazanin" panose="00000400000000000000" pitchFamily="2" charset="-78"/>
              </a:rPr>
              <a:t>د. در فنا، همة آثار و نشانه هاي ماسوي الله از وجود بنده رخت بر مي بندد. البته، اين كار در فنا در سه مرحله انجام مي گيرد: ابتدا فناي افعال حاصل مي شود، سپس فناي صفات و آنگاه فناي ذات. هرگاه يكي از انواع فنا در بنده شكل گرفت، يكي از انواع تجلي نيز به تناسب آن حاصل مي شود؛ </a:t>
            </a:r>
            <a:endParaRPr lang="en-US" sz="3600" dirty="0">
              <a:cs typeface="B Nazanin" panose="00000400000000000000" pitchFamily="2" charset="-78"/>
            </a:endParaRPr>
          </a:p>
        </p:txBody>
      </p:sp>
    </p:spTree>
    <p:extLst>
      <p:ext uri="{BB962C8B-B14F-4D97-AF65-F5344CB8AC3E}">
        <p14:creationId xmlns:p14="http://schemas.microsoft.com/office/powerpoint/2010/main" val="32110978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r"/>
            <a:r>
              <a:rPr lang="fa-IR" sz="2800" dirty="0" smtClean="0">
                <a:cs typeface="B Nazanin" panose="00000400000000000000" pitchFamily="2" charset="-78"/>
              </a:rPr>
              <a:t>در </a:t>
            </a:r>
            <a:r>
              <a:rPr lang="fa-IR" sz="2800" dirty="0">
                <a:cs typeface="B Nazanin" panose="00000400000000000000" pitchFamily="2" charset="-78"/>
              </a:rPr>
              <a:t>فناي افعال، صاحب اين فنا براي خود غير حق هيچ اراده و اختيار و فعلي نمي شناسد و آنچه را مي بيند اراده و اختيار و فعل خداوند است.</a:t>
            </a:r>
          </a:p>
          <a:p>
            <a:pPr algn="r"/>
            <a:endParaRPr lang="fa-IR" sz="2800" dirty="0">
              <a:cs typeface="B Nazanin" panose="00000400000000000000" pitchFamily="2" charset="-78"/>
            </a:endParaRPr>
          </a:p>
          <a:p>
            <a:pPr algn="r"/>
            <a:r>
              <a:rPr lang="fa-IR" sz="2800" dirty="0" smtClean="0">
                <a:cs typeface="B Nazanin" panose="00000400000000000000" pitchFamily="2" charset="-78"/>
              </a:rPr>
              <a:t>د</a:t>
            </a:r>
            <a:r>
              <a:rPr lang="fa-IR" sz="2800" dirty="0">
                <a:cs typeface="B Nazanin" panose="00000400000000000000" pitchFamily="2" charset="-78"/>
              </a:rPr>
              <a:t>. با مكاشفة صفات خداوند، سالك صفات خود را فاني مي كند و در مشاهدة آثار عظمت ذات حق تعالي، ذات خود را فنا مي سازد. مراد از فاني كردن ذات آن است كه وجود خداوند چنان بر وجود سالك غالب و مستولي شود كه باطن او از همة وساوس و هواجس فاني گردد.</a:t>
            </a:r>
            <a:endParaRPr lang="en-US" sz="2800" dirty="0">
              <a:cs typeface="B Nazanin" panose="00000400000000000000" pitchFamily="2" charset="-78"/>
            </a:endParaRPr>
          </a:p>
        </p:txBody>
      </p:sp>
    </p:spTree>
    <p:extLst>
      <p:ext uri="{BB962C8B-B14F-4D97-AF65-F5344CB8AC3E}">
        <p14:creationId xmlns:p14="http://schemas.microsoft.com/office/powerpoint/2010/main" val="3588964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4800" dirty="0" smtClean="0">
                <a:cs typeface="B Karim" panose="00000400000000000000" pitchFamily="2" charset="-78"/>
              </a:rPr>
              <a:t>منزل پنجم : عشق </a:t>
            </a:r>
            <a:endParaRPr lang="en-US" sz="4800" dirty="0">
              <a:cs typeface="B Karim" panose="00000400000000000000" pitchFamily="2" charset="-78"/>
            </a:endParaRPr>
          </a:p>
        </p:txBody>
      </p:sp>
      <p:sp>
        <p:nvSpPr>
          <p:cNvPr id="3" name="Content Placeholder 2"/>
          <p:cNvSpPr>
            <a:spLocks noGrp="1"/>
          </p:cNvSpPr>
          <p:nvPr>
            <p:ph idx="1"/>
          </p:nvPr>
        </p:nvSpPr>
        <p:spPr/>
        <p:txBody>
          <a:bodyPr>
            <a:normAutofit/>
          </a:bodyPr>
          <a:lstStyle/>
          <a:p>
            <a:pPr algn="r"/>
            <a:r>
              <a:rPr lang="fa-IR" sz="2800" dirty="0">
                <a:cs typeface="B Karim" panose="00000400000000000000" pitchFamily="2" charset="-78"/>
              </a:rPr>
              <a:t>سالك بعد از آنكه منزل چهارم يعني احوال عرفاني را پشت سر گذاشت احساس مي كند هر لحظه پيش تر مي رود و سير تكاملي او ادامه پيدا مي كند. اين احساس از يك سو او را شاداب و سرمست مي سازد و از سوي ديگر از بيم آنكه در اين سير توقف و سكوني براي او پيش نيايد، در او اضطراب راه مي يابد. براي حفظ اين مرتبه و استمرار این سیر او مي كوشد شايستگيهاي خويش را حفظ كند تا احوال در وجودش به طور كامل به ثمر بنشينند. همين مراقبت سبب مي شود كه سالك سير تكاملي خويش را ادامه دهد. بعد از اين حالت، او وارد منزل عشق مي شود.</a:t>
            </a:r>
            <a:endParaRPr lang="en-US" sz="2800" dirty="0">
              <a:cs typeface="B Karim"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84688797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53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ctr"/>
            <a:r>
              <a:rPr lang="fa-IR" sz="2000" dirty="0">
                <a:cs typeface="B Nazanin" panose="00000400000000000000" pitchFamily="2" charset="-78"/>
              </a:rPr>
              <a:t>فناي ظاهر و باطن اگر به كمال رسند، به بقا منتهي مي شوند و همان گونه كه فنا به ظاهر و باطن تقسيم مي شود، بقا نيز مي تواند دو نوع باشد: </a:t>
            </a:r>
            <a:endParaRPr lang="fa-IR" sz="2000" dirty="0" smtClean="0">
              <a:cs typeface="B Nazanin" panose="00000400000000000000" pitchFamily="2" charset="-78"/>
            </a:endParaRPr>
          </a:p>
          <a:p>
            <a:pPr algn="ctr"/>
            <a:r>
              <a:rPr lang="fa-IR" sz="2000" dirty="0" smtClean="0">
                <a:cs typeface="B Nazanin" panose="00000400000000000000" pitchFamily="2" charset="-78"/>
              </a:rPr>
              <a:t>يكي </a:t>
            </a:r>
            <a:r>
              <a:rPr lang="fa-IR" sz="2000" dirty="0">
                <a:cs typeface="B Nazanin" panose="00000400000000000000" pitchFamily="2" charset="-78"/>
              </a:rPr>
              <a:t>بقاي ظاهر كه از فناي ظاهر برمي خيزد و </a:t>
            </a:r>
            <a:endParaRPr lang="fa-IR" sz="2000" dirty="0" smtClean="0">
              <a:cs typeface="B Nazanin" panose="00000400000000000000" pitchFamily="2" charset="-78"/>
            </a:endParaRPr>
          </a:p>
          <a:p>
            <a:pPr algn="ctr"/>
            <a:r>
              <a:rPr lang="fa-IR" sz="2000" dirty="0" smtClean="0">
                <a:cs typeface="B Nazanin" panose="00000400000000000000" pitchFamily="2" charset="-78"/>
              </a:rPr>
              <a:t>ديگر </a:t>
            </a:r>
            <a:r>
              <a:rPr lang="fa-IR" sz="2000" dirty="0">
                <a:cs typeface="B Nazanin" panose="00000400000000000000" pitchFamily="2" charset="-78"/>
              </a:rPr>
              <a:t>بقاي باطن كه از فناي باطن سرچشمه مي گيرد.</a:t>
            </a:r>
            <a:endParaRPr lang="en-US" sz="2000" dirty="0">
              <a:cs typeface="B Nazanin" panose="00000400000000000000" pitchFamily="2" charset="-78"/>
            </a:endParaRPr>
          </a:p>
        </p:txBody>
      </p:sp>
    </p:spTree>
    <p:extLst>
      <p:ext uri="{BB962C8B-B14F-4D97-AF65-F5344CB8AC3E}">
        <p14:creationId xmlns:p14="http://schemas.microsoft.com/office/powerpoint/2010/main" val="2497745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r" rtl="1"/>
            <a:r>
              <a:rPr lang="fa-IR" sz="2400" dirty="0">
                <a:cs typeface="B Nazanin" panose="00000400000000000000" pitchFamily="2" charset="-78"/>
              </a:rPr>
              <a:t>. بقاي ظاهر يعني آنكه خداوند بنده را بعد از آنكه ارادت و اختيار و فعل خود را فاني ساخت، در تصرف كامل خود قرار مي دهد و او را وا مي دارد تا تنها به اختيار و ارادت او حركت كند. بقاي باطن نيز به اين معناست كه وقتي فناي صفات و ذات تحقق يافت، حجابها به طور كامل از پيش روي سالك و فاني برمي خيزد.</a:t>
            </a:r>
            <a:endParaRPr lang="en-US" sz="2400" dirty="0">
              <a:cs typeface="B Nazanin" panose="00000400000000000000" pitchFamily="2" charset="-78"/>
            </a:endParaRPr>
          </a:p>
        </p:txBody>
      </p:sp>
    </p:spTree>
    <p:extLst>
      <p:ext uri="{BB962C8B-B14F-4D97-AF65-F5344CB8AC3E}">
        <p14:creationId xmlns:p14="http://schemas.microsoft.com/office/powerpoint/2010/main" val="1428376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699733" y="1715956"/>
            <a:ext cx="5658655" cy="5142044"/>
          </a:xfrm>
        </p:spPr>
      </p:pic>
    </p:spTree>
    <p:extLst>
      <p:ext uri="{BB962C8B-B14F-4D97-AF65-F5344CB8AC3E}">
        <p14:creationId xmlns:p14="http://schemas.microsoft.com/office/powerpoint/2010/main" val="3961129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r" rtl="1"/>
            <a:r>
              <a:rPr lang="fa-IR" sz="3600" dirty="0">
                <a:cs typeface="B Karim" panose="00000400000000000000" pitchFamily="2" charset="-78"/>
              </a:rPr>
              <a:t>وقتي سالك در حريم عشق گام مي گذارد، از غير خدا و خود خالي مي شود و تنها به او توجه مي كند. فراموش كردن و ناديده گرفتن خود سبب مي شود كه در سالك سكر و حيرت پديد آيد. سكر و حيرت </a:t>
            </a:r>
            <a:r>
              <a:rPr lang="fa-IR" sz="3600" dirty="0" smtClean="0">
                <a:cs typeface="B Karim" panose="00000400000000000000" pitchFamily="2" charset="-78"/>
              </a:rPr>
              <a:t>از </a:t>
            </a:r>
            <a:r>
              <a:rPr lang="fa-IR" sz="3600" dirty="0">
                <a:cs typeface="B Karim" panose="00000400000000000000" pitchFamily="2" charset="-78"/>
              </a:rPr>
              <a:t>عشق پديد مي آيد. </a:t>
            </a:r>
            <a:endParaRPr lang="fa-IR" sz="3600" dirty="0" smtClean="0">
              <a:cs typeface="B Karim" panose="00000400000000000000" pitchFamily="2" charset="-78"/>
            </a:endParaRPr>
          </a:p>
          <a:p>
            <a:pPr algn="r" rtl="1"/>
            <a:r>
              <a:rPr lang="fa-IR" sz="3600" dirty="0">
                <a:cs typeface="B Karim" panose="00000400000000000000" pitchFamily="2" charset="-78"/>
              </a:rPr>
              <a:t>در واقع، با عشق در سلوك تحولي پديد مي آيد كه به سكر و حيرت، سپس به فنا و بقا و سرانجام به توحيد، يعني مقصد سلوك، ختم مي شود.</a:t>
            </a:r>
            <a:endParaRPr lang="en-US" sz="3600" dirty="0">
              <a:cs typeface="B Karim"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837066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354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r"/>
            <a:r>
              <a:rPr lang="fa-IR" sz="3200" dirty="0" smtClean="0">
                <a:cs typeface="B Karim" panose="00000400000000000000" pitchFamily="2" charset="-78"/>
              </a:rPr>
              <a:t>از </a:t>
            </a:r>
            <a:r>
              <a:rPr lang="fa-IR" sz="3200" dirty="0">
                <a:cs typeface="B Karim" panose="00000400000000000000" pitchFamily="2" charset="-78"/>
              </a:rPr>
              <a:t>منزل سوم، يعني تزكية نفس، كوشش براي تخلية اندرون از تمايلات نفساني و ميل و كشش به غير حق آغاز مي شود و با عشق به پايان مي رسد. از مهم ترين وظايف عشق آن است كه عاشق را از غير حق حتي از وجود خويش خالي سازد و او را در معشوق و مقصود متمركز گرداند. در ميان اوصاف گوناگوني كه از عشق ارائه كرده اند،این موضوع برجسته و مهم است كه عشق در شكل كامل خود عاشق را از غير معشوق تهي مي </a:t>
            </a:r>
            <a:r>
              <a:rPr lang="fa-IR" sz="3200" dirty="0" smtClean="0">
                <a:cs typeface="B Karim" panose="00000400000000000000" pitchFamily="2" charset="-78"/>
              </a:rPr>
              <a:t>سازد.</a:t>
            </a:r>
            <a:endParaRPr lang="en-US" sz="3200" dirty="0">
              <a:cs typeface="B Karim" panose="00000400000000000000" pitchFamily="2" charset="-78"/>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0992152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402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fa-IR" sz="5400" dirty="0" smtClean="0">
                <a:cs typeface="B Karim" panose="00000400000000000000" pitchFamily="2" charset="-78"/>
              </a:rPr>
              <a:t>سکر و حیرت </a:t>
            </a:r>
            <a:endParaRPr lang="en-US" sz="5400" dirty="0">
              <a:cs typeface="B Karim" panose="00000400000000000000" pitchFamily="2" charset="-78"/>
            </a:endParaRPr>
          </a:p>
        </p:txBody>
      </p:sp>
      <p:sp>
        <p:nvSpPr>
          <p:cNvPr id="3" name="Content Placeholder 2"/>
          <p:cNvSpPr>
            <a:spLocks noGrp="1"/>
          </p:cNvSpPr>
          <p:nvPr>
            <p:ph idx="1"/>
          </p:nvPr>
        </p:nvSpPr>
        <p:spPr/>
        <p:txBody>
          <a:bodyPr/>
          <a:lstStyle/>
          <a:p>
            <a:endParaRPr lang="en-US"/>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33903543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150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r" rtl="1"/>
            <a:r>
              <a:rPr lang="fa-IR" sz="3600" dirty="0">
                <a:cs typeface="B Zar" panose="00000400000000000000" pitchFamily="2" charset="-78"/>
              </a:rPr>
              <a:t>از نظر صوفيه سكر عبارت است از حالي كه بر بنده پديد آيد كه از تمييز چيزها چنان غايب گردد كه نتواند خير را از شر جدا كند و نفع را از ضرّ بازشناسد، ولي با اين همه از چيزها غايب نباشد؛ يعني الم و لذت به وي مي رسد، ولي از حال خويش چنان غايب است كه از آن درد و لذت آگاهي نمي يابد. حيرت را نيز عشق و نتيجة آ </a:t>
            </a:r>
            <a:r>
              <a:rPr lang="fa-IR" sz="3600" dirty="0" smtClean="0">
                <a:cs typeface="B Zar" panose="00000400000000000000" pitchFamily="2" charset="-78"/>
              </a:rPr>
              <a:t>ن می داند .</a:t>
            </a:r>
            <a:endParaRPr lang="en-US" sz="3600" dirty="0">
              <a:cs typeface="B Zar" panose="00000400000000000000" pitchFamily="2" charset="-78"/>
            </a:endParaRPr>
          </a:p>
        </p:txBody>
      </p:sp>
    </p:spTree>
    <p:extLst>
      <p:ext uri="{BB962C8B-B14F-4D97-AF65-F5344CB8AC3E}">
        <p14:creationId xmlns:p14="http://schemas.microsoft.com/office/powerpoint/2010/main" val="5449283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lgn="r" rtl="1"/>
            <a:r>
              <a:rPr lang="fa-IR" sz="3600" dirty="0"/>
              <a:t>حیرت گشایشی است که در مسیر سلوک عارف برقلب وجان او حاکم می‌شود. این حالت آن‌چنان او را دربرمی‌گیرد که در طوفان نفی و اثبات، شناخت و عدم شناخت غرق می‌شود تا این‌که هیچ چیز را تشخیص ندهد و در معرفت او </a:t>
            </a:r>
            <a:r>
              <a:rPr lang="fa-IR" sz="3600" dirty="0" smtClean="0"/>
              <a:t>گم </a:t>
            </a:r>
            <a:r>
              <a:rPr lang="fa-IR" sz="3600" dirty="0"/>
              <a:t>شود.</a:t>
            </a:r>
            <a:r>
              <a:rPr lang="fa-IR" dirty="0"/>
              <a:t/>
            </a:r>
            <a:br>
              <a:rPr lang="fa-IR" dirty="0"/>
            </a:br>
            <a:endParaRPr lang="en-US" dirty="0"/>
          </a:p>
        </p:txBody>
      </p:sp>
    </p:spTree>
    <p:extLst>
      <p:ext uri="{BB962C8B-B14F-4D97-AF65-F5344CB8AC3E}">
        <p14:creationId xmlns:p14="http://schemas.microsoft.com/office/powerpoint/2010/main" val="26252837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pPr algn="r"/>
            <a:r>
              <a:rPr lang="fa-IR" sz="3200" dirty="0">
                <a:cs typeface="B Zar" panose="00000400000000000000" pitchFamily="2" charset="-78"/>
              </a:rPr>
              <a:t>لفظ سكر در عُرف صوفيان، عبارت است از عدم تمييز ميان احكام ظاهر و باطن به سبب مخفي بودن نور عقل در شعاع نور ذات، بدين بيان كه اهل وجد و حالات عرفاني، به دو دسته تقسيم مي شوند، برخي محبان و عاشقان ذات هستند، كه منشاء وجد و حال آنها، حضرت ذات است.</a:t>
            </a:r>
            <a:endParaRPr lang="en-US" sz="3200" dirty="0">
              <a:cs typeface="B Zar" panose="00000400000000000000" pitchFamily="2" charset="-78"/>
            </a:endParaRPr>
          </a:p>
        </p:txBody>
      </p:sp>
    </p:spTree>
    <p:extLst>
      <p:ext uri="{BB962C8B-B14F-4D97-AF65-F5344CB8AC3E}">
        <p14:creationId xmlns:p14="http://schemas.microsoft.com/office/powerpoint/2010/main" val="23715286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ar-SA" dirty="0"/>
              <a:t>حيرت در بادي امر با ضلالت و سرگرداني هم معناست. اما در عرفان به عنوان بديهه اي است كه بر قلب عارف وارد مي شود و نهايت معرفت عارف به باري تعالي را مي رساند. چون ذات او حقيقتي لا يتناهي است و در ادراك محدود عقل جاي نمي گيرد، بنابراين درك عقل از حقيقت او و همچنين آنچه كه مربوط به عالم غيب و ماوراء طبيعت است قرين با عجز و حيراني است. خداوند بزرگترين رازي است كه نه عقل و نه كشف به فهم ذاتش پي نخواهند برد و هميشه در حيرت و سرگرداني باقي نخواهد ماند.</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15293880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603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docProps/app.xml><?xml version="1.0" encoding="utf-8"?>
<Properties xmlns="http://schemas.openxmlformats.org/officeDocument/2006/extended-properties" xmlns:vt="http://schemas.openxmlformats.org/officeDocument/2006/docPropsVTypes">
  <Template>TM03457464[[fn=Dividend]]</Template>
  <TotalTime>139</TotalTime>
  <Words>1426</Words>
  <Application>Microsoft Office PowerPoint</Application>
  <PresentationFormat>Widescreen</PresentationFormat>
  <Paragraphs>29</Paragraphs>
  <Slides>22</Slides>
  <Notes>0</Notes>
  <HiddenSlides>0</HiddenSlides>
  <MMClips>6</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B Karim</vt:lpstr>
      <vt:lpstr>B Nazanin</vt:lpstr>
      <vt:lpstr>B Shadi</vt:lpstr>
      <vt:lpstr>B Zar</vt:lpstr>
      <vt:lpstr>Gill Sans MT</vt:lpstr>
      <vt:lpstr>Majalla UI</vt:lpstr>
      <vt:lpstr>Wingdings 2</vt:lpstr>
      <vt:lpstr>Dividend</vt:lpstr>
      <vt:lpstr>PowerPoint Presentation</vt:lpstr>
      <vt:lpstr>منزل پنجم : عشق </vt:lpstr>
      <vt:lpstr>PowerPoint Presentation</vt:lpstr>
      <vt:lpstr>PowerPoint Presentation</vt:lpstr>
      <vt:lpstr>سکر و حیرت </vt:lpstr>
      <vt:lpstr>PowerPoint Presentation</vt:lpstr>
      <vt:lpstr>PowerPoint Presentation</vt:lpstr>
      <vt:lpstr>PowerPoint Presentation</vt:lpstr>
      <vt:lpstr>PowerPoint Presentation</vt:lpstr>
      <vt:lpstr>PowerPoint Presentation</vt:lpstr>
      <vt:lpstr>منزل هفتم : بقا و فنا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azarstock</dc:creator>
  <cp:lastModifiedBy>azarstock</cp:lastModifiedBy>
  <cp:revision>49</cp:revision>
  <dcterms:created xsi:type="dcterms:W3CDTF">2020-05-22T07:19:00Z</dcterms:created>
  <dcterms:modified xsi:type="dcterms:W3CDTF">2020-06-01T04:49:06Z</dcterms:modified>
</cp:coreProperties>
</file>