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58" r:id="rId3"/>
    <p:sldId id="265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3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C79B5-E28E-4653-989D-FD966ACC748A}" type="datetimeFigureOut">
              <a:rPr lang="fa-IR" smtClean="0"/>
              <a:t>1441/10/11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7665A-AB3F-4BBE-BA82-E22D476B908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68807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C79B5-E28E-4653-989D-FD966ACC748A}" type="datetimeFigureOut">
              <a:rPr lang="fa-IR" smtClean="0"/>
              <a:t>1441/10/11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7665A-AB3F-4BBE-BA82-E22D476B908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053866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C79B5-E28E-4653-989D-FD966ACC748A}" type="datetimeFigureOut">
              <a:rPr lang="fa-IR" smtClean="0"/>
              <a:t>1441/10/11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7665A-AB3F-4BBE-BA82-E22D476B908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40049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C79B5-E28E-4653-989D-FD966ACC748A}" type="datetimeFigureOut">
              <a:rPr lang="fa-IR" smtClean="0"/>
              <a:t>1441/10/11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7665A-AB3F-4BBE-BA82-E22D476B908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67765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C79B5-E28E-4653-989D-FD966ACC748A}" type="datetimeFigureOut">
              <a:rPr lang="fa-IR" smtClean="0"/>
              <a:t>1441/10/11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7665A-AB3F-4BBE-BA82-E22D476B908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24334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C79B5-E28E-4653-989D-FD966ACC748A}" type="datetimeFigureOut">
              <a:rPr lang="fa-IR" smtClean="0"/>
              <a:t>1441/10/11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7665A-AB3F-4BBE-BA82-E22D476B908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19480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C79B5-E28E-4653-989D-FD966ACC748A}" type="datetimeFigureOut">
              <a:rPr lang="fa-IR" smtClean="0"/>
              <a:t>1441/10/11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7665A-AB3F-4BBE-BA82-E22D476B908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31881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C79B5-E28E-4653-989D-FD966ACC748A}" type="datetimeFigureOut">
              <a:rPr lang="fa-IR" smtClean="0"/>
              <a:t>1441/10/11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7665A-AB3F-4BBE-BA82-E22D476B908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03403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C79B5-E28E-4653-989D-FD966ACC748A}" type="datetimeFigureOut">
              <a:rPr lang="fa-IR" smtClean="0"/>
              <a:t>1441/10/11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7665A-AB3F-4BBE-BA82-E22D476B908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74262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C79B5-E28E-4653-989D-FD966ACC748A}" type="datetimeFigureOut">
              <a:rPr lang="fa-IR" smtClean="0"/>
              <a:t>1441/10/11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7665A-AB3F-4BBE-BA82-E22D476B908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86142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C79B5-E28E-4653-989D-FD966ACC748A}" type="datetimeFigureOut">
              <a:rPr lang="fa-IR" smtClean="0"/>
              <a:t>1441/10/11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7665A-AB3F-4BBE-BA82-E22D476B908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75800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C79B5-E28E-4653-989D-FD966ACC748A}" type="datetimeFigureOut">
              <a:rPr lang="fa-IR" smtClean="0"/>
              <a:t>1441/10/11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7665A-AB3F-4BBE-BA82-E22D476B908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6883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بسم الله الرحمن الرحیم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درس آموزش زبان فارسی </a:t>
            </a:r>
          </a:p>
          <a:p>
            <a:r>
              <a:rPr lang="fa-IR" dirty="0" smtClean="0"/>
              <a:t>حاجی قاسملو</a:t>
            </a:r>
          </a:p>
          <a:p>
            <a:r>
              <a:rPr lang="fa-IR" dirty="0" smtClean="0"/>
              <a:t>جلسه 8</a:t>
            </a:r>
            <a:endParaRPr lang="fa-IR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70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16"/>
    </mc:Choice>
    <mc:Fallback xmlns="">
      <p:transition spd="slow" advTm="12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0"/>
            <a:ext cx="3429000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82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76"/>
    </mc:Choice>
    <mc:Fallback xmlns="">
      <p:transition spd="slow" advTm="41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0"/>
            <a:ext cx="3429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6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924"/>
    </mc:Choice>
    <mc:Fallback xmlns="">
      <p:transition spd="slow" advTm="102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2878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0"/>
            <a:ext cx="3429000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12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926"/>
    </mc:Choice>
    <mc:Fallback xmlns="">
      <p:transition spd="slow" advTm="203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27273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0"/>
            <a:ext cx="3429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29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5599"/>
    </mc:Choice>
    <mc:Fallback xmlns="">
      <p:transition spd="slow" advTm="475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0"/>
            <a:ext cx="3429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8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850"/>
    </mc:Choice>
    <mc:Fallback xmlns="">
      <p:transition spd="slow" advTm="154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0"/>
            <a:ext cx="3429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66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033"/>
    </mc:Choice>
    <mc:Fallback xmlns="">
      <p:transition spd="slow" advTm="206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آرایه های ادبی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a-IR" dirty="0" smtClean="0"/>
              <a:t>لف و نشر:</a:t>
            </a:r>
          </a:p>
          <a:p>
            <a:r>
              <a:rPr lang="fa-IR" dirty="0" smtClean="0"/>
              <a:t>آن است که نخست چند چیز را ذکر کنند و بعد وابسته های آن را به ترتیب بیاورند. دو نوع است مرتب ومشوش</a:t>
            </a:r>
          </a:p>
          <a:p>
            <a:pPr marL="0" indent="0">
              <a:buNone/>
            </a:pPr>
            <a:r>
              <a:rPr lang="fa-IR" dirty="0" smtClean="0"/>
              <a:t>مثال: نه پادشاه که منادی زده است مِی نخورید /  بیا که </a:t>
            </a:r>
            <a:r>
              <a:rPr lang="fa-IR" dirty="0" smtClean="0">
                <a:solidFill>
                  <a:srgbClr val="92D050"/>
                </a:solidFill>
              </a:rPr>
              <a:t>چشم</a:t>
            </a:r>
            <a:r>
              <a:rPr lang="fa-IR" dirty="0" smtClean="0"/>
              <a:t> و </a:t>
            </a:r>
            <a:r>
              <a:rPr lang="fa-IR" dirty="0" smtClean="0">
                <a:solidFill>
                  <a:srgbClr val="00B0F0"/>
                </a:solidFill>
              </a:rPr>
              <a:t>لبان</a:t>
            </a:r>
            <a:r>
              <a:rPr lang="fa-IR" dirty="0" smtClean="0"/>
              <a:t> تو</a:t>
            </a:r>
            <a:r>
              <a:rPr lang="fa-IR" dirty="0" smtClean="0">
                <a:solidFill>
                  <a:srgbClr val="92D050"/>
                </a:solidFill>
              </a:rPr>
              <a:t>مست</a:t>
            </a:r>
            <a:r>
              <a:rPr lang="fa-IR" dirty="0" smtClean="0"/>
              <a:t> و </a:t>
            </a:r>
            <a:r>
              <a:rPr lang="fa-IR" dirty="0" smtClean="0">
                <a:solidFill>
                  <a:srgbClr val="00B0F0"/>
                </a:solidFill>
              </a:rPr>
              <a:t>میگون</a:t>
            </a:r>
            <a:r>
              <a:rPr lang="fa-IR" dirty="0" smtClean="0"/>
              <a:t> است</a:t>
            </a:r>
          </a:p>
          <a:p>
            <a:r>
              <a:rPr lang="fa-IR" dirty="0" smtClean="0"/>
              <a:t>چشم: لف1/ لب لف 2---- مست نشر1/ میگون نشر 2</a:t>
            </a:r>
          </a:p>
          <a:p>
            <a:r>
              <a:rPr lang="fa-IR" dirty="0" smtClean="0">
                <a:solidFill>
                  <a:srgbClr val="00B0F0"/>
                </a:solidFill>
              </a:rPr>
              <a:t>دست</a:t>
            </a:r>
            <a:r>
              <a:rPr lang="fa-IR" dirty="0" smtClean="0"/>
              <a:t> با رحم و</a:t>
            </a:r>
            <a:r>
              <a:rPr lang="fa-IR" dirty="0" smtClean="0">
                <a:solidFill>
                  <a:srgbClr val="92D050"/>
                </a:solidFill>
              </a:rPr>
              <a:t> تیغ </a:t>
            </a:r>
            <a:r>
              <a:rPr lang="fa-IR" dirty="0" smtClean="0"/>
              <a:t>بی رحمش / گه</a:t>
            </a:r>
            <a:r>
              <a:rPr lang="fa-IR" dirty="0" smtClean="0">
                <a:solidFill>
                  <a:srgbClr val="00B0F0"/>
                </a:solidFill>
              </a:rPr>
              <a:t> زرافشان </a:t>
            </a:r>
            <a:r>
              <a:rPr lang="fa-IR" dirty="0" smtClean="0"/>
              <a:t>و گه </a:t>
            </a:r>
            <a:r>
              <a:rPr lang="fa-IR" dirty="0" smtClean="0">
                <a:solidFill>
                  <a:srgbClr val="92D050"/>
                </a:solidFill>
              </a:rPr>
              <a:t>سر افشان </a:t>
            </a:r>
            <a:r>
              <a:rPr lang="fa-IR" dirty="0" smtClean="0"/>
              <a:t>باد</a:t>
            </a:r>
          </a:p>
          <a:p>
            <a:r>
              <a:rPr lang="fa-IR" dirty="0" smtClean="0"/>
              <a:t>دست لف1/ تیغ لف2---- زرافشان نشر1/ سرافشان نشر2</a:t>
            </a:r>
          </a:p>
          <a:p>
            <a:r>
              <a:rPr lang="fa-IR" dirty="0" smtClean="0"/>
              <a:t>به روز نبرد آن یل ارجمند              به </a:t>
            </a:r>
            <a:r>
              <a:rPr lang="fa-IR" dirty="0" smtClean="0">
                <a:solidFill>
                  <a:srgbClr val="00B0F0"/>
                </a:solidFill>
              </a:rPr>
              <a:t>تیغ</a:t>
            </a:r>
            <a:r>
              <a:rPr lang="fa-IR" dirty="0" smtClean="0"/>
              <a:t> و به </a:t>
            </a:r>
            <a:r>
              <a:rPr lang="fa-IR" dirty="0" smtClean="0">
                <a:solidFill>
                  <a:srgbClr val="7030A0"/>
                </a:solidFill>
              </a:rPr>
              <a:t>خنجر</a:t>
            </a:r>
            <a:r>
              <a:rPr lang="fa-IR" dirty="0" smtClean="0"/>
              <a:t> به </a:t>
            </a:r>
            <a:r>
              <a:rPr lang="fa-IR" dirty="0" smtClean="0">
                <a:solidFill>
                  <a:schemeClr val="accent2"/>
                </a:solidFill>
              </a:rPr>
              <a:t>گرز</a:t>
            </a:r>
            <a:r>
              <a:rPr lang="fa-IR" dirty="0" smtClean="0"/>
              <a:t> و </a:t>
            </a:r>
            <a:r>
              <a:rPr lang="fa-IR" dirty="0" smtClean="0">
                <a:solidFill>
                  <a:srgbClr val="FF0000"/>
                </a:solidFill>
              </a:rPr>
              <a:t>کمند</a:t>
            </a:r>
          </a:p>
          <a:p>
            <a:r>
              <a:rPr lang="fa-IR" dirty="0" smtClean="0">
                <a:solidFill>
                  <a:srgbClr val="00B0F0"/>
                </a:solidFill>
              </a:rPr>
              <a:t>برید</a:t>
            </a:r>
            <a:r>
              <a:rPr lang="fa-IR" dirty="0" smtClean="0"/>
              <a:t> و </a:t>
            </a:r>
            <a:r>
              <a:rPr lang="fa-IR" dirty="0" smtClean="0">
                <a:solidFill>
                  <a:srgbClr val="7030A0"/>
                </a:solidFill>
              </a:rPr>
              <a:t>درید</a:t>
            </a:r>
            <a:r>
              <a:rPr lang="fa-IR" dirty="0" smtClean="0"/>
              <a:t> و </a:t>
            </a:r>
            <a:r>
              <a:rPr lang="fa-IR" dirty="0" smtClean="0">
                <a:solidFill>
                  <a:schemeClr val="accent2"/>
                </a:solidFill>
              </a:rPr>
              <a:t>شکست</a:t>
            </a:r>
            <a:r>
              <a:rPr lang="fa-IR" dirty="0" smtClean="0"/>
              <a:t> و </a:t>
            </a:r>
            <a:r>
              <a:rPr lang="fa-IR" dirty="0" smtClean="0">
                <a:solidFill>
                  <a:srgbClr val="FF0000"/>
                </a:solidFill>
              </a:rPr>
              <a:t>ببست </a:t>
            </a:r>
            <a:r>
              <a:rPr lang="fa-IR" dirty="0" smtClean="0"/>
              <a:t>          یلان را </a:t>
            </a:r>
            <a:r>
              <a:rPr lang="fa-IR" dirty="0" smtClean="0">
                <a:solidFill>
                  <a:srgbClr val="00B0F0"/>
                </a:solidFill>
              </a:rPr>
              <a:t>سر</a:t>
            </a:r>
            <a:r>
              <a:rPr lang="fa-IR" dirty="0" smtClean="0"/>
              <a:t> و </a:t>
            </a:r>
            <a:r>
              <a:rPr lang="fa-IR" dirty="0" smtClean="0">
                <a:solidFill>
                  <a:srgbClr val="7030A0"/>
                </a:solidFill>
              </a:rPr>
              <a:t>سینه</a:t>
            </a:r>
            <a:r>
              <a:rPr lang="fa-IR" dirty="0" smtClean="0"/>
              <a:t> و </a:t>
            </a:r>
            <a:r>
              <a:rPr lang="fa-IR" dirty="0" smtClean="0">
                <a:solidFill>
                  <a:schemeClr val="accent2"/>
                </a:solidFill>
              </a:rPr>
              <a:t>پا</a:t>
            </a:r>
            <a:r>
              <a:rPr lang="fa-IR" dirty="0" smtClean="0"/>
              <a:t> و </a:t>
            </a:r>
            <a:r>
              <a:rPr lang="fa-IR" dirty="0" smtClean="0">
                <a:solidFill>
                  <a:srgbClr val="FF0000"/>
                </a:solidFill>
              </a:rPr>
              <a:t>دست</a:t>
            </a:r>
          </a:p>
          <a:p>
            <a:r>
              <a:rPr lang="fa-IR" dirty="0" smtClean="0"/>
              <a:t>مشوش </a:t>
            </a:r>
          </a:p>
          <a:p>
            <a:r>
              <a:rPr lang="fa-IR" dirty="0" smtClean="0"/>
              <a:t>همی </a:t>
            </a:r>
            <a:r>
              <a:rPr lang="fa-IR" dirty="0" smtClean="0">
                <a:solidFill>
                  <a:srgbClr val="92D050"/>
                </a:solidFill>
              </a:rPr>
              <a:t>مرغ </a:t>
            </a:r>
            <a:r>
              <a:rPr lang="fa-IR" dirty="0" smtClean="0"/>
              <a:t>و </a:t>
            </a:r>
            <a:r>
              <a:rPr lang="fa-IR" dirty="0" smtClean="0">
                <a:solidFill>
                  <a:srgbClr val="00B0F0"/>
                </a:solidFill>
              </a:rPr>
              <a:t>ماهی</a:t>
            </a:r>
            <a:r>
              <a:rPr lang="fa-IR" dirty="0" smtClean="0"/>
              <a:t> بر ایشان به زار           بگرید به </a:t>
            </a:r>
            <a:r>
              <a:rPr lang="fa-IR" dirty="0" smtClean="0">
                <a:solidFill>
                  <a:srgbClr val="00B0F0"/>
                </a:solidFill>
              </a:rPr>
              <a:t>دریا</a:t>
            </a:r>
            <a:r>
              <a:rPr lang="fa-IR" dirty="0" smtClean="0"/>
              <a:t> و در </a:t>
            </a:r>
            <a:r>
              <a:rPr lang="fa-IR" dirty="0" smtClean="0">
                <a:solidFill>
                  <a:srgbClr val="92D050"/>
                </a:solidFill>
              </a:rPr>
              <a:t>مرغزار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86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593"/>
    </mc:Choice>
    <mc:Fallback xmlns="">
      <p:transition spd="slow" advTm="240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ایهام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کلمه ای که در دو معنی مختلف در کلام به کار رفته باشد.</a:t>
            </a:r>
          </a:p>
          <a:p>
            <a:r>
              <a:rPr lang="fa-IR" dirty="0" smtClean="0"/>
              <a:t>ز گریه مردم چشمم نشسته در خون است/ ببین که در طلبت حال </a:t>
            </a:r>
            <a:r>
              <a:rPr lang="fa-IR" dirty="0" smtClean="0">
                <a:solidFill>
                  <a:srgbClr val="FF0000"/>
                </a:solidFill>
              </a:rPr>
              <a:t>مردمان</a:t>
            </a:r>
            <a:r>
              <a:rPr lang="fa-IR" dirty="0" smtClean="0"/>
              <a:t> چون است</a:t>
            </a:r>
          </a:p>
          <a:p>
            <a:r>
              <a:rPr lang="fa-IR" dirty="0" smtClean="0"/>
              <a:t>مردم: 1- انسان ها/ 1- مردمک چشم</a:t>
            </a:r>
          </a:p>
          <a:p>
            <a:r>
              <a:rPr lang="fa-IR" dirty="0" smtClean="0"/>
              <a:t>هر تیر که در کیش است گر بر دل ریش آید/ ما نیز یکی باشیم از جمله قربانها</a:t>
            </a:r>
          </a:p>
          <a:p>
            <a:r>
              <a:rPr lang="fa-IR" smtClean="0"/>
              <a:t>قربان: 1- قربانی/ 2- کمان دان</a:t>
            </a:r>
            <a:endParaRPr lang="fa-I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69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111"/>
    </mc:Choice>
    <mc:Fallback xmlns="">
      <p:transition spd="slow" advTm="149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217</Words>
  <Application>Microsoft Office PowerPoint</Application>
  <PresentationFormat>Widescreen</PresentationFormat>
  <Paragraphs>21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بسم الله الرحمن الرحیم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آرایه های ادبی</vt:lpstr>
      <vt:lpstr>ایهام</vt:lpstr>
    </vt:vector>
  </TitlesOfParts>
  <Company>Moorche 30 DVDs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بسم الله الرحمن الرحیم</dc:title>
  <dc:creator>MRT www.Win2Farsi.com</dc:creator>
  <cp:lastModifiedBy>MRT www.Win2Farsi.com</cp:lastModifiedBy>
  <cp:revision>9</cp:revision>
  <dcterms:created xsi:type="dcterms:W3CDTF">2020-05-31T19:55:50Z</dcterms:created>
  <dcterms:modified xsi:type="dcterms:W3CDTF">2020-06-02T18:08:09Z</dcterms:modified>
</cp:coreProperties>
</file>