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66"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6" d="100"/>
          <a:sy n="76" d="100"/>
        </p:scale>
        <p:origin x="5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742BD771-60F1-4A62-B154-1973F6B4ADCE}" type="datetimeFigureOut">
              <a:rPr lang="fa-IR" smtClean="0"/>
              <a:t>1441/09/15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ADBE964-F1FD-4C69-A930-F1768A1E58F0}" type="slidenum">
              <a:rPr lang="fa-IR" smtClean="0"/>
              <a:t>‹#›</a:t>
            </a:fld>
            <a:endParaRPr lang="fa-IR"/>
          </a:p>
        </p:txBody>
      </p:sp>
    </p:spTree>
    <p:extLst>
      <p:ext uri="{BB962C8B-B14F-4D97-AF65-F5344CB8AC3E}">
        <p14:creationId xmlns:p14="http://schemas.microsoft.com/office/powerpoint/2010/main" val="131814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42BD771-60F1-4A62-B154-1973F6B4ADCE}" type="datetimeFigureOut">
              <a:rPr lang="fa-IR" smtClean="0"/>
              <a:t>1441/09/15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ADBE964-F1FD-4C69-A930-F1768A1E58F0}" type="slidenum">
              <a:rPr lang="fa-IR" smtClean="0"/>
              <a:t>‹#›</a:t>
            </a:fld>
            <a:endParaRPr lang="fa-IR"/>
          </a:p>
        </p:txBody>
      </p:sp>
    </p:spTree>
    <p:extLst>
      <p:ext uri="{BB962C8B-B14F-4D97-AF65-F5344CB8AC3E}">
        <p14:creationId xmlns:p14="http://schemas.microsoft.com/office/powerpoint/2010/main" val="3800828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42BD771-60F1-4A62-B154-1973F6B4ADCE}" type="datetimeFigureOut">
              <a:rPr lang="fa-IR" smtClean="0"/>
              <a:t>1441/09/15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ADBE964-F1FD-4C69-A930-F1768A1E58F0}" type="slidenum">
              <a:rPr lang="fa-IR" smtClean="0"/>
              <a:t>‹#›</a:t>
            </a:fld>
            <a:endParaRPr lang="fa-IR"/>
          </a:p>
        </p:txBody>
      </p:sp>
    </p:spTree>
    <p:extLst>
      <p:ext uri="{BB962C8B-B14F-4D97-AF65-F5344CB8AC3E}">
        <p14:creationId xmlns:p14="http://schemas.microsoft.com/office/powerpoint/2010/main" val="1887084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42BD771-60F1-4A62-B154-1973F6B4ADCE}" type="datetimeFigureOut">
              <a:rPr lang="fa-IR" smtClean="0"/>
              <a:t>1441/09/15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ADBE964-F1FD-4C69-A930-F1768A1E58F0}" type="slidenum">
              <a:rPr lang="fa-IR" smtClean="0"/>
              <a:t>‹#›</a:t>
            </a:fld>
            <a:endParaRPr lang="fa-IR"/>
          </a:p>
        </p:txBody>
      </p:sp>
    </p:spTree>
    <p:extLst>
      <p:ext uri="{BB962C8B-B14F-4D97-AF65-F5344CB8AC3E}">
        <p14:creationId xmlns:p14="http://schemas.microsoft.com/office/powerpoint/2010/main" val="1926816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2BD771-60F1-4A62-B154-1973F6B4ADCE}" type="datetimeFigureOut">
              <a:rPr lang="fa-IR" smtClean="0"/>
              <a:t>1441/09/15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ADBE964-F1FD-4C69-A930-F1768A1E58F0}" type="slidenum">
              <a:rPr lang="fa-IR" smtClean="0"/>
              <a:t>‹#›</a:t>
            </a:fld>
            <a:endParaRPr lang="fa-IR"/>
          </a:p>
        </p:txBody>
      </p:sp>
    </p:spTree>
    <p:extLst>
      <p:ext uri="{BB962C8B-B14F-4D97-AF65-F5344CB8AC3E}">
        <p14:creationId xmlns:p14="http://schemas.microsoft.com/office/powerpoint/2010/main" val="3395659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742BD771-60F1-4A62-B154-1973F6B4ADCE}" type="datetimeFigureOut">
              <a:rPr lang="fa-IR" smtClean="0"/>
              <a:t>1441/09/15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ADBE964-F1FD-4C69-A930-F1768A1E58F0}" type="slidenum">
              <a:rPr lang="fa-IR" smtClean="0"/>
              <a:t>‹#›</a:t>
            </a:fld>
            <a:endParaRPr lang="fa-IR"/>
          </a:p>
        </p:txBody>
      </p:sp>
    </p:spTree>
    <p:extLst>
      <p:ext uri="{BB962C8B-B14F-4D97-AF65-F5344CB8AC3E}">
        <p14:creationId xmlns:p14="http://schemas.microsoft.com/office/powerpoint/2010/main" val="3614173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742BD771-60F1-4A62-B154-1973F6B4ADCE}" type="datetimeFigureOut">
              <a:rPr lang="fa-IR" smtClean="0"/>
              <a:t>1441/09/15</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5ADBE964-F1FD-4C69-A930-F1768A1E58F0}" type="slidenum">
              <a:rPr lang="fa-IR" smtClean="0"/>
              <a:t>‹#›</a:t>
            </a:fld>
            <a:endParaRPr lang="fa-IR"/>
          </a:p>
        </p:txBody>
      </p:sp>
    </p:spTree>
    <p:extLst>
      <p:ext uri="{BB962C8B-B14F-4D97-AF65-F5344CB8AC3E}">
        <p14:creationId xmlns:p14="http://schemas.microsoft.com/office/powerpoint/2010/main" val="2248757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742BD771-60F1-4A62-B154-1973F6B4ADCE}" type="datetimeFigureOut">
              <a:rPr lang="fa-IR" smtClean="0"/>
              <a:t>1441/09/15</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5ADBE964-F1FD-4C69-A930-F1768A1E58F0}" type="slidenum">
              <a:rPr lang="fa-IR" smtClean="0"/>
              <a:t>‹#›</a:t>
            </a:fld>
            <a:endParaRPr lang="fa-IR"/>
          </a:p>
        </p:txBody>
      </p:sp>
    </p:spTree>
    <p:extLst>
      <p:ext uri="{BB962C8B-B14F-4D97-AF65-F5344CB8AC3E}">
        <p14:creationId xmlns:p14="http://schemas.microsoft.com/office/powerpoint/2010/main" val="4247314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2BD771-60F1-4A62-B154-1973F6B4ADCE}" type="datetimeFigureOut">
              <a:rPr lang="fa-IR" smtClean="0"/>
              <a:t>1441/09/15</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5ADBE964-F1FD-4C69-A930-F1768A1E58F0}" type="slidenum">
              <a:rPr lang="fa-IR" smtClean="0"/>
              <a:t>‹#›</a:t>
            </a:fld>
            <a:endParaRPr lang="fa-IR"/>
          </a:p>
        </p:txBody>
      </p:sp>
    </p:spTree>
    <p:extLst>
      <p:ext uri="{BB962C8B-B14F-4D97-AF65-F5344CB8AC3E}">
        <p14:creationId xmlns:p14="http://schemas.microsoft.com/office/powerpoint/2010/main" val="1394756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2BD771-60F1-4A62-B154-1973F6B4ADCE}" type="datetimeFigureOut">
              <a:rPr lang="fa-IR" smtClean="0"/>
              <a:t>1441/09/15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ADBE964-F1FD-4C69-A930-F1768A1E58F0}" type="slidenum">
              <a:rPr lang="fa-IR" smtClean="0"/>
              <a:t>‹#›</a:t>
            </a:fld>
            <a:endParaRPr lang="fa-IR"/>
          </a:p>
        </p:txBody>
      </p:sp>
    </p:spTree>
    <p:extLst>
      <p:ext uri="{BB962C8B-B14F-4D97-AF65-F5344CB8AC3E}">
        <p14:creationId xmlns:p14="http://schemas.microsoft.com/office/powerpoint/2010/main" val="2655747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2BD771-60F1-4A62-B154-1973F6B4ADCE}" type="datetimeFigureOut">
              <a:rPr lang="fa-IR" smtClean="0"/>
              <a:t>1441/09/15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ADBE964-F1FD-4C69-A930-F1768A1E58F0}" type="slidenum">
              <a:rPr lang="fa-IR" smtClean="0"/>
              <a:t>‹#›</a:t>
            </a:fld>
            <a:endParaRPr lang="fa-IR"/>
          </a:p>
        </p:txBody>
      </p:sp>
    </p:spTree>
    <p:extLst>
      <p:ext uri="{BB962C8B-B14F-4D97-AF65-F5344CB8AC3E}">
        <p14:creationId xmlns:p14="http://schemas.microsoft.com/office/powerpoint/2010/main" val="1705970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42BD771-60F1-4A62-B154-1973F6B4ADCE}" type="datetimeFigureOut">
              <a:rPr lang="fa-IR" smtClean="0"/>
              <a:t>1441/09/15</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ADBE964-F1FD-4C69-A930-F1768A1E58F0}" type="slidenum">
              <a:rPr lang="fa-IR" smtClean="0"/>
              <a:t>‹#›</a:t>
            </a:fld>
            <a:endParaRPr lang="fa-IR"/>
          </a:p>
        </p:txBody>
      </p:sp>
    </p:spTree>
    <p:extLst>
      <p:ext uri="{BB962C8B-B14F-4D97-AF65-F5344CB8AC3E}">
        <p14:creationId xmlns:p14="http://schemas.microsoft.com/office/powerpoint/2010/main" val="839325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بسم الله الرحمن الرحیم</a:t>
            </a:r>
            <a:r>
              <a:rPr lang="en-US" dirty="0" smtClean="0"/>
              <a:t/>
            </a:r>
            <a:br>
              <a:rPr lang="en-US" dirty="0" smtClean="0"/>
            </a:br>
            <a:endParaRPr lang="fa-IR" dirty="0"/>
          </a:p>
        </p:txBody>
      </p:sp>
      <p:sp>
        <p:nvSpPr>
          <p:cNvPr id="3" name="Content Placeholder 2"/>
          <p:cNvSpPr>
            <a:spLocks noGrp="1"/>
          </p:cNvSpPr>
          <p:nvPr>
            <p:ph idx="1"/>
          </p:nvPr>
        </p:nvSpPr>
        <p:spPr/>
        <p:txBody>
          <a:bodyPr/>
          <a:lstStyle/>
          <a:p>
            <a:r>
              <a:rPr lang="fa-IR" dirty="0" smtClean="0"/>
              <a:t> نگارش خلاق</a:t>
            </a:r>
          </a:p>
          <a:p>
            <a:r>
              <a:rPr lang="fa-IR" dirty="0" smtClean="0"/>
              <a:t>حاجی قاسملو</a:t>
            </a:r>
          </a:p>
          <a:p>
            <a:r>
              <a:rPr lang="fa-IR" dirty="0" smtClean="0"/>
              <a:t>جلسه دوم</a:t>
            </a: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7921355"/>
      </p:ext>
    </p:extLst>
  </p:cSld>
  <p:clrMapOvr>
    <a:masterClrMapping/>
  </p:clrMapOvr>
  <mc:AlternateContent xmlns:mc="http://schemas.openxmlformats.org/markup-compatibility/2006" xmlns:p14="http://schemas.microsoft.com/office/powerpoint/2010/main">
    <mc:Choice Requires="p14">
      <p:transition spd="slow" p14:dur="2000" advTm="14143"/>
    </mc:Choice>
    <mc:Fallback xmlns="">
      <p:transition spd="slow" advTm="1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انتخاب واژه و تعبير</a:t>
            </a:r>
            <a:r>
              <a:rPr lang="fa-IR" dirty="0" smtClean="0"/>
              <a:t>: </a:t>
            </a:r>
            <a:endParaRPr lang="fa-IR" dirty="0"/>
          </a:p>
        </p:txBody>
      </p:sp>
      <p:sp>
        <p:nvSpPr>
          <p:cNvPr id="3" name="Content Placeholder 2"/>
          <p:cNvSpPr>
            <a:spLocks noGrp="1"/>
          </p:cNvSpPr>
          <p:nvPr>
            <p:ph idx="1"/>
          </p:nvPr>
        </p:nvSpPr>
        <p:spPr/>
        <p:txBody>
          <a:bodyPr>
            <a:normAutofit/>
          </a:bodyPr>
          <a:lstStyle/>
          <a:p>
            <a:r>
              <a:rPr lang="fa-IR" dirty="0" smtClean="0"/>
              <a:t>برای </a:t>
            </a:r>
            <a:r>
              <a:rPr lang="fa-IR" dirty="0"/>
              <a:t>ادای معنى واحد غالبا عبارت­های متعدد می­توان به کار برد و از واژه­ها و تعبیرهای متعدد می­توان استفاده کرد. </a:t>
            </a:r>
            <a:r>
              <a:rPr lang="fa-IR" dirty="0" smtClean="0"/>
              <a:t>بیان</a:t>
            </a:r>
            <a:r>
              <a:rPr lang="fa-IR" dirty="0"/>
              <a:t>، چه علمی باشد چه ادبی، این حکم در آن صادق است. بیان علمی خواستار دقت تعبير است که لازمه­اش اختیار واژه­های درخور است. در نوشته ادبي، ملاحظاتی از نوع دیگر نیز در گزینش واژه­ها اهمیت می یابد زیرا در این نوع، زبان علاوه بر نقش ارتباطی دارای نقش تلقين عاطفی و زیبایی آفرینی است و این نقشها در آن اصلی و باریك و حساس است. لذا در نوشته ادبی واژه­ها و تعبیرهایی باید اختیار شود که بتوانند به زبان قوت عاطفی و قدرت تصویر آفرینی ببخشند.</a:t>
            </a:r>
            <a:endParaRPr lang="en-US" dirty="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6252724"/>
      </p:ext>
    </p:extLst>
  </p:cSld>
  <p:clrMapOvr>
    <a:masterClrMapping/>
  </p:clrMapOvr>
  <mc:AlternateContent xmlns:mc="http://schemas.openxmlformats.org/markup-compatibility/2006" xmlns:p14="http://schemas.microsoft.com/office/powerpoint/2010/main">
    <mc:Choice Requires="p14">
      <p:transition spd="slow" p14:dur="2000" advTm="97222"/>
    </mc:Choice>
    <mc:Fallback xmlns="">
      <p:transition spd="slow" advTm="97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زبان نگارش</a:t>
            </a:r>
            <a:endParaRPr lang="fa-IR" dirty="0"/>
          </a:p>
        </p:txBody>
      </p:sp>
      <p:sp>
        <p:nvSpPr>
          <p:cNvPr id="3" name="Content Placeholder 2"/>
          <p:cNvSpPr>
            <a:spLocks noGrp="1"/>
          </p:cNvSpPr>
          <p:nvPr>
            <p:ph idx="1"/>
          </p:nvPr>
        </p:nvSpPr>
        <p:spPr/>
        <p:txBody>
          <a:bodyPr/>
          <a:lstStyle/>
          <a:p>
            <a:r>
              <a:rPr lang="fa-IR" dirty="0" smtClean="0"/>
              <a:t>ما در زندگی روزانه زبان­های گوناگونی به کار می­بریم. در گفت و شنود دوستانه، سخن گفتن با کودکان، جواب دادن به پرسش استاد، سخنرانی علمی، محاضره­ها و مصاحبه­ها، مکالمه رسمی و غیر رسمی، از واژگان و تعبيرها و گونه­هایی در خور مقام استفاده می­کنیم و این عناصر را، به وجهی مناسب موقع، نظم و آرایش می دهیم. هر زبانی زیبنده هر نوع سخن نیست و از این رو نمی­توان دستورالعمل واحدی برای همه انواع نوشته­ها به دست داد. لیکن با مطالعه آثار علمی و ادبی مفاهیمی می­توان انتزاع کرد که تعریف و توصیف و تشریح آنها تا حد زیادی ویژگیهای عمده زبان نگارش را می­شناساند و ما ذیلا از این گونه مفاهیم به اختصار یاد می­کنیم.</a:t>
            </a:r>
            <a:endParaRPr lang="en-US" dirty="0" smtClean="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6070544"/>
      </p:ext>
    </p:extLst>
  </p:cSld>
  <p:clrMapOvr>
    <a:masterClrMapping/>
  </p:clrMapOvr>
  <mc:AlternateContent xmlns:mc="http://schemas.openxmlformats.org/markup-compatibility/2006" xmlns:p14="http://schemas.microsoft.com/office/powerpoint/2010/main">
    <mc:Choice Requires="p14">
      <p:transition spd="slow" p14:dur="2000" advTm="70361"/>
    </mc:Choice>
    <mc:Fallback xmlns="">
      <p:transition spd="slow" advTm="70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صداقت و صمیمیت:</a:t>
            </a:r>
            <a:r>
              <a:rPr lang="fa-IR" dirty="0" smtClean="0"/>
              <a:t> </a:t>
            </a:r>
            <a:endParaRPr lang="fa-IR" dirty="0"/>
          </a:p>
        </p:txBody>
      </p:sp>
      <p:sp>
        <p:nvSpPr>
          <p:cNvPr id="3" name="Content Placeholder 2"/>
          <p:cNvSpPr>
            <a:spLocks noGrp="1"/>
          </p:cNvSpPr>
          <p:nvPr>
            <p:ph idx="1"/>
          </p:nvPr>
        </p:nvSpPr>
        <p:spPr/>
        <p:txBody>
          <a:bodyPr>
            <a:normAutofit/>
          </a:bodyPr>
          <a:lstStyle/>
          <a:p>
            <a:r>
              <a:rPr lang="fa-IR" dirty="0" smtClean="0"/>
              <a:t>نوشته </a:t>
            </a:r>
            <a:r>
              <a:rPr lang="fa-IR" dirty="0"/>
              <a:t>باید چنان باشد که خواننده احساس کند نویسنده به آنچه می­نویسد معتقد است، سخن متصنع و ریاکارانه یا عاریتی زود خود را نشان می­دهد. خواننده در­می­یابد که آنچه می­خواند حرف دل نویسنده نیست یا اصلا حرف او نیست. در زندگی عادی نیز چنین حالتی پیش می­آید. می­شنویم که فلانی چنین و چنان گفته است و حکم می­کنیم که این گفته نمی­تواند از او باشد چون به نوع سخنان او آشناییم. یا در پوشاک کسی چیزی عاریتی است و چه بسا در همان نگاه اول به عاریتی بودن آن پی می­بریم. در نوشته نیز گاهی اقتباس و وام­گیری آشکار است و این از آن روست که نویسنده سخن دیگران را ناشیانه سخن خود جلوه می­دهد. اگر نویسنده اندیشه­ای را اقتباس می­کند، باید ابتدا آن را از آن خود سازد سپس بازگوید. حتی اگر از زبان دیگری سخن می­گوید یا به سفارش دیگری می­نویسد باید دست کم هنگام انشای مطلب چنان اعتقاد و نظر یا حال آن کس را در خود تلقین کند و چنان خود را به جای او بگذارد که خواننده تکلفی احساس ننماید</a:t>
            </a:r>
            <a:r>
              <a:rPr lang="fa-IR" dirty="0" smtClean="0"/>
              <a:t>.</a:t>
            </a: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09454233"/>
      </p:ext>
    </p:extLst>
  </p:cSld>
  <p:clrMapOvr>
    <a:masterClrMapping/>
  </p:clrMapOvr>
  <mc:AlternateContent xmlns:mc="http://schemas.openxmlformats.org/markup-compatibility/2006" xmlns:p14="http://schemas.microsoft.com/office/powerpoint/2010/main">
    <mc:Choice Requires="p14">
      <p:transition spd="slow" p14:dur="2000" advTm="107041"/>
    </mc:Choice>
    <mc:Fallback xmlns="">
      <p:transition spd="slow" advTm="107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ساده نویی:</a:t>
            </a:r>
            <a:r>
              <a:rPr lang="fa-IR" dirty="0" smtClean="0"/>
              <a:t> </a:t>
            </a:r>
            <a:endParaRPr lang="fa-IR" dirty="0"/>
          </a:p>
        </p:txBody>
      </p:sp>
      <p:sp>
        <p:nvSpPr>
          <p:cNvPr id="3" name="Content Placeholder 2"/>
          <p:cNvSpPr>
            <a:spLocks noGrp="1"/>
          </p:cNvSpPr>
          <p:nvPr>
            <p:ph idx="1"/>
          </p:nvPr>
        </p:nvSpPr>
        <p:spPr/>
        <p:txBody>
          <a:bodyPr>
            <a:normAutofit fontScale="92500" lnSpcReduction="10000"/>
          </a:bodyPr>
          <a:lstStyle/>
          <a:p>
            <a:r>
              <a:rPr lang="fa-IR" dirty="0" smtClean="0"/>
              <a:t>برای </a:t>
            </a:r>
            <a:r>
              <a:rPr lang="fa-IR" dirty="0"/>
              <a:t>القای صداقت و صمیمیت، بیان هر چه ساده تر و از تکلف دورتر باشد بهتر است. اما اگر تصور کنیم که ساده نویسی به روی کاغذ آوردن عين عباراتی است که در سخن گفتن به کار می بریم. مسئله را زیاده ساده گرفته ایم. زبان نوشتاری با زبان گفتاری فرق دارد. در گفتار، عناصری چون تکیه , آهنگ و لحن، ایما و اشاره، معهود بودن بسیاری از معانی نزد سخنگو و شنونده جانشین واژه ها و عبارات می­شوند یا به آنها خصلت تازه می­بخشند. وانگهی، در ضمن گفتار، شنونده می­تواند توضیح ابهامات را از گوینده خواستار شود. در لابلای سخن، پرسش و پاسخ پیش می­آید؛ ارتباط گوینده و شنونده حضوری و زنده و شخصی و ملموس است. در نوشتار، نویسنده با خواننده ارتباط غیابی، مبهم، غیر شخصی و وهمی دارد؛ در اغلب موارد، نویسنده دقیقا نمی­داند سر و کارش با کیست و خواننده در چه سطح از فرهنگ و معلومات وقوه فهم و سابقه ذهنی است؛ از ذوق و مشرب و میزان پذیرفتاری یا انکار او نیز بیخبر است. درست است که ساده نویسی با زبان محاوره پیوند دارد، لیكن این به معنای یکی بودن و همسان بودن آنها نیست. اگر بخواهید محاوره­ای را که روی نوار ضبط شده است تحریر کنید، بی­گمان بسیاری از عبارات باید دستکاری شود تا نوشته مطلوب به دست آید.</a:t>
            </a:r>
            <a:endParaRPr lang="en-US" dirty="0"/>
          </a:p>
          <a:p>
            <a:pPr marL="0" indent="0">
              <a:buNone/>
            </a:pPr>
            <a:endParaRPr lang="fa-IR" dirty="0" smtClean="0"/>
          </a:p>
          <a:p>
            <a:pPr marL="0" indent="0">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4285391"/>
      </p:ext>
    </p:extLst>
  </p:cSld>
  <p:clrMapOvr>
    <a:masterClrMapping/>
  </p:clrMapOvr>
  <mc:AlternateContent xmlns:mc="http://schemas.openxmlformats.org/markup-compatibility/2006" xmlns:p14="http://schemas.microsoft.com/office/powerpoint/2010/main">
    <mc:Choice Requires="p14">
      <p:transition spd="slow" p14:dur="2000" advTm="145937"/>
    </mc:Choice>
    <mc:Fallback xmlns="">
      <p:transition spd="slow" advTm="145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کلام پرتکلف</a:t>
            </a:r>
            <a:r>
              <a:rPr lang="fa-IR" dirty="0" smtClean="0"/>
              <a:t>: </a:t>
            </a:r>
            <a:endParaRPr lang="fa-IR" dirty="0"/>
          </a:p>
        </p:txBody>
      </p:sp>
      <p:sp>
        <p:nvSpPr>
          <p:cNvPr id="3" name="Content Placeholder 2"/>
          <p:cNvSpPr>
            <a:spLocks noGrp="1"/>
          </p:cNvSpPr>
          <p:nvPr>
            <p:ph idx="1"/>
          </p:nvPr>
        </p:nvSpPr>
        <p:spPr/>
        <p:txBody>
          <a:bodyPr/>
          <a:lstStyle/>
          <a:p>
            <a:r>
              <a:rPr lang="fa-IR" dirty="0" smtClean="0"/>
              <a:t>مراد </a:t>
            </a:r>
            <a:r>
              <a:rPr lang="fa-IR" dirty="0"/>
              <a:t>از کلام پر تکلف کلامی است پر شاخ و برگ و پرمدعا و فضل فروشانه. نویسنده­ای که چنین زبانی اختیار می­کند که می­خواهد، با دور شدن از ساده نویسی، خواننده را تحت تأثیر قرار دهد. نسبت چنین شیوه بیانی با ساده نویسی نسبت لفظ قلم با گفتار ساده و عادی است. خواننده غالبا برای فهم مقصود از کلام پر تکلف به تلاش فکری بیهوده ای نیاز می­یابد. اما کلام پرتکلف گاهی از ضرورت موقعيت ناشی می­شود. مثلا برای آنکه تعبیرات محتاطانه­تر باشد و نتوان به بیان کمی اشکال منطقی گرفت دوری از بیان ساده و مستقیم لازم می­شود. گاهی نیز ملاحظه و رعایت احوال این تکلف را اقتضا دارد. فشرده­نویسی نیز گاهی چنین شیوه بیانی را ایجاب می­کند. از این نوع الزامات که بگذریم کلام پر تکلف کمتر توجیهی پیدا می­کنند</a:t>
            </a:r>
            <a:endParaRPr lang="en-US" dirty="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82417494"/>
      </p:ext>
    </p:extLst>
  </p:cSld>
  <p:clrMapOvr>
    <a:masterClrMapping/>
  </p:clrMapOvr>
  <mc:AlternateContent xmlns:mc="http://schemas.openxmlformats.org/markup-compatibility/2006" xmlns:p14="http://schemas.microsoft.com/office/powerpoint/2010/main">
    <mc:Choice Requires="p14">
      <p:transition spd="slow" p14:dur="2000" advTm="67143"/>
    </mc:Choice>
    <mc:Fallback xmlns="">
      <p:transition spd="slow" advTm="67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حشو</a:t>
            </a:r>
            <a:r>
              <a:rPr lang="fa-IR" dirty="0" smtClean="0"/>
              <a:t>: </a:t>
            </a:r>
            <a:endParaRPr lang="fa-IR" dirty="0"/>
          </a:p>
        </p:txBody>
      </p:sp>
      <p:sp>
        <p:nvSpPr>
          <p:cNvPr id="3" name="Content Placeholder 2"/>
          <p:cNvSpPr>
            <a:spLocks noGrp="1"/>
          </p:cNvSpPr>
          <p:nvPr>
            <p:ph idx="1"/>
          </p:nvPr>
        </p:nvSpPr>
        <p:spPr/>
        <p:txBody>
          <a:bodyPr>
            <a:normAutofit fontScale="92500" lnSpcReduction="20000"/>
          </a:bodyPr>
          <a:lstStyle/>
          <a:p>
            <a:r>
              <a:rPr lang="fa-IR" dirty="0" smtClean="0"/>
              <a:t>حشو </a:t>
            </a:r>
            <a:r>
              <a:rPr lang="fa-IR" dirty="0"/>
              <a:t>همان واژه­ها و عبارتهای زاید و بی نقشی است که از چگالی سخن می­کاهد و آن را پوك می­سازد. شاخ و بال زاید دادن به کلام نافي اصل اقتصاد در زبان است و موجب ضعف کارایی آن می­شود، زیرا ازدحام عناصر حشو ذهن خواننده را از توجه به لُبّ سخن منحرف می­دارد.</a:t>
            </a:r>
            <a:endParaRPr lang="en-US" dirty="0"/>
          </a:p>
          <a:p>
            <a:r>
              <a:rPr lang="fa-IR" dirty="0"/>
              <a:t>حشو موجبات صوری متعددی دارد که از جمله آنها می­توان بهره نگرفتن از کاربرد ضمير، استعمال قید و صفتی که بر مقید و موصوف چیزی نمی­افزاید، درج معانی به جای متضمن گرفتن آنها، استفاده نکردن از قرینه­های لفظی و معنوی و موقعیتی برای حذف برخی از اجزای کلام، بیان مطالب مرتبط در پیش از يك جمله هنگامی که با يك جمله به راحتی بتوان آنها را افاده کرد، آوردن کلمات با تعبيرات مترادف بی آنکه ترادف نقش توضیحی داشته باشد، نقل قولها و استشهادهای بی خاصیت و گاهی بی­مزه را می­توان یاد کرد.</a:t>
            </a:r>
            <a:endParaRPr lang="en-US" dirty="0"/>
          </a:p>
          <a:p>
            <a:r>
              <a:rPr lang="fa-IR" dirty="0"/>
              <a:t>دیگر از مصادیق حشو تکیه کلام است و آن کلمه یا عبارت یا جمله­ای است که در لابلای سخن، از روی عادت تکرار می­شود و به منزله عصای آن است. تکیه کلام گاهی خنده­آور و مضمونی برای ظریفه گویان می­شود. گوینده یا نویسنده بدان توجه چندانی ندارد، ولی شنونده یا خواننده آسان به آن پی می­برد و چه بسا آن را نشانی از عجز و لکنت در بیان یا حتی عارضه ای روانی تلقی کند.</a:t>
            </a:r>
            <a:endParaRPr lang="en-US" dirty="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3473324"/>
      </p:ext>
    </p:extLst>
  </p:cSld>
  <p:clrMapOvr>
    <a:masterClrMapping/>
  </p:clrMapOvr>
  <mc:AlternateContent xmlns:mc="http://schemas.openxmlformats.org/markup-compatibility/2006" xmlns:p14="http://schemas.microsoft.com/office/powerpoint/2010/main">
    <mc:Choice Requires="p14">
      <p:transition spd="slow" p14:dur="2000" advTm="150649"/>
    </mc:Choice>
    <mc:Fallback xmlns="">
      <p:transition spd="slow" advTm="150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ایجاز و اطناب</a:t>
            </a:r>
            <a:r>
              <a:rPr lang="fa-IR" dirty="0" smtClean="0"/>
              <a:t>: </a:t>
            </a:r>
            <a:endParaRPr lang="fa-IR" dirty="0"/>
          </a:p>
        </p:txBody>
      </p:sp>
      <p:sp>
        <p:nvSpPr>
          <p:cNvPr id="3" name="Content Placeholder 2"/>
          <p:cNvSpPr>
            <a:spLocks noGrp="1"/>
          </p:cNvSpPr>
          <p:nvPr>
            <p:ph idx="1"/>
          </p:nvPr>
        </p:nvSpPr>
        <p:spPr/>
        <p:txBody>
          <a:bodyPr/>
          <a:lstStyle/>
          <a:p>
            <a:r>
              <a:rPr lang="fa-IR" dirty="0" smtClean="0"/>
              <a:t>ایجاز </a:t>
            </a:r>
            <a:r>
              <a:rPr lang="fa-IR" dirty="0"/>
              <a:t>صفت کلامی است که با حداقل کلمات بر تمام معني مقصود گوینده یا نویسنده دلالت کند. از این رو ما قَلّ و دَلّ را تعریف ایجاز مقبول و مستحسن دانسته­اند. به قول نظامی عروضی در چهارمقاله، دبیر باید «در سیاق سخن آن طریق گیرد که الفاظ منابع معانی آید و سخن کوتاه گردد... زیرا که هرگاه که معانی منابع الفاظ افتد، سخن دراز شود و کاتب را کنار خوانند و المِکثارُ مِهذار»</a:t>
            </a:r>
            <a:endParaRPr lang="en-US" dirty="0"/>
          </a:p>
          <a:p>
            <a:r>
              <a:rPr lang="fa-IR" dirty="0"/>
              <a:t>ایجاز را دو نوع دانسته اند: ايجاز قصر و ایجاز حذف. ايجاز قصر معانی بسیار را به لفظ اندك گفتن است؛ و ایجاز حذف، حذفِ برخی از اجزای کلام است بی آنکه دریافت معنى را دشوار سازد</a:t>
            </a:r>
            <a:r>
              <a:rPr lang="fa-IR"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6783430"/>
      </p:ext>
    </p:extLst>
  </p:cSld>
  <p:clrMapOvr>
    <a:masterClrMapping/>
  </p:clrMapOvr>
  <mc:AlternateContent xmlns:mc="http://schemas.openxmlformats.org/markup-compatibility/2006" xmlns:p14="http://schemas.microsoft.com/office/powerpoint/2010/main">
    <mc:Choice Requires="p14">
      <p:transition spd="slow" p14:dur="2000" advTm="70759"/>
    </mc:Choice>
    <mc:Fallback xmlns="">
      <p:transition spd="slow" advTm="70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سلاست و عمق</a:t>
            </a:r>
            <a:r>
              <a:rPr lang="fa-IR" dirty="0" smtClean="0"/>
              <a:t>: </a:t>
            </a:r>
            <a:endParaRPr lang="fa-IR" dirty="0"/>
          </a:p>
        </p:txBody>
      </p:sp>
      <p:sp>
        <p:nvSpPr>
          <p:cNvPr id="3" name="Content Placeholder 2"/>
          <p:cNvSpPr>
            <a:spLocks noGrp="1"/>
          </p:cNvSpPr>
          <p:nvPr>
            <p:ph idx="1"/>
          </p:nvPr>
        </p:nvSpPr>
        <p:spPr/>
        <p:txBody>
          <a:bodyPr/>
          <a:lstStyle/>
          <a:p>
            <a:r>
              <a:rPr lang="fa-IR" dirty="0" smtClean="0"/>
              <a:t>روان­نویسي </a:t>
            </a:r>
            <a:r>
              <a:rPr lang="fa-IR" dirty="0"/>
              <a:t>با ساده نویسی قرابت دارد و از محاسن است. نوشته روان آسان خوانده می­شود و خواننده به هنگام خواندن آن احساس ناهمواری و دست انداز </a:t>
            </a:r>
            <a:r>
              <a:rPr lang="fa-IR" dirty="0" smtClean="0"/>
              <a:t>نمی­کن. نوشته </a:t>
            </a:r>
            <a:r>
              <a:rPr lang="fa-IR" dirty="0"/>
              <a:t>باید خواننده را هم راهبر باشد و هم به تأمل فراخواند. به خواننده باید فرصت داده شود که طعم نوشته را بچشد. نوشته­ای که زیاده راحت و هموار باشد دندان گیر نیست. گویی در خواننده تزریق می­شود یا همچون افشره­ای در کام او می­رود. بهتر است به خواننده مجال داده شود که طی خواندن جای جای درنگ کند و در خواندن حالت انفعالی محض نداشته باشد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8757237"/>
      </p:ext>
    </p:extLst>
  </p:cSld>
  <p:clrMapOvr>
    <a:masterClrMapping/>
  </p:clrMapOvr>
  <mc:AlternateContent xmlns:mc="http://schemas.openxmlformats.org/markup-compatibility/2006" xmlns:p14="http://schemas.microsoft.com/office/powerpoint/2010/main">
    <mc:Choice Requires="p14">
      <p:transition spd="slow" p14:dur="2000" advTm="87357"/>
    </mc:Choice>
    <mc:Fallback xmlns="">
      <p:transition spd="slow" advTm="8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تنوع و تحرك</a:t>
            </a:r>
            <a:r>
              <a:rPr lang="fa-IR" dirty="0" smtClean="0"/>
              <a:t>: </a:t>
            </a:r>
            <a:endParaRPr lang="fa-IR" dirty="0"/>
          </a:p>
        </p:txBody>
      </p:sp>
      <p:sp>
        <p:nvSpPr>
          <p:cNvPr id="3" name="Content Placeholder 2"/>
          <p:cNvSpPr>
            <a:spLocks noGrp="1"/>
          </p:cNvSpPr>
          <p:nvPr>
            <p:ph idx="1"/>
          </p:nvPr>
        </p:nvSpPr>
        <p:spPr/>
        <p:txBody>
          <a:bodyPr/>
          <a:lstStyle/>
          <a:p>
            <a:r>
              <a:rPr lang="fa-IR" dirty="0" smtClean="0"/>
              <a:t>سخن </a:t>
            </a:r>
            <a:r>
              <a:rPr lang="fa-IR" dirty="0"/>
              <a:t>اگر یکنواخت باشد، فراز و نشیب، آرام و شتاب و گردش وچرخش نداشته باشد، مانند راههایی که از میان مناطق خشک کویری می­گذرد خواب آور و ملال انگیز می­شود. تنوع با شگردهای گوناگونی حاصل می­شود. مثلا می­توان به تناوب جمله­ها و عبارات را کوتاه و بلند آورد، از اخبار به انشاء یا از ایجاب به سلب یا از غیبت به خطاب روی کرد؛ گاهی به وصف پرداخت گاه به مکالمه و مناظره و گاه به استشهاد و تمثیل؛ زمانی جد به کار آورد و دیگر زمان طنز و هزل؛ از اطناب به ایجاز گرایید و از مجاز و کنایه به حقیقت لیکن در این جمله رعایت اعتدال و مناسبت را نباید از یاد برد.</a:t>
            </a:r>
            <a:endParaRPr lang="en-US" dirty="0"/>
          </a:p>
          <a:p>
            <a:r>
              <a:rPr lang="fa-IR" dirty="0"/>
              <a:t>برای تحرک بخشیدن به سخن نیز کار برد فعل بهترین راه است. نوشته­ای که در آن فعل­های متعدد و متنوع به کار رفته باشد در خواننده احساس پویایی پدید می­آورد؛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3575081"/>
      </p:ext>
    </p:extLst>
  </p:cSld>
  <p:clrMapOvr>
    <a:masterClrMapping/>
  </p:clrMapOvr>
  <mc:AlternateContent xmlns:mc="http://schemas.openxmlformats.org/markup-compatibility/2006" xmlns:p14="http://schemas.microsoft.com/office/powerpoint/2010/main">
    <mc:Choice Requires="p14">
      <p:transition spd="slow" p14:dur="2000" advTm="112312"/>
    </mc:Choice>
    <mc:Fallback xmlns="">
      <p:transition spd="slow" advTm="112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1470</Words>
  <Application>Microsoft Office PowerPoint</Application>
  <PresentationFormat>Widescreen</PresentationFormat>
  <Paragraphs>26</Paragraphs>
  <Slides>10</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بسم الله الرحمن الرحیم </vt:lpstr>
      <vt:lpstr>زبان نگارش</vt:lpstr>
      <vt:lpstr>صداقت و صمیمیت: </vt:lpstr>
      <vt:lpstr>ساده نویی: </vt:lpstr>
      <vt:lpstr>کلام پرتکلف: </vt:lpstr>
      <vt:lpstr>حشو: </vt:lpstr>
      <vt:lpstr>ایجاز و اطناب: </vt:lpstr>
      <vt:lpstr>سلاست و عمق: </vt:lpstr>
      <vt:lpstr>تنوع و تحرك: </vt:lpstr>
      <vt:lpstr>انتخاب واژه و تعبير: </vt:lpstr>
    </vt:vector>
  </TitlesOfParts>
  <Company>Moorche 30 DVDs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زبان نگارش</dc:title>
  <dc:creator>MRT www.Win2Farsi.com</dc:creator>
  <cp:lastModifiedBy>MRT www.Win2Farsi.com</cp:lastModifiedBy>
  <cp:revision>4</cp:revision>
  <dcterms:created xsi:type="dcterms:W3CDTF">2020-05-06T22:08:22Z</dcterms:created>
  <dcterms:modified xsi:type="dcterms:W3CDTF">2020-05-06T22:49:18Z</dcterms:modified>
</cp:coreProperties>
</file>