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63" r:id="rId2"/>
    <p:sldId id="269" r:id="rId3"/>
    <p:sldId id="270" r:id="rId4"/>
    <p:sldId id="271" r:id="rId5"/>
    <p:sldId id="272" r:id="rId6"/>
    <p:sldId id="273" r:id="rId7"/>
    <p:sldId id="274" r:id="rId8"/>
    <p:sldId id="275" r:id="rId9"/>
    <p:sldId id="277" r:id="rId10"/>
    <p:sldId id="301" r:id="rId11"/>
    <p:sldId id="278" r:id="rId12"/>
    <p:sldId id="276" r:id="rId13"/>
    <p:sldId id="302" r:id="rId14"/>
    <p:sldId id="279" r:id="rId15"/>
    <p:sldId id="280" r:id="rId16"/>
    <p:sldId id="256" r:id="rId17"/>
    <p:sldId id="257"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3" r:id="rId39"/>
    <p:sldId id="304" r:id="rId40"/>
    <p:sldId id="259" r:id="rId41"/>
    <p:sldId id="260" r:id="rId42"/>
    <p:sldId id="261" r:id="rId43"/>
    <p:sldId id="305" r:id="rId44"/>
    <p:sldId id="306" r:id="rId45"/>
    <p:sldId id="307" r:id="rId46"/>
    <p:sldId id="308" r:id="rId47"/>
    <p:sldId id="309" r:id="rId48"/>
    <p:sldId id="310" r:id="rId49"/>
    <p:sldId id="26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876"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10D021-285D-4939-8B15-10652B2336C3}"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423861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0D021-285D-4939-8B15-10652B2336C3}"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139960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0D021-285D-4939-8B15-10652B2336C3}"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0703091-F087-4FA2-A1B2-A694CBA1FD6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5130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210D021-285D-4939-8B15-10652B2336C3}"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1939841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210D021-285D-4939-8B15-10652B2336C3}"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703091-F087-4FA2-A1B2-A694CBA1FD6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684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210D021-285D-4939-8B15-10652B2336C3}"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73188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10D021-285D-4939-8B15-10652B2336C3}"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2877785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10D021-285D-4939-8B15-10652B2336C3}"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16630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10D021-285D-4939-8B15-10652B2336C3}"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327733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0D021-285D-4939-8B15-10652B2336C3}"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124638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10D021-285D-4939-8B15-10652B2336C3}"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367048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10D021-285D-4939-8B15-10652B2336C3}"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158964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10D021-285D-4939-8B15-10652B2336C3}"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209112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0D021-285D-4939-8B15-10652B2336C3}"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83993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210D021-285D-4939-8B15-10652B2336C3}"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50171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210D021-285D-4939-8B15-10652B2336C3}"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703091-F087-4FA2-A1B2-A694CBA1FD6B}" type="slidenum">
              <a:rPr lang="en-US" smtClean="0"/>
              <a:t>‹#›</a:t>
            </a:fld>
            <a:endParaRPr lang="en-US"/>
          </a:p>
        </p:txBody>
      </p:sp>
    </p:spTree>
    <p:extLst>
      <p:ext uri="{BB962C8B-B14F-4D97-AF65-F5344CB8AC3E}">
        <p14:creationId xmlns:p14="http://schemas.microsoft.com/office/powerpoint/2010/main" val="2585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210D021-285D-4939-8B15-10652B2336C3}" type="datetimeFigureOut">
              <a:rPr lang="en-US" smtClean="0"/>
              <a:t>4/13/2020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0703091-F087-4FA2-A1B2-A694CBA1FD6B}" type="slidenum">
              <a:rPr lang="en-US" smtClean="0"/>
              <a:t>‹#›</a:t>
            </a:fld>
            <a:endParaRPr lang="en-US"/>
          </a:p>
        </p:txBody>
      </p:sp>
    </p:spTree>
    <p:extLst>
      <p:ext uri="{BB962C8B-B14F-4D97-AF65-F5344CB8AC3E}">
        <p14:creationId xmlns:p14="http://schemas.microsoft.com/office/powerpoint/2010/main" val="279941518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9108" y="350009"/>
            <a:ext cx="9975615" cy="5666282"/>
          </a:xfrm>
        </p:spPr>
        <p:txBody>
          <a:bodyPr>
            <a:normAutofit/>
          </a:bodyPr>
          <a:lstStyle/>
          <a:p>
            <a:pPr marL="0" indent="0" algn="ctr" rtl="1">
              <a:lnSpc>
                <a:spcPct val="200000"/>
              </a:lnSpc>
              <a:buNone/>
            </a:pPr>
            <a:r>
              <a:rPr lang="fa-IR" sz="5400" dirty="0" smtClean="0">
                <a:solidFill>
                  <a:schemeClr val="accent6">
                    <a:lumMod val="50000"/>
                  </a:schemeClr>
                </a:solidFill>
                <a:cs typeface="B Titr" panose="00000700000000000000" pitchFamily="2" charset="-78"/>
              </a:rPr>
              <a:t>(بسم الله الرحمن الرحیم)</a:t>
            </a:r>
          </a:p>
          <a:p>
            <a:pPr marL="0" indent="0" algn="r" rtl="1">
              <a:lnSpc>
                <a:spcPct val="200000"/>
              </a:lnSpc>
              <a:buNone/>
            </a:pPr>
            <a:r>
              <a:rPr lang="fa-IR" sz="3600" dirty="0" smtClean="0">
                <a:cs typeface="B Titr" panose="00000700000000000000" pitchFamily="2" charset="-78"/>
              </a:rPr>
              <a:t>ماده درسی: نظریه های یادگیری و آموزش</a:t>
            </a:r>
          </a:p>
          <a:p>
            <a:pPr marL="0" indent="0" algn="r" rtl="1">
              <a:lnSpc>
                <a:spcPct val="200000"/>
              </a:lnSpc>
              <a:buNone/>
            </a:pPr>
            <a:r>
              <a:rPr lang="fa-IR" sz="2800" dirty="0" smtClean="0">
                <a:cs typeface="B Titr" panose="00000700000000000000" pitchFamily="2" charset="-78"/>
              </a:rPr>
              <a:t>تهیه و تنظیم: رضا احمدنژاد – رسول رحمانی – بهنام طامار –امین عابدی</a:t>
            </a:r>
            <a:endParaRPr lang="en-US" sz="2800" dirty="0">
              <a:cs typeface="B Titr" panose="000007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485" y="-293913"/>
            <a:ext cx="12932228" cy="7449456"/>
          </a:xfrm>
          <a:prstGeom prst="rect">
            <a:avLst/>
          </a:prstGeom>
          <a:ln>
            <a:noFill/>
          </a:ln>
          <a:effectLst>
            <a:softEdge rad="112500"/>
          </a:effectLst>
        </p:spPr>
      </p:pic>
      <p:pic>
        <p:nvPicPr>
          <p:cNvPr id="1026" name="Picture 2" descr="C:\Users\INTEL\Desktop\besmellah-3.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593818" y="182867"/>
            <a:ext cx="2598182" cy="278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77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4412" y="609599"/>
            <a:ext cx="9385074" cy="5254171"/>
          </a:xfrm>
        </p:spPr>
        <p:txBody>
          <a:bodyPr>
            <a:noAutofit/>
          </a:bodyPr>
          <a:lstStyle/>
          <a:p>
            <a:pPr marL="0" indent="0" algn="just" rtl="1">
              <a:buNone/>
            </a:pPr>
            <a:r>
              <a:rPr lang="fa-IR" sz="3200" dirty="0">
                <a:cs typeface="B Nazanin" pitchFamily="2" charset="-78"/>
              </a:rPr>
              <a:t>با توجه به این قانون اگر در یک نظام آموزش و پرورش برنامه ریزی های کلان تا برنامه ریزی درسی به نحوی انجام شوند که بتواند عناصر یادگیری (معلم، دانش آموز و محتوا) را بصورت نزدیک به هم قرار دهند و شکل واحدی ایجاد کنند یقیناً یادگیری عمیق ، اصیل و پایدار حاصل خواهد شد.</a:t>
            </a:r>
          </a:p>
          <a:p>
            <a:pPr marL="0" indent="0" algn="just" rtl="1">
              <a:buNone/>
            </a:pPr>
            <a:endParaRPr lang="fa-IR" sz="3200" dirty="0">
              <a:cs typeface="B Nazanin" pitchFamily="2" charset="-78"/>
            </a:endParaRPr>
          </a:p>
          <a:p>
            <a:pPr marL="0" indent="0" algn="just" rtl="1">
              <a:buNone/>
            </a:pPr>
            <a:r>
              <a:rPr lang="fa-IR" sz="3200" dirty="0">
                <a:cs typeface="B Nazanin" pitchFamily="2" charset="-78"/>
              </a:rPr>
              <a:t>تأکید می شود که این وحدت باید بصورت نهادینه در بالاترین نقطه سلسله مراتب تصمیم گیری وبرنامه ریزی آموزش و پرورش تا یک کلاس درس وجود داشته باشد تا آنچه که در مرحله هدف گذاری مد نظر بوده به بهترین شکل و عمیق ترین شکل به دانش آموز منتقل شود.</a:t>
            </a:r>
          </a:p>
          <a:p>
            <a:pPr marL="0" indent="0" algn="just" rtl="1">
              <a:buNone/>
            </a:pPr>
            <a:endParaRPr lang="en-US" sz="3200" dirty="0">
              <a:cs typeface="B Nazanin" pitchFamily="2" charset="-78"/>
            </a:endParaRPr>
          </a:p>
        </p:txBody>
      </p:sp>
    </p:spTree>
    <p:extLst>
      <p:ext uri="{BB962C8B-B14F-4D97-AF65-F5344CB8AC3E}">
        <p14:creationId xmlns:p14="http://schemas.microsoft.com/office/powerpoint/2010/main" val="127083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0173" y="0"/>
            <a:ext cx="10740570" cy="6393544"/>
          </a:xfrm>
        </p:spPr>
        <p:txBody>
          <a:bodyPr>
            <a:noAutofit/>
          </a:bodyPr>
          <a:lstStyle/>
          <a:p>
            <a:pPr marL="0" indent="0" algn="r" rtl="1">
              <a:buNone/>
            </a:pPr>
            <a:r>
              <a:rPr lang="fa-IR" sz="2800" b="1" dirty="0">
                <a:solidFill>
                  <a:srgbClr val="FF0000"/>
                </a:solidFill>
                <a:cs typeface="B Nazanin" pitchFamily="2" charset="-78"/>
              </a:rPr>
              <a:t>قانون بستن:</a:t>
            </a:r>
          </a:p>
          <a:p>
            <a:pPr marL="0" indent="0" algn="r" rtl="1">
              <a:buNone/>
            </a:pPr>
            <a:r>
              <a:rPr lang="fa-IR" sz="2800" dirty="0" smtClean="0">
                <a:solidFill>
                  <a:prstClr val="black">
                    <a:lumMod val="75000"/>
                    <a:lumOff val="25000"/>
                  </a:prstClr>
                </a:solidFill>
                <a:cs typeface="B Nazanin" pitchFamily="2" charset="-78"/>
              </a:rPr>
              <a:t>یکی </a:t>
            </a:r>
            <a:r>
              <a:rPr lang="fa-IR" sz="2800" dirty="0">
                <a:solidFill>
                  <a:prstClr val="black">
                    <a:lumMod val="75000"/>
                    <a:lumOff val="25000"/>
                  </a:prstClr>
                </a:solidFill>
                <a:cs typeface="B Nazanin" pitchFamily="2" charset="-78"/>
              </a:rPr>
              <a:t>دیگر از قانون های سازماندهی  قانون </a:t>
            </a:r>
            <a:r>
              <a:rPr lang="fa-IR" sz="2800" dirty="0" smtClean="0">
                <a:solidFill>
                  <a:prstClr val="black">
                    <a:lumMod val="75000"/>
                    <a:lumOff val="25000"/>
                  </a:prstClr>
                </a:solidFill>
                <a:cs typeface="B Nazanin" pitchFamily="2" charset="-78"/>
              </a:rPr>
              <a:t>بستن </a:t>
            </a:r>
            <a:r>
              <a:rPr lang="fa-IR" sz="2800" dirty="0">
                <a:solidFill>
                  <a:prstClr val="black">
                    <a:lumMod val="75000"/>
                    <a:lumOff val="25000"/>
                  </a:prstClr>
                </a:solidFill>
                <a:cs typeface="B Nazanin" pitchFamily="2" charset="-78"/>
              </a:rPr>
              <a:t>است .کوشش روانشناسان گشتالت بر این بوده است که نشان دهند در امر ادراک ، سطوح بسته یا شکل های کامل از سطوح  باز  یا شکل های ناتمام دارای وضعی پایدارتر و مطلوب تر می باشند. به طور کلی در فرد گرایشی وجود دارد که همواره می خواهد شکل ها وموقعیت های ناجور ومتقارن را تکمیل کند. حقیقت این است که سازمان دادن به اوضاع  یا رفع نقص حالت رضامندی و خشنودی در فرد فراهم می آورد . در صورتی که وضع ناتمام تنش و ناراحتی ایجاد می کند. </a:t>
            </a:r>
            <a:r>
              <a:rPr lang="fa-IR" sz="2800" dirty="0" smtClean="0">
                <a:solidFill>
                  <a:prstClr val="black">
                    <a:lumMod val="75000"/>
                    <a:lumOff val="25000"/>
                  </a:prstClr>
                </a:solidFill>
                <a:cs typeface="B Nazanin" pitchFamily="2" charset="-78"/>
              </a:rPr>
              <a:t>بنابراین </a:t>
            </a:r>
            <a:r>
              <a:rPr lang="fa-IR" sz="2800" dirty="0">
                <a:solidFill>
                  <a:prstClr val="black">
                    <a:lumMod val="75000"/>
                    <a:lumOff val="25000"/>
                  </a:prstClr>
                </a:solidFill>
                <a:cs typeface="B Nazanin" pitchFamily="2" charset="-78"/>
              </a:rPr>
              <a:t>بر اساس این نظریه یادگری زمانی شکل  می گیرد که دانش آموز ، معلم ، </a:t>
            </a:r>
            <a:r>
              <a:rPr lang="fa-IR" sz="2800" dirty="0" smtClean="0">
                <a:solidFill>
                  <a:prstClr val="black">
                    <a:lumMod val="75000"/>
                    <a:lumOff val="25000"/>
                  </a:prstClr>
                </a:solidFill>
                <a:cs typeface="B Nazanin" pitchFamily="2" charset="-78"/>
              </a:rPr>
              <a:t>برنامه </a:t>
            </a:r>
            <a:r>
              <a:rPr lang="fa-IR" sz="2800" dirty="0">
                <a:solidFill>
                  <a:prstClr val="black">
                    <a:lumMod val="75000"/>
                    <a:lumOff val="25000"/>
                  </a:prstClr>
                </a:solidFill>
                <a:cs typeface="B Nazanin" pitchFamily="2" charset="-78"/>
              </a:rPr>
              <a:t>ریزان ، مسئولین و همه دست اندرکاران هر کدام در حیطه وظایف خود طرحی کلی از آموزش و پرورش داشته </a:t>
            </a:r>
            <a:r>
              <a:rPr lang="fa-IR" sz="2800" dirty="0" smtClean="0">
                <a:solidFill>
                  <a:prstClr val="black">
                    <a:lumMod val="75000"/>
                    <a:lumOff val="25000"/>
                  </a:prstClr>
                </a:solidFill>
                <a:cs typeface="B Nazanin" pitchFamily="2" charset="-78"/>
              </a:rPr>
              <a:t>باشند.</a:t>
            </a:r>
            <a:r>
              <a:rPr lang="en-US" sz="2800" dirty="0" smtClean="0">
                <a:solidFill>
                  <a:prstClr val="black">
                    <a:lumMod val="75000"/>
                    <a:lumOff val="25000"/>
                  </a:prstClr>
                </a:solidFill>
                <a:cs typeface="B Nazanin" pitchFamily="2" charset="-78"/>
              </a:rPr>
              <a:t> </a:t>
            </a:r>
            <a:r>
              <a:rPr lang="fa-IR" sz="2800" dirty="0" smtClean="0">
                <a:solidFill>
                  <a:prstClr val="black">
                    <a:lumMod val="75000"/>
                    <a:lumOff val="25000"/>
                  </a:prstClr>
                </a:solidFill>
                <a:cs typeface="B Nazanin" pitchFamily="2" charset="-78"/>
              </a:rPr>
              <a:t>مجموع </a:t>
            </a:r>
            <a:r>
              <a:rPr lang="fa-IR" sz="2800" dirty="0">
                <a:solidFill>
                  <a:prstClr val="black">
                    <a:lumMod val="75000"/>
                    <a:lumOff val="25000"/>
                  </a:prstClr>
                </a:solidFill>
                <a:cs typeface="B Nazanin" pitchFamily="2" charset="-78"/>
              </a:rPr>
              <a:t>این عوامل نیز در یک طرح کلی جمع شود پیوستگی و بستگی آنها  به غایت رشد خواهد رسید و شرایط مطلوب برای یک نظام آموزش و پرورش علمی و تأثیر گذار پدید خواهد آمد.</a:t>
            </a:r>
            <a:endParaRPr lang="en-US" sz="2800" dirty="0">
              <a:solidFill>
                <a:prstClr val="black">
                  <a:lumMod val="75000"/>
                  <a:lumOff val="25000"/>
                </a:prstClr>
              </a:solidFill>
              <a:cs typeface="B Nazanin"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277" y="4822688"/>
            <a:ext cx="3870551" cy="185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88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114" y="0"/>
            <a:ext cx="11451771" cy="6749143"/>
          </a:xfrm>
        </p:spPr>
        <p:txBody>
          <a:bodyPr>
            <a:normAutofit/>
          </a:bodyPr>
          <a:lstStyle/>
          <a:p>
            <a:pPr marL="0" lvl="0" indent="0" algn="just" rtl="1">
              <a:buClr>
                <a:srgbClr val="4F81BD"/>
              </a:buClr>
              <a:buNone/>
            </a:pPr>
            <a:r>
              <a:rPr lang="fa-IR" sz="3200" b="1" dirty="0">
                <a:solidFill>
                  <a:srgbClr val="FF0000"/>
                </a:solidFill>
                <a:cs typeface="B Nazanin" pitchFamily="2" charset="-78"/>
              </a:rPr>
              <a:t>قانون ادامه </a:t>
            </a:r>
            <a:r>
              <a:rPr lang="fa-IR" sz="3200" b="1" dirty="0" smtClean="0">
                <a:solidFill>
                  <a:srgbClr val="FF0000"/>
                </a:solidFill>
                <a:cs typeface="B Nazanin" pitchFamily="2" charset="-78"/>
              </a:rPr>
              <a:t>خوب:</a:t>
            </a:r>
            <a:endParaRPr lang="fa-IR" sz="3200" b="1" dirty="0">
              <a:solidFill>
                <a:srgbClr val="FF0000"/>
              </a:solidFill>
              <a:cs typeface="B Nazanin" pitchFamily="2" charset="-78"/>
            </a:endParaRPr>
          </a:p>
          <a:p>
            <a:pPr marL="0" lvl="0" indent="0" algn="just" rtl="1">
              <a:buClr>
                <a:srgbClr val="4F81BD"/>
              </a:buClr>
              <a:buNone/>
            </a:pPr>
            <a:r>
              <a:rPr lang="fa-IR" sz="3200" dirty="0">
                <a:solidFill>
                  <a:prstClr val="black">
                    <a:lumMod val="75000"/>
                    <a:lumOff val="25000"/>
                  </a:prstClr>
                </a:solidFill>
                <a:cs typeface="B Nazanin" pitchFamily="2" charset="-78"/>
              </a:rPr>
              <a:t>ادامه خوب یا جهت مشترک ، قانونی است که می گوید : سازمان ادراکی به نحوی تشکیل می شود که یک خط مستقیم به صورت مستقیم ، یک پاره دایره به صورت دایره و غیره ادامه می یابد. این نوع بسط مطالب در مسائل مربوط به تکمیل حروف و آزمون های هوش به کار می رود.طبقه این قانون ما پدیده ها را به صورت ساده شده ادراک می کنیم</a:t>
            </a:r>
            <a:r>
              <a:rPr lang="fa-IR" sz="3200" dirty="0" smtClean="0">
                <a:solidFill>
                  <a:prstClr val="black">
                    <a:lumMod val="75000"/>
                    <a:lumOff val="25000"/>
                  </a:prstClr>
                </a:solidFill>
                <a:cs typeface="B Nazanin" pitchFamily="2" charset="-78"/>
              </a:rPr>
              <a:t>.</a:t>
            </a:r>
            <a:endParaRPr lang="en-US" sz="3200" dirty="0" smtClean="0">
              <a:solidFill>
                <a:prstClr val="black">
                  <a:lumMod val="75000"/>
                  <a:lumOff val="25000"/>
                </a:prstClr>
              </a:solidFill>
              <a:cs typeface="B Nazanin" pitchFamily="2" charset="-78"/>
            </a:endParaRPr>
          </a:p>
          <a:p>
            <a:pPr marL="0" lvl="0" indent="0" algn="just" rtl="1">
              <a:buClr>
                <a:srgbClr val="4F81BD"/>
              </a:buClr>
              <a:buNone/>
            </a:pPr>
            <a:endParaRPr lang="fa-IR" sz="3200" dirty="0" smtClean="0">
              <a:solidFill>
                <a:prstClr val="black">
                  <a:lumMod val="75000"/>
                  <a:lumOff val="25000"/>
                </a:prstClr>
              </a:solidFill>
              <a:cs typeface="B Nazanin" pitchFamily="2" charset="-78"/>
            </a:endParaRPr>
          </a:p>
          <a:p>
            <a:pPr marL="0" lvl="0" indent="0" algn="just" rtl="1">
              <a:buClr>
                <a:srgbClr val="4F81BD"/>
              </a:buClr>
              <a:buNone/>
            </a:pPr>
            <a:endParaRPr lang="fa-IR" sz="3200" dirty="0">
              <a:solidFill>
                <a:prstClr val="black">
                  <a:lumMod val="75000"/>
                  <a:lumOff val="25000"/>
                </a:prstClr>
              </a:solidFill>
              <a:cs typeface="B Nazanin" pitchFamily="2" charset="-78"/>
            </a:endParaRPr>
          </a:p>
          <a:p>
            <a:pPr marL="0" lvl="0" indent="0" algn="just" rtl="1">
              <a:buClr>
                <a:srgbClr val="4F81BD"/>
              </a:buClr>
              <a:buNone/>
            </a:pPr>
            <a:r>
              <a:rPr lang="fa-IR" sz="3200" dirty="0">
                <a:solidFill>
                  <a:prstClr val="black">
                    <a:lumMod val="75000"/>
                    <a:lumOff val="25000"/>
                  </a:prstClr>
                </a:solidFill>
                <a:cs typeface="B Nazanin" pitchFamily="2" charset="-78"/>
              </a:rPr>
              <a:t> </a:t>
            </a:r>
            <a:r>
              <a:rPr lang="fa-IR" sz="3200" b="1" dirty="0">
                <a:solidFill>
                  <a:srgbClr val="FF0000"/>
                </a:solidFill>
                <a:cs typeface="B Nazanin" pitchFamily="2" charset="-78"/>
              </a:rPr>
              <a:t>قانون سادگی:</a:t>
            </a:r>
          </a:p>
          <a:p>
            <a:pPr marL="0" lvl="0" indent="0" algn="just" rtl="1">
              <a:buClr>
                <a:srgbClr val="4F81BD"/>
              </a:buClr>
              <a:buNone/>
            </a:pPr>
            <a:r>
              <a:rPr lang="fa-IR" sz="3200" dirty="0" smtClean="0">
                <a:solidFill>
                  <a:prstClr val="black">
                    <a:lumMod val="75000"/>
                    <a:lumOff val="25000"/>
                  </a:prstClr>
                </a:solidFill>
                <a:cs typeface="B Nazanin" pitchFamily="2" charset="-78"/>
              </a:rPr>
              <a:t>ما پدیده ها را به صورت ساده شده ادراک می کنیم.</a:t>
            </a:r>
            <a:endParaRPr lang="fa-IR" sz="3200" dirty="0">
              <a:solidFill>
                <a:prstClr val="black">
                  <a:lumMod val="75000"/>
                  <a:lumOff val="25000"/>
                </a:prstClr>
              </a:solidFill>
              <a:cs typeface="B Nazanin" pitchFamily="2" charset="-78"/>
            </a:endParaRPr>
          </a:p>
          <a:p>
            <a:pPr marL="0" lvl="0" indent="0" algn="just" rtl="1">
              <a:buClr>
                <a:srgbClr val="4F81BD"/>
              </a:buClr>
              <a:buNone/>
            </a:pPr>
            <a:endParaRPr lang="fa-IR" sz="3200" dirty="0">
              <a:solidFill>
                <a:prstClr val="black">
                  <a:lumMod val="75000"/>
                  <a:lumOff val="25000"/>
                </a:prstClr>
              </a:solidFill>
              <a:cs typeface="B Nazanin" pitchFamily="2" charset="-78"/>
            </a:endParaRPr>
          </a:p>
          <a:p>
            <a:pPr marL="0" indent="0" algn="r" rtl="1">
              <a:buNone/>
            </a:pPr>
            <a:endParaRPr lang="en-US" sz="3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28" y="4718565"/>
            <a:ext cx="3280229" cy="157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028" y="2826039"/>
            <a:ext cx="2710315" cy="147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79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829" y="624109"/>
            <a:ext cx="10154783" cy="3875319"/>
          </a:xfrm>
        </p:spPr>
        <p:txBody>
          <a:bodyPr>
            <a:normAutofit fontScale="90000"/>
          </a:bodyPr>
          <a:lstStyle/>
          <a:p>
            <a:pPr lvl="0" algn="r" rtl="1">
              <a:spcBef>
                <a:spcPts val="1000"/>
              </a:spcBef>
            </a:pPr>
            <a:r>
              <a:rPr lang="fa-IR" b="1" dirty="0">
                <a:solidFill>
                  <a:srgbClr val="FF0000"/>
                </a:solidFill>
                <a:ea typeface="+mn-ea"/>
                <a:cs typeface="B Nazanin" pitchFamily="2" charset="-78"/>
              </a:rPr>
              <a:t>قانون شکل و زمینه</a:t>
            </a:r>
            <a:r>
              <a:rPr lang="fa-IR" b="1" dirty="0" smtClean="0">
                <a:solidFill>
                  <a:srgbClr val="FF0000"/>
                </a:solidFill>
                <a:ea typeface="+mn-ea"/>
                <a:cs typeface="B Nazanin" pitchFamily="2" charset="-78"/>
              </a:rPr>
              <a:t>:</a:t>
            </a:r>
            <a:r>
              <a:rPr lang="en-US" b="1" dirty="0" smtClean="0">
                <a:solidFill>
                  <a:srgbClr val="FF0000"/>
                </a:solidFill>
                <a:ea typeface="+mn-ea"/>
                <a:cs typeface="B Nazanin" pitchFamily="2" charset="-78"/>
              </a:rPr>
              <a:t/>
            </a:r>
            <a:br>
              <a:rPr lang="en-US" b="1" dirty="0" smtClean="0">
                <a:solidFill>
                  <a:srgbClr val="FF0000"/>
                </a:solidFill>
                <a:ea typeface="+mn-ea"/>
                <a:cs typeface="B Nazanin" pitchFamily="2" charset="-78"/>
              </a:rPr>
            </a:br>
            <a:r>
              <a:rPr lang="fa-IR" b="1" dirty="0">
                <a:solidFill>
                  <a:srgbClr val="FF0000"/>
                </a:solidFill>
                <a:ea typeface="+mn-ea"/>
                <a:cs typeface="B Nazanin" pitchFamily="2" charset="-78"/>
              </a:rPr>
              <a:t/>
            </a:r>
            <a:br>
              <a:rPr lang="fa-IR" b="1" dirty="0">
                <a:solidFill>
                  <a:srgbClr val="FF0000"/>
                </a:solidFill>
                <a:ea typeface="+mn-ea"/>
                <a:cs typeface="B Nazanin" pitchFamily="2" charset="-78"/>
              </a:rPr>
            </a:br>
            <a:r>
              <a:rPr lang="fa-IR" dirty="0">
                <a:solidFill>
                  <a:prstClr val="black">
                    <a:lumMod val="75000"/>
                    <a:lumOff val="25000"/>
                  </a:prstClr>
                </a:solidFill>
                <a:ea typeface="+mn-ea"/>
                <a:cs typeface="B Nazanin" pitchFamily="2" charset="-78"/>
              </a:rPr>
              <a:t>طبق قانون شکل و زمینه خواص پدیده های گشتالتی این است که در زمینه ای که یافت می شوند ، به طور مشخص جلوه می کنند. شکل در هر زمینه ای همان گشتالت است ، یعنی چیزی که ادراک می شود. زمینه عبارت است از صحنه ای که در آن شکل ظاهر می شود. به عبارت دیگر بخشی از حوزه ادراکی که به خوبی سازمان یافته است و توجه شخص را به خود جلب می کند شکل نام دارد و بخش مبهم و نامتمایز حوزه ادراکی که شکل در آن بارز می شود زمینه نام دارد.</a:t>
            </a:r>
            <a:r>
              <a:rPr lang="en-US" sz="3000" dirty="0">
                <a:solidFill>
                  <a:prstClr val="black">
                    <a:lumMod val="75000"/>
                    <a:lumOff val="25000"/>
                  </a:prstClr>
                </a:solidFill>
                <a:ea typeface="+mn-ea"/>
                <a:cs typeface="B Nazanin" pitchFamily="2" charset="-78"/>
              </a:rPr>
              <a:t/>
            </a:r>
            <a:br>
              <a:rPr lang="en-US" sz="3000" dirty="0">
                <a:solidFill>
                  <a:prstClr val="black">
                    <a:lumMod val="75000"/>
                    <a:lumOff val="25000"/>
                  </a:prstClr>
                </a:solidFill>
                <a:ea typeface="+mn-ea"/>
                <a:cs typeface="B Nazanin" pitchFamily="2" charset="-78"/>
              </a:rPr>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3553" y="4586514"/>
            <a:ext cx="3019913" cy="202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892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8229" y="464457"/>
            <a:ext cx="10726057" cy="4692022"/>
          </a:xfrm>
        </p:spPr>
        <p:txBody>
          <a:bodyPr>
            <a:noAutofit/>
          </a:bodyPr>
          <a:lstStyle/>
          <a:p>
            <a:pPr marL="0" indent="0" algn="just" rtl="1">
              <a:buNone/>
            </a:pPr>
            <a:r>
              <a:rPr lang="fa-IR" sz="3000" b="1" dirty="0">
                <a:solidFill>
                  <a:srgbClr val="FF0000"/>
                </a:solidFill>
                <a:cs typeface="B Nazanin" pitchFamily="2" charset="-78"/>
              </a:rPr>
              <a:t>کاربردهای آموزشی نظریه گشتالت:</a:t>
            </a:r>
          </a:p>
          <a:p>
            <a:pPr marL="0" indent="0" algn="just" rtl="1">
              <a:buNone/>
            </a:pPr>
            <a:r>
              <a:rPr lang="fa-IR" sz="3000" dirty="0">
                <a:solidFill>
                  <a:prstClr val="black">
                    <a:lumMod val="75000"/>
                    <a:lumOff val="25000"/>
                  </a:prstClr>
                </a:solidFill>
                <a:cs typeface="B Nazanin" pitchFamily="2" charset="-78"/>
              </a:rPr>
              <a:t>روانشناسان مکتب گشتالت معتقدند حفظ كردن سطحی و طوطی وار مطلب، یادگيري تلقی نميشود بلکه یادگيري </a:t>
            </a:r>
            <a:r>
              <a:rPr lang="fa-IR" sz="3000" dirty="0" smtClean="0">
                <a:solidFill>
                  <a:prstClr val="black">
                    <a:lumMod val="75000"/>
                    <a:lumOff val="25000"/>
                  </a:prstClr>
                </a:solidFill>
                <a:cs typeface="B Nazanin" pitchFamily="2" charset="-78"/>
              </a:rPr>
              <a:t>واقعی مستلزم </a:t>
            </a:r>
            <a:r>
              <a:rPr lang="fa-IR" sz="3000" dirty="0">
                <a:solidFill>
                  <a:prstClr val="black">
                    <a:lumMod val="75000"/>
                    <a:lumOff val="25000"/>
                  </a:prstClr>
                </a:solidFill>
                <a:cs typeface="B Nazanin" pitchFamily="2" charset="-78"/>
              </a:rPr>
              <a:t>توجه و دستيابی به معنی، اصول اساسی و سازماندهی مطالب است و یادگيرنده باید در این موارد كوشش كند </a:t>
            </a:r>
            <a:r>
              <a:rPr lang="fa-IR" sz="3000" dirty="0" smtClean="0">
                <a:solidFill>
                  <a:prstClr val="black">
                    <a:lumMod val="75000"/>
                    <a:lumOff val="25000"/>
                  </a:prstClr>
                </a:solidFill>
                <a:cs typeface="B Nazanin" pitchFamily="2" charset="-78"/>
              </a:rPr>
              <a:t>ورتایمر </a:t>
            </a:r>
            <a:r>
              <a:rPr lang="fa-IR" sz="3000" dirty="0">
                <a:solidFill>
                  <a:prstClr val="black">
                    <a:lumMod val="75000"/>
                    <a:lumOff val="25000"/>
                  </a:prstClr>
                </a:solidFill>
                <a:cs typeface="B Nazanin" pitchFamily="2" charset="-78"/>
              </a:rPr>
              <a:t>یادگيري بر اساس اصول گشتالت را به مراتب بهتر از حفظ كردن هاي عادي و تکراري می دانست زیرا </a:t>
            </a:r>
            <a:r>
              <a:rPr lang="fa-IR" sz="3000" dirty="0" smtClean="0">
                <a:solidFill>
                  <a:prstClr val="black">
                    <a:lumMod val="75000"/>
                    <a:lumOff val="25000"/>
                  </a:prstClr>
                </a:solidFill>
                <a:cs typeface="B Nazanin" pitchFamily="2" charset="-78"/>
              </a:rPr>
              <a:t>معتقد بود </a:t>
            </a:r>
            <a:r>
              <a:rPr lang="fa-IR" sz="3000" dirty="0">
                <a:solidFill>
                  <a:prstClr val="black">
                    <a:lumMod val="75000"/>
                    <a:lumOff val="25000"/>
                  </a:prstClr>
                </a:solidFill>
                <a:cs typeface="B Nazanin" pitchFamily="2" charset="-78"/>
              </a:rPr>
              <a:t>شالوده ي یادگيري با توجه به اصول نظریه ي گشتالت بر فهم ماهيت مسأله است. از نظر روانشناسان گشتالت، شکل </a:t>
            </a:r>
            <a:r>
              <a:rPr lang="fa-IR" sz="3000" dirty="0" smtClean="0">
                <a:solidFill>
                  <a:prstClr val="black">
                    <a:lumMod val="75000"/>
                    <a:lumOff val="25000"/>
                  </a:prstClr>
                </a:solidFill>
                <a:cs typeface="B Nazanin" pitchFamily="2" charset="-78"/>
              </a:rPr>
              <a:t>گيري یک </a:t>
            </a:r>
            <a:r>
              <a:rPr lang="fa-IR" sz="3000" dirty="0">
                <a:solidFill>
                  <a:prstClr val="black">
                    <a:lumMod val="75000"/>
                    <a:lumOff val="25000"/>
                  </a:prstClr>
                </a:solidFill>
                <a:cs typeface="B Nazanin" pitchFamily="2" charset="-78"/>
              </a:rPr>
              <a:t>مسأله در ذهن موجب بر هم خوردن تعادل شناختی می شود كه تا حل نشدن آن، همچنان باقی می ماند و حل مشکل </a:t>
            </a:r>
            <a:r>
              <a:rPr lang="fa-IR" sz="3000" dirty="0" smtClean="0">
                <a:solidFill>
                  <a:prstClr val="black">
                    <a:lumMod val="75000"/>
                    <a:lumOff val="25000"/>
                  </a:prstClr>
                </a:solidFill>
                <a:cs typeface="B Nazanin" pitchFamily="2" charset="-78"/>
              </a:rPr>
              <a:t>یا مسأله </a:t>
            </a:r>
            <a:r>
              <a:rPr lang="fa-IR" sz="3000" dirty="0">
                <a:solidFill>
                  <a:prstClr val="black">
                    <a:lumMod val="75000"/>
                    <a:lumOff val="25000"/>
                  </a:prstClr>
                </a:solidFill>
                <a:cs typeface="B Nazanin" pitchFamily="2" charset="-78"/>
              </a:rPr>
              <a:t>موجب برقراري مجدد تعادل شناختی می شود و همين امر بزرگترین تقویت و پاداشی است كه یادگيرنده به آن </a:t>
            </a:r>
            <a:r>
              <a:rPr lang="fa-IR" sz="3000" dirty="0" smtClean="0">
                <a:solidFill>
                  <a:prstClr val="black">
                    <a:lumMod val="75000"/>
                    <a:lumOff val="25000"/>
                  </a:prstClr>
                </a:solidFill>
                <a:cs typeface="B Nazanin" pitchFamily="2" charset="-78"/>
              </a:rPr>
              <a:t>نيازمند است</a:t>
            </a:r>
            <a:r>
              <a:rPr lang="fa-IR" sz="3000" dirty="0">
                <a:solidFill>
                  <a:prstClr val="black">
                    <a:lumMod val="75000"/>
                    <a:lumOff val="25000"/>
                  </a:prstClr>
                </a:solidFill>
                <a:cs typeface="B Nazanin" pitchFamily="2" charset="-78"/>
              </a:rPr>
              <a:t>. زیرا یادگيري و حل مسأله زیر سلطه ي تقویت درونی اند نه تقویت بيرونی.</a:t>
            </a:r>
          </a:p>
          <a:p>
            <a:pPr marL="0" indent="0" algn="just" rtl="1">
              <a:buNone/>
            </a:pPr>
            <a:r>
              <a:rPr lang="fa-IR" sz="3000" dirty="0">
                <a:solidFill>
                  <a:prstClr val="black">
                    <a:lumMod val="75000"/>
                    <a:lumOff val="25000"/>
                  </a:prstClr>
                </a:solidFill>
                <a:cs typeface="B Nazanin" pitchFamily="2" charset="-78"/>
              </a:rPr>
              <a:t>آدمی با گذشت زمان یاد می گيرد كه از اجزاي معين یک كل یا گشتالت می توان گشتالت هاي جدیدي ساخت كه با </a:t>
            </a:r>
            <a:r>
              <a:rPr lang="fa-IR" sz="3000" dirty="0" smtClean="0">
                <a:solidFill>
                  <a:prstClr val="black">
                    <a:lumMod val="75000"/>
                    <a:lumOff val="25000"/>
                  </a:prstClr>
                </a:solidFill>
                <a:cs typeface="B Nazanin" pitchFamily="2" charset="-78"/>
              </a:rPr>
              <a:t>گشتالت هاي </a:t>
            </a:r>
            <a:r>
              <a:rPr lang="fa-IR" sz="3000" dirty="0">
                <a:solidFill>
                  <a:prstClr val="black">
                    <a:lumMod val="75000"/>
                    <a:lumOff val="25000"/>
                  </a:prstClr>
                </a:solidFill>
                <a:cs typeface="B Nazanin" pitchFamily="2" charset="-78"/>
              </a:rPr>
              <a:t>اوليه كامالً متفاوت است. </a:t>
            </a:r>
            <a:endParaRPr lang="en-US" sz="3000" dirty="0">
              <a:solidFill>
                <a:prstClr val="black">
                  <a:lumMod val="75000"/>
                  <a:lumOff val="25000"/>
                </a:prstClr>
              </a:solidFill>
              <a:cs typeface="B Nazanin" pitchFamily="2" charset="-78"/>
            </a:endParaRPr>
          </a:p>
        </p:txBody>
      </p:sp>
    </p:spTree>
    <p:extLst>
      <p:ext uri="{BB962C8B-B14F-4D97-AF65-F5344CB8AC3E}">
        <p14:creationId xmlns:p14="http://schemas.microsoft.com/office/powerpoint/2010/main" val="149723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7886" y="246743"/>
            <a:ext cx="10638971" cy="3777622"/>
          </a:xfrm>
        </p:spPr>
        <p:txBody>
          <a:bodyPr>
            <a:noAutofit/>
          </a:bodyPr>
          <a:lstStyle/>
          <a:p>
            <a:pPr marL="0" lvl="0" indent="0" algn="just" rtl="1">
              <a:buClr>
                <a:srgbClr val="4F81BD"/>
              </a:buClr>
              <a:buNone/>
            </a:pPr>
            <a:r>
              <a:rPr lang="fa-IR" sz="3200" dirty="0">
                <a:solidFill>
                  <a:prstClr val="black">
                    <a:lumMod val="75000"/>
                    <a:lumOff val="25000"/>
                  </a:prstClr>
                </a:solidFill>
                <a:cs typeface="B Nazanin" pitchFamily="2" charset="-78"/>
              </a:rPr>
              <a:t>همين طور یاد می گيرد كه وسيله هاي معينی را براي رسيدن به یک هدف مشخص به طرق گوناگون با هم تركيب كند و به كار گيرد تا شاید به مقصود برسد. همان طور كه سلطان باهوش ترین ميمون كهلر با متصل كردن یک ميله به ميله اي بلندتر توانست به موز كه دور از دسترس قرار داشت برسد!</a:t>
            </a:r>
          </a:p>
          <a:p>
            <a:pPr marL="0" lvl="0" indent="0" algn="just" rtl="1">
              <a:buClr>
                <a:srgbClr val="4F81BD"/>
              </a:buClr>
              <a:buNone/>
            </a:pPr>
            <a:r>
              <a:rPr lang="fa-IR" sz="3200" dirty="0">
                <a:solidFill>
                  <a:prstClr val="black">
                    <a:lumMod val="75000"/>
                    <a:lumOff val="25000"/>
                  </a:prstClr>
                </a:solidFill>
                <a:cs typeface="B Nazanin" pitchFamily="2" charset="-78"/>
              </a:rPr>
              <a:t>به هنگام تدریس نيز معلم بایستی تا آنجا كه ممکن است مطالب درسی را در وهله ي اول به صورت كل مطرح ساخته و آنگاه ارتباط اجزاي یک مطلب را مشخص كرده و سپس به تحليل كل و بررسی اجزاي آن بپردازد. اینکار نه تنها از پریشانی فکر دانش آموز جلوگيري </a:t>
            </a:r>
            <a:r>
              <a:rPr lang="fa-IR" sz="3200" dirty="0" smtClean="0">
                <a:solidFill>
                  <a:prstClr val="black">
                    <a:lumMod val="75000"/>
                    <a:lumOff val="25000"/>
                  </a:prstClr>
                </a:solidFill>
                <a:cs typeface="B Nazanin" pitchFamily="2" charset="-78"/>
              </a:rPr>
              <a:t>مي کند </a:t>
            </a:r>
            <a:r>
              <a:rPr lang="fa-IR" sz="3200" dirty="0">
                <a:solidFill>
                  <a:prstClr val="black">
                    <a:lumMod val="75000"/>
                    <a:lumOff val="25000"/>
                  </a:prstClr>
                </a:solidFill>
                <a:cs typeface="B Nazanin" pitchFamily="2" charset="-78"/>
              </a:rPr>
              <a:t>بلکه موجب </a:t>
            </a:r>
            <a:r>
              <a:rPr lang="fa-IR" sz="3200" dirty="0" smtClean="0">
                <a:solidFill>
                  <a:prstClr val="black">
                    <a:lumMod val="75000"/>
                    <a:lumOff val="25000"/>
                  </a:prstClr>
                </a:solidFill>
                <a:cs typeface="B Nazanin" pitchFamily="2" charset="-78"/>
              </a:rPr>
              <a:t>مي گردد </a:t>
            </a:r>
            <a:r>
              <a:rPr lang="fa-IR" sz="3200" dirty="0">
                <a:solidFill>
                  <a:prstClr val="black">
                    <a:lumMod val="75000"/>
                    <a:lumOff val="25000"/>
                  </a:prstClr>
                </a:solidFill>
                <a:cs typeface="B Nazanin" pitchFamily="2" charset="-78"/>
              </a:rPr>
              <a:t>كه آنان قدرت تجزیه و تحليل را در خود افزایش داده و در نتيجه یادگيري شان بامعنی گشته و حفظ و تکرار مطالب، به فهم و اندیشه ي امور مبدل </a:t>
            </a:r>
            <a:r>
              <a:rPr lang="fa-IR" sz="3200" dirty="0" smtClean="0">
                <a:solidFill>
                  <a:prstClr val="black">
                    <a:lumMod val="75000"/>
                    <a:lumOff val="25000"/>
                  </a:prstClr>
                </a:solidFill>
                <a:cs typeface="B Nazanin" pitchFamily="2" charset="-78"/>
              </a:rPr>
              <a:t>مي گردد.</a:t>
            </a:r>
            <a:endParaRPr lang="en-US" sz="3200" dirty="0"/>
          </a:p>
        </p:txBody>
      </p:sp>
    </p:spTree>
    <p:extLst>
      <p:ext uri="{BB962C8B-B14F-4D97-AF65-F5344CB8AC3E}">
        <p14:creationId xmlns:p14="http://schemas.microsoft.com/office/powerpoint/2010/main" val="530002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040" y="-203200"/>
            <a:ext cx="8833530" cy="2508024"/>
          </a:xfrm>
        </p:spPr>
        <p:txBody>
          <a:bodyPr>
            <a:normAutofit/>
          </a:bodyPr>
          <a:lstStyle/>
          <a:p>
            <a:pPr algn="ctr" rtl="1"/>
            <a:r>
              <a:rPr lang="fa-IR" sz="6000" b="1" dirty="0" smtClean="0">
                <a:solidFill>
                  <a:srgbClr val="FF0000"/>
                </a:solidFill>
                <a:cs typeface="B Nazanin" pitchFamily="2" charset="-78"/>
              </a:rPr>
              <a:t>نظریه یادگیری معنی دار آزوبل</a:t>
            </a:r>
            <a:endParaRPr lang="fa-IR" sz="6000" b="1" dirty="0">
              <a:solidFill>
                <a:srgbClr val="FF0000"/>
              </a:solidFill>
              <a:cs typeface="B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258" y="2264229"/>
            <a:ext cx="5834742" cy="376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20089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829" y="-217714"/>
            <a:ext cx="10537372" cy="6179754"/>
          </a:xfrm>
        </p:spPr>
        <p:txBody>
          <a:bodyPr>
            <a:noAutofit/>
          </a:bodyPr>
          <a:lstStyle/>
          <a:p>
            <a:pPr algn="r" rtl="1">
              <a:lnSpc>
                <a:spcPct val="150000"/>
              </a:lnSpc>
            </a:pPr>
            <a:r>
              <a:rPr lang="fa-IR" sz="3000" dirty="0">
                <a:solidFill>
                  <a:prstClr val="black">
                    <a:lumMod val="75000"/>
                    <a:lumOff val="25000"/>
                  </a:prstClr>
                </a:solidFill>
                <a:cs typeface="B Nazanin" pitchFamily="2" charset="-78"/>
              </a:rPr>
              <a:t>یکی دیگر از نظریه های شناختی نظریه یادگیری معنی دار کلامی آزوبل </a:t>
            </a:r>
            <a:r>
              <a:rPr lang="fa-IR" sz="3000" dirty="0" smtClean="0">
                <a:solidFill>
                  <a:prstClr val="black">
                    <a:lumMod val="75000"/>
                    <a:lumOff val="25000"/>
                  </a:prstClr>
                </a:solidFill>
                <a:cs typeface="B Nazanin" pitchFamily="2" charset="-78"/>
              </a:rPr>
              <a:t>است.</a:t>
            </a:r>
          </a:p>
          <a:p>
            <a:pPr algn="r" rtl="1">
              <a:lnSpc>
                <a:spcPct val="150000"/>
              </a:lnSpc>
            </a:pPr>
            <a:r>
              <a:rPr lang="fa-IR" sz="3000" dirty="0" smtClean="0">
                <a:solidFill>
                  <a:prstClr val="black">
                    <a:lumMod val="75000"/>
                    <a:lumOff val="25000"/>
                  </a:prstClr>
                </a:solidFill>
                <a:cs typeface="B Nazanin" pitchFamily="2" charset="-78"/>
              </a:rPr>
              <a:t>این نظریه به </a:t>
            </a:r>
            <a:r>
              <a:rPr lang="fa-IR" sz="3000" b="1" dirty="0" smtClean="0">
                <a:solidFill>
                  <a:srgbClr val="FF0000"/>
                </a:solidFill>
                <a:cs typeface="B Nazanin" pitchFamily="2" charset="-78"/>
              </a:rPr>
              <a:t>فرایند شناختی </a:t>
            </a:r>
            <a:r>
              <a:rPr lang="fa-IR" sz="3000" dirty="0" smtClean="0">
                <a:solidFill>
                  <a:prstClr val="black">
                    <a:lumMod val="75000"/>
                    <a:lumOff val="25000"/>
                  </a:prstClr>
                </a:solidFill>
                <a:cs typeface="B Nazanin" pitchFamily="2" charset="-78"/>
              </a:rPr>
              <a:t>و </a:t>
            </a:r>
            <a:r>
              <a:rPr lang="fa-IR" sz="3000" b="1" dirty="0" smtClean="0">
                <a:solidFill>
                  <a:srgbClr val="FF0000"/>
                </a:solidFill>
                <a:cs typeface="B Nazanin" pitchFamily="2" charset="-78"/>
              </a:rPr>
              <a:t>ذهنی</a:t>
            </a:r>
            <a:r>
              <a:rPr lang="fa-IR" sz="3000" dirty="0" smtClean="0">
                <a:solidFill>
                  <a:prstClr val="black">
                    <a:lumMod val="75000"/>
                    <a:lumOff val="25000"/>
                  </a:prstClr>
                </a:solidFill>
                <a:cs typeface="B Nazanin" pitchFamily="2" charset="-78"/>
              </a:rPr>
              <a:t> و </a:t>
            </a:r>
            <a:r>
              <a:rPr lang="fa-IR" sz="3000" b="1" dirty="0" smtClean="0">
                <a:solidFill>
                  <a:srgbClr val="FF0000"/>
                </a:solidFill>
                <a:cs typeface="B Nazanin" pitchFamily="2" charset="-78"/>
              </a:rPr>
              <a:t>تاثیر تجربه </a:t>
            </a:r>
            <a:r>
              <a:rPr lang="fa-IR" sz="3000" dirty="0" smtClean="0">
                <a:solidFill>
                  <a:prstClr val="black">
                    <a:lumMod val="75000"/>
                    <a:lumOff val="25000"/>
                  </a:prstClr>
                </a:solidFill>
                <a:cs typeface="B Nazanin" pitchFamily="2" charset="-78"/>
              </a:rPr>
              <a:t>بر این فرایند ها می پردازد.</a:t>
            </a:r>
          </a:p>
          <a:p>
            <a:pPr algn="r" rtl="1">
              <a:lnSpc>
                <a:spcPct val="150000"/>
              </a:lnSpc>
            </a:pPr>
            <a:r>
              <a:rPr lang="fa-IR" sz="3000" dirty="0" smtClean="0">
                <a:solidFill>
                  <a:prstClr val="black">
                    <a:lumMod val="75000"/>
                    <a:lumOff val="25000"/>
                  </a:prstClr>
                </a:solidFill>
                <a:cs typeface="B Nazanin" pitchFamily="2" charset="-78"/>
              </a:rPr>
              <a:t>یادگیری </a:t>
            </a:r>
            <a:r>
              <a:rPr lang="fa-IR" sz="3000" dirty="0">
                <a:solidFill>
                  <a:prstClr val="black">
                    <a:lumMod val="75000"/>
                    <a:lumOff val="25000"/>
                  </a:prstClr>
                </a:solidFill>
                <a:cs typeface="B Nazanin" pitchFamily="2" charset="-78"/>
              </a:rPr>
              <a:t>معنی دار◄ آن نوع یادگیری که درآن یادگیرنده بتواند مطلبی را که می آموزد به مطالب آموخته شده ی قبلی ربط دهد</a:t>
            </a:r>
            <a:r>
              <a:rPr lang="fa-IR" sz="3000" dirty="0" smtClean="0">
                <a:solidFill>
                  <a:prstClr val="black">
                    <a:lumMod val="75000"/>
                    <a:lumOff val="25000"/>
                  </a:prstClr>
                </a:solidFill>
                <a:cs typeface="B Nazanin" pitchFamily="2" charset="-78"/>
              </a:rPr>
              <a:t>.</a:t>
            </a:r>
            <a:endParaRPr lang="en-US" sz="3000" dirty="0" smtClean="0">
              <a:solidFill>
                <a:prstClr val="black">
                  <a:lumMod val="75000"/>
                  <a:lumOff val="25000"/>
                </a:prstClr>
              </a:solidFill>
              <a:cs typeface="B Nazanin" pitchFamily="2" charset="-78"/>
            </a:endParaRPr>
          </a:p>
          <a:p>
            <a:pPr algn="r" rtl="1">
              <a:lnSpc>
                <a:spcPct val="150000"/>
              </a:lnSpc>
            </a:pPr>
            <a:r>
              <a:rPr lang="fa-IR" sz="3000" dirty="0">
                <a:solidFill>
                  <a:prstClr val="black">
                    <a:lumMod val="75000"/>
                    <a:lumOff val="25000"/>
                  </a:prstClr>
                </a:solidFill>
                <a:cs typeface="B Nazanin" pitchFamily="2" charset="-78"/>
              </a:rPr>
              <a:t>این نظریه بیش از نظریه های دیگر یادگیری با یادگیری های آموزشگاهی</a:t>
            </a:r>
          </a:p>
          <a:p>
            <a:pPr algn="r" rtl="1">
              <a:lnSpc>
                <a:spcPct val="150000"/>
              </a:lnSpc>
            </a:pPr>
            <a:r>
              <a:rPr lang="fa-IR" sz="3000" dirty="0">
                <a:solidFill>
                  <a:prstClr val="black">
                    <a:lumMod val="75000"/>
                    <a:lumOff val="25000"/>
                  </a:prstClr>
                </a:solidFill>
                <a:cs typeface="B Nazanin" pitchFamily="2" charset="-78"/>
              </a:rPr>
              <a:t>سروکاردارد.</a:t>
            </a:r>
          </a:p>
          <a:p>
            <a:pPr marL="0" indent="0" algn="r" rtl="1">
              <a:lnSpc>
                <a:spcPct val="150000"/>
              </a:lnSpc>
              <a:buNone/>
            </a:pPr>
            <a:r>
              <a:rPr lang="fa-IR" sz="3000" dirty="0">
                <a:solidFill>
                  <a:prstClr val="black">
                    <a:lumMod val="75000"/>
                    <a:lumOff val="25000"/>
                  </a:prstClr>
                </a:solidFill>
                <a:cs typeface="B Nazanin" pitchFamily="2" charset="-78"/>
              </a:rPr>
              <a:t>  مثال                  یادگیری تعریف مثلث قایم الزاویه : (مثلثی که دو ضلع آن عمود بر هم باشد)نوعی یادگیری </a:t>
            </a:r>
            <a:r>
              <a:rPr lang="fa-IR" sz="3000" dirty="0" smtClean="0">
                <a:solidFill>
                  <a:prstClr val="black">
                    <a:lumMod val="75000"/>
                    <a:lumOff val="25000"/>
                  </a:prstClr>
                </a:solidFill>
                <a:cs typeface="B Nazanin" pitchFamily="2" charset="-78"/>
              </a:rPr>
              <a:t> معنی </a:t>
            </a:r>
            <a:r>
              <a:rPr lang="fa-IR" sz="3000" dirty="0">
                <a:solidFill>
                  <a:prstClr val="black">
                    <a:lumMod val="75000"/>
                    <a:lumOff val="25000"/>
                  </a:prstClr>
                </a:solidFill>
                <a:cs typeface="B Nazanin" pitchFamily="2" charset="-78"/>
              </a:rPr>
              <a:t>دار است.   </a:t>
            </a:r>
          </a:p>
        </p:txBody>
      </p:sp>
      <p:sp>
        <p:nvSpPr>
          <p:cNvPr id="5" name="Left Arrow 4"/>
          <p:cNvSpPr/>
          <p:nvPr/>
        </p:nvSpPr>
        <p:spPr>
          <a:xfrm>
            <a:off x="9695542" y="4862286"/>
            <a:ext cx="1262743" cy="2249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ight Triangle 5"/>
          <p:cNvSpPr/>
          <p:nvPr/>
        </p:nvSpPr>
        <p:spPr>
          <a:xfrm>
            <a:off x="1741715" y="5624286"/>
            <a:ext cx="2046514" cy="11466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Flowchart: Process 6"/>
          <p:cNvSpPr/>
          <p:nvPr/>
        </p:nvSpPr>
        <p:spPr>
          <a:xfrm>
            <a:off x="1741715" y="6567713"/>
            <a:ext cx="261257" cy="203201"/>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0000"/>
              </a:solidFill>
            </a:endParaRPr>
          </a:p>
        </p:txBody>
      </p:sp>
    </p:spTree>
    <p:extLst>
      <p:ext uri="{BB962C8B-B14F-4D97-AF65-F5344CB8AC3E}">
        <p14:creationId xmlns:p14="http://schemas.microsoft.com/office/powerpoint/2010/main" val="3094589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343" y="174171"/>
            <a:ext cx="10169297" cy="5776686"/>
          </a:xfrm>
        </p:spPr>
        <p:txBody>
          <a:bodyPr>
            <a:noAutofit/>
          </a:bodyPr>
          <a:lstStyle/>
          <a:p>
            <a:pPr marL="0" indent="0" algn="just" rtl="1">
              <a:lnSpc>
                <a:spcPct val="150000"/>
              </a:lnSpc>
              <a:buNone/>
            </a:pPr>
            <a:r>
              <a:rPr lang="fa-IR" sz="3200" dirty="0">
                <a:cs typeface="B Nazanin" pitchFamily="2" charset="-78"/>
              </a:rPr>
              <a:t>دغدغه اصلی آزوبل کمک به معلم ها در </a:t>
            </a:r>
            <a:r>
              <a:rPr lang="fa-IR" sz="3200" dirty="0" smtClean="0">
                <a:cs typeface="B Nazanin" pitchFamily="2" charset="-78"/>
              </a:rPr>
              <a:t>ارائه، </a:t>
            </a:r>
            <a:r>
              <a:rPr lang="fa-IR" sz="3200" dirty="0">
                <a:cs typeface="B Nazanin" pitchFamily="2" charset="-78"/>
              </a:rPr>
              <a:t>به خصوص </a:t>
            </a:r>
            <a:r>
              <a:rPr lang="fa-IR" sz="3200" dirty="0" smtClean="0">
                <a:cs typeface="B Nazanin" pitchFamily="2" charset="-78"/>
              </a:rPr>
              <a:t>اطلاعات جدید</a:t>
            </a:r>
            <a:r>
              <a:rPr lang="fa-IR" sz="3200" dirty="0">
                <a:cs typeface="B Nazanin" pitchFamily="2" charset="-78"/>
              </a:rPr>
              <a:t>، به شکلی معنی دار و کارآمد بود.</a:t>
            </a:r>
          </a:p>
          <a:p>
            <a:pPr marL="0" indent="0" algn="just" rtl="1">
              <a:lnSpc>
                <a:spcPct val="150000"/>
              </a:lnSpc>
              <a:buNone/>
            </a:pPr>
            <a:r>
              <a:rPr lang="fa-IR" sz="3200" dirty="0" smtClean="0">
                <a:cs typeface="B Nazanin" pitchFamily="2" charset="-78"/>
              </a:rPr>
              <a:t>او </a:t>
            </a:r>
            <a:r>
              <a:rPr lang="fa-IR" sz="3200" dirty="0">
                <a:cs typeface="B Nazanin" pitchFamily="2" charset="-78"/>
              </a:rPr>
              <a:t>مفهوم </a:t>
            </a:r>
            <a:r>
              <a:rPr lang="fa-IR" sz="3200" b="1" dirty="0">
                <a:solidFill>
                  <a:srgbClr val="FF0000"/>
                </a:solidFill>
                <a:cs typeface="B Nazanin" pitchFamily="2" charset="-78"/>
              </a:rPr>
              <a:t>پیش سازمان دهنده </a:t>
            </a:r>
            <a:r>
              <a:rPr lang="fa-IR" sz="3200" dirty="0">
                <a:cs typeface="B Nazanin" pitchFamily="2" charset="-78"/>
              </a:rPr>
              <a:t>را برای جذب اطلاعات جدید توسط یادگیرنده</a:t>
            </a:r>
          </a:p>
          <a:p>
            <a:pPr marL="0" indent="0" algn="just" rtl="1">
              <a:lnSpc>
                <a:spcPct val="150000"/>
              </a:lnSpc>
              <a:buNone/>
            </a:pPr>
            <a:r>
              <a:rPr lang="fa-IR" sz="3200" dirty="0">
                <a:cs typeface="B Nazanin" pitchFamily="2" charset="-78"/>
              </a:rPr>
              <a:t>مطرح کرده است.</a:t>
            </a:r>
          </a:p>
          <a:p>
            <a:pPr marL="0" indent="0" algn="just" rtl="1">
              <a:lnSpc>
                <a:spcPct val="150000"/>
              </a:lnSpc>
              <a:buNone/>
            </a:pPr>
            <a:r>
              <a:rPr lang="fa-IR" sz="3200" dirty="0" smtClean="0">
                <a:cs typeface="B Nazanin" pitchFamily="2" charset="-78"/>
              </a:rPr>
              <a:t>او </a:t>
            </a:r>
            <a:r>
              <a:rPr lang="fa-IR" sz="3200" b="1" dirty="0">
                <a:solidFill>
                  <a:srgbClr val="FF0000"/>
                </a:solidFill>
                <a:cs typeface="B Nazanin" pitchFamily="2" charset="-78"/>
              </a:rPr>
              <a:t>ساختار شناختی </a:t>
            </a:r>
            <a:r>
              <a:rPr lang="fa-IR" sz="3200" dirty="0">
                <a:cs typeface="B Nazanin" pitchFamily="2" charset="-78"/>
              </a:rPr>
              <a:t>یادگیرنده را نیز در یادگیری مورد توجه قرار داده است.</a:t>
            </a:r>
            <a:endParaRPr lang="en-US" sz="3200" dirty="0">
              <a:cs typeface="B Nazanin" pitchFamily="2" charset="-78"/>
            </a:endParaRPr>
          </a:p>
        </p:txBody>
      </p:sp>
    </p:spTree>
    <p:extLst>
      <p:ext uri="{BB962C8B-B14F-4D97-AF65-F5344CB8AC3E}">
        <p14:creationId xmlns:p14="http://schemas.microsoft.com/office/powerpoint/2010/main" val="3755321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2470" y="1001486"/>
            <a:ext cx="8915400" cy="3777622"/>
          </a:xfrm>
        </p:spPr>
        <p:txBody>
          <a:bodyPr>
            <a:normAutofit/>
          </a:bodyPr>
          <a:lstStyle/>
          <a:p>
            <a:pPr marL="0" indent="0" algn="just" rtl="1">
              <a:buNone/>
            </a:pPr>
            <a:r>
              <a:rPr lang="fa-IR" sz="3200" dirty="0">
                <a:cs typeface="B Nazanin" pitchFamily="2" charset="-78"/>
              </a:rPr>
              <a:t>براساس این نظریه مطالب درسی باید طوری طرح ریزی شوند که در ابتدا کلی ترین ،جامع ترین و انتزاعی ترین مفاهیم و اندیشه ها و سپس مفاهیم جزیی فرعی تر آموزش داده شوند.</a:t>
            </a:r>
          </a:p>
          <a:p>
            <a:pPr marL="0" indent="0" algn="just" rtl="1">
              <a:buNone/>
            </a:pPr>
            <a:r>
              <a:rPr lang="fa-IR" sz="3200" dirty="0">
                <a:cs typeface="B Nazanin" pitchFamily="2" charset="-78"/>
              </a:rPr>
              <a:t>در این سبک از آموزش پیش سازمان دهنده ها نقش اصلی را دارند.</a:t>
            </a:r>
          </a:p>
          <a:p>
            <a:pPr marL="0" indent="0" algn="just" rtl="1">
              <a:buNone/>
            </a:pPr>
            <a:r>
              <a:rPr lang="fa-IR" sz="3200" dirty="0">
                <a:cs typeface="B Nazanin" pitchFamily="2" charset="-78"/>
              </a:rPr>
              <a:t>که ابتدا مطالب کلی باید آموخته شود اما در حال حاضر معلمان ابتدا مطالب جزیی را آموزش می دهند و سپس مطالب کلی را بیان می کنند.</a:t>
            </a:r>
          </a:p>
          <a:p>
            <a:pPr marL="0" indent="0" algn="just" rtl="1">
              <a:buNone/>
            </a:pPr>
            <a:endParaRPr lang="en-US" sz="3200" dirty="0">
              <a:cs typeface="B Nazanin" pitchFamily="2" charset="-78"/>
            </a:endParaRPr>
          </a:p>
        </p:txBody>
      </p:sp>
    </p:spTree>
    <p:extLst>
      <p:ext uri="{BB962C8B-B14F-4D97-AF65-F5344CB8AC3E}">
        <p14:creationId xmlns:p14="http://schemas.microsoft.com/office/powerpoint/2010/main" val="128799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2493" y="1244252"/>
            <a:ext cx="8915400" cy="3777622"/>
          </a:xfrm>
        </p:spPr>
        <p:txBody>
          <a:bodyPr>
            <a:normAutofit/>
          </a:bodyPr>
          <a:lstStyle/>
          <a:p>
            <a:pPr marL="0" indent="0" algn="ctr" rtl="1">
              <a:buNone/>
            </a:pPr>
            <a:r>
              <a:rPr lang="fa-IR" sz="6000" b="1" dirty="0" smtClean="0">
                <a:solidFill>
                  <a:srgbClr val="0070C0"/>
                </a:solidFill>
                <a:cs typeface="B Nazanin" pitchFamily="2" charset="-78"/>
              </a:rPr>
              <a:t>نظریه های یادگیری شناختی</a:t>
            </a:r>
          </a:p>
          <a:p>
            <a:pPr marL="0" indent="0" algn="ctr" rtl="1">
              <a:buNone/>
            </a:pPr>
            <a:r>
              <a:rPr lang="fa-IR" sz="6000" b="1" dirty="0" smtClean="0">
                <a:solidFill>
                  <a:srgbClr val="0070C0"/>
                </a:solidFill>
                <a:cs typeface="B Nazanin" pitchFamily="2" charset="-78"/>
              </a:rPr>
              <a:t>گشتالت، آزوبل، و بندورا</a:t>
            </a:r>
            <a:endParaRPr lang="en-US" sz="6000" b="1" dirty="0">
              <a:solidFill>
                <a:srgbClr val="0070C0"/>
              </a:solidFill>
              <a:cs typeface="B Nazanin" pitchFamily="2" charset="-78"/>
            </a:endParaRPr>
          </a:p>
        </p:txBody>
      </p:sp>
    </p:spTree>
    <p:extLst>
      <p:ext uri="{BB962C8B-B14F-4D97-AF65-F5344CB8AC3E}">
        <p14:creationId xmlns:p14="http://schemas.microsoft.com/office/powerpoint/2010/main" val="117195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800" y="174171"/>
            <a:ext cx="10508343" cy="6299199"/>
          </a:xfrm>
        </p:spPr>
        <p:txBody>
          <a:bodyPr>
            <a:noAutofit/>
          </a:bodyPr>
          <a:lstStyle/>
          <a:p>
            <a:pPr marL="0" indent="0" algn="r" rtl="1">
              <a:buNone/>
            </a:pPr>
            <a:r>
              <a:rPr lang="fa-IR" sz="3200" b="1" dirty="0">
                <a:solidFill>
                  <a:srgbClr val="FF0000"/>
                </a:solidFill>
                <a:cs typeface="B Nazanin" pitchFamily="2" charset="-78"/>
              </a:rPr>
              <a:t>عناصرنظريه يادگیری آزوبل</a:t>
            </a:r>
          </a:p>
          <a:p>
            <a:pPr marL="0" indent="0" algn="r" rtl="1">
              <a:buNone/>
            </a:pPr>
            <a:r>
              <a:rPr lang="fa-IR" sz="3200" dirty="0" smtClean="0">
                <a:solidFill>
                  <a:srgbClr val="FF0000"/>
                </a:solidFill>
                <a:cs typeface="B Nazanin" pitchFamily="2" charset="-78"/>
              </a:rPr>
              <a:t>هرم </a:t>
            </a:r>
            <a:r>
              <a:rPr lang="fa-IR" sz="3200" dirty="0">
                <a:solidFill>
                  <a:srgbClr val="FF0000"/>
                </a:solidFill>
                <a:cs typeface="B Nazanin" pitchFamily="2" charset="-78"/>
              </a:rPr>
              <a:t>ساخت شناختی</a:t>
            </a:r>
          </a:p>
          <a:p>
            <a:pPr marL="0" indent="0" algn="r" rtl="1">
              <a:buNone/>
            </a:pPr>
            <a:r>
              <a:rPr lang="fa-IR" sz="3200" dirty="0" smtClean="0">
                <a:cs typeface="B Nazanin" pitchFamily="2" charset="-78"/>
              </a:rPr>
              <a:t>در </a:t>
            </a:r>
            <a:r>
              <a:rPr lang="fa-IR" sz="3200" dirty="0">
                <a:cs typeface="B Nazanin" pitchFamily="2" charset="-78"/>
              </a:rPr>
              <a:t>نظریه آزوبل هم مانند سایر نظریه های شناختی، ساخت شناختی و سایر</a:t>
            </a:r>
          </a:p>
          <a:p>
            <a:pPr marL="0" indent="0" algn="r" rtl="1">
              <a:buNone/>
            </a:pPr>
            <a:r>
              <a:rPr lang="fa-IR" sz="3200" dirty="0">
                <a:cs typeface="B Nazanin" pitchFamily="2" charset="-78"/>
              </a:rPr>
              <a:t>تغییراتی که در اثر یادگیری در این ساخت شناختی ایجاد می شود، </a:t>
            </a:r>
            <a:r>
              <a:rPr lang="fa-IR" sz="3200" u="sng" dirty="0">
                <a:solidFill>
                  <a:srgbClr val="FF0000"/>
                </a:solidFill>
                <a:cs typeface="B Nazanin" pitchFamily="2" charset="-78"/>
              </a:rPr>
              <a:t>اساس</a:t>
            </a:r>
          </a:p>
          <a:p>
            <a:pPr marL="0" indent="0" algn="r" rtl="1">
              <a:buNone/>
            </a:pPr>
            <a:r>
              <a:rPr lang="fa-IR" sz="3200" u="sng" dirty="0">
                <a:solidFill>
                  <a:srgbClr val="FF0000"/>
                </a:solidFill>
                <a:cs typeface="B Nazanin" pitchFamily="2" charset="-78"/>
              </a:rPr>
              <a:t>یادگیری</a:t>
            </a:r>
            <a:r>
              <a:rPr lang="fa-IR" sz="3200" dirty="0">
                <a:cs typeface="B Nazanin" pitchFamily="2" charset="-78"/>
              </a:rPr>
              <a:t> را تشکیل می دهد.</a:t>
            </a:r>
          </a:p>
          <a:p>
            <a:pPr marL="0" indent="0" algn="r" rtl="1">
              <a:buNone/>
            </a:pPr>
            <a:r>
              <a:rPr lang="fa-IR" sz="3200" dirty="0" smtClean="0">
                <a:cs typeface="B Nazanin" pitchFamily="2" charset="-78"/>
              </a:rPr>
              <a:t>ساخت </a:t>
            </a:r>
            <a:r>
              <a:rPr lang="fa-IR" sz="3200" dirty="0">
                <a:cs typeface="B Nazanin" pitchFamily="2" charset="-78"/>
              </a:rPr>
              <a:t>شناختی عبارت است </a:t>
            </a:r>
            <a:r>
              <a:rPr lang="fa-IR" sz="3200" dirty="0" smtClean="0">
                <a:cs typeface="B Nazanin" pitchFamily="2" charset="-78"/>
              </a:rPr>
              <a:t>از </a:t>
            </a:r>
            <a:r>
              <a:rPr lang="fa-IR" sz="3200" dirty="0">
                <a:cs typeface="B Nazanin" pitchFamily="2" charset="-78"/>
              </a:rPr>
              <a:t>مجموعه ای از </a:t>
            </a:r>
            <a:r>
              <a:rPr lang="fa-IR" sz="3200" dirty="0" smtClean="0">
                <a:cs typeface="B Nazanin" pitchFamily="2" charset="-78"/>
              </a:rPr>
              <a:t>اطلاعات، </a:t>
            </a:r>
            <a:r>
              <a:rPr lang="fa-IR" sz="3200" dirty="0">
                <a:cs typeface="B Nazanin" pitchFamily="2" charset="-78"/>
              </a:rPr>
              <a:t>مفاهیم، اصول و </a:t>
            </a:r>
            <a:r>
              <a:rPr lang="fa-IR" sz="3200" dirty="0" smtClean="0">
                <a:cs typeface="B Nazanin" pitchFamily="2" charset="-78"/>
              </a:rPr>
              <a:t>تعمیمهای</a:t>
            </a:r>
            <a:endParaRPr lang="fa-IR" sz="3200" dirty="0">
              <a:cs typeface="B Nazanin" pitchFamily="2" charset="-78"/>
            </a:endParaRPr>
          </a:p>
          <a:p>
            <a:pPr marL="0" indent="0" algn="r" rtl="1">
              <a:buNone/>
            </a:pPr>
            <a:r>
              <a:rPr lang="fa-IR" sz="3200" dirty="0" smtClean="0">
                <a:cs typeface="B Nazanin" pitchFamily="2" charset="-78"/>
              </a:rPr>
              <a:t>سازمان </a:t>
            </a:r>
            <a:r>
              <a:rPr lang="fa-IR" sz="3200" dirty="0">
                <a:cs typeface="B Nazanin" pitchFamily="2" charset="-78"/>
              </a:rPr>
              <a:t>یافته ای که فرد </a:t>
            </a:r>
            <a:r>
              <a:rPr lang="fa-IR" sz="3200" dirty="0" smtClean="0">
                <a:cs typeface="B Nazanin" pitchFamily="2" charset="-78"/>
              </a:rPr>
              <a:t>قبلا </a:t>
            </a:r>
            <a:r>
              <a:rPr lang="fa-IR" sz="3200" dirty="0">
                <a:cs typeface="B Nazanin" pitchFamily="2" charset="-78"/>
              </a:rPr>
              <a:t>در یکی از رشته های </a:t>
            </a:r>
            <a:r>
              <a:rPr lang="fa-IR" sz="3200" dirty="0" smtClean="0">
                <a:cs typeface="B Nazanin" pitchFamily="2" charset="-78"/>
              </a:rPr>
              <a:t>دانش آموخته است.</a:t>
            </a:r>
            <a:endParaRPr lang="en-US" sz="3200" dirty="0">
              <a:cs typeface="B Nazanin" pitchFamily="2" charset="-78"/>
            </a:endParaRPr>
          </a:p>
        </p:txBody>
      </p:sp>
    </p:spTree>
    <p:extLst>
      <p:ext uri="{BB962C8B-B14F-4D97-AF65-F5344CB8AC3E}">
        <p14:creationId xmlns:p14="http://schemas.microsoft.com/office/powerpoint/2010/main" val="3237993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0114" y="435427"/>
            <a:ext cx="10334171" cy="4107543"/>
          </a:xfrm>
        </p:spPr>
        <p:txBody>
          <a:bodyPr>
            <a:noAutofit/>
          </a:bodyPr>
          <a:lstStyle/>
          <a:p>
            <a:pPr marL="0" indent="0" algn="just" rtl="1">
              <a:buNone/>
            </a:pPr>
            <a:r>
              <a:rPr lang="fa-IR" sz="3200" b="1" dirty="0">
                <a:solidFill>
                  <a:srgbClr val="FF0000"/>
                </a:solidFill>
                <a:cs typeface="B Nazanin" pitchFamily="2" charset="-78"/>
              </a:rPr>
              <a:t>هرم ساخت شناختی</a:t>
            </a:r>
          </a:p>
          <a:p>
            <a:pPr marL="0" indent="0" algn="just" rtl="1">
              <a:buNone/>
            </a:pPr>
            <a:r>
              <a:rPr lang="fa-IR" sz="3200" dirty="0" smtClean="0">
                <a:cs typeface="B Nazanin" pitchFamily="2" charset="-78"/>
              </a:rPr>
              <a:t>بر </a:t>
            </a:r>
            <a:r>
              <a:rPr lang="fa-IR" sz="3200" dirty="0">
                <a:cs typeface="B Nazanin" pitchFamily="2" charset="-78"/>
              </a:rPr>
              <a:t>اساس این نظریه ساخت شناختی هر فردی به صورت یک هرم در </a:t>
            </a:r>
            <a:r>
              <a:rPr lang="fa-IR" sz="3200" dirty="0" smtClean="0">
                <a:cs typeface="B Nazanin" pitchFamily="2" charset="-78"/>
              </a:rPr>
              <a:t>نظر گرفته </a:t>
            </a:r>
            <a:r>
              <a:rPr lang="fa-IR" sz="3200" dirty="0">
                <a:cs typeface="B Nazanin" pitchFamily="2" charset="-78"/>
              </a:rPr>
              <a:t>می شود که در راس هرم مطالب کلی و جامع قرار می گیرد و هر چه </a:t>
            </a:r>
            <a:r>
              <a:rPr lang="fa-IR" sz="3200" dirty="0" smtClean="0">
                <a:cs typeface="B Nazanin" pitchFamily="2" charset="-78"/>
              </a:rPr>
              <a:t>به طرف </a:t>
            </a:r>
            <a:r>
              <a:rPr lang="fa-IR" sz="3200" dirty="0">
                <a:cs typeface="B Nazanin" pitchFamily="2" charset="-78"/>
              </a:rPr>
              <a:t>قاعده هرم پیش می رود از جامعیت و کلیت مطلب کاسته می شود </a:t>
            </a:r>
            <a:r>
              <a:rPr lang="fa-IR" sz="3200" dirty="0" smtClean="0">
                <a:cs typeface="B Nazanin" pitchFamily="2" charset="-78"/>
              </a:rPr>
              <a:t>به طوری </a:t>
            </a:r>
            <a:r>
              <a:rPr lang="fa-IR" sz="3200" dirty="0">
                <a:cs typeface="B Nazanin" pitchFamily="2" charset="-78"/>
              </a:rPr>
              <a:t>که، در قاعده هرم بیشتر </a:t>
            </a:r>
            <a:r>
              <a:rPr lang="fa-IR" sz="3200" dirty="0" smtClean="0">
                <a:cs typeface="B Nazanin" pitchFamily="2" charset="-78"/>
              </a:rPr>
              <a:t>اطلاعات </a:t>
            </a:r>
            <a:r>
              <a:rPr lang="fa-IR" sz="3200" dirty="0">
                <a:cs typeface="B Nazanin" pitchFamily="2" charset="-78"/>
              </a:rPr>
              <a:t>جزئی و دانش واقعیت های </a:t>
            </a:r>
            <a:r>
              <a:rPr lang="fa-IR" sz="3200" dirty="0" smtClean="0">
                <a:cs typeface="B Nazanin" pitchFamily="2" charset="-78"/>
              </a:rPr>
              <a:t>مشخص قرار </a:t>
            </a:r>
            <a:r>
              <a:rPr lang="fa-IR" sz="3200" dirty="0">
                <a:cs typeface="B Nazanin" pitchFamily="2" charset="-78"/>
              </a:rPr>
              <a:t>می گیرد.</a:t>
            </a:r>
          </a:p>
          <a:p>
            <a:pPr marL="0" indent="0" algn="just" rtl="1">
              <a:buNone/>
            </a:pPr>
            <a:r>
              <a:rPr lang="fa-IR" sz="3200" dirty="0" smtClean="0">
                <a:cs typeface="B Nazanin" pitchFamily="2" charset="-78"/>
              </a:rPr>
              <a:t>در </a:t>
            </a:r>
            <a:r>
              <a:rPr lang="fa-IR" sz="3200" dirty="0">
                <a:cs typeface="B Nazanin" pitchFamily="2" charset="-78"/>
              </a:rPr>
              <a:t>این هرم یا سلسله مراتب شناختی هر مطلب از مطالب پایین تر از خود کلی</a:t>
            </a:r>
          </a:p>
          <a:p>
            <a:pPr marL="0" indent="0" algn="just" rtl="1">
              <a:buNone/>
            </a:pPr>
            <a:r>
              <a:rPr lang="fa-IR" sz="3200" dirty="0">
                <a:cs typeface="B Nazanin" pitchFamily="2" charset="-78"/>
              </a:rPr>
              <a:t>تر، انتزاعی تر و </a:t>
            </a:r>
            <a:r>
              <a:rPr lang="fa-IR" sz="3200" dirty="0" smtClean="0">
                <a:cs typeface="B Nazanin" pitchFamily="2" charset="-78"/>
              </a:rPr>
              <a:t>خلاصه </a:t>
            </a:r>
            <a:r>
              <a:rPr lang="fa-IR" sz="3200" dirty="0">
                <a:cs typeface="B Nazanin" pitchFamily="2" charset="-78"/>
              </a:rPr>
              <a:t>تر است.</a:t>
            </a:r>
            <a:endParaRPr lang="en-US" sz="3200" dirty="0">
              <a:cs typeface="B Nazanin" pitchFamily="2" charset="-78"/>
            </a:endParaRPr>
          </a:p>
        </p:txBody>
      </p:sp>
    </p:spTree>
    <p:extLst>
      <p:ext uri="{BB962C8B-B14F-4D97-AF65-F5344CB8AC3E}">
        <p14:creationId xmlns:p14="http://schemas.microsoft.com/office/powerpoint/2010/main" val="4286581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9143" y="203200"/>
            <a:ext cx="10392228" cy="5805714"/>
          </a:xfrm>
        </p:spPr>
        <p:txBody>
          <a:bodyPr>
            <a:noAutofit/>
          </a:bodyPr>
          <a:lstStyle/>
          <a:p>
            <a:pPr marL="0" indent="0" algn="r" rtl="1">
              <a:buNone/>
            </a:pPr>
            <a:r>
              <a:rPr lang="fa-IR" sz="3200" b="1" dirty="0">
                <a:solidFill>
                  <a:srgbClr val="FF0000"/>
                </a:solidFill>
                <a:cs typeface="B Nazanin" pitchFamily="2" charset="-78"/>
              </a:rPr>
              <a:t>معنی دار بودن یادگیری</a:t>
            </a:r>
          </a:p>
          <a:p>
            <a:pPr marL="0" indent="0" algn="r" rtl="1">
              <a:buNone/>
            </a:pPr>
            <a:r>
              <a:rPr lang="fa-IR" sz="3200" dirty="0" smtClean="0">
                <a:cs typeface="B Nazanin" pitchFamily="2" charset="-78"/>
              </a:rPr>
              <a:t>آزوبل </a:t>
            </a:r>
            <a:r>
              <a:rPr lang="fa-IR" sz="3200" dirty="0">
                <a:cs typeface="B Nazanin" pitchFamily="2" charset="-78"/>
              </a:rPr>
              <a:t>معتقد است زمانی یادگیری به صورت معنی دار اتفاق می افتد که مفهوم</a:t>
            </a:r>
          </a:p>
          <a:p>
            <a:pPr marL="0" indent="0" algn="r" rtl="1">
              <a:buNone/>
            </a:pPr>
            <a:r>
              <a:rPr lang="fa-IR" sz="3200" dirty="0">
                <a:cs typeface="B Nazanin" pitchFamily="2" charset="-78"/>
              </a:rPr>
              <a:t>مورد یادگیری بتواند با مفاهیمی که از قبل در ساخت شناختی یادگیرنده وجود</a:t>
            </a:r>
          </a:p>
          <a:p>
            <a:pPr marL="0" indent="0" algn="r" rtl="1">
              <a:buNone/>
            </a:pPr>
            <a:r>
              <a:rPr lang="fa-IR" sz="3200" dirty="0">
                <a:cs typeface="B Nazanin" pitchFamily="2" charset="-78"/>
              </a:rPr>
              <a:t>دارد ارتباط برقرار نماید.</a:t>
            </a:r>
          </a:p>
          <a:p>
            <a:pPr marL="0" indent="0" algn="r" rtl="1">
              <a:buNone/>
            </a:pPr>
            <a:r>
              <a:rPr lang="fa-IR" sz="3200" dirty="0" smtClean="0">
                <a:cs typeface="B Nazanin" pitchFamily="2" charset="-78"/>
              </a:rPr>
              <a:t>یعنی </a:t>
            </a:r>
            <a:r>
              <a:rPr lang="fa-IR" sz="3200" dirty="0">
                <a:cs typeface="B Nazanin" pitchFamily="2" charset="-78"/>
              </a:rPr>
              <a:t>مطالب جدید بتواند در هرم ساخت شناختی فرد جایی داشته باشد. اما اگر</a:t>
            </a:r>
          </a:p>
          <a:p>
            <a:pPr marL="0" indent="0" algn="r" rtl="1">
              <a:buNone/>
            </a:pPr>
            <a:r>
              <a:rPr lang="fa-IR" sz="3200" dirty="0">
                <a:cs typeface="B Nazanin" pitchFamily="2" charset="-78"/>
              </a:rPr>
              <a:t>یادگیری به صورت حفظ و بر اثر تمرین و تکرار باشد، بدون این که با مطالب از</a:t>
            </a:r>
          </a:p>
          <a:p>
            <a:pPr marL="0" indent="0" algn="r" rtl="1">
              <a:buNone/>
            </a:pPr>
            <a:r>
              <a:rPr lang="fa-IR" sz="3200" dirty="0">
                <a:cs typeface="B Nazanin" pitchFamily="2" charset="-78"/>
              </a:rPr>
              <a:t>قبل آموخته شده ارتباط پیدا کند، یادگیری فرد جنبه طوطی وار دارد.</a:t>
            </a:r>
            <a:endParaRPr lang="en-US" sz="3200" dirty="0">
              <a:cs typeface="B Nazanin" pitchFamily="2" charset="-78"/>
            </a:endParaRPr>
          </a:p>
        </p:txBody>
      </p:sp>
    </p:spTree>
    <p:extLst>
      <p:ext uri="{BB962C8B-B14F-4D97-AF65-F5344CB8AC3E}">
        <p14:creationId xmlns:p14="http://schemas.microsoft.com/office/powerpoint/2010/main" val="3141589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4" y="232228"/>
            <a:ext cx="10508342" cy="5457372"/>
          </a:xfrm>
        </p:spPr>
        <p:txBody>
          <a:bodyPr>
            <a:noAutofit/>
          </a:bodyPr>
          <a:lstStyle/>
          <a:p>
            <a:pPr marL="0" indent="0" algn="r" rtl="1">
              <a:buNone/>
            </a:pPr>
            <a:r>
              <a:rPr lang="fa-IR" sz="3200" b="1" dirty="0">
                <a:solidFill>
                  <a:srgbClr val="FF0000"/>
                </a:solidFill>
                <a:cs typeface="B Nazanin" pitchFamily="2" charset="-78"/>
              </a:rPr>
              <a:t>مشمول کننده ها</a:t>
            </a:r>
          </a:p>
          <a:p>
            <a:pPr marL="0" indent="0" algn="r" rtl="1">
              <a:buNone/>
            </a:pPr>
            <a:r>
              <a:rPr lang="fa-IR" sz="3200" dirty="0" smtClean="0">
                <a:cs typeface="B Nazanin" pitchFamily="2" charset="-78"/>
              </a:rPr>
              <a:t>برای </a:t>
            </a:r>
            <a:r>
              <a:rPr lang="fa-IR" sz="3200" dirty="0">
                <a:cs typeface="B Nazanin" pitchFamily="2" charset="-78"/>
              </a:rPr>
              <a:t>یادگیری معنی دار، مطالب باید جذب ساخت شناختی یادگیرنده شود.</a:t>
            </a:r>
          </a:p>
          <a:p>
            <a:pPr marL="0" indent="0" algn="r" rtl="1">
              <a:buNone/>
            </a:pPr>
            <a:r>
              <a:rPr lang="fa-IR" sz="3200" dirty="0">
                <a:cs typeface="B Nazanin" pitchFamily="2" charset="-78"/>
              </a:rPr>
              <a:t>آزوبل این جذب شدن مطالب در ساخت شناختی فرد را شمول می نامد.</a:t>
            </a:r>
          </a:p>
          <a:p>
            <a:pPr marL="0" indent="0" algn="r" rtl="1">
              <a:buNone/>
            </a:pPr>
            <a:r>
              <a:rPr lang="fa-IR" sz="3200" dirty="0" smtClean="0">
                <a:cs typeface="B Nazanin" pitchFamily="2" charset="-78"/>
              </a:rPr>
              <a:t>در </a:t>
            </a:r>
            <a:r>
              <a:rPr lang="fa-IR" sz="3200" dirty="0">
                <a:cs typeface="B Nazanin" pitchFamily="2" charset="-78"/>
              </a:rPr>
              <a:t>فرآیند شمول مفاهیم تازه به مفاهیمی که از پیش در ساخت شناختی فرد</a:t>
            </a:r>
          </a:p>
          <a:p>
            <a:pPr marL="0" indent="0" algn="r" rtl="1">
              <a:buNone/>
            </a:pPr>
            <a:r>
              <a:rPr lang="fa-IR" sz="3200" dirty="0">
                <a:cs typeface="B Nazanin" pitchFamily="2" charset="-78"/>
              </a:rPr>
              <a:t>وجود داشته است مربوط می شود و این فرآیند باعث ایجاد تغییر در هر دو</a:t>
            </a:r>
          </a:p>
          <a:p>
            <a:pPr marL="0" indent="0" algn="r" rtl="1">
              <a:buNone/>
            </a:pPr>
            <a:r>
              <a:rPr lang="fa-IR" sz="3200" dirty="0">
                <a:cs typeface="B Nazanin" pitchFamily="2" charset="-78"/>
              </a:rPr>
              <a:t>مفهوم جدید و قدیم می شود و به هر دوی آنها معنی بیشتری می بخشد.</a:t>
            </a:r>
          </a:p>
          <a:p>
            <a:pPr marL="0" indent="0" algn="r" rtl="1">
              <a:buNone/>
            </a:pPr>
            <a:r>
              <a:rPr lang="fa-IR" sz="3200" dirty="0" smtClean="0">
                <a:cs typeface="B Nazanin" pitchFamily="2" charset="-78"/>
              </a:rPr>
              <a:t>اصطلاح </a:t>
            </a:r>
            <a:r>
              <a:rPr lang="fa-IR" sz="3200" dirty="0">
                <a:cs typeface="B Nazanin" pitchFamily="2" charset="-78"/>
              </a:rPr>
              <a:t>مشمول کننده آزوبل به معنی مفهوم کلی یا اندیشه کلی است.</a:t>
            </a:r>
            <a:endParaRPr lang="en-US" sz="3200" dirty="0">
              <a:cs typeface="B Nazanin" pitchFamily="2" charset="-78"/>
            </a:endParaRPr>
          </a:p>
        </p:txBody>
      </p:sp>
    </p:spTree>
    <p:extLst>
      <p:ext uri="{BB962C8B-B14F-4D97-AF65-F5344CB8AC3E}">
        <p14:creationId xmlns:p14="http://schemas.microsoft.com/office/powerpoint/2010/main" val="1914264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4971" y="290286"/>
            <a:ext cx="10435771" cy="5805714"/>
          </a:xfrm>
        </p:spPr>
        <p:txBody>
          <a:bodyPr>
            <a:noAutofit/>
          </a:bodyPr>
          <a:lstStyle/>
          <a:p>
            <a:pPr marL="0" indent="0" algn="just" rtl="1">
              <a:buNone/>
            </a:pPr>
            <a:r>
              <a:rPr lang="fa-IR" sz="3200" dirty="0">
                <a:cs typeface="B Nazanin" pitchFamily="2" charset="-78"/>
              </a:rPr>
              <a:t>فرانسوا معتقد است که شمول با طرح واره، نظام رمزگردانی یا مقوله </a:t>
            </a:r>
            <a:r>
              <a:rPr lang="fa-IR" sz="3200" dirty="0" smtClean="0">
                <a:cs typeface="B Nazanin" pitchFamily="2" charset="-78"/>
              </a:rPr>
              <a:t>در نظریه </a:t>
            </a:r>
            <a:r>
              <a:rPr lang="fa-IR" sz="3200" dirty="0">
                <a:cs typeface="B Nazanin" pitchFamily="2" charset="-78"/>
              </a:rPr>
              <a:t>های دیگر هم معنا می باشد. با این تفاوت که مشمول کننده </a:t>
            </a:r>
            <a:r>
              <a:rPr lang="fa-IR" sz="3200" dirty="0" smtClean="0">
                <a:cs typeface="B Nazanin" pitchFamily="2" charset="-78"/>
              </a:rPr>
              <a:t>خاصیت شامل </a:t>
            </a:r>
            <a:r>
              <a:rPr lang="fa-IR" sz="3200" dirty="0">
                <a:cs typeface="B Nazanin" pitchFamily="2" charset="-78"/>
              </a:rPr>
              <a:t>سازی سایر مفاهیم را در خود دارد. آزوبل با استفاده از این </a:t>
            </a:r>
            <a:r>
              <a:rPr lang="fa-IR" sz="3200" dirty="0" smtClean="0">
                <a:cs typeface="B Nazanin" pitchFamily="2" charset="-78"/>
              </a:rPr>
              <a:t>اصطلاح یادگیری </a:t>
            </a:r>
            <a:r>
              <a:rPr lang="fa-IR" sz="3200" dirty="0">
                <a:cs typeface="B Nazanin" pitchFamily="2" charset="-78"/>
              </a:rPr>
              <a:t>و فراموشی را توجیه می کند.</a:t>
            </a:r>
          </a:p>
          <a:p>
            <a:pPr marL="0" indent="0" algn="just" rtl="1">
              <a:buNone/>
            </a:pPr>
            <a:r>
              <a:rPr lang="fa-IR" sz="3200" dirty="0" smtClean="0">
                <a:cs typeface="B Nazanin" pitchFamily="2" charset="-78"/>
              </a:rPr>
              <a:t>بر </a:t>
            </a:r>
            <a:r>
              <a:rPr lang="fa-IR" sz="3200" dirty="0">
                <a:cs typeface="B Nazanin" pitchFamily="2" charset="-78"/>
              </a:rPr>
              <a:t>اساس اصطلاح مشمول کننده ها می توان این گونه نتیجه گرفت که اگر بتوان</a:t>
            </a:r>
          </a:p>
          <a:p>
            <a:pPr marL="0" indent="0" algn="just" rtl="1">
              <a:buNone/>
            </a:pPr>
            <a:r>
              <a:rPr lang="fa-IR" sz="3200" dirty="0">
                <a:cs typeface="B Nazanin" pitchFamily="2" charset="-78"/>
              </a:rPr>
              <a:t>مطلبی را به یکی از مشمول کننده های ساخت شناختی فرد ربط داد، آن مطلب</a:t>
            </a:r>
          </a:p>
          <a:p>
            <a:pPr marL="0" indent="0" algn="just" rtl="1">
              <a:buNone/>
            </a:pPr>
            <a:r>
              <a:rPr lang="fa-IR" sz="3200" dirty="0">
                <a:cs typeface="B Nazanin" pitchFamily="2" charset="-78"/>
              </a:rPr>
              <a:t>معنی دار است و در غیر این صورت، مطلب معنی دار نمی باشد.</a:t>
            </a:r>
            <a:endParaRPr lang="en-US" sz="3200" dirty="0">
              <a:cs typeface="B Nazanin" pitchFamily="2" charset="-78"/>
            </a:endParaRPr>
          </a:p>
        </p:txBody>
      </p:sp>
    </p:spTree>
    <p:extLst>
      <p:ext uri="{BB962C8B-B14F-4D97-AF65-F5344CB8AC3E}">
        <p14:creationId xmlns:p14="http://schemas.microsoft.com/office/powerpoint/2010/main" val="1321348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3726" y="1248229"/>
            <a:ext cx="8915400" cy="3777622"/>
          </a:xfrm>
        </p:spPr>
        <p:txBody>
          <a:bodyPr>
            <a:normAutofit/>
          </a:bodyPr>
          <a:lstStyle/>
          <a:p>
            <a:pPr marL="0" indent="0" algn="r" rtl="1">
              <a:buNone/>
            </a:pPr>
            <a:r>
              <a:rPr lang="fa-IR" sz="3200" b="1" dirty="0">
                <a:solidFill>
                  <a:srgbClr val="FF0000"/>
                </a:solidFill>
                <a:cs typeface="B Nazanin" pitchFamily="2" charset="-78"/>
              </a:rPr>
              <a:t>انواع مشمول کننده ها</a:t>
            </a:r>
          </a:p>
          <a:p>
            <a:pPr marL="0" indent="0" algn="r" rtl="1">
              <a:buNone/>
            </a:pPr>
            <a:r>
              <a:rPr lang="fa-IR" sz="3200" dirty="0" smtClean="0">
                <a:cs typeface="B Nazanin" pitchFamily="2" charset="-78"/>
              </a:rPr>
              <a:t>آزوبل </a:t>
            </a:r>
            <a:r>
              <a:rPr lang="fa-IR" sz="3200" dirty="0">
                <a:cs typeface="B Nazanin" pitchFamily="2" charset="-78"/>
              </a:rPr>
              <a:t>دو نوع مشمول کننده را نام می برد:</a:t>
            </a:r>
          </a:p>
          <a:p>
            <a:pPr algn="r" rtl="1">
              <a:buFont typeface="Wingdings" pitchFamily="2" charset="2"/>
              <a:buChar char="ü"/>
            </a:pPr>
            <a:r>
              <a:rPr lang="fa-IR" sz="3200" dirty="0" smtClean="0">
                <a:cs typeface="B Nazanin" pitchFamily="2" charset="-78"/>
              </a:rPr>
              <a:t>مشمول </a:t>
            </a:r>
            <a:r>
              <a:rPr lang="fa-IR" sz="3200" dirty="0">
                <a:cs typeface="B Nazanin" pitchFamily="2" charset="-78"/>
              </a:rPr>
              <a:t>کننده اشتقاقی</a:t>
            </a:r>
          </a:p>
          <a:p>
            <a:pPr algn="r" rtl="1">
              <a:buFont typeface="Wingdings" pitchFamily="2" charset="2"/>
              <a:buChar char="ü"/>
            </a:pPr>
            <a:r>
              <a:rPr lang="fa-IR" sz="3200" dirty="0" smtClean="0">
                <a:cs typeface="B Nazanin" pitchFamily="2" charset="-78"/>
              </a:rPr>
              <a:t>مشمول </a:t>
            </a:r>
            <a:r>
              <a:rPr lang="fa-IR" sz="3200" dirty="0">
                <a:cs typeface="B Nazanin" pitchFamily="2" charset="-78"/>
              </a:rPr>
              <a:t>کننده همبستگی</a:t>
            </a:r>
            <a:endParaRPr lang="en-US" sz="3200" dirty="0">
              <a:cs typeface="B Nazanin" pitchFamily="2" charset="-78"/>
            </a:endParaRPr>
          </a:p>
        </p:txBody>
      </p:sp>
    </p:spTree>
    <p:extLst>
      <p:ext uri="{BB962C8B-B14F-4D97-AF65-F5344CB8AC3E}">
        <p14:creationId xmlns:p14="http://schemas.microsoft.com/office/powerpoint/2010/main" val="1252035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86" y="130627"/>
            <a:ext cx="11306628" cy="6415315"/>
          </a:xfrm>
        </p:spPr>
        <p:txBody>
          <a:bodyPr>
            <a:noAutofit/>
          </a:bodyPr>
          <a:lstStyle/>
          <a:p>
            <a:pPr marL="0" indent="0" algn="r" rtl="1">
              <a:buNone/>
            </a:pPr>
            <a:r>
              <a:rPr lang="fa-IR" sz="3200" dirty="0">
                <a:cs typeface="B Nazanin" pitchFamily="2" charset="-78"/>
              </a:rPr>
              <a:t>بر همین اساس دو نوع شمول اتفاق می افتد:</a:t>
            </a:r>
          </a:p>
          <a:p>
            <a:pPr marL="0" indent="0" algn="r" rtl="1">
              <a:buNone/>
            </a:pPr>
            <a:r>
              <a:rPr lang="fa-IR" sz="3200" dirty="0" smtClean="0">
                <a:solidFill>
                  <a:srgbClr val="FF0000"/>
                </a:solidFill>
                <a:cs typeface="B Nazanin" pitchFamily="2" charset="-78"/>
              </a:rPr>
              <a:t>شمول </a:t>
            </a:r>
            <a:r>
              <a:rPr lang="fa-IR" sz="3200" dirty="0">
                <a:solidFill>
                  <a:srgbClr val="FF0000"/>
                </a:solidFill>
                <a:cs typeface="B Nazanin" pitchFamily="2" charset="-78"/>
              </a:rPr>
              <a:t>اشتقاقی: </a:t>
            </a:r>
            <a:r>
              <a:rPr lang="fa-IR" sz="3200" dirty="0">
                <a:cs typeface="B Nazanin" pitchFamily="2" charset="-78"/>
              </a:rPr>
              <a:t>وقتی مطلب یادگیری تازه آن قدر به مطالب ساخت شناختی فرد</a:t>
            </a:r>
          </a:p>
          <a:p>
            <a:pPr marL="0" indent="0" algn="r" rtl="1">
              <a:buNone/>
            </a:pPr>
            <a:r>
              <a:rPr lang="fa-IR" sz="3200" dirty="0">
                <a:cs typeface="B Nazanin" pitchFamily="2" charset="-78"/>
              </a:rPr>
              <a:t>شباهت داشته باشد که بتوان آن را بخش مشتق شده ای از مطالب ساخت شناختی</a:t>
            </a:r>
          </a:p>
          <a:p>
            <a:pPr marL="0" indent="0" algn="r" rtl="1">
              <a:buNone/>
            </a:pPr>
            <a:r>
              <a:rPr lang="fa-IR" sz="3200" dirty="0">
                <a:cs typeface="B Nazanin" pitchFamily="2" charset="-78"/>
              </a:rPr>
              <a:t>دانست، این یادگیری را شمول اشتقاقی می نامند.</a:t>
            </a:r>
          </a:p>
          <a:p>
            <a:pPr marL="0" indent="0" algn="r" rtl="1">
              <a:buNone/>
            </a:pPr>
            <a:r>
              <a:rPr lang="fa-IR" sz="3200" b="1" dirty="0" smtClean="0">
                <a:solidFill>
                  <a:srgbClr val="00B0F0"/>
                </a:solidFill>
                <a:cs typeface="B Nazanin" pitchFamily="2" charset="-78"/>
              </a:rPr>
              <a:t>مثال:  </a:t>
            </a:r>
            <a:r>
              <a:rPr lang="fa-IR" sz="3200" dirty="0">
                <a:cs typeface="B Nazanin" pitchFamily="2" charset="-78"/>
              </a:rPr>
              <a:t>یادگیری </a:t>
            </a:r>
            <a:r>
              <a:rPr lang="fa-IR" sz="3200" dirty="0" smtClean="0">
                <a:cs typeface="B Nazanin" pitchFamily="2" charset="-78"/>
              </a:rPr>
              <a:t>اطلاعات </a:t>
            </a:r>
            <a:r>
              <a:rPr lang="fa-IR" sz="3200" dirty="0">
                <a:cs typeface="B Nazanin" pitchFamily="2" charset="-78"/>
              </a:rPr>
              <a:t>از طریق مثال های مربوط به مطلبی که </a:t>
            </a:r>
            <a:r>
              <a:rPr lang="fa-IR" sz="3200" dirty="0" smtClean="0">
                <a:cs typeface="B Nazanin" pitchFamily="2" charset="-78"/>
              </a:rPr>
              <a:t>قبلا </a:t>
            </a:r>
            <a:r>
              <a:rPr lang="fa-IR" sz="3200" dirty="0">
                <a:cs typeface="B Nazanin" pitchFamily="2" charset="-78"/>
              </a:rPr>
              <a:t>آموخته شده است.</a:t>
            </a:r>
          </a:p>
          <a:p>
            <a:pPr marL="0" indent="0" algn="r" rtl="1">
              <a:buNone/>
            </a:pPr>
            <a:r>
              <a:rPr lang="fa-IR" sz="3200" dirty="0">
                <a:cs typeface="B Nazanin" pitchFamily="2" charset="-78"/>
              </a:rPr>
              <a:t>بنابر تعبیر آزوبل" شمول اشتقاقی زمانی صورت می گیرد که مطلب مورد یادگیری مثال</a:t>
            </a:r>
          </a:p>
          <a:p>
            <a:pPr marL="0" indent="0" algn="r" rtl="1">
              <a:buNone/>
            </a:pPr>
            <a:r>
              <a:rPr lang="fa-IR" sz="3200" dirty="0">
                <a:cs typeface="B Nazanin" pitchFamily="2" charset="-78"/>
              </a:rPr>
              <a:t>مشخصی از یک مفهوم جا افتاده در ساخت شناختی باشد یا این مطلب موید و معرف</a:t>
            </a:r>
          </a:p>
          <a:p>
            <a:pPr marL="0" indent="0" algn="r" rtl="1">
              <a:buNone/>
            </a:pPr>
            <a:r>
              <a:rPr lang="fa-IR" sz="3200" dirty="0">
                <a:cs typeface="B Nazanin" pitchFamily="2" charset="-78"/>
              </a:rPr>
              <a:t>موضوع کلی </a:t>
            </a:r>
            <a:r>
              <a:rPr lang="fa-IR" sz="3200" dirty="0" smtClean="0">
                <a:cs typeface="B Nazanin" pitchFamily="2" charset="-78"/>
              </a:rPr>
              <a:t>قبلا </a:t>
            </a:r>
            <a:r>
              <a:rPr lang="fa-IR" sz="3200" dirty="0">
                <a:cs typeface="B Nazanin" pitchFamily="2" charset="-78"/>
              </a:rPr>
              <a:t>آموخته شده ای باشد. در هر یک از این دو مورد مطلب جدید مستقیما</a:t>
            </a:r>
          </a:p>
          <a:p>
            <a:pPr marL="0" indent="0" algn="r" rtl="1">
              <a:buNone/>
            </a:pPr>
            <a:r>
              <a:rPr lang="fa-IR" sz="3200" dirty="0">
                <a:cs typeface="B Nazanin" pitchFamily="2" charset="-78"/>
              </a:rPr>
              <a:t>و آشکارا قابل مشتق شدن از یک مفهوم یا موضوع کلی ساخت شناختی است.</a:t>
            </a:r>
            <a:endParaRPr lang="en-US" sz="3200" dirty="0">
              <a:cs typeface="B Nazanin" pitchFamily="2" charset="-78"/>
            </a:endParaRPr>
          </a:p>
        </p:txBody>
      </p:sp>
    </p:spTree>
    <p:extLst>
      <p:ext uri="{BB962C8B-B14F-4D97-AF65-F5344CB8AC3E}">
        <p14:creationId xmlns:p14="http://schemas.microsoft.com/office/powerpoint/2010/main" val="268180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8982" y="435429"/>
            <a:ext cx="9718903" cy="3777622"/>
          </a:xfrm>
        </p:spPr>
        <p:txBody>
          <a:bodyPr>
            <a:noAutofit/>
          </a:bodyPr>
          <a:lstStyle/>
          <a:p>
            <a:pPr marL="0" indent="0" algn="r" rtl="1">
              <a:lnSpc>
                <a:spcPct val="150000"/>
              </a:lnSpc>
              <a:buNone/>
            </a:pPr>
            <a:r>
              <a:rPr lang="fa-IR" sz="3200" dirty="0">
                <a:solidFill>
                  <a:srgbClr val="FF0000"/>
                </a:solidFill>
                <a:cs typeface="B Nazanin" pitchFamily="2" charset="-78"/>
              </a:rPr>
              <a:t>شمول همبستگی: </a:t>
            </a:r>
            <a:r>
              <a:rPr lang="fa-IR" sz="3200" dirty="0">
                <a:cs typeface="B Nazanin" pitchFamily="2" charset="-78"/>
              </a:rPr>
              <a:t>اگر مطلب تازه، مورد خاصی از مفاهیم موجود در ساخت</a:t>
            </a:r>
          </a:p>
          <a:p>
            <a:pPr marL="0" indent="0" algn="r" rtl="1">
              <a:lnSpc>
                <a:spcPct val="150000"/>
              </a:lnSpc>
              <a:buNone/>
            </a:pPr>
            <a:r>
              <a:rPr lang="fa-IR" sz="3200" dirty="0">
                <a:cs typeface="B Nazanin" pitchFamily="2" charset="-78"/>
              </a:rPr>
              <a:t>شناختی نباشد اما، بتوان آن را به ساخت شناختی ربط داد، یادگیری از طریق</a:t>
            </a:r>
          </a:p>
          <a:p>
            <a:pPr marL="0" indent="0" algn="r" rtl="1">
              <a:lnSpc>
                <a:spcPct val="150000"/>
              </a:lnSpc>
              <a:buNone/>
            </a:pPr>
            <a:r>
              <a:rPr lang="fa-IR" sz="3200" dirty="0">
                <a:cs typeface="B Nazanin" pitchFamily="2" charset="-78"/>
              </a:rPr>
              <a:t>شمول همبستگی اتفاق می افتد.</a:t>
            </a:r>
          </a:p>
          <a:p>
            <a:pPr marL="0" indent="0" algn="r" rtl="1">
              <a:lnSpc>
                <a:spcPct val="150000"/>
              </a:lnSpc>
              <a:buNone/>
            </a:pPr>
            <a:r>
              <a:rPr lang="fa-IR" sz="3200" b="1" dirty="0" smtClean="0">
                <a:solidFill>
                  <a:srgbClr val="00B0F0"/>
                </a:solidFill>
                <a:cs typeface="B Nazanin" pitchFamily="2" charset="-78"/>
              </a:rPr>
              <a:t>مثال: </a:t>
            </a:r>
            <a:r>
              <a:rPr lang="fa-IR" sz="3200" dirty="0">
                <a:cs typeface="B Nazanin" pitchFamily="2" charset="-78"/>
              </a:rPr>
              <a:t>قبال با مفاهیم یادگیری آشنا شده باشند و حاال با مفاهیم تازه تری از</a:t>
            </a:r>
          </a:p>
          <a:p>
            <a:pPr marL="0" indent="0" algn="r" rtl="1">
              <a:lnSpc>
                <a:spcPct val="150000"/>
              </a:lnSpc>
              <a:buNone/>
            </a:pPr>
            <a:r>
              <a:rPr lang="fa-IR" sz="3200" dirty="0">
                <a:cs typeface="B Nazanin" pitchFamily="2" charset="-78"/>
              </a:rPr>
              <a:t>یادگیری صحبت شود. به اعتقاد آزوبل به طور معمول یادگیری از طریق شمول</a:t>
            </a:r>
          </a:p>
          <a:p>
            <a:pPr marL="0" indent="0" algn="r" rtl="1">
              <a:lnSpc>
                <a:spcPct val="150000"/>
              </a:lnSpc>
              <a:buNone/>
            </a:pPr>
            <a:r>
              <a:rPr lang="fa-IR" sz="3200" dirty="0">
                <a:cs typeface="B Nazanin" pitchFamily="2" charset="-78"/>
              </a:rPr>
              <a:t>همبستگی اتفاق می افتد تا از طریق شمول اشتقاقی.</a:t>
            </a:r>
            <a:endParaRPr lang="en-US" sz="3200" dirty="0">
              <a:cs typeface="B Nazanin" pitchFamily="2" charset="-78"/>
            </a:endParaRPr>
          </a:p>
        </p:txBody>
      </p:sp>
    </p:spTree>
    <p:extLst>
      <p:ext uri="{BB962C8B-B14F-4D97-AF65-F5344CB8AC3E}">
        <p14:creationId xmlns:p14="http://schemas.microsoft.com/office/powerpoint/2010/main" val="3410484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3" y="261256"/>
            <a:ext cx="10479313" cy="6596743"/>
          </a:xfrm>
        </p:spPr>
        <p:txBody>
          <a:bodyPr>
            <a:noAutofit/>
          </a:bodyPr>
          <a:lstStyle/>
          <a:p>
            <a:pPr marL="0" indent="0" algn="just" rtl="1">
              <a:buNone/>
            </a:pPr>
            <a:r>
              <a:rPr lang="fa-IR" sz="3200" dirty="0">
                <a:cs typeface="B Nazanin" pitchFamily="2" charset="-78"/>
              </a:rPr>
              <a:t>آزوبل نوع دیگری از شمول را مطرح می کند که </a:t>
            </a:r>
            <a:r>
              <a:rPr lang="fa-IR" sz="3200" b="1" dirty="0">
                <a:solidFill>
                  <a:srgbClr val="FF0000"/>
                </a:solidFill>
                <a:cs typeface="B Nazanin" pitchFamily="2" charset="-78"/>
              </a:rPr>
              <a:t>شمول زوالی </a:t>
            </a:r>
            <a:r>
              <a:rPr lang="fa-IR" sz="3200" dirty="0">
                <a:cs typeface="B Nazanin" pitchFamily="2" charset="-78"/>
              </a:rPr>
              <a:t>نام دارد.</a:t>
            </a:r>
          </a:p>
          <a:p>
            <a:pPr marL="0" indent="0" algn="just" rtl="1">
              <a:buNone/>
            </a:pPr>
            <a:r>
              <a:rPr lang="fa-IR" sz="3200" dirty="0" smtClean="0">
                <a:solidFill>
                  <a:srgbClr val="FF0000"/>
                </a:solidFill>
                <a:cs typeface="B Nazanin" pitchFamily="2" charset="-78"/>
              </a:rPr>
              <a:t>شمول </a:t>
            </a:r>
            <a:r>
              <a:rPr lang="fa-IR" sz="3200" dirty="0">
                <a:solidFill>
                  <a:srgbClr val="FF0000"/>
                </a:solidFill>
                <a:cs typeface="B Nazanin" pitchFamily="2" charset="-78"/>
              </a:rPr>
              <a:t>زوالی: </a:t>
            </a:r>
            <a:r>
              <a:rPr lang="fa-IR" sz="3200" dirty="0">
                <a:cs typeface="B Nazanin" pitchFamily="2" charset="-78"/>
              </a:rPr>
              <a:t>یادگیرنده بعد از آن که مطلبی را تحت شمول جذب ساخت شناختی </a:t>
            </a:r>
            <a:r>
              <a:rPr lang="fa-IR" sz="3200" dirty="0" smtClean="0">
                <a:cs typeface="B Nazanin" pitchFamily="2" charset="-78"/>
              </a:rPr>
              <a:t>خود کرد</a:t>
            </a:r>
            <a:r>
              <a:rPr lang="fa-IR" sz="3200" dirty="0">
                <a:cs typeface="B Nazanin" pitchFamily="2" charset="-78"/>
              </a:rPr>
              <a:t>، مطلب به تدریج به ساخت شناختی که جذب آن شده است شبیه می شود.</a:t>
            </a:r>
          </a:p>
          <a:p>
            <a:pPr marL="0" indent="0" algn="just" rtl="1">
              <a:buNone/>
            </a:pPr>
            <a:r>
              <a:rPr lang="fa-IR" sz="3200" dirty="0" smtClean="0">
                <a:cs typeface="B Nazanin" pitchFamily="2" charset="-78"/>
              </a:rPr>
              <a:t>تا </a:t>
            </a:r>
            <a:r>
              <a:rPr lang="fa-IR" sz="3200" dirty="0">
                <a:cs typeface="B Nazanin" pitchFamily="2" charset="-78"/>
              </a:rPr>
              <a:t>وقتی که مطلب جدید از سایر مطالب موجود در ساخت شناختی که به آن جذب </a:t>
            </a:r>
            <a:r>
              <a:rPr lang="fa-IR" sz="3200" dirty="0" smtClean="0">
                <a:cs typeface="B Nazanin" pitchFamily="2" charset="-78"/>
              </a:rPr>
              <a:t>شد قابل </a:t>
            </a:r>
            <a:r>
              <a:rPr lang="fa-IR" sz="3200" dirty="0">
                <a:cs typeface="B Nazanin" pitchFamily="2" charset="-78"/>
              </a:rPr>
              <a:t>تمییز باشد، یادآوری مطلب امکان پذیر است اما، اگر این مطلب زمان زیادی </a:t>
            </a:r>
            <a:r>
              <a:rPr lang="fa-IR" sz="3200" dirty="0" smtClean="0">
                <a:cs typeface="B Nazanin" pitchFamily="2" charset="-78"/>
              </a:rPr>
              <a:t>مورد استفاده </a:t>
            </a:r>
            <a:r>
              <a:rPr lang="fa-IR" sz="3200" dirty="0">
                <a:cs typeface="B Nazanin" pitchFamily="2" charset="-78"/>
              </a:rPr>
              <a:t>قرار نگیرد، ویژگی های آن در سایر مطالب کلی تر ساخت شناختی گم می </a:t>
            </a:r>
            <a:r>
              <a:rPr lang="fa-IR" sz="3200" dirty="0" smtClean="0">
                <a:cs typeface="B Nazanin" pitchFamily="2" charset="-78"/>
              </a:rPr>
              <a:t>شود و </a:t>
            </a:r>
            <a:r>
              <a:rPr lang="fa-IR" sz="3200" dirty="0">
                <a:cs typeface="B Nazanin" pitchFamily="2" charset="-78"/>
              </a:rPr>
              <a:t>دیگر قابل یادآوری نیست.</a:t>
            </a:r>
            <a:endParaRPr lang="en-US" sz="3200" dirty="0">
              <a:cs typeface="B Nazanin" pitchFamily="2" charset="-78"/>
            </a:endParaRPr>
          </a:p>
        </p:txBody>
      </p:sp>
    </p:spTree>
    <p:extLst>
      <p:ext uri="{BB962C8B-B14F-4D97-AF65-F5344CB8AC3E}">
        <p14:creationId xmlns:p14="http://schemas.microsoft.com/office/powerpoint/2010/main" val="40867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983" y="551543"/>
            <a:ext cx="8915400" cy="3777622"/>
          </a:xfrm>
        </p:spPr>
        <p:txBody>
          <a:bodyPr>
            <a:noAutofit/>
          </a:bodyPr>
          <a:lstStyle/>
          <a:p>
            <a:pPr marL="0" indent="0" algn="just" rtl="1">
              <a:lnSpc>
                <a:spcPct val="150000"/>
              </a:lnSpc>
              <a:buNone/>
            </a:pPr>
            <a:r>
              <a:rPr lang="fa-IR" sz="3200" dirty="0">
                <a:cs typeface="B Nazanin" pitchFamily="2" charset="-78"/>
              </a:rPr>
              <a:t>بنابراین نظریه، مطالب یادگرفته شده ابتدا قابل بازخوانی است اما، عدم</a:t>
            </a:r>
          </a:p>
          <a:p>
            <a:pPr marL="0" indent="0" algn="just" rtl="1">
              <a:lnSpc>
                <a:spcPct val="150000"/>
              </a:lnSpc>
              <a:buNone/>
            </a:pPr>
            <a:r>
              <a:rPr lang="fa-IR" sz="3200" dirty="0">
                <a:cs typeface="B Nazanin" pitchFamily="2" charset="-78"/>
              </a:rPr>
              <a:t>استفاده </a:t>
            </a:r>
            <a:r>
              <a:rPr lang="fa-IR" sz="3200" dirty="0" smtClean="0">
                <a:cs typeface="B Nazanin" pitchFamily="2" charset="-78"/>
              </a:rPr>
              <a:t>طولانی </a:t>
            </a:r>
            <a:r>
              <a:rPr lang="fa-IR" sz="3200" dirty="0">
                <a:cs typeface="B Nazanin" pitchFamily="2" charset="-78"/>
              </a:rPr>
              <a:t>مدت دیگر قابل بازخوانی نیست اما، می توان آن را باز </a:t>
            </a:r>
            <a:r>
              <a:rPr lang="fa-IR" sz="3200" dirty="0" smtClean="0">
                <a:cs typeface="B Nazanin" pitchFamily="2" charset="-78"/>
              </a:rPr>
              <a:t>شناسی کرد </a:t>
            </a:r>
            <a:r>
              <a:rPr lang="fa-IR" sz="3200" dirty="0">
                <a:cs typeface="B Nazanin" pitchFamily="2" charset="-78"/>
              </a:rPr>
              <a:t>و اگر باز هم بدون استفاده قرار گیرد، نه قابل باز خوانی است نه </a:t>
            </a:r>
            <a:r>
              <a:rPr lang="fa-IR" sz="3200" dirty="0" smtClean="0">
                <a:cs typeface="B Nazanin" pitchFamily="2" charset="-78"/>
              </a:rPr>
              <a:t>بازشناسی اما</a:t>
            </a:r>
            <a:r>
              <a:rPr lang="fa-IR" sz="3200" dirty="0">
                <a:cs typeface="B Nazanin" pitchFamily="2" charset="-78"/>
              </a:rPr>
              <a:t>، در یادگیری مجدد یا بازآموزی زودتر از مطالب یاد گرفته نشده، </a:t>
            </a:r>
            <a:r>
              <a:rPr lang="fa-IR" sz="3200" dirty="0" smtClean="0">
                <a:cs typeface="B Nazanin" pitchFamily="2" charset="-78"/>
              </a:rPr>
              <a:t>آموخته می </a:t>
            </a:r>
            <a:r>
              <a:rPr lang="fa-IR" sz="3200" dirty="0">
                <a:cs typeface="B Nazanin" pitchFamily="2" charset="-78"/>
              </a:rPr>
              <a:t>شود. به این فرآیند شمول زوالی می گویند.</a:t>
            </a:r>
            <a:endParaRPr lang="en-US" sz="3200" dirty="0">
              <a:cs typeface="B Nazanin" pitchFamily="2" charset="-78"/>
            </a:endParaRPr>
          </a:p>
        </p:txBody>
      </p:sp>
    </p:spTree>
    <p:extLst>
      <p:ext uri="{BB962C8B-B14F-4D97-AF65-F5344CB8AC3E}">
        <p14:creationId xmlns:p14="http://schemas.microsoft.com/office/powerpoint/2010/main" val="415232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6378" y="0"/>
            <a:ext cx="10058399" cy="7290148"/>
          </a:xfrm>
        </p:spPr>
        <p:txBody>
          <a:bodyPr>
            <a:noAutofit/>
          </a:bodyPr>
          <a:lstStyle/>
          <a:p>
            <a:pPr marL="0" indent="0" algn="just" rtl="1">
              <a:buNone/>
            </a:pPr>
            <a:r>
              <a:rPr lang="fa-IR" sz="3200" b="1" dirty="0">
                <a:solidFill>
                  <a:srgbClr val="FF0000"/>
                </a:solidFill>
                <a:cs typeface="B Nazanin" pitchFamily="2" charset="-78"/>
              </a:rPr>
              <a:t>نظریه یادگیری </a:t>
            </a:r>
            <a:r>
              <a:rPr lang="fa-IR" sz="3200" b="1" dirty="0" smtClean="0">
                <a:solidFill>
                  <a:srgbClr val="FF0000"/>
                </a:solidFill>
                <a:cs typeface="B Nazanin" pitchFamily="2" charset="-78"/>
              </a:rPr>
              <a:t>گشتالت</a:t>
            </a:r>
            <a:endParaRPr lang="fa-IR" sz="3200" b="1" dirty="0">
              <a:solidFill>
                <a:srgbClr val="FF0000"/>
              </a:solidFill>
              <a:cs typeface="B Nazanin" pitchFamily="2" charset="-78"/>
            </a:endParaRPr>
          </a:p>
          <a:p>
            <a:pPr marL="0" indent="0" algn="just" rtl="1">
              <a:buNone/>
            </a:pPr>
            <a:r>
              <a:rPr lang="fa-IR" sz="3200" dirty="0" smtClean="0">
                <a:cs typeface="B Nazanin" pitchFamily="2" charset="-78"/>
              </a:rPr>
              <a:t>بنیان </a:t>
            </a:r>
            <a:r>
              <a:rPr lang="fa-IR" sz="3200" dirty="0">
                <a:cs typeface="B Nazanin" pitchFamily="2" charset="-78"/>
              </a:rPr>
              <a:t>گذار روان شناسی گشتالت دانشمند آلمانی ماکس ورتایمر است که درباره مسائل مربوط به یادگیری و ادراک به پژوهش و نظریه پردازی </a:t>
            </a:r>
            <a:r>
              <a:rPr lang="fa-IR" sz="3200" dirty="0" smtClean="0">
                <a:cs typeface="B Nazanin" pitchFamily="2" charset="-78"/>
              </a:rPr>
              <a:t>پرداخت. </a:t>
            </a:r>
            <a:r>
              <a:rPr lang="fa-IR" sz="3200" dirty="0">
                <a:cs typeface="B Nazanin" pitchFamily="2" charset="-78"/>
              </a:rPr>
              <a:t>روان شناسی گشتالت را می توان سردسته نظریه های روان شناختی پس از آن دانست زیرا همه نظریه های شناختی که بعد از آن به وجود آمدند به گونه ای از آن تاثیر پذیرفته </a:t>
            </a:r>
            <a:r>
              <a:rPr lang="fa-IR" sz="3200" dirty="0" smtClean="0">
                <a:cs typeface="B Nazanin" pitchFamily="2" charset="-78"/>
              </a:rPr>
              <a:t>اند.</a:t>
            </a:r>
            <a:endParaRPr lang="fa-IR" sz="3200" dirty="0">
              <a:cs typeface="B Nazanin" pitchFamily="2" charset="-78"/>
            </a:endParaRPr>
          </a:p>
          <a:p>
            <a:pPr marL="0" indent="0" algn="just" rtl="1">
              <a:buNone/>
            </a:pPr>
            <a:r>
              <a:rPr lang="fa-IR" sz="3200" b="1" dirty="0" smtClean="0">
                <a:solidFill>
                  <a:srgbClr val="FF0000"/>
                </a:solidFill>
                <a:cs typeface="B Nazanin" pitchFamily="2" charset="-78"/>
              </a:rPr>
              <a:t>تعریف </a:t>
            </a:r>
            <a:r>
              <a:rPr lang="fa-IR" sz="3200" b="1" dirty="0">
                <a:solidFill>
                  <a:srgbClr val="FF0000"/>
                </a:solidFill>
                <a:cs typeface="B Nazanin" pitchFamily="2" charset="-78"/>
              </a:rPr>
              <a:t>مفهوم گشتالت :</a:t>
            </a:r>
          </a:p>
          <a:p>
            <a:pPr marL="0" indent="0" algn="just" rtl="1">
              <a:buNone/>
            </a:pPr>
            <a:r>
              <a:rPr lang="fa-IR" sz="3200" dirty="0" smtClean="0">
                <a:cs typeface="B Nazanin" pitchFamily="2" charset="-78"/>
              </a:rPr>
              <a:t>گشتالت </a:t>
            </a:r>
            <a:r>
              <a:rPr lang="fa-IR" sz="3200" dirty="0">
                <a:cs typeface="B Nazanin" pitchFamily="2" charset="-78"/>
              </a:rPr>
              <a:t>: شکل ، انگاره یا طرح – اما این اصطلاح برای گشتالتی ها بیش </a:t>
            </a:r>
            <a:r>
              <a:rPr lang="fa-IR" sz="3200" dirty="0" smtClean="0">
                <a:cs typeface="B Nazanin" pitchFamily="2" charset="-78"/>
              </a:rPr>
              <a:t>از </a:t>
            </a:r>
            <a:r>
              <a:rPr lang="fa-IR" sz="3200" dirty="0">
                <a:cs typeface="B Nazanin" pitchFamily="2" charset="-78"/>
              </a:rPr>
              <a:t>اینها معنی می دهد و معنی </a:t>
            </a:r>
            <a:r>
              <a:rPr lang="fa-IR" sz="3200" dirty="0" smtClean="0">
                <a:cs typeface="B Nazanin" pitchFamily="2" charset="-78"/>
              </a:rPr>
              <a:t>آن: </a:t>
            </a:r>
            <a:r>
              <a:rPr lang="fa-IR" sz="3200" u="sng" dirty="0">
                <a:solidFill>
                  <a:srgbClr val="FF0000"/>
                </a:solidFill>
                <a:cs typeface="B Nazanin" pitchFamily="2" charset="-78"/>
              </a:rPr>
              <a:t>کل از اجزای تشکیل دهنده آن بیشتر </a:t>
            </a:r>
            <a:r>
              <a:rPr lang="fa-IR" sz="3200" u="sng" dirty="0" smtClean="0">
                <a:solidFill>
                  <a:srgbClr val="FF0000"/>
                </a:solidFill>
                <a:cs typeface="B Nazanin" pitchFamily="2" charset="-78"/>
              </a:rPr>
              <a:t>است.</a:t>
            </a:r>
            <a:endParaRPr lang="fa-IR" sz="3200" u="sng" dirty="0">
              <a:solidFill>
                <a:srgbClr val="FF0000"/>
              </a:solidFill>
              <a:cs typeface="B Nazanin" pitchFamily="2" charset="-78"/>
            </a:endParaRPr>
          </a:p>
          <a:p>
            <a:pPr marL="0" indent="0" algn="just" rtl="1">
              <a:buNone/>
            </a:pPr>
            <a:r>
              <a:rPr lang="fa-IR" sz="3200" dirty="0" smtClean="0">
                <a:cs typeface="B Nazanin" pitchFamily="2" charset="-78"/>
              </a:rPr>
              <a:t>به عنوان مثال گرداب </a:t>
            </a:r>
            <a:r>
              <a:rPr lang="fa-IR" sz="3200" dirty="0">
                <a:cs typeface="B Nazanin" pitchFamily="2" charset="-78"/>
              </a:rPr>
              <a:t>نمونه ای از گشالت </a:t>
            </a:r>
            <a:r>
              <a:rPr lang="fa-IR" sz="3200" dirty="0" smtClean="0">
                <a:cs typeface="B Nazanin" pitchFamily="2" charset="-78"/>
              </a:rPr>
              <a:t>است، </a:t>
            </a:r>
            <a:r>
              <a:rPr lang="fa-IR" sz="3200" dirty="0">
                <a:cs typeface="B Nazanin" pitchFamily="2" charset="-78"/>
              </a:rPr>
              <a:t>قطره های آبی که </a:t>
            </a:r>
            <a:r>
              <a:rPr lang="fa-IR" sz="3200" dirty="0" smtClean="0">
                <a:cs typeface="B Nazanin" pitchFamily="2" charset="-78"/>
              </a:rPr>
              <a:t>گرداب از </a:t>
            </a:r>
            <a:r>
              <a:rPr lang="fa-IR" sz="3200" dirty="0">
                <a:cs typeface="B Nazanin" pitchFamily="2" charset="-78"/>
              </a:rPr>
              <a:t>آن ها تشکیل می شود به تنهایی معرف گرداب نیستند بلکه نوع حرکت آن در گرداب معرف گرداب </a:t>
            </a:r>
            <a:r>
              <a:rPr lang="fa-IR" sz="3200" dirty="0" smtClean="0">
                <a:cs typeface="B Nazanin" pitchFamily="2" charset="-78"/>
              </a:rPr>
              <a:t>است.</a:t>
            </a:r>
            <a:endParaRPr lang="en-US" sz="3200" dirty="0">
              <a:cs typeface="B Nazanin" pitchFamily="2" charset="-78"/>
            </a:endParaRPr>
          </a:p>
        </p:txBody>
      </p:sp>
    </p:spTree>
    <p:extLst>
      <p:ext uri="{BB962C8B-B14F-4D97-AF65-F5344CB8AC3E}">
        <p14:creationId xmlns:p14="http://schemas.microsoft.com/office/powerpoint/2010/main" val="3615467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983" y="290286"/>
            <a:ext cx="9501188" cy="3777622"/>
          </a:xfrm>
        </p:spPr>
        <p:txBody>
          <a:bodyPr>
            <a:noAutofit/>
          </a:bodyPr>
          <a:lstStyle/>
          <a:p>
            <a:pPr marL="0" indent="0" algn="just" rtl="1">
              <a:lnSpc>
                <a:spcPct val="200000"/>
              </a:lnSpc>
              <a:buNone/>
            </a:pPr>
            <a:r>
              <a:rPr lang="fa-IR" sz="3200" dirty="0" smtClean="0">
                <a:cs typeface="B Nazanin" pitchFamily="2" charset="-78"/>
              </a:rPr>
              <a:t>پس </a:t>
            </a:r>
            <a:r>
              <a:rPr lang="fa-IR" sz="3200" dirty="0">
                <a:cs typeface="B Nazanin" pitchFamily="2" charset="-78"/>
              </a:rPr>
              <a:t>شمول زوالی عبارت است "از زوال هویت و </a:t>
            </a:r>
            <a:r>
              <a:rPr lang="fa-IR" sz="3200" dirty="0" smtClean="0">
                <a:cs typeface="B Nazanin" pitchFamily="2" charset="-78"/>
              </a:rPr>
              <a:t>استقلال </a:t>
            </a:r>
            <a:r>
              <a:rPr lang="fa-IR" sz="3200" dirty="0">
                <a:cs typeface="B Nazanin" pitchFamily="2" charset="-78"/>
              </a:rPr>
              <a:t>مطلب یاد گرفته </a:t>
            </a:r>
            <a:r>
              <a:rPr lang="fa-IR" sz="3200" dirty="0" smtClean="0">
                <a:cs typeface="B Nazanin" pitchFamily="2" charset="-78"/>
              </a:rPr>
              <a:t>شده بر </a:t>
            </a:r>
            <a:r>
              <a:rPr lang="fa-IR" sz="3200" dirty="0">
                <a:cs typeface="B Nazanin" pitchFamily="2" charset="-78"/>
              </a:rPr>
              <a:t>اثر مرور زمان". به نظر آزوبل کار شمول زوالی کم کردن بار حافظه و </a:t>
            </a:r>
            <a:r>
              <a:rPr lang="fa-IR" sz="3200" dirty="0" smtClean="0">
                <a:cs typeface="B Nazanin" pitchFamily="2" charset="-78"/>
              </a:rPr>
              <a:t>افزایش کارایی </a:t>
            </a:r>
            <a:r>
              <a:rPr lang="fa-IR" sz="3200" dirty="0">
                <a:cs typeface="B Nazanin" pitchFamily="2" charset="-78"/>
              </a:rPr>
              <a:t>ساخت شناختی است. نتیجه این که آزوبل یادگیری را با </a:t>
            </a:r>
            <a:r>
              <a:rPr lang="fa-IR" sz="3200" dirty="0" smtClean="0">
                <a:cs typeface="B Nazanin" pitchFamily="2" charset="-78"/>
              </a:rPr>
              <a:t>فرآیندهای شمول </a:t>
            </a:r>
            <a:r>
              <a:rPr lang="fa-IR" sz="3200" dirty="0">
                <a:cs typeface="B Nazanin" pitchFamily="2" charset="-78"/>
              </a:rPr>
              <a:t>اشتقاقی و شمول همبستگی و فراموشی را با فرآیند شمول زوالی </a:t>
            </a:r>
            <a:r>
              <a:rPr lang="fa-IR" sz="3200" dirty="0" smtClean="0">
                <a:cs typeface="B Nazanin" pitchFamily="2" charset="-78"/>
              </a:rPr>
              <a:t>توجیه می </a:t>
            </a:r>
            <a:r>
              <a:rPr lang="fa-IR" sz="3200" dirty="0">
                <a:cs typeface="B Nazanin" pitchFamily="2" charset="-78"/>
              </a:rPr>
              <a:t>کند.</a:t>
            </a:r>
            <a:endParaRPr lang="en-US" sz="3200" dirty="0">
              <a:cs typeface="B Nazanin" pitchFamily="2" charset="-78"/>
            </a:endParaRPr>
          </a:p>
        </p:txBody>
      </p:sp>
    </p:spTree>
    <p:extLst>
      <p:ext uri="{BB962C8B-B14F-4D97-AF65-F5344CB8AC3E}">
        <p14:creationId xmlns:p14="http://schemas.microsoft.com/office/powerpoint/2010/main" val="2985148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3943" y="275771"/>
            <a:ext cx="10072914" cy="5965371"/>
          </a:xfrm>
        </p:spPr>
        <p:txBody>
          <a:bodyPr>
            <a:noAutofit/>
          </a:bodyPr>
          <a:lstStyle/>
          <a:p>
            <a:pPr marL="0" indent="0" algn="r" rtl="1">
              <a:lnSpc>
                <a:spcPct val="150000"/>
              </a:lnSpc>
              <a:buNone/>
            </a:pPr>
            <a:r>
              <a:rPr lang="fa-IR" sz="3200" b="1" dirty="0">
                <a:solidFill>
                  <a:srgbClr val="FF0000"/>
                </a:solidFill>
                <a:cs typeface="B Nazanin" pitchFamily="2" charset="-78"/>
              </a:rPr>
              <a:t>کاربردهای آموزشی نظريه يادگیری </a:t>
            </a:r>
            <a:r>
              <a:rPr lang="fa-IR" sz="3200" b="1" dirty="0" smtClean="0">
                <a:solidFill>
                  <a:srgbClr val="FF0000"/>
                </a:solidFill>
                <a:cs typeface="B Nazanin" pitchFamily="2" charset="-78"/>
              </a:rPr>
              <a:t>آزوبل</a:t>
            </a:r>
          </a:p>
          <a:p>
            <a:pPr marL="0" indent="0" algn="r" rtl="1">
              <a:lnSpc>
                <a:spcPct val="150000"/>
              </a:lnSpc>
              <a:buNone/>
            </a:pPr>
            <a:r>
              <a:rPr lang="fa-IR" sz="3200" dirty="0">
                <a:cs typeface="B Nazanin" pitchFamily="2" charset="-78"/>
              </a:rPr>
              <a:t>کنترل عوامل موثر در یادگیری و یادداری مطالب معنی دار: مهم ترین عامل</a:t>
            </a:r>
          </a:p>
          <a:p>
            <a:pPr marL="0" indent="0" algn="r" rtl="1">
              <a:lnSpc>
                <a:spcPct val="150000"/>
              </a:lnSpc>
              <a:buNone/>
            </a:pPr>
            <a:r>
              <a:rPr lang="fa-IR" sz="3200" dirty="0">
                <a:cs typeface="B Nazanin" pitchFamily="2" charset="-78"/>
              </a:rPr>
              <a:t>موثر بر یادگیری و یادداری مطالب جدید ساخت شناختی یادگیرنده در زمان</a:t>
            </a:r>
          </a:p>
          <a:p>
            <a:pPr marL="0" indent="0" algn="r" rtl="1">
              <a:lnSpc>
                <a:spcPct val="150000"/>
              </a:lnSpc>
              <a:buNone/>
            </a:pPr>
            <a:r>
              <a:rPr lang="fa-IR" sz="3200" dirty="0">
                <a:cs typeface="B Nazanin" pitchFamily="2" charset="-78"/>
              </a:rPr>
              <a:t>یادگیری است. عواملی نظیر سازمان، ثبات و روشنی دانش یادگیرنده در یک</a:t>
            </a:r>
          </a:p>
          <a:p>
            <a:pPr marL="0" indent="0" algn="r" rtl="1">
              <a:lnSpc>
                <a:spcPct val="150000"/>
              </a:lnSpc>
              <a:buNone/>
            </a:pPr>
            <a:r>
              <a:rPr lang="fa-IR" sz="3200" dirty="0">
                <a:cs typeface="B Nazanin" pitchFamily="2" charset="-78"/>
              </a:rPr>
              <a:t>زمینه مشخص در لحظه یادگیری سبب بهبود ساخت شناختی و به دنبال آن</a:t>
            </a:r>
          </a:p>
          <a:p>
            <a:pPr marL="0" indent="0" algn="r" rtl="1">
              <a:lnSpc>
                <a:spcPct val="150000"/>
              </a:lnSpc>
              <a:buNone/>
            </a:pPr>
            <a:r>
              <a:rPr lang="fa-IR" sz="3200" dirty="0" smtClean="0">
                <a:cs typeface="B Nazanin" pitchFamily="2" charset="-78"/>
              </a:rPr>
              <a:t>افزایش کیفیت </a:t>
            </a:r>
            <a:r>
              <a:rPr lang="fa-IR" sz="3200" dirty="0">
                <a:cs typeface="B Nazanin" pitchFamily="2" charset="-78"/>
              </a:rPr>
              <a:t>یادگیری و یادداری می شود.</a:t>
            </a:r>
            <a:endParaRPr lang="en-US" sz="3200" dirty="0">
              <a:cs typeface="B Nazanin" pitchFamily="2" charset="-78"/>
            </a:endParaRPr>
          </a:p>
        </p:txBody>
      </p:sp>
    </p:spTree>
    <p:extLst>
      <p:ext uri="{BB962C8B-B14F-4D97-AF65-F5344CB8AC3E}">
        <p14:creationId xmlns:p14="http://schemas.microsoft.com/office/powerpoint/2010/main" val="2759427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343" y="0"/>
            <a:ext cx="10566400" cy="6727373"/>
          </a:xfrm>
        </p:spPr>
        <p:txBody>
          <a:bodyPr>
            <a:noAutofit/>
          </a:bodyPr>
          <a:lstStyle/>
          <a:p>
            <a:pPr marL="0" indent="0" algn="just" rtl="1">
              <a:lnSpc>
                <a:spcPct val="150000"/>
              </a:lnSpc>
              <a:buNone/>
            </a:pPr>
            <a:r>
              <a:rPr lang="fa-IR" sz="3200" b="1" dirty="0">
                <a:solidFill>
                  <a:srgbClr val="FF0000"/>
                </a:solidFill>
                <a:cs typeface="B Nazanin" pitchFamily="2" charset="-78"/>
              </a:rPr>
              <a:t>کنترل عوامل موثر در یادگیری و یادداری مطالب معنی دار:</a:t>
            </a:r>
          </a:p>
          <a:p>
            <a:pPr marL="0" indent="0" algn="just" rtl="1">
              <a:lnSpc>
                <a:spcPct val="150000"/>
              </a:lnSpc>
              <a:buNone/>
            </a:pPr>
            <a:r>
              <a:rPr lang="fa-IR" sz="3200" dirty="0" smtClean="0">
                <a:cs typeface="B Nazanin" pitchFamily="2" charset="-78"/>
              </a:rPr>
              <a:t>یعنی </a:t>
            </a:r>
            <a:r>
              <a:rPr lang="fa-IR" sz="3200" dirty="0">
                <a:cs typeface="B Nazanin" pitchFamily="2" charset="-78"/>
              </a:rPr>
              <a:t>اگر در لحظه آموزش ساخت شناختی یادگیرنده در زمینه مطلب </a:t>
            </a:r>
            <a:r>
              <a:rPr lang="fa-IR" sz="3200" dirty="0" smtClean="0">
                <a:cs typeface="B Nazanin" pitchFamily="2" charset="-78"/>
              </a:rPr>
              <a:t>مورد آموزش </a:t>
            </a:r>
            <a:r>
              <a:rPr lang="fa-IR" sz="3200" dirty="0">
                <a:cs typeface="B Nazanin" pitchFamily="2" charset="-78"/>
              </a:rPr>
              <a:t>سازمان یافته باشد، باثبات، واضح و روشن باشد، یادگیری مطالب </a:t>
            </a:r>
            <a:r>
              <a:rPr lang="fa-IR" sz="3200" dirty="0" smtClean="0">
                <a:cs typeface="B Nazanin" pitchFamily="2" charset="-78"/>
              </a:rPr>
              <a:t>تازه به </a:t>
            </a:r>
            <a:r>
              <a:rPr lang="fa-IR" sz="3200" dirty="0">
                <a:cs typeface="B Nazanin" pitchFamily="2" charset="-78"/>
              </a:rPr>
              <a:t>صورت معنی دار راحت تر است و بیشتر در حافظه نگهداری می شودو </a:t>
            </a:r>
            <a:r>
              <a:rPr lang="fa-IR" sz="3200" dirty="0" smtClean="0">
                <a:cs typeface="B Nazanin" pitchFamily="2" charset="-78"/>
              </a:rPr>
              <a:t>برعکس.</a:t>
            </a:r>
          </a:p>
          <a:p>
            <a:pPr marL="0" indent="0" algn="just" rtl="1">
              <a:lnSpc>
                <a:spcPct val="150000"/>
              </a:lnSpc>
              <a:buNone/>
            </a:pPr>
            <a:r>
              <a:rPr lang="fa-IR" sz="3200" dirty="0" smtClean="0">
                <a:cs typeface="B Nazanin" pitchFamily="2" charset="-78"/>
              </a:rPr>
              <a:t>پس </a:t>
            </a:r>
            <a:r>
              <a:rPr lang="fa-IR" sz="3200" dirty="0">
                <a:cs typeface="B Nazanin" pitchFamily="2" charset="-78"/>
              </a:rPr>
              <a:t>معلم می تواند با سازماندهی و ایجاد نظم در مطالب ارائه شده خودبه </a:t>
            </a:r>
            <a:r>
              <a:rPr lang="fa-IR" sz="3200" dirty="0" smtClean="0">
                <a:cs typeface="B Nazanin" pitchFamily="2" charset="-78"/>
              </a:rPr>
              <a:t>این یادگیری </a:t>
            </a:r>
            <a:r>
              <a:rPr lang="fa-IR" sz="3200" dirty="0">
                <a:cs typeface="B Nazanin" pitchFamily="2" charset="-78"/>
              </a:rPr>
              <a:t>کمک کند. آزوبل بیان می کند که "اگر قرار بود تمام </a:t>
            </a:r>
            <a:r>
              <a:rPr lang="fa-IR" sz="3200" dirty="0" smtClean="0">
                <a:cs typeface="B Nazanin" pitchFamily="2" charset="-78"/>
              </a:rPr>
              <a:t>مطالب روانشناسی </a:t>
            </a:r>
            <a:r>
              <a:rPr lang="fa-IR" sz="3200" dirty="0">
                <a:cs typeface="B Nazanin" pitchFamily="2" charset="-78"/>
              </a:rPr>
              <a:t>پرورشی را در یک اصل </a:t>
            </a:r>
            <a:r>
              <a:rPr lang="fa-IR" sz="3200" dirty="0" smtClean="0">
                <a:cs typeface="B Nazanin" pitchFamily="2" charset="-78"/>
              </a:rPr>
              <a:t>خلاصه </a:t>
            </a:r>
            <a:r>
              <a:rPr lang="fa-IR" sz="3200" dirty="0">
                <a:cs typeface="B Nazanin" pitchFamily="2" charset="-78"/>
              </a:rPr>
              <a:t>کنم، آن اصل این بود: تنها عامل </a:t>
            </a:r>
            <a:r>
              <a:rPr lang="fa-IR" sz="3200" dirty="0" smtClean="0">
                <a:cs typeface="B Nazanin" pitchFamily="2" charset="-78"/>
              </a:rPr>
              <a:t>مهمی که </a:t>
            </a:r>
            <a:r>
              <a:rPr lang="fa-IR" sz="3200" dirty="0">
                <a:cs typeface="B Nazanin" pitchFamily="2" charset="-78"/>
              </a:rPr>
              <a:t>بر یادگیری بیشترین تاثیر را دارد، آموخته های قبلی یادگیرنده است. به </a:t>
            </a:r>
            <a:r>
              <a:rPr lang="fa-IR" sz="3200" dirty="0" smtClean="0">
                <a:cs typeface="B Nazanin" pitchFamily="2" charset="-78"/>
              </a:rPr>
              <a:t>این اصل </a:t>
            </a:r>
            <a:r>
              <a:rPr lang="fa-IR" sz="3200" dirty="0">
                <a:cs typeface="B Nazanin" pitchFamily="2" charset="-78"/>
              </a:rPr>
              <a:t>تحقق بخشید و طبق آن آموزش دهید".</a:t>
            </a:r>
            <a:endParaRPr lang="en-US" sz="3200" dirty="0">
              <a:cs typeface="B Nazanin" pitchFamily="2" charset="-78"/>
            </a:endParaRPr>
          </a:p>
        </p:txBody>
      </p:sp>
    </p:spTree>
    <p:extLst>
      <p:ext uri="{BB962C8B-B14F-4D97-AF65-F5344CB8AC3E}">
        <p14:creationId xmlns:p14="http://schemas.microsoft.com/office/powerpoint/2010/main" val="3410538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8514" y="-174171"/>
            <a:ext cx="10537371" cy="6923313"/>
          </a:xfrm>
        </p:spPr>
        <p:txBody>
          <a:bodyPr>
            <a:noAutofit/>
          </a:bodyPr>
          <a:lstStyle/>
          <a:p>
            <a:pPr marL="0" indent="0" algn="just" rtl="1">
              <a:lnSpc>
                <a:spcPct val="150000"/>
              </a:lnSpc>
              <a:buNone/>
            </a:pPr>
            <a:r>
              <a:rPr lang="fa-IR" sz="3200" dirty="0" smtClean="0">
                <a:cs typeface="B Nazanin" pitchFamily="2" charset="-78"/>
              </a:rPr>
              <a:t>بنابراین </a:t>
            </a:r>
            <a:r>
              <a:rPr lang="fa-IR" sz="3200" dirty="0">
                <a:cs typeface="B Nazanin" pitchFamily="2" charset="-78"/>
              </a:rPr>
              <a:t>اصل آموزش کوشش عمدی جهت ایجاد ساخت های مناسب </a:t>
            </a:r>
            <a:r>
              <a:rPr lang="fa-IR" sz="3200" dirty="0" smtClean="0">
                <a:cs typeface="B Nazanin" pitchFamily="2" charset="-78"/>
              </a:rPr>
              <a:t>شناختی برای </a:t>
            </a:r>
            <a:r>
              <a:rPr lang="fa-IR" sz="3200" dirty="0">
                <a:cs typeface="B Nazanin" pitchFamily="2" charset="-78"/>
              </a:rPr>
              <a:t>معنی دار کردن مطلب و کمک به یادگیری بهتر آنها می باشد. یکی از </a:t>
            </a:r>
            <a:r>
              <a:rPr lang="fa-IR" sz="3200" dirty="0" smtClean="0">
                <a:cs typeface="B Nazanin" pitchFamily="2" charset="-78"/>
              </a:rPr>
              <a:t>تدابیر آموزشی </a:t>
            </a:r>
            <a:r>
              <a:rPr lang="fa-IR" sz="3200" dirty="0">
                <a:cs typeface="B Nazanin" pitchFamily="2" charset="-78"/>
              </a:rPr>
              <a:t>این کار استفاده از </a:t>
            </a:r>
            <a:r>
              <a:rPr lang="fa-IR" sz="3200" dirty="0" smtClean="0">
                <a:cs typeface="B Nazanin" pitchFamily="2" charset="-78"/>
              </a:rPr>
              <a:t>پیش سازمان </a:t>
            </a:r>
            <a:r>
              <a:rPr lang="fa-IR" sz="3200" dirty="0">
                <a:cs typeface="B Nazanin" pitchFamily="2" charset="-78"/>
              </a:rPr>
              <a:t>دهنده هاست</a:t>
            </a:r>
            <a:r>
              <a:rPr lang="fa-IR" sz="3200" dirty="0" smtClean="0">
                <a:cs typeface="B Nazanin" pitchFamily="2" charset="-78"/>
              </a:rPr>
              <a:t>.</a:t>
            </a:r>
          </a:p>
          <a:p>
            <a:pPr marL="0" indent="0" algn="just" rtl="1">
              <a:lnSpc>
                <a:spcPct val="150000"/>
              </a:lnSpc>
              <a:buNone/>
            </a:pPr>
            <a:r>
              <a:rPr lang="fa-IR" sz="3200" dirty="0">
                <a:cs typeface="B Nazanin" pitchFamily="2" charset="-78"/>
              </a:rPr>
              <a:t>پیش سازمان دهنده مجموعه ای از مفاهیم کلی مربوط به مطلب </a:t>
            </a:r>
            <a:r>
              <a:rPr lang="fa-IR" sz="3200" dirty="0" smtClean="0">
                <a:cs typeface="B Nazanin" pitchFamily="2" charset="-78"/>
              </a:rPr>
              <a:t>یادگیری است </a:t>
            </a:r>
            <a:r>
              <a:rPr lang="fa-IR" sz="3200" dirty="0">
                <a:cs typeface="B Nazanin" pitchFamily="2" charset="-78"/>
              </a:rPr>
              <a:t>که قبل از آموزش جزئیات در اختیار یادگیرنده قرار داده می شود.</a:t>
            </a:r>
          </a:p>
          <a:p>
            <a:pPr marL="0" indent="0" algn="just" rtl="1">
              <a:lnSpc>
                <a:spcPct val="150000"/>
              </a:lnSpc>
              <a:buNone/>
            </a:pPr>
            <a:r>
              <a:rPr lang="fa-IR" sz="3200" dirty="0">
                <a:cs typeface="B Nazanin" pitchFamily="2" charset="-78"/>
              </a:rPr>
              <a:t>سازمان دهنده توجه یادگیرندگان را به مفاهیم عمده یادگیری جلب می کند </a:t>
            </a:r>
            <a:r>
              <a:rPr lang="fa-IR" sz="3200" dirty="0" smtClean="0">
                <a:cs typeface="B Nazanin" pitchFamily="2" charset="-78"/>
              </a:rPr>
              <a:t>و روابط </a:t>
            </a:r>
            <a:r>
              <a:rPr lang="fa-IR" sz="3200" dirty="0">
                <a:cs typeface="B Nazanin" pitchFamily="2" charset="-78"/>
              </a:rPr>
              <a:t>بین آنها را کامال برجسته کرده و مطالب جدید را به مطالب قبلی </a:t>
            </a:r>
            <a:r>
              <a:rPr lang="fa-IR" sz="3200" dirty="0" smtClean="0">
                <a:cs typeface="B Nazanin" pitchFamily="2" charset="-78"/>
              </a:rPr>
              <a:t>مربوط می </a:t>
            </a:r>
            <a:r>
              <a:rPr lang="fa-IR" sz="3200" dirty="0">
                <a:cs typeface="B Nazanin" pitchFamily="2" charset="-78"/>
              </a:rPr>
              <a:t>سازد. پیش سازمان دهنده یک چارچوب ذهنی برای یادگیرنده ایجاد </a:t>
            </a:r>
            <a:r>
              <a:rPr lang="fa-IR" sz="3200" dirty="0" smtClean="0">
                <a:cs typeface="B Nazanin" pitchFamily="2" charset="-78"/>
              </a:rPr>
              <a:t>می کند </a:t>
            </a:r>
            <a:r>
              <a:rPr lang="fa-IR" sz="3200" dirty="0">
                <a:cs typeface="B Nazanin" pitchFamily="2" charset="-78"/>
              </a:rPr>
              <a:t>تا مطالب بعدی روی آن مستقر شوند.</a:t>
            </a:r>
            <a:endParaRPr lang="en-US" sz="3200" dirty="0">
              <a:cs typeface="B Nazanin" pitchFamily="2" charset="-78"/>
            </a:endParaRPr>
          </a:p>
        </p:txBody>
      </p:sp>
    </p:spTree>
    <p:extLst>
      <p:ext uri="{BB962C8B-B14F-4D97-AF65-F5344CB8AC3E}">
        <p14:creationId xmlns:p14="http://schemas.microsoft.com/office/powerpoint/2010/main" val="4116487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9485" y="246742"/>
            <a:ext cx="10435771" cy="5646058"/>
          </a:xfrm>
        </p:spPr>
        <p:txBody>
          <a:bodyPr>
            <a:noAutofit/>
          </a:bodyPr>
          <a:lstStyle/>
          <a:p>
            <a:pPr marL="0" indent="0" algn="just" rtl="1">
              <a:lnSpc>
                <a:spcPct val="150000"/>
              </a:lnSpc>
              <a:buNone/>
            </a:pPr>
            <a:r>
              <a:rPr lang="fa-IR" sz="3200" b="1" dirty="0" smtClean="0">
                <a:solidFill>
                  <a:srgbClr val="FF0000"/>
                </a:solidFill>
                <a:cs typeface="B Nazanin" pitchFamily="2" charset="-78"/>
              </a:rPr>
              <a:t>انواع پیش سازمان </a:t>
            </a:r>
            <a:r>
              <a:rPr lang="fa-IR" sz="3200" b="1" dirty="0">
                <a:solidFill>
                  <a:srgbClr val="FF0000"/>
                </a:solidFill>
                <a:cs typeface="B Nazanin" pitchFamily="2" charset="-78"/>
              </a:rPr>
              <a:t>دهنده:</a:t>
            </a:r>
          </a:p>
          <a:p>
            <a:pPr marL="0" indent="0" algn="just" rtl="1">
              <a:lnSpc>
                <a:spcPct val="150000"/>
              </a:lnSpc>
              <a:buNone/>
            </a:pPr>
            <a:r>
              <a:rPr lang="fa-IR" sz="3200" dirty="0" smtClean="0">
                <a:solidFill>
                  <a:srgbClr val="FF0000"/>
                </a:solidFill>
                <a:cs typeface="B Nazanin" pitchFamily="2" charset="-78"/>
              </a:rPr>
              <a:t>پیش </a:t>
            </a:r>
            <a:r>
              <a:rPr lang="fa-IR" sz="3200" dirty="0">
                <a:solidFill>
                  <a:srgbClr val="FF0000"/>
                </a:solidFill>
                <a:cs typeface="B Nazanin" pitchFamily="2" charset="-78"/>
              </a:rPr>
              <a:t>سازمان دهنده توضیحی یا نمایشی: </a:t>
            </a:r>
            <a:r>
              <a:rPr lang="fa-IR" sz="3200" dirty="0">
                <a:cs typeface="B Nazanin" pitchFamily="2" charset="-78"/>
              </a:rPr>
              <a:t>در این پیش سازمان دهنده </a:t>
            </a:r>
            <a:r>
              <a:rPr lang="fa-IR" sz="3200" dirty="0" smtClean="0">
                <a:cs typeface="B Nazanin" pitchFamily="2" charset="-78"/>
              </a:rPr>
              <a:t>اندیشه های </a:t>
            </a:r>
            <a:r>
              <a:rPr lang="fa-IR" sz="3200" dirty="0">
                <a:cs typeface="B Nazanin" pitchFamily="2" charset="-78"/>
              </a:rPr>
              <a:t>کلی و روابط آنها با یکدیگر توضیح داده می شود و نکات مبهم را روشن </a:t>
            </a:r>
            <a:r>
              <a:rPr lang="fa-IR" sz="3200" dirty="0" smtClean="0">
                <a:cs typeface="B Nazanin" pitchFamily="2" charset="-78"/>
              </a:rPr>
              <a:t>می سازد</a:t>
            </a:r>
            <a:r>
              <a:rPr lang="fa-IR" sz="3200" dirty="0">
                <a:cs typeface="B Nazanin" pitchFamily="2" charset="-78"/>
              </a:rPr>
              <a:t>.</a:t>
            </a:r>
          </a:p>
          <a:p>
            <a:pPr marL="0" indent="0" algn="just" rtl="1">
              <a:lnSpc>
                <a:spcPct val="150000"/>
              </a:lnSpc>
              <a:buNone/>
            </a:pPr>
            <a:r>
              <a:rPr lang="fa-IR" sz="3200" dirty="0" smtClean="0">
                <a:solidFill>
                  <a:srgbClr val="FF0000"/>
                </a:solidFill>
                <a:cs typeface="B Nazanin" pitchFamily="2" charset="-78"/>
              </a:rPr>
              <a:t>پیش </a:t>
            </a:r>
            <a:r>
              <a:rPr lang="fa-IR" sz="3200" dirty="0">
                <a:solidFill>
                  <a:srgbClr val="FF0000"/>
                </a:solidFill>
                <a:cs typeface="B Nazanin" pitchFamily="2" charset="-78"/>
              </a:rPr>
              <a:t>سازمان دهنده مقایسه ای: </a:t>
            </a:r>
            <a:r>
              <a:rPr lang="fa-IR" sz="3200" dirty="0">
                <a:cs typeface="B Nazanin" pitchFamily="2" charset="-78"/>
              </a:rPr>
              <a:t>این پیش سازمان دهنده ها بین آموخته </a:t>
            </a:r>
            <a:r>
              <a:rPr lang="fa-IR" sz="3200" dirty="0" smtClean="0">
                <a:cs typeface="B Nazanin" pitchFamily="2" charset="-78"/>
              </a:rPr>
              <a:t>های قبلی دانش آموزان </a:t>
            </a:r>
            <a:r>
              <a:rPr lang="fa-IR" sz="3200" dirty="0">
                <a:cs typeface="B Nazanin" pitchFamily="2" charset="-78"/>
              </a:rPr>
              <a:t>و آن چه که قرار است بیاموزند، ارتباط برقرار می کنند.</a:t>
            </a:r>
          </a:p>
          <a:p>
            <a:pPr marL="0" indent="0" algn="just" rtl="1">
              <a:lnSpc>
                <a:spcPct val="150000"/>
              </a:lnSpc>
              <a:buNone/>
            </a:pPr>
            <a:r>
              <a:rPr lang="fa-IR" sz="3200" dirty="0" smtClean="0">
                <a:cs typeface="B Nazanin" pitchFamily="2" charset="-78"/>
              </a:rPr>
              <a:t>پیش سازمان </a:t>
            </a:r>
            <a:r>
              <a:rPr lang="fa-IR" sz="3200" dirty="0">
                <a:cs typeface="B Nazanin" pitchFamily="2" charset="-78"/>
              </a:rPr>
              <a:t>دهنده های آزوبل عموما به صورت </a:t>
            </a:r>
            <a:r>
              <a:rPr lang="fa-IR" sz="3200" dirty="0" smtClean="0">
                <a:cs typeface="B Nazanin" pitchFamily="2" charset="-78"/>
              </a:rPr>
              <a:t>کلامی </a:t>
            </a:r>
            <a:r>
              <a:rPr lang="fa-IR" sz="3200" dirty="0">
                <a:cs typeface="B Nazanin" pitchFamily="2" charset="-78"/>
              </a:rPr>
              <a:t>و نوشتاری است.</a:t>
            </a:r>
            <a:endParaRPr lang="fa-IR" sz="3200" dirty="0" smtClean="0">
              <a:cs typeface="B Nazanin" pitchFamily="2" charset="-78"/>
            </a:endParaRPr>
          </a:p>
        </p:txBody>
      </p:sp>
    </p:spTree>
    <p:extLst>
      <p:ext uri="{BB962C8B-B14F-4D97-AF65-F5344CB8AC3E}">
        <p14:creationId xmlns:p14="http://schemas.microsoft.com/office/powerpoint/2010/main" val="2515702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429" y="348343"/>
            <a:ext cx="10450285" cy="6197600"/>
          </a:xfrm>
        </p:spPr>
        <p:txBody>
          <a:bodyPr>
            <a:noAutofit/>
          </a:bodyPr>
          <a:lstStyle/>
          <a:p>
            <a:pPr marL="0" indent="0" algn="just" rtl="1">
              <a:lnSpc>
                <a:spcPct val="150000"/>
              </a:lnSpc>
              <a:buNone/>
            </a:pPr>
            <a:r>
              <a:rPr lang="fa-IR" sz="3200" b="1" dirty="0" smtClean="0">
                <a:solidFill>
                  <a:srgbClr val="FF0000"/>
                </a:solidFill>
                <a:cs typeface="B Nazanin" pitchFamily="2" charset="-78"/>
              </a:rPr>
              <a:t>انگیزش </a:t>
            </a:r>
            <a:r>
              <a:rPr lang="fa-IR" sz="3200" b="1" dirty="0">
                <a:solidFill>
                  <a:srgbClr val="FF0000"/>
                </a:solidFill>
                <a:cs typeface="B Nazanin" pitchFamily="2" charset="-78"/>
              </a:rPr>
              <a:t>و یادگیری معنی دار</a:t>
            </a:r>
          </a:p>
          <a:p>
            <a:pPr marL="0" indent="0" algn="just" rtl="1">
              <a:lnSpc>
                <a:spcPct val="150000"/>
              </a:lnSpc>
              <a:buNone/>
            </a:pPr>
            <a:r>
              <a:rPr lang="fa-IR" sz="3200" dirty="0" smtClean="0">
                <a:cs typeface="B Nazanin" pitchFamily="2" charset="-78"/>
              </a:rPr>
              <a:t>در </a:t>
            </a:r>
            <a:r>
              <a:rPr lang="fa-IR" sz="3200" dirty="0">
                <a:cs typeface="B Nazanin" pitchFamily="2" charset="-78"/>
              </a:rPr>
              <a:t>نظریه آزوبل، مهم ترین عامل انگیزشی موثر بر یادگیری معنی دار </a:t>
            </a:r>
            <a:r>
              <a:rPr lang="fa-IR" sz="3200" dirty="0" smtClean="0">
                <a:cs typeface="B Nazanin" pitchFamily="2" charset="-78"/>
              </a:rPr>
              <a:t>سائق شناختی </a:t>
            </a:r>
            <a:r>
              <a:rPr lang="fa-IR" sz="3200" dirty="0">
                <a:cs typeface="B Nazanin" pitchFamily="2" charset="-78"/>
              </a:rPr>
              <a:t>است. آزوبل اعتقاد دارد که سائق شناختی یک انگیزه درونی است که </a:t>
            </a:r>
            <a:r>
              <a:rPr lang="fa-IR" sz="3200" dirty="0" smtClean="0">
                <a:cs typeface="B Nazanin" pitchFamily="2" charset="-78"/>
              </a:rPr>
              <a:t>از علایق </a:t>
            </a:r>
            <a:r>
              <a:rPr lang="fa-IR" sz="3200" dirty="0">
                <a:cs typeface="B Nazanin" pitchFamily="2" charset="-78"/>
              </a:rPr>
              <a:t>و کنجکاوی های یادگیرنده در رابطه با کشف، دستکاری، درک، فهم </a:t>
            </a:r>
            <a:r>
              <a:rPr lang="fa-IR" sz="3200" dirty="0" smtClean="0">
                <a:cs typeface="B Nazanin" pitchFamily="2" charset="-78"/>
              </a:rPr>
              <a:t>و برخورد </a:t>
            </a:r>
            <a:r>
              <a:rPr lang="fa-IR" sz="3200" dirty="0">
                <a:cs typeface="B Nazanin" pitchFamily="2" charset="-78"/>
              </a:rPr>
              <a:t>با محیط سرچشمه می گیرد و اغلب این سائق ها اکتسابی هستند و </a:t>
            </a:r>
            <a:r>
              <a:rPr lang="fa-IR" sz="3200" dirty="0" smtClean="0">
                <a:cs typeface="B Nazanin" pitchFamily="2" charset="-78"/>
              </a:rPr>
              <a:t>بر مبنای </a:t>
            </a:r>
            <a:r>
              <a:rPr lang="fa-IR" sz="3200" dirty="0">
                <a:cs typeface="B Nazanin" pitchFamily="2" charset="-78"/>
              </a:rPr>
              <a:t>تجارب یادگیرنده شکل می گیرند.</a:t>
            </a:r>
          </a:p>
          <a:p>
            <a:pPr marL="0" indent="0" algn="just" rtl="1">
              <a:lnSpc>
                <a:spcPct val="150000"/>
              </a:lnSpc>
              <a:buNone/>
            </a:pPr>
            <a:r>
              <a:rPr lang="fa-IR" sz="3200" dirty="0" smtClean="0">
                <a:cs typeface="B Nazanin" pitchFamily="2" charset="-78"/>
              </a:rPr>
              <a:t>رابطه </a:t>
            </a:r>
            <a:r>
              <a:rPr lang="fa-IR" sz="3200" dirty="0">
                <a:cs typeface="B Nazanin" pitchFamily="2" charset="-78"/>
              </a:rPr>
              <a:t>بین سائق شناختی و یادگیری یک رابطه دوطرفه است.</a:t>
            </a:r>
            <a:endParaRPr lang="en-US" sz="3200" dirty="0">
              <a:cs typeface="B Nazanin" pitchFamily="2" charset="-78"/>
            </a:endParaRPr>
          </a:p>
        </p:txBody>
      </p:sp>
    </p:spTree>
    <p:extLst>
      <p:ext uri="{BB962C8B-B14F-4D97-AF65-F5344CB8AC3E}">
        <p14:creationId xmlns:p14="http://schemas.microsoft.com/office/powerpoint/2010/main" val="2364833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9486" y="0"/>
            <a:ext cx="9922555" cy="6183086"/>
          </a:xfrm>
        </p:spPr>
        <p:txBody>
          <a:bodyPr>
            <a:noAutofit/>
          </a:bodyPr>
          <a:lstStyle/>
          <a:p>
            <a:pPr marL="0" indent="0" algn="just" rtl="1">
              <a:lnSpc>
                <a:spcPct val="150000"/>
              </a:lnSpc>
              <a:buNone/>
            </a:pPr>
            <a:endParaRPr lang="en-US" sz="3200" dirty="0" smtClean="0">
              <a:cs typeface="B Nazanin" pitchFamily="2" charset="-78"/>
            </a:endParaRPr>
          </a:p>
          <a:p>
            <a:pPr marL="0" indent="0" algn="just" rtl="1">
              <a:lnSpc>
                <a:spcPct val="150000"/>
              </a:lnSpc>
              <a:buNone/>
            </a:pPr>
            <a:r>
              <a:rPr lang="fa-IR" sz="3200" dirty="0" smtClean="0">
                <a:cs typeface="B Nazanin" pitchFamily="2" charset="-78"/>
              </a:rPr>
              <a:t>پس </a:t>
            </a:r>
            <a:r>
              <a:rPr lang="fa-IR" sz="3200" dirty="0">
                <a:cs typeface="B Nazanin" pitchFamily="2" charset="-78"/>
              </a:rPr>
              <a:t>آزوبل تنها معلمان را به ایجاد انگیزش در دانش آموزان ترغیب نمی کند</a:t>
            </a:r>
          </a:p>
          <a:p>
            <a:pPr marL="0" indent="0" algn="just" rtl="1">
              <a:lnSpc>
                <a:spcPct val="150000"/>
              </a:lnSpc>
              <a:buNone/>
            </a:pPr>
            <a:r>
              <a:rPr lang="fa-IR" sz="3200" dirty="0">
                <a:cs typeface="B Nazanin" pitchFamily="2" charset="-78"/>
              </a:rPr>
              <a:t>بلکه می گوید، نیازی نیست که معلم منتظر بماند که در دانش آموز </a:t>
            </a:r>
            <a:r>
              <a:rPr lang="fa-IR" sz="3200" dirty="0" smtClean="0">
                <a:cs typeface="B Nazanin" pitchFamily="2" charset="-78"/>
              </a:rPr>
              <a:t>علاقه </a:t>
            </a:r>
            <a:r>
              <a:rPr lang="fa-IR" sz="3200" dirty="0">
                <a:cs typeface="B Nazanin" pitchFamily="2" charset="-78"/>
              </a:rPr>
              <a:t>ایجاد</a:t>
            </a:r>
          </a:p>
          <a:p>
            <a:pPr marL="0" indent="0" algn="just" rtl="1">
              <a:lnSpc>
                <a:spcPct val="150000"/>
              </a:lnSpc>
              <a:buNone/>
            </a:pPr>
            <a:r>
              <a:rPr lang="fa-IR" sz="3200" dirty="0">
                <a:cs typeface="B Nazanin" pitchFamily="2" charset="-78"/>
              </a:rPr>
              <a:t>شود و سپس آموزش را شروع کند بلکه در ابتدا، موقتا باید بدون در </a:t>
            </a:r>
            <a:r>
              <a:rPr lang="fa-IR" sz="3200" dirty="0" smtClean="0">
                <a:cs typeface="B Nazanin" pitchFamily="2" charset="-78"/>
              </a:rPr>
              <a:t>نظر گرفتن علاقه </a:t>
            </a:r>
            <a:r>
              <a:rPr lang="fa-IR" sz="3200" dirty="0">
                <a:cs typeface="B Nazanin" pitchFamily="2" charset="-78"/>
              </a:rPr>
              <a:t>او آموزش موثر و یادگیری را در آنها ایجاد کند و به دنبال </a:t>
            </a:r>
            <a:r>
              <a:rPr lang="fa-IR" sz="3200" dirty="0" smtClean="0">
                <a:cs typeface="B Nazanin" pitchFamily="2" charset="-78"/>
              </a:rPr>
              <a:t>یادگیری، علاقه </a:t>
            </a:r>
            <a:r>
              <a:rPr lang="fa-IR" sz="3200" dirty="0">
                <a:cs typeface="B Nazanin" pitchFamily="2" charset="-78"/>
              </a:rPr>
              <a:t>ظاهر می شود و خود منجر به یادگیری بیشتر می شود.</a:t>
            </a:r>
            <a:endParaRPr lang="en-US" sz="3200" dirty="0">
              <a:cs typeface="B Nazanin" pitchFamily="2" charset="-78"/>
            </a:endParaRPr>
          </a:p>
        </p:txBody>
      </p:sp>
    </p:spTree>
    <p:extLst>
      <p:ext uri="{BB962C8B-B14F-4D97-AF65-F5344CB8AC3E}">
        <p14:creationId xmlns:p14="http://schemas.microsoft.com/office/powerpoint/2010/main" val="2556631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4914" y="101599"/>
            <a:ext cx="10116457" cy="6444343"/>
          </a:xfrm>
        </p:spPr>
        <p:txBody>
          <a:bodyPr>
            <a:noAutofit/>
          </a:bodyPr>
          <a:lstStyle/>
          <a:p>
            <a:pPr marL="0" indent="0" algn="just" rtl="1">
              <a:lnSpc>
                <a:spcPct val="150000"/>
              </a:lnSpc>
              <a:buNone/>
            </a:pPr>
            <a:r>
              <a:rPr lang="fa-IR" sz="3200" dirty="0">
                <a:cs typeface="B Nazanin" pitchFamily="2" charset="-78"/>
              </a:rPr>
              <a:t>آزوبل استفاده از تقویت و پاداش بیرونی به ویژه، انگیزش حاصل از </a:t>
            </a:r>
            <a:r>
              <a:rPr lang="fa-IR" sz="3200" dirty="0" smtClean="0">
                <a:cs typeface="B Nazanin" pitchFamily="2" charset="-78"/>
              </a:rPr>
              <a:t>عوامل آزارنده </a:t>
            </a:r>
            <a:r>
              <a:rPr lang="fa-IR" sz="3200" dirty="0">
                <a:cs typeface="B Nazanin" pitchFamily="2" charset="-78"/>
              </a:rPr>
              <a:t>را در یادگیری معنی دار پیشنهاد نمی کند.</a:t>
            </a:r>
          </a:p>
          <a:p>
            <a:pPr marL="0" indent="0" algn="just" rtl="1">
              <a:lnSpc>
                <a:spcPct val="150000"/>
              </a:lnSpc>
              <a:buNone/>
            </a:pPr>
            <a:r>
              <a:rPr lang="fa-IR" sz="3200" dirty="0" smtClean="0">
                <a:cs typeface="B Nazanin" pitchFamily="2" charset="-78"/>
              </a:rPr>
              <a:t>او </a:t>
            </a:r>
            <a:r>
              <a:rPr lang="fa-IR" sz="3200" dirty="0">
                <a:cs typeface="B Nazanin" pitchFamily="2" charset="-78"/>
              </a:rPr>
              <a:t>معتقد است که یادگیری معنی دار خود، پاداش تولید می کند و نیازی </a:t>
            </a:r>
            <a:r>
              <a:rPr lang="fa-IR" sz="3200" dirty="0" smtClean="0">
                <a:cs typeface="B Nazanin" pitchFamily="2" charset="-78"/>
              </a:rPr>
              <a:t>به پاداش </a:t>
            </a:r>
            <a:r>
              <a:rPr lang="fa-IR" sz="3200" dirty="0">
                <a:cs typeface="B Nazanin" pitchFamily="2" charset="-78"/>
              </a:rPr>
              <a:t>بیرونی نیست و معلم باید با ارضای کنجکاوی یادگیرنده بر </a:t>
            </a:r>
            <a:r>
              <a:rPr lang="fa-IR" sz="3200" dirty="0" smtClean="0">
                <a:cs typeface="B Nazanin" pitchFamily="2" charset="-78"/>
              </a:rPr>
              <a:t>انگیزش درونی </a:t>
            </a:r>
            <a:r>
              <a:rPr lang="fa-IR" sz="3200" dirty="0">
                <a:cs typeface="B Nazanin" pitchFamily="2" charset="-78"/>
              </a:rPr>
              <a:t>او بیفزاید.</a:t>
            </a:r>
          </a:p>
          <a:p>
            <a:pPr marL="0" indent="0" algn="just" rtl="1">
              <a:lnSpc>
                <a:spcPct val="150000"/>
              </a:lnSpc>
              <a:buNone/>
            </a:pPr>
            <a:r>
              <a:rPr lang="fa-IR" sz="3200" dirty="0" smtClean="0">
                <a:cs typeface="B Nazanin" pitchFamily="2" charset="-78"/>
              </a:rPr>
              <a:t>بنابراین </a:t>
            </a:r>
            <a:r>
              <a:rPr lang="fa-IR" sz="3200" dirty="0">
                <a:cs typeface="B Nazanin" pitchFamily="2" charset="-78"/>
              </a:rPr>
              <a:t>آزوبل موثرترین راه ایجاد انگیزش یادگیری را، تاکید بر جنبه </a:t>
            </a:r>
            <a:r>
              <a:rPr lang="fa-IR" sz="3200" dirty="0" smtClean="0">
                <a:cs typeface="B Nazanin" pitchFamily="2" charset="-78"/>
              </a:rPr>
              <a:t>های شناختی </a:t>
            </a:r>
            <a:r>
              <a:rPr lang="fa-IR" sz="3200" dirty="0">
                <a:cs typeface="B Nazanin" pitchFamily="2" charset="-78"/>
              </a:rPr>
              <a:t>می داند نه جنبه عاطفی</a:t>
            </a:r>
            <a:endParaRPr lang="en-US" sz="3200" dirty="0">
              <a:cs typeface="B Nazanin" pitchFamily="2" charset="-78"/>
            </a:endParaRPr>
          </a:p>
        </p:txBody>
      </p:sp>
    </p:spTree>
    <p:extLst>
      <p:ext uri="{BB962C8B-B14F-4D97-AF65-F5344CB8AC3E}">
        <p14:creationId xmlns:p14="http://schemas.microsoft.com/office/powerpoint/2010/main" val="4087364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8298" y="406400"/>
            <a:ext cx="8915400" cy="3777622"/>
          </a:xfrm>
        </p:spPr>
        <p:txBody>
          <a:bodyPr>
            <a:normAutofit/>
          </a:bodyPr>
          <a:lstStyle/>
          <a:p>
            <a:pPr marL="0" indent="0" algn="ctr" rtl="1">
              <a:buNone/>
            </a:pPr>
            <a:r>
              <a:rPr lang="fa-IR" sz="3600" b="1" dirty="0">
                <a:solidFill>
                  <a:srgbClr val="FF0000"/>
                </a:solidFill>
                <a:ea typeface="+mj-ea"/>
                <a:cs typeface="B Nazanin" pitchFamily="2" charset="-78"/>
              </a:rPr>
              <a:t>یادگیری </a:t>
            </a:r>
            <a:r>
              <a:rPr lang="fa-IR" sz="3600" b="1" dirty="0" smtClean="0">
                <a:solidFill>
                  <a:srgbClr val="FF0000"/>
                </a:solidFill>
                <a:ea typeface="+mj-ea"/>
                <a:cs typeface="B Nazanin" pitchFamily="2" charset="-78"/>
              </a:rPr>
              <a:t>شناختی- اجتماعی بندورا</a:t>
            </a:r>
            <a:endParaRPr lang="en-US" sz="3600" b="1" dirty="0">
              <a:cs typeface="B Nazanin" pitchFamily="2" charset="-78"/>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360" y="1607765"/>
            <a:ext cx="5673497" cy="492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080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86" y="159656"/>
            <a:ext cx="11495314" cy="8606972"/>
          </a:xfrm>
        </p:spPr>
        <p:txBody>
          <a:bodyPr>
            <a:noAutofit/>
          </a:bodyPr>
          <a:lstStyle/>
          <a:p>
            <a:pPr marL="0" indent="0" algn="r" rtl="1">
              <a:buNone/>
            </a:pPr>
            <a:r>
              <a:rPr lang="fa-IR" sz="3200" dirty="0">
                <a:cs typeface="B Nazanin" pitchFamily="2" charset="-78"/>
              </a:rPr>
              <a:t>آلبرت بندورا در چهارم دسامبر 192۵ در روستایی در ایالت آلبرتای کانادا متولد شد.</a:t>
            </a:r>
          </a:p>
          <a:p>
            <a:pPr marL="0" indent="0" algn="r" rtl="1">
              <a:buNone/>
            </a:pPr>
            <a:r>
              <a:rPr lang="fa-IR" sz="3200" dirty="0">
                <a:cs typeface="B Nazanin" pitchFamily="2" charset="-78"/>
              </a:rPr>
              <a:t>لیسانس روان شناسی خودرا از دانشگاه بریتیش کلمبیا گرفت و سپس به دانشگاه آیوا در</a:t>
            </a:r>
          </a:p>
          <a:p>
            <a:pPr marL="0" indent="0" algn="r" rtl="1">
              <a:buNone/>
            </a:pPr>
            <a:r>
              <a:rPr lang="fa-IR" sz="3200" dirty="0">
                <a:cs typeface="B Nazanin" pitchFamily="2" charset="-78"/>
              </a:rPr>
              <a:t>آمریکا </a:t>
            </a:r>
            <a:r>
              <a:rPr lang="fa-IR" sz="3200" dirty="0" smtClean="0">
                <a:cs typeface="B Nazanin" pitchFamily="2" charset="-78"/>
              </a:rPr>
              <a:t>رفت و </a:t>
            </a:r>
            <a:r>
              <a:rPr lang="fa-IR" sz="3200" dirty="0">
                <a:cs typeface="B Nazanin" pitchFamily="2" charset="-78"/>
              </a:rPr>
              <a:t>فوق </a:t>
            </a:r>
            <a:r>
              <a:rPr lang="fa-IR" sz="3200" dirty="0" smtClean="0">
                <a:cs typeface="B Nazanin" pitchFamily="2" charset="-78"/>
              </a:rPr>
              <a:t>لیسانس و </a:t>
            </a:r>
            <a:r>
              <a:rPr lang="fa-IR" sz="3200" dirty="0">
                <a:cs typeface="B Nazanin" pitchFamily="2" charset="-78"/>
              </a:rPr>
              <a:t>دکترای خود را از آ نجا گرفتو به عنوان عضو هیأت علمی در</a:t>
            </a:r>
          </a:p>
          <a:p>
            <a:pPr marL="0" indent="0" algn="r" rtl="1">
              <a:buNone/>
            </a:pPr>
            <a:r>
              <a:rPr lang="fa-IR" sz="3200" dirty="0">
                <a:cs typeface="B Nazanin" pitchFamily="2" charset="-78"/>
              </a:rPr>
              <a:t>همان دانشگاه مشغول به کار شد. </a:t>
            </a:r>
            <a:r>
              <a:rPr lang="fa-IR" sz="3200" dirty="0" smtClean="0">
                <a:cs typeface="B Nazanin" pitchFamily="2" charset="-78"/>
              </a:rPr>
              <a:t>پس از </a:t>
            </a:r>
            <a:r>
              <a:rPr lang="fa-IR" sz="3200" dirty="0">
                <a:cs typeface="B Nazanin" pitchFamily="2" charset="-78"/>
              </a:rPr>
              <a:t>آن به دانشگاه استنفورد </a:t>
            </a:r>
            <a:r>
              <a:rPr lang="fa-IR" sz="3200" dirty="0" smtClean="0">
                <a:cs typeface="B Nazanin" pitchFamily="2" charset="-78"/>
              </a:rPr>
              <a:t>رفت و </a:t>
            </a:r>
            <a:r>
              <a:rPr lang="fa-IR" sz="3200" dirty="0">
                <a:cs typeface="B Nazanin" pitchFamily="2" charset="-78"/>
              </a:rPr>
              <a:t>از سال 19۵۳ به </a:t>
            </a:r>
            <a:r>
              <a:rPr lang="fa-IR" sz="3200" dirty="0" smtClean="0">
                <a:cs typeface="B Nazanin" pitchFamily="2" charset="-78"/>
              </a:rPr>
              <a:t>بعد به </a:t>
            </a:r>
            <a:r>
              <a:rPr lang="fa-IR" sz="3200" dirty="0">
                <a:cs typeface="B Nazanin" pitchFamily="2" charset="-78"/>
              </a:rPr>
              <a:t>عنوان استاد روان شناسی این دانشگاه </a:t>
            </a:r>
            <a:r>
              <a:rPr lang="fa-IR" sz="3200" dirty="0" smtClean="0">
                <a:cs typeface="B Nazanin" pitchFamily="2" charset="-78"/>
              </a:rPr>
              <a:t>فعالیت کرده </a:t>
            </a:r>
            <a:r>
              <a:rPr lang="fa-IR" sz="3200" dirty="0">
                <a:cs typeface="B Nazanin" pitchFamily="2" charset="-78"/>
              </a:rPr>
              <a:t>است.</a:t>
            </a:r>
          </a:p>
          <a:p>
            <a:pPr marL="0" indent="0" algn="r" rtl="1">
              <a:buNone/>
            </a:pPr>
            <a:r>
              <a:rPr lang="fa-IR" sz="3200" dirty="0" smtClean="0">
                <a:cs typeface="B Nazanin" pitchFamily="2" charset="-78"/>
              </a:rPr>
              <a:t>وی </a:t>
            </a:r>
            <a:r>
              <a:rPr lang="fa-IR" sz="3200" dirty="0">
                <a:cs typeface="B Nazanin" pitchFamily="2" charset="-78"/>
              </a:rPr>
              <a:t>در سال 1974 به عنوان </a:t>
            </a:r>
            <a:r>
              <a:rPr lang="fa-IR" sz="3200" dirty="0" smtClean="0">
                <a:cs typeface="B Nazanin" pitchFamily="2" charset="-78"/>
              </a:rPr>
              <a:t>رییس انجمن </a:t>
            </a:r>
            <a:r>
              <a:rPr lang="fa-IR" sz="3200" dirty="0">
                <a:cs typeface="B Nazanin" pitchFamily="2" charset="-78"/>
              </a:rPr>
              <a:t>روان شناسی آمریکا انتخاب شد؛ زمانی که به </a:t>
            </a:r>
            <a:r>
              <a:rPr lang="fa-IR" sz="3200" dirty="0" smtClean="0">
                <a:cs typeface="B Nazanin" pitchFamily="2" charset="-78"/>
              </a:rPr>
              <a:t>تازگی نظریه </a:t>
            </a:r>
            <a:r>
              <a:rPr lang="fa-IR" sz="3200" dirty="0">
                <a:cs typeface="B Nazanin" pitchFamily="2" charset="-78"/>
              </a:rPr>
              <a:t>یادگیری اجتماعی خود را منتشر کرده بود و کتا بها ، مقالات و </a:t>
            </a:r>
            <a:r>
              <a:rPr lang="fa-IR" sz="3200" dirty="0" smtClean="0">
                <a:cs typeface="B Nazanin" pitchFamily="2" charset="-78"/>
              </a:rPr>
              <a:t>تحقیقاتش به شدت مورد </a:t>
            </a:r>
            <a:r>
              <a:rPr lang="fa-IR" sz="3200" dirty="0">
                <a:cs typeface="B Nazanin" pitchFamily="2" charset="-78"/>
              </a:rPr>
              <a:t>توجه روان شناسان قرار گرفته بود.</a:t>
            </a:r>
          </a:p>
          <a:p>
            <a:pPr marL="0" indent="0" algn="r" rtl="1">
              <a:buNone/>
            </a:pPr>
            <a:r>
              <a:rPr lang="fa-IR" sz="3200" dirty="0" smtClean="0">
                <a:cs typeface="B Nazanin" pitchFamily="2" charset="-78"/>
              </a:rPr>
              <a:t>اولین </a:t>
            </a:r>
            <a:r>
              <a:rPr lang="fa-IR" sz="3200" dirty="0">
                <a:cs typeface="B Nazanin" pitchFamily="2" charset="-78"/>
              </a:rPr>
              <a:t>کتابش را در سال 19۵9 پرخا شگری « بر پایه تحقیقاتش با عروسک بوبو با </a:t>
            </a:r>
            <a:r>
              <a:rPr lang="fa-IR" sz="3200" dirty="0" smtClean="0">
                <a:cs typeface="B Nazanin" pitchFamily="2" charset="-78"/>
              </a:rPr>
              <a:t>عنوان پرخاش گری نوجوانان منتشر </a:t>
            </a:r>
            <a:r>
              <a:rPr lang="fa-IR" sz="3200" dirty="0">
                <a:cs typeface="B Nazanin" pitchFamily="2" charset="-78"/>
              </a:rPr>
              <a:t>کرد که بر مبنای آن، در سال </a:t>
            </a:r>
            <a:r>
              <a:rPr lang="fa-IR" sz="3200" dirty="0" smtClean="0">
                <a:cs typeface="B Nazanin" pitchFamily="2" charset="-78"/>
              </a:rPr>
              <a:t>197۳ کتاب </a:t>
            </a:r>
            <a:r>
              <a:rPr lang="fa-IR" sz="3200" dirty="0">
                <a:cs typeface="B Nazanin" pitchFamily="2" charset="-78"/>
              </a:rPr>
              <a:t>دیگری با </a:t>
            </a:r>
            <a:r>
              <a:rPr lang="fa-IR" sz="3200" dirty="0" smtClean="0">
                <a:cs typeface="B Nazanin" pitchFamily="2" charset="-78"/>
              </a:rPr>
              <a:t>عنوان پرخاشگری: یک تحلیل یادگیری اجتماعی نوشت</a:t>
            </a:r>
            <a:r>
              <a:rPr lang="fa-IR" sz="3200" dirty="0">
                <a:cs typeface="B Nazanin" pitchFamily="2" charset="-78"/>
              </a:rPr>
              <a:t>.</a:t>
            </a:r>
            <a:endParaRPr lang="en-US" sz="3200" dirty="0">
              <a:cs typeface="B Nazanin" pitchFamily="2" charset="-78"/>
            </a:endParaRPr>
          </a:p>
        </p:txBody>
      </p:sp>
    </p:spTree>
    <p:extLst>
      <p:ext uri="{BB962C8B-B14F-4D97-AF65-F5344CB8AC3E}">
        <p14:creationId xmlns:p14="http://schemas.microsoft.com/office/powerpoint/2010/main" val="424605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buNone/>
            </a:pPr>
            <a:r>
              <a:rPr lang="fa-IR" sz="3200" b="1" dirty="0">
                <a:solidFill>
                  <a:srgbClr val="FF0000"/>
                </a:solidFill>
                <a:cs typeface="B Nazanin" pitchFamily="2" charset="-78"/>
              </a:rPr>
              <a:t>تعریف یادگیری در نظریه گشتالت:</a:t>
            </a:r>
          </a:p>
          <a:p>
            <a:pPr marL="0" indent="0" algn="just" rtl="1">
              <a:buNone/>
            </a:pPr>
            <a:r>
              <a:rPr lang="fa-IR" sz="3200" dirty="0">
                <a:cs typeface="B Nazanin" pitchFamily="2" charset="-78"/>
              </a:rPr>
              <a:t>یادگیری عبارت است از بینش حاصل از درک موقعیت یادگیری به عنوان یک کل یکپارچه، و آن هم از </a:t>
            </a:r>
            <a:r>
              <a:rPr lang="fa-IR" sz="3200" dirty="0" smtClean="0">
                <a:cs typeface="B Nazanin" pitchFamily="2" charset="-78"/>
              </a:rPr>
              <a:t>طریق </a:t>
            </a:r>
            <a:r>
              <a:rPr lang="fa-IR" sz="3200" dirty="0">
                <a:cs typeface="B Nazanin" pitchFamily="2" charset="-78"/>
              </a:rPr>
              <a:t>کشف روابط میان اجزای تشکیل دهنده موقعیت یادگیری حاصل می شود. بنابراین عنصر اصلی یادگیری در روانشناسی گشتالت رسیدن به بینش </a:t>
            </a:r>
            <a:r>
              <a:rPr lang="fa-IR" sz="3200" dirty="0" smtClean="0">
                <a:cs typeface="B Nazanin" pitchFamily="2" charset="-78"/>
              </a:rPr>
              <a:t>است.</a:t>
            </a:r>
            <a:endParaRPr lang="en-US" sz="3200" dirty="0">
              <a:cs typeface="B Nazanin" pitchFamily="2" charset="-78"/>
            </a:endParaRPr>
          </a:p>
        </p:txBody>
      </p:sp>
    </p:spTree>
    <p:extLst>
      <p:ext uri="{BB962C8B-B14F-4D97-AF65-F5344CB8AC3E}">
        <p14:creationId xmlns:p14="http://schemas.microsoft.com/office/powerpoint/2010/main" val="2943729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612" y="609005"/>
            <a:ext cx="10740114" cy="6248995"/>
          </a:xfrm>
        </p:spPr>
        <p:txBody>
          <a:bodyPr>
            <a:noAutofit/>
          </a:bodyPr>
          <a:lstStyle/>
          <a:p>
            <a:pPr algn="just" rtl="1"/>
            <a:r>
              <a:rPr lang="fa-IR" sz="3200" dirty="0" smtClean="0">
                <a:cs typeface="B Nazanin" pitchFamily="2" charset="-78"/>
              </a:rPr>
              <a:t>این نظریه هم جنبه ی رفتاری دارد و هم جنبه ی </a:t>
            </a:r>
            <a:r>
              <a:rPr lang="fa-IR" sz="3200" dirty="0" smtClean="0">
                <a:cs typeface="B Nazanin" pitchFamily="2" charset="-78"/>
              </a:rPr>
              <a:t>شناختی. در </a:t>
            </a:r>
            <a:r>
              <a:rPr lang="fa-IR" sz="3200" dirty="0" smtClean="0">
                <a:cs typeface="B Nazanin" pitchFamily="2" charset="-78"/>
              </a:rPr>
              <a:t>این نظریه گفته شده که یادگیرنده از طریق مشاهده رفتار دیگران به یادگیری می پردازد.</a:t>
            </a:r>
          </a:p>
          <a:p>
            <a:pPr marL="0" indent="0" algn="just" rtl="1">
              <a:buNone/>
            </a:pPr>
            <a:r>
              <a:rPr lang="fa-IR" sz="3200" dirty="0" smtClean="0">
                <a:cs typeface="B Nazanin" pitchFamily="2" charset="-78"/>
              </a:rPr>
              <a:t>وقتی که مشاهده کننده رفتار شخص دیگری را مشاهده می کند آن شخص بعداز </a:t>
            </a:r>
          </a:p>
          <a:p>
            <a:pPr marL="0" indent="0" algn="just" rtl="1">
              <a:buNone/>
            </a:pPr>
            <a:r>
              <a:rPr lang="fa-IR" sz="3200" dirty="0" smtClean="0">
                <a:cs typeface="B Nazanin" pitchFamily="2" charset="-78"/>
              </a:rPr>
              <a:t>رفتار پاداش و تقویت کننده دریافت می کند،آن رفتار توسط فرد مشاهده کننده </a:t>
            </a:r>
          </a:p>
          <a:p>
            <a:pPr marL="0" indent="0" algn="just" rtl="1">
              <a:buNone/>
            </a:pPr>
            <a:r>
              <a:rPr lang="fa-IR" sz="3200" dirty="0" smtClean="0">
                <a:cs typeface="B Nazanin" pitchFamily="2" charset="-78"/>
              </a:rPr>
              <a:t>آموخته میشود</a:t>
            </a:r>
            <a:r>
              <a:rPr lang="fa-IR" sz="3200" dirty="0" smtClean="0">
                <a:solidFill>
                  <a:schemeClr val="accent2">
                    <a:lumMod val="75000"/>
                  </a:schemeClr>
                </a:solidFill>
                <a:cs typeface="B Nazanin" pitchFamily="2" charset="-78"/>
              </a:rPr>
              <a:t>.(تقویت جانشینی</a:t>
            </a:r>
            <a:r>
              <a:rPr lang="fa-IR" sz="3200" dirty="0" smtClean="0">
                <a:solidFill>
                  <a:schemeClr val="accent2">
                    <a:lumMod val="75000"/>
                  </a:schemeClr>
                </a:solidFill>
                <a:cs typeface="B Nazanin" pitchFamily="2" charset="-78"/>
              </a:rPr>
              <a:t>)</a:t>
            </a:r>
          </a:p>
          <a:p>
            <a:pPr marL="0" indent="0" algn="just" rtl="1">
              <a:buNone/>
            </a:pPr>
            <a:endParaRPr lang="fa-IR" sz="3200" dirty="0">
              <a:solidFill>
                <a:schemeClr val="accent2">
                  <a:lumMod val="75000"/>
                </a:schemeClr>
              </a:solidFill>
              <a:cs typeface="B Nazanin" pitchFamily="2" charset="-78"/>
            </a:endParaRPr>
          </a:p>
          <a:p>
            <a:pPr marL="0" indent="0" algn="just" rtl="1">
              <a:buNone/>
            </a:pPr>
            <a:endParaRPr lang="fa-IR" sz="3200" dirty="0" smtClean="0">
              <a:solidFill>
                <a:schemeClr val="accent2">
                  <a:lumMod val="75000"/>
                </a:schemeClr>
              </a:solidFill>
              <a:cs typeface="B Nazanin" pitchFamily="2" charset="-78"/>
            </a:endParaRPr>
          </a:p>
          <a:p>
            <a:pPr marL="0" indent="0" algn="r" rtl="1">
              <a:buNone/>
            </a:pPr>
            <a:endParaRPr lang="fa-IR" sz="3200" dirty="0" smtClean="0">
              <a:solidFill>
                <a:schemeClr val="accent2">
                  <a:lumMod val="75000"/>
                </a:schemeClr>
              </a:solidFill>
              <a:cs typeface="B Nazanin" pitchFamily="2" charset="-78"/>
            </a:endParaRPr>
          </a:p>
          <a:p>
            <a:pPr marL="0" indent="0" algn="r" rtl="1">
              <a:buNone/>
            </a:pPr>
            <a:r>
              <a:rPr lang="fa-IR" sz="3200" dirty="0" smtClean="0">
                <a:cs typeface="B Nazanin" pitchFamily="2" charset="-78"/>
              </a:rPr>
              <a:t>مثلا                وقتی معلم یکی از دانش آموزان را برای حل کردن </a:t>
            </a:r>
            <a:r>
              <a:rPr lang="fa-IR" sz="3200" dirty="0" smtClean="0">
                <a:cs typeface="B Nazanin" pitchFamily="2" charset="-78"/>
              </a:rPr>
              <a:t>مسئله </a:t>
            </a:r>
            <a:r>
              <a:rPr lang="fa-IR" sz="3200" dirty="0" smtClean="0">
                <a:cs typeface="B Nazanin" pitchFamily="2" charset="-78"/>
              </a:rPr>
              <a:t>از یک راه تازه تقویت میکند،دانش آموزان دیگر روش این دانش آموز را سر مشق قرار میدهند و گوش میکنند تا همان راحل را در مسایل خود بکار ببرند.</a:t>
            </a:r>
            <a:endParaRPr lang="fa-IR" sz="3200" dirty="0">
              <a:cs typeface="B Nazanin" pitchFamily="2" charset="-78"/>
            </a:endParaRPr>
          </a:p>
        </p:txBody>
      </p:sp>
      <p:sp>
        <p:nvSpPr>
          <p:cNvPr id="4" name="Left Arrow 3"/>
          <p:cNvSpPr/>
          <p:nvPr/>
        </p:nvSpPr>
        <p:spPr>
          <a:xfrm>
            <a:off x="9695543" y="5618335"/>
            <a:ext cx="1175657" cy="2480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31" y="2827664"/>
            <a:ext cx="2699655" cy="2455535"/>
          </a:xfrm>
          <a:prstGeom prst="rect">
            <a:avLst/>
          </a:prstGeom>
          <a:ln>
            <a:noFill/>
          </a:ln>
          <a:effectLst>
            <a:softEdge rad="112500"/>
          </a:effectLst>
        </p:spPr>
      </p:pic>
    </p:spTree>
    <p:extLst>
      <p:ext uri="{BB962C8B-B14F-4D97-AF65-F5344CB8AC3E}">
        <p14:creationId xmlns:p14="http://schemas.microsoft.com/office/powerpoint/2010/main" val="4181871016"/>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987" y="638624"/>
            <a:ext cx="8355013" cy="1103090"/>
          </a:xfrm>
        </p:spPr>
        <p:txBody>
          <a:bodyPr>
            <a:normAutofit/>
          </a:bodyPr>
          <a:lstStyle/>
          <a:p>
            <a:pPr algn="ctr"/>
            <a:r>
              <a:rPr lang="fa-IR" sz="3200" b="1" dirty="0" smtClean="0">
                <a:solidFill>
                  <a:schemeClr val="accent3">
                    <a:lumMod val="50000"/>
                  </a:schemeClr>
                </a:solidFill>
                <a:cs typeface="B Nazanin" pitchFamily="2" charset="-78"/>
              </a:rPr>
              <a:t>اما در مقابل تقویت جانشینی ، تنبیه جانشینی قرار دارد...</a:t>
            </a:r>
            <a:endParaRPr lang="en-US" sz="3200" b="1" dirty="0">
              <a:solidFill>
                <a:schemeClr val="accent3">
                  <a:lumMod val="50000"/>
                </a:schemeClr>
              </a:solidFill>
              <a:cs typeface="B Nazanin" pitchFamily="2" charset="-78"/>
            </a:endParaRPr>
          </a:p>
        </p:txBody>
      </p:sp>
      <p:sp>
        <p:nvSpPr>
          <p:cNvPr id="3" name="Content Placeholder 2"/>
          <p:cNvSpPr>
            <a:spLocks noGrp="1"/>
          </p:cNvSpPr>
          <p:nvPr>
            <p:ph idx="1"/>
          </p:nvPr>
        </p:nvSpPr>
        <p:spPr>
          <a:xfrm>
            <a:off x="884420" y="1623847"/>
            <a:ext cx="10620191" cy="4745421"/>
          </a:xfrm>
        </p:spPr>
        <p:txBody>
          <a:bodyPr>
            <a:noAutofit/>
          </a:bodyPr>
          <a:lstStyle/>
          <a:p>
            <a:pPr marL="0" indent="0" algn="r" rtl="1">
              <a:buNone/>
            </a:pPr>
            <a:r>
              <a:rPr lang="fa-IR" sz="2400" dirty="0" smtClean="0">
                <a:solidFill>
                  <a:schemeClr val="tx1"/>
                </a:solidFill>
                <a:cs typeface="B Nazanin" pitchFamily="2" charset="-78"/>
              </a:rPr>
              <a:t>برای مثال                اگر مامور راهنمایی و رانندگی ، راننده ای را بعلت داشتن سرعت زیاد جریمه کند ،رانندگان دیگر که شاهد این جریان بوده اند هنگام راندن اتومبیل ،آهسته خواهند راند.</a:t>
            </a:r>
          </a:p>
          <a:p>
            <a:pPr marL="0" indent="0" algn="r" rtl="1">
              <a:lnSpc>
                <a:spcPct val="150000"/>
              </a:lnSpc>
              <a:buNone/>
            </a:pPr>
            <a:endParaRPr lang="fa-IR" sz="2000" dirty="0">
              <a:solidFill>
                <a:schemeClr val="tx1"/>
              </a:solidFill>
              <a:cs typeface="B Titr" panose="00000700000000000000" pitchFamily="2" charset="-78"/>
            </a:endParaRPr>
          </a:p>
          <a:p>
            <a:pPr marL="0" indent="0" algn="r" rtl="1">
              <a:lnSpc>
                <a:spcPct val="150000"/>
              </a:lnSpc>
              <a:buNone/>
            </a:pPr>
            <a:endParaRPr lang="fa-IR" sz="2000" dirty="0" smtClean="0">
              <a:solidFill>
                <a:schemeClr val="tx1"/>
              </a:solidFill>
              <a:cs typeface="B Titr" panose="00000700000000000000" pitchFamily="2" charset="-78"/>
            </a:endParaRPr>
          </a:p>
          <a:p>
            <a:pPr marL="0" indent="0" algn="r" rtl="1">
              <a:lnSpc>
                <a:spcPct val="150000"/>
              </a:lnSpc>
              <a:buNone/>
            </a:pPr>
            <a:endParaRPr lang="fa-IR" sz="2000" dirty="0" smtClean="0">
              <a:solidFill>
                <a:schemeClr val="tx1"/>
              </a:solidFill>
              <a:cs typeface="B Titr" panose="00000700000000000000" pitchFamily="2" charset="-78"/>
            </a:endParaRPr>
          </a:p>
          <a:p>
            <a:pPr marL="0" indent="0" algn="r" rtl="1">
              <a:lnSpc>
                <a:spcPct val="150000"/>
              </a:lnSpc>
              <a:buNone/>
            </a:pPr>
            <a:endParaRPr lang="fa-IR" sz="2000" dirty="0">
              <a:solidFill>
                <a:schemeClr val="tx1"/>
              </a:solidFill>
              <a:cs typeface="B Titr" panose="00000700000000000000" pitchFamily="2" charset="-78"/>
            </a:endParaRPr>
          </a:p>
          <a:p>
            <a:pPr marL="0" indent="0" algn="r" rtl="1">
              <a:lnSpc>
                <a:spcPct val="150000"/>
              </a:lnSpc>
              <a:buNone/>
            </a:pPr>
            <a:r>
              <a:rPr lang="fa-IR" sz="2800" b="1" dirty="0" smtClean="0">
                <a:solidFill>
                  <a:srgbClr val="C00000"/>
                </a:solidFill>
                <a:cs typeface="B Titr" panose="00000700000000000000" pitchFamily="2" charset="-78"/>
              </a:rPr>
              <a:t>اگر رفتار </a:t>
            </a:r>
            <a:r>
              <a:rPr lang="fa-IR" sz="2800" b="1" dirty="0" smtClean="0">
                <a:solidFill>
                  <a:schemeClr val="accent4">
                    <a:lumMod val="50000"/>
                  </a:schemeClr>
                </a:solidFill>
                <a:cs typeface="B Titr" panose="00000700000000000000" pitchFamily="2" charset="-78"/>
              </a:rPr>
              <a:t>تقویت </a:t>
            </a:r>
            <a:r>
              <a:rPr lang="fa-IR" sz="2800" b="1" dirty="0" smtClean="0">
                <a:solidFill>
                  <a:srgbClr val="C00000"/>
                </a:solidFill>
                <a:cs typeface="B Titr" panose="00000700000000000000" pitchFamily="2" charset="-78"/>
              </a:rPr>
              <a:t> شود ،احتمال بروز آن </a:t>
            </a:r>
            <a:r>
              <a:rPr lang="fa-IR" sz="2800" b="1" dirty="0" smtClean="0">
                <a:solidFill>
                  <a:schemeClr val="accent4">
                    <a:lumMod val="50000"/>
                  </a:schemeClr>
                </a:solidFill>
                <a:cs typeface="B Titr" panose="00000700000000000000" pitchFamily="2" charset="-78"/>
              </a:rPr>
              <a:t>افزایش</a:t>
            </a:r>
            <a:r>
              <a:rPr lang="fa-IR" sz="2800" b="1" dirty="0" smtClean="0">
                <a:solidFill>
                  <a:srgbClr val="C00000"/>
                </a:solidFill>
                <a:cs typeface="B Titr" panose="00000700000000000000" pitchFamily="2" charset="-78"/>
              </a:rPr>
              <a:t> </a:t>
            </a:r>
          </a:p>
          <a:p>
            <a:pPr marL="0" indent="0" algn="r" rtl="1">
              <a:lnSpc>
                <a:spcPct val="150000"/>
              </a:lnSpc>
              <a:buNone/>
            </a:pPr>
            <a:r>
              <a:rPr lang="fa-IR" sz="2800" b="1" dirty="0" smtClean="0">
                <a:solidFill>
                  <a:srgbClr val="C00000"/>
                </a:solidFill>
                <a:cs typeface="B Titr" panose="00000700000000000000" pitchFamily="2" charset="-78"/>
              </a:rPr>
              <a:t>اگر رفتار </a:t>
            </a:r>
            <a:r>
              <a:rPr lang="fa-IR" sz="2800" b="1" dirty="0" smtClean="0">
                <a:solidFill>
                  <a:schemeClr val="accent6">
                    <a:lumMod val="50000"/>
                  </a:schemeClr>
                </a:solidFill>
                <a:cs typeface="B Titr" panose="00000700000000000000" pitchFamily="2" charset="-78"/>
              </a:rPr>
              <a:t>تنبیه</a:t>
            </a:r>
            <a:r>
              <a:rPr lang="fa-IR" sz="2800" b="1" dirty="0" smtClean="0">
                <a:solidFill>
                  <a:srgbClr val="C00000"/>
                </a:solidFill>
                <a:cs typeface="B Titr" panose="00000700000000000000" pitchFamily="2" charset="-78"/>
              </a:rPr>
              <a:t> شود ،احتمال بروز آن در فرد مشاهده کننده </a:t>
            </a:r>
            <a:r>
              <a:rPr lang="fa-IR" sz="2800" b="1" dirty="0" smtClean="0">
                <a:solidFill>
                  <a:schemeClr val="accent6">
                    <a:lumMod val="50000"/>
                  </a:schemeClr>
                </a:solidFill>
                <a:cs typeface="B Titr" panose="00000700000000000000" pitchFamily="2" charset="-78"/>
              </a:rPr>
              <a:t>کاهش</a:t>
            </a:r>
            <a:r>
              <a:rPr lang="fa-IR" sz="2800" b="1" dirty="0" smtClean="0">
                <a:solidFill>
                  <a:srgbClr val="C00000"/>
                </a:solidFill>
                <a:cs typeface="B Titr" panose="00000700000000000000" pitchFamily="2" charset="-78"/>
              </a:rPr>
              <a:t> می یابد.</a:t>
            </a:r>
          </a:p>
        </p:txBody>
      </p:sp>
      <p:cxnSp>
        <p:nvCxnSpPr>
          <p:cNvPr id="5" name="Straight Arrow Connector 4"/>
          <p:cNvCxnSpPr/>
          <p:nvPr/>
        </p:nvCxnSpPr>
        <p:spPr>
          <a:xfrm flipH="1">
            <a:off x="9768114" y="1944914"/>
            <a:ext cx="667657" cy="145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056" y="2612570"/>
            <a:ext cx="4668958" cy="3104533"/>
          </a:xfrm>
          <a:prstGeom prst="rect">
            <a:avLst/>
          </a:prstGeom>
          <a:ln>
            <a:noFill/>
          </a:ln>
          <a:effectLst>
            <a:softEdge rad="112500"/>
          </a:effectLst>
        </p:spPr>
      </p:pic>
    </p:spTree>
    <p:extLst>
      <p:ext uri="{BB962C8B-B14F-4D97-AF65-F5344CB8AC3E}">
        <p14:creationId xmlns:p14="http://schemas.microsoft.com/office/powerpoint/2010/main" val="911515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290" y="0"/>
            <a:ext cx="9945635" cy="1280890"/>
          </a:xfrm>
        </p:spPr>
        <p:txBody>
          <a:bodyPr>
            <a:normAutofit/>
          </a:bodyPr>
          <a:lstStyle/>
          <a:p>
            <a:pPr algn="ctr"/>
            <a:r>
              <a:rPr lang="fa-IR" sz="4000" dirty="0" smtClean="0">
                <a:solidFill>
                  <a:srgbClr val="C00000"/>
                </a:solidFill>
                <a:cs typeface="B Titr" panose="00000700000000000000" pitchFamily="2" charset="-78"/>
              </a:rPr>
              <a:t>آزمایش بندورا</a:t>
            </a:r>
            <a:endParaRPr lang="fa-IR" sz="4000" dirty="0">
              <a:solidFill>
                <a:srgbClr val="C00000"/>
              </a:solidFill>
              <a:cs typeface="B Titr" panose="00000700000000000000" pitchFamily="2" charset="-78"/>
            </a:endParaRPr>
          </a:p>
        </p:txBody>
      </p:sp>
      <p:sp>
        <p:nvSpPr>
          <p:cNvPr id="3" name="Content Placeholder 2"/>
          <p:cNvSpPr>
            <a:spLocks noGrp="1"/>
          </p:cNvSpPr>
          <p:nvPr>
            <p:ph idx="1"/>
          </p:nvPr>
        </p:nvSpPr>
        <p:spPr>
          <a:xfrm>
            <a:off x="899886" y="667657"/>
            <a:ext cx="11292114" cy="5856514"/>
          </a:xfrm>
        </p:spPr>
        <p:txBody>
          <a:bodyPr>
            <a:noAutofit/>
          </a:bodyPr>
          <a:lstStyle/>
          <a:p>
            <a:pPr marL="0" indent="0" algn="just" rtl="1">
              <a:buNone/>
            </a:pPr>
            <a:r>
              <a:rPr lang="fa-IR" sz="3200" dirty="0" smtClean="0">
                <a:solidFill>
                  <a:schemeClr val="tx1"/>
                </a:solidFill>
                <a:cs typeface="B Nazanin" pitchFamily="2" charset="-78"/>
              </a:rPr>
              <a:t>یکی </a:t>
            </a:r>
            <a:r>
              <a:rPr lang="fa-IR" sz="3200" dirty="0">
                <a:solidFill>
                  <a:schemeClr val="tx1"/>
                </a:solidFill>
                <a:cs typeface="B Nazanin" pitchFamily="2" charset="-78"/>
              </a:rPr>
              <a:t>از مشهورترین پژوهشهای «آلبرت بندورا» مربوط به آزمایشی با یک عروسک باد شده به طول ۹۰ تا ۱۲۰ سانتی‌متر به نام «بوبو» است که این آزمایش به آزمایش «عروسک بادکرده بوبو» </a:t>
            </a:r>
            <a:r>
              <a:rPr lang="fa-IR" sz="3200" dirty="0" smtClean="0">
                <a:solidFill>
                  <a:schemeClr val="tx1"/>
                </a:solidFill>
                <a:cs typeface="B Nazanin" pitchFamily="2" charset="-78"/>
              </a:rPr>
              <a:t>مشهور </a:t>
            </a:r>
            <a:r>
              <a:rPr lang="fa-IR" sz="3200" dirty="0">
                <a:solidFill>
                  <a:schemeClr val="tx1"/>
                </a:solidFill>
                <a:cs typeface="B Nazanin" pitchFamily="2" charset="-78"/>
              </a:rPr>
              <a:t>است که بندورا به </a:t>
            </a:r>
            <a:r>
              <a:rPr lang="fa-IR" sz="3200" dirty="0" smtClean="0">
                <a:solidFill>
                  <a:schemeClr val="tx1"/>
                </a:solidFill>
                <a:cs typeface="B Nazanin" pitchFamily="2" charset="-78"/>
              </a:rPr>
              <a:t>وسیله </a:t>
            </a:r>
            <a:r>
              <a:rPr lang="fa-IR" sz="3200" dirty="0">
                <a:solidFill>
                  <a:schemeClr val="tx1"/>
                </a:solidFill>
                <a:cs typeface="B Nazanin" pitchFamily="2" charset="-78"/>
              </a:rPr>
              <a:t>آن، توانست نشان دهد که چگونه </a:t>
            </a:r>
            <a:r>
              <a:rPr lang="fa-IR" sz="3200" dirty="0" smtClean="0">
                <a:solidFill>
                  <a:schemeClr val="tx1"/>
                </a:solidFill>
                <a:cs typeface="B Nazanin" pitchFamily="2" charset="-78"/>
              </a:rPr>
              <a:t>مشاهده </a:t>
            </a:r>
            <a:r>
              <a:rPr lang="fa-IR" sz="3200" dirty="0">
                <a:solidFill>
                  <a:schemeClr val="tx1"/>
                </a:solidFill>
                <a:cs typeface="B Nazanin" pitchFamily="2" charset="-78"/>
              </a:rPr>
              <a:t>رفتار پرخاشگری می‌تواند بر یادگیری خشونت کودکان تأثیر داشته باشد. او ۷۲ کودک ۳ تا ۶ ساله را انتخاب کرد که ۳۶ نفر از آن‌ها پسر و مابقی دختر بودند و آن‌ها را در سه گروه ۲۴ تایی تقسیم </a:t>
            </a:r>
            <a:r>
              <a:rPr lang="fa-IR" sz="3200" dirty="0" smtClean="0">
                <a:solidFill>
                  <a:schemeClr val="tx1"/>
                </a:solidFill>
                <a:cs typeface="B Nazanin" pitchFamily="2" charset="-78"/>
              </a:rPr>
              <a:t>کرد. </a:t>
            </a:r>
            <a:endParaRPr lang="fa-IR" sz="3200" dirty="0">
              <a:solidFill>
                <a:schemeClr val="tx1"/>
              </a:solidFill>
              <a:cs typeface="B Nazanin" pitchFamily="2" charset="-78"/>
            </a:endParaRPr>
          </a:p>
          <a:p>
            <a:pPr marL="0" indent="0" algn="just" rtl="1">
              <a:buNone/>
            </a:pPr>
            <a:r>
              <a:rPr lang="fa-IR" sz="3200" dirty="0">
                <a:solidFill>
                  <a:schemeClr val="tx1"/>
                </a:solidFill>
                <a:cs typeface="B Nazanin" pitchFamily="2" charset="-78"/>
              </a:rPr>
              <a:t>گروه اول: کودکانی بودند که رفتار خشونت‌آمیز یک الگوی بزرگسال را به مدت ده دقیقه نسبت به بوبو تماشا می‌کردند که به‌صورت پرخاشگری فیزیکی، حمله‌کردن و ضربه‌زدن به عروسک بادی بود و هم‌زمان با داد و فریاد، پرخاشگری کلامی را نیز نشان می‌دادند مثلاً می‌گفتند: «بزن تو دماغش!» یا «پرتش کن تو هوا!» و قبل از آنکه چنین رفتاری را مشاهده کنند به اتاقی برده می‌شدند که حاوی اسباب‌بازی‌های دیگربود ولی به آن‌ها </a:t>
            </a:r>
            <a:r>
              <a:rPr lang="fa-IR" sz="3200" dirty="0" smtClean="0">
                <a:solidFill>
                  <a:schemeClr val="tx1"/>
                </a:solidFill>
                <a:cs typeface="B Nazanin" pitchFamily="2" charset="-78"/>
              </a:rPr>
              <a:t>اجازه </a:t>
            </a:r>
            <a:r>
              <a:rPr lang="fa-IR" sz="3200" dirty="0">
                <a:solidFill>
                  <a:schemeClr val="tx1"/>
                </a:solidFill>
                <a:cs typeface="B Nazanin" pitchFamily="2" charset="-78"/>
              </a:rPr>
              <a:t>بازی به مدت ۲ دقیقه داده نمی‌شد تا دچار تعارض شوند و آمادگی لازم برای پرخاشگری را بیابند.</a:t>
            </a:r>
            <a:endParaRPr lang="fa-IR" sz="3200"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2560744348"/>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714" y="159657"/>
            <a:ext cx="11176000" cy="6183085"/>
          </a:xfrm>
        </p:spPr>
        <p:txBody>
          <a:bodyPr>
            <a:noAutofit/>
          </a:bodyPr>
          <a:lstStyle/>
          <a:p>
            <a:pPr marL="0" indent="0" algn="r" rtl="1">
              <a:buNone/>
            </a:pPr>
            <a:r>
              <a:rPr lang="fa-IR" sz="3200" dirty="0">
                <a:cs typeface="B Nazanin" pitchFamily="2" charset="-78"/>
              </a:rPr>
              <a:t>گروه دوم: را کودکانی تشکیل می‌دادند که آن‌ها هم رفتار الگوی بزرگسال را تماشا می‌کردند اما این رفتار یک رفتار خشونت‌آمیز نبود و به‌صورت بازی با سایر اسباب بازی‌هایی بود که در اتاق آزمایشی توسط آزمایشگر فراهم شده بود.</a:t>
            </a:r>
          </a:p>
          <a:p>
            <a:pPr marL="0" indent="0" algn="r" rtl="1">
              <a:buNone/>
            </a:pPr>
            <a:endParaRPr lang="fa-IR" sz="3200" dirty="0">
              <a:cs typeface="B Nazanin" pitchFamily="2" charset="-78"/>
            </a:endParaRPr>
          </a:p>
          <a:p>
            <a:pPr marL="0" indent="0" algn="r" rtl="1">
              <a:buNone/>
            </a:pPr>
            <a:r>
              <a:rPr lang="fa-IR" sz="3200" dirty="0">
                <a:cs typeface="B Nazanin" pitchFamily="2" charset="-78"/>
              </a:rPr>
              <a:t>گروه سوم: گروهی بودند که هیچ نوع الگوی بزرگسالی را تماشا نمی‌کردند و به‌تنهایی در اتاق آزمایش بازی می‌کردند. از طرفی تمام این سه گروه، به‌طور کاملاً مساوی به دو گروه دختر و پسر تقسیم شده بودند. در پایان آزمایش، گروهی از کودکان که الگوی پرخاشگری بزرگسال را تماشا کرده بودند بیشتر از دوبرابر گروه کنترل، رفتارهای پرخاشگری فیزیکی و کلامی را نشان دادند و کودکان گروهی که الگوی بدون پرخاشگری بزرگسال را مشاهده کرده بودند حتی نسبت به گروه کنترل، رفتار پرخاشگری کمتری نشان دادند</a:t>
            </a:r>
            <a:r>
              <a:rPr lang="fa-IR" sz="3200" dirty="0" smtClean="0">
                <a:cs typeface="B Nazanin" pitchFamily="2" charset="-78"/>
              </a:rPr>
              <a:t>.</a:t>
            </a:r>
            <a:endParaRPr lang="en-US" sz="3200" dirty="0">
              <a:cs typeface="B Nazanin" pitchFamily="2" charset="-78"/>
            </a:endParaRPr>
          </a:p>
        </p:txBody>
      </p:sp>
    </p:spTree>
    <p:extLst>
      <p:ext uri="{BB962C8B-B14F-4D97-AF65-F5344CB8AC3E}">
        <p14:creationId xmlns:p14="http://schemas.microsoft.com/office/powerpoint/2010/main" val="2678319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3029" y="232228"/>
            <a:ext cx="10508342" cy="6357257"/>
          </a:xfrm>
        </p:spPr>
        <p:txBody>
          <a:bodyPr>
            <a:noAutofit/>
          </a:bodyPr>
          <a:lstStyle/>
          <a:p>
            <a:pPr marL="0" indent="0" algn="just" rtl="1">
              <a:buNone/>
            </a:pPr>
            <a:r>
              <a:rPr lang="fa-IR" sz="3200" dirty="0">
                <a:cs typeface="B Nazanin" pitchFamily="2" charset="-78"/>
              </a:rPr>
              <a:t>البته انتقاداتی نیز به آزمایش بندورا شده‌است مثلاً «فرگوسن» </a:t>
            </a:r>
            <a:r>
              <a:rPr lang="fa-IR" sz="3200" dirty="0" smtClean="0">
                <a:cs typeface="B Nazanin" pitchFamily="2" charset="-78"/>
              </a:rPr>
              <a:t>در </a:t>
            </a:r>
            <a:r>
              <a:rPr lang="fa-IR" sz="3200" dirty="0">
                <a:cs typeface="B Nazanin" pitchFamily="2" charset="-78"/>
              </a:rPr>
              <a:t>سال ۲۰۱۰ بر این باور بود که آزمایش بندورا تنها نشان می‌دهد که کودکان به دلیل دیدن رفتار ویدئویی </a:t>
            </a:r>
            <a:r>
              <a:rPr lang="fa-IR" sz="3200" dirty="0" smtClean="0">
                <a:cs typeface="B Nazanin" pitchFamily="2" charset="-78"/>
              </a:rPr>
              <a:t>پرخاشگرانه </a:t>
            </a:r>
            <a:r>
              <a:rPr lang="fa-IR" sz="3200" dirty="0">
                <a:cs typeface="B Nazanin" pitchFamily="2" charset="-78"/>
              </a:rPr>
              <a:t>بزرگسال و تقلید رفتار آن‌ها </a:t>
            </a:r>
            <a:r>
              <a:rPr lang="fa-IR" sz="3200" dirty="0" smtClean="0">
                <a:cs typeface="B Nazanin" pitchFamily="2" charset="-78"/>
              </a:rPr>
              <a:t>علاقه </a:t>
            </a:r>
            <a:r>
              <a:rPr lang="fa-IR" sz="3200" dirty="0">
                <a:cs typeface="B Nazanin" pitchFamily="2" charset="-78"/>
              </a:rPr>
              <a:t>خود را می‌خواهند به بزرگسال نشان دهند و به این معنا نیست که در آن‌ها </a:t>
            </a:r>
            <a:r>
              <a:rPr lang="fa-IR" sz="3200" dirty="0" smtClean="0">
                <a:cs typeface="B Nazanin" pitchFamily="2" charset="-78"/>
              </a:rPr>
              <a:t>انگیزه </a:t>
            </a:r>
            <a:r>
              <a:rPr lang="fa-IR" sz="3200" dirty="0">
                <a:cs typeface="B Nazanin" pitchFamily="2" charset="-78"/>
              </a:rPr>
              <a:t>پرخاشگرانه تقویت شده باشد. یا «شارون و وُولی» </a:t>
            </a:r>
            <a:r>
              <a:rPr lang="fa-IR" sz="3200" dirty="0" smtClean="0">
                <a:cs typeface="B Nazanin" pitchFamily="2" charset="-78"/>
              </a:rPr>
              <a:t>در </a:t>
            </a:r>
            <a:r>
              <a:rPr lang="fa-IR" sz="3200" dirty="0">
                <a:cs typeface="B Nazanin" pitchFamily="2" charset="-78"/>
              </a:rPr>
              <a:t>سال ۲۰۰۴ بیان کردند که کودکان در سن ۳ تا ۶ سال نمی‌توانند بین دنیای واقعی و خیالی تفاوتی قائل شوند و به‌همین دلیل با این آزمایش نمی‌توان نتیجه گرفت که کودکان در دنیای خود پرخاشگری را تقلید کرده‌اند با وجود </a:t>
            </a:r>
            <a:r>
              <a:rPr lang="fa-IR" sz="3200" dirty="0" smtClean="0">
                <a:cs typeface="B Nazanin" pitchFamily="2" charset="-78"/>
              </a:rPr>
              <a:t>همه </a:t>
            </a:r>
            <a:r>
              <a:rPr lang="fa-IR" sz="3200" dirty="0">
                <a:cs typeface="B Nazanin" pitchFamily="2" charset="-78"/>
              </a:rPr>
              <a:t>این انتقادات، آنچه که بندورا و دیگران توانستند نشان دهند، اهمیت یادگیری مشاهده‌ای الگوی رفتاری والدین در کودکان است. یادگیری مشاهده‌ای، یکی از مهمترین الگوهای یادگیری در هیجان‌رفتار و تن‌گفتار را ارائه می‌دهد زیرا بر این اساس، نه‌تنها رفتار را می‌توان از طریق مشاهده آموخت بلکه واکنش‌های هیجانی مانند ترس و شادی را نیز می‌توان بر مبنای روش جانشینی شرطی </a:t>
            </a:r>
            <a:r>
              <a:rPr lang="fa-IR" sz="3200" dirty="0" smtClean="0">
                <a:cs typeface="B Nazanin" pitchFamily="2" charset="-78"/>
              </a:rPr>
              <a:t>کرد.</a:t>
            </a:r>
            <a:endParaRPr lang="en-US" sz="3200" dirty="0">
              <a:cs typeface="B Nazanin" pitchFamily="2" charset="-78"/>
            </a:endParaRPr>
          </a:p>
        </p:txBody>
      </p:sp>
    </p:spTree>
    <p:extLst>
      <p:ext uri="{BB962C8B-B14F-4D97-AF65-F5344CB8AC3E}">
        <p14:creationId xmlns:p14="http://schemas.microsoft.com/office/powerpoint/2010/main" val="1128365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3029" y="377371"/>
            <a:ext cx="10508342" cy="6371772"/>
          </a:xfrm>
        </p:spPr>
        <p:txBody>
          <a:bodyPr>
            <a:noAutofit/>
          </a:bodyPr>
          <a:lstStyle/>
          <a:p>
            <a:pPr marL="0" indent="0" algn="just" rtl="1">
              <a:buNone/>
            </a:pPr>
            <a:r>
              <a:rPr lang="fa-IR" sz="3200" b="1" dirty="0">
                <a:solidFill>
                  <a:srgbClr val="FF0000"/>
                </a:solidFill>
                <a:cs typeface="B Nazanin" pitchFamily="2" charset="-78"/>
              </a:rPr>
              <a:t>یادگیری خود نظم </a:t>
            </a:r>
            <a:r>
              <a:rPr lang="fa-IR" sz="3200" b="1" dirty="0" smtClean="0">
                <a:solidFill>
                  <a:srgbClr val="FF0000"/>
                </a:solidFill>
                <a:cs typeface="B Nazanin" pitchFamily="2" charset="-78"/>
              </a:rPr>
              <a:t>دهی:</a:t>
            </a:r>
          </a:p>
          <a:p>
            <a:pPr marL="0" indent="0" algn="just" rtl="1">
              <a:buNone/>
            </a:pPr>
            <a:r>
              <a:rPr lang="fa-IR" sz="3200" dirty="0" smtClean="0">
                <a:cs typeface="B Nazanin" pitchFamily="2" charset="-78"/>
              </a:rPr>
              <a:t>یادگیری </a:t>
            </a:r>
            <a:r>
              <a:rPr lang="fa-IR" sz="3200" dirty="0">
                <a:cs typeface="B Nazanin" pitchFamily="2" charset="-78"/>
              </a:rPr>
              <a:t>خود نظم دهی یا خود سامانی یکی از مفاهیم مورد تاکید بندورا است. منظور از خود سامانی"تولید و هدایت اندیشه، هیجان ها و رفتارها توسط خود فرد به منظور رسیدن به هدف است" </a:t>
            </a:r>
            <a:r>
              <a:rPr lang="fa-IR" sz="3200" dirty="0" smtClean="0">
                <a:cs typeface="B Nazanin" pitchFamily="2" charset="-78"/>
              </a:rPr>
              <a:t>. بندورا </a:t>
            </a:r>
            <a:r>
              <a:rPr lang="fa-IR" sz="3200" dirty="0">
                <a:cs typeface="B Nazanin" pitchFamily="2" charset="-78"/>
              </a:rPr>
              <a:t>معتقد بود که اگر انسان تنها تحت تاثیر پاداش ها  و تنبیه های بیرونی قرار داشت همواره باید در زندگی تغییر مسیر می داد تا این که خود را با عوامل خارجی همساز کند. اما، رفتار انسان علاوه بر تاثیر پذیری از عوامل خارجی، عمدتا یک رفتار خود نظم داده شده است و معیارهای عملکرد فرد، همان تجربه های مستقیم و غیرمستقیم اوست که در طول زندگی می آموزد و برای او پایه ای می شود تا خود را ارزشیابی نماید. اگر در شرایط معینی عملی با معیارهای او یکسان یا بالاتر باشد، آنرا مثبت ارزیابی می کند و اگر از معیارهای او پایین تر باشد، آنرا منفی ارزشیابی می </a:t>
            </a:r>
            <a:r>
              <a:rPr lang="fa-IR" sz="3200" dirty="0" smtClean="0">
                <a:cs typeface="B Nazanin" pitchFamily="2" charset="-78"/>
              </a:rPr>
              <a:t>کند.</a:t>
            </a:r>
            <a:endParaRPr lang="en-US" sz="3200" dirty="0">
              <a:cs typeface="B Nazanin" pitchFamily="2" charset="-78"/>
            </a:endParaRPr>
          </a:p>
        </p:txBody>
      </p:sp>
    </p:spTree>
    <p:extLst>
      <p:ext uri="{BB962C8B-B14F-4D97-AF65-F5344CB8AC3E}">
        <p14:creationId xmlns:p14="http://schemas.microsoft.com/office/powerpoint/2010/main" val="1947595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800" y="174171"/>
            <a:ext cx="10212840" cy="6299200"/>
          </a:xfrm>
        </p:spPr>
        <p:txBody>
          <a:bodyPr>
            <a:noAutofit/>
          </a:bodyPr>
          <a:lstStyle/>
          <a:p>
            <a:pPr marL="0" indent="0" algn="just" rtl="1">
              <a:buNone/>
            </a:pPr>
            <a:r>
              <a:rPr lang="fa-IR" sz="3200" dirty="0">
                <a:cs typeface="B Nazanin" pitchFamily="2" charset="-78"/>
              </a:rPr>
              <a:t>بندورا می گوید که تقویت درونی که از ارزشیابی خود شخص حاصل می شود بسیار نیرومند تر از تقویت های بیرونی است. علاوه بر معیارهای عملکرد درونی، کارآمدی شخصی تصوری یا خود کارآمدی تصوری در رفتارخودنظم دهی نقش مهمی ایفا می کند. خودکارآمدی تصوری، باورهای شخصی خود فرد از توانایی هایش درباره انجام امور می باشدکه این باورها از توفیق ها و شکست های خود فرد و یا مشاهده موفقیت و شکست دیگران که به او شباهت دارند و تشویق های کلامی منشا می گیرد. افراد با کارآمدی تصوری بالاتر، بیشتر می کوشند، بیشتر موفق می شوند و همین طور پشتکار بیشتری دارند و ترس کمتری را تجربه می کنند. علت ترس کمتر آنها به دلیل کنترل بیشتری است که بر امور </a:t>
            </a:r>
            <a:r>
              <a:rPr lang="fa-IR" sz="3200" dirty="0" smtClean="0">
                <a:cs typeface="B Nazanin" pitchFamily="2" charset="-78"/>
              </a:rPr>
              <a:t>دارند.</a:t>
            </a:r>
            <a:endParaRPr lang="en-US" sz="3200" dirty="0">
              <a:cs typeface="B Nazanin" pitchFamily="2" charset="-78"/>
            </a:endParaRPr>
          </a:p>
        </p:txBody>
      </p:sp>
    </p:spTree>
    <p:extLst>
      <p:ext uri="{BB962C8B-B14F-4D97-AF65-F5344CB8AC3E}">
        <p14:creationId xmlns:p14="http://schemas.microsoft.com/office/powerpoint/2010/main" val="1057242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830" y="188685"/>
            <a:ext cx="11350170" cy="9027886"/>
          </a:xfrm>
        </p:spPr>
        <p:txBody>
          <a:bodyPr>
            <a:noAutofit/>
          </a:bodyPr>
          <a:lstStyle/>
          <a:p>
            <a:pPr marL="0" indent="0" algn="just" rtl="1">
              <a:buNone/>
            </a:pPr>
            <a:r>
              <a:rPr lang="fa-IR" sz="2800" b="1" dirty="0">
                <a:solidFill>
                  <a:srgbClr val="FF0000"/>
                </a:solidFill>
                <a:cs typeface="B Nazanin" pitchFamily="2" charset="-78"/>
              </a:rPr>
              <a:t>آموزش خود نظم دهی</a:t>
            </a:r>
          </a:p>
          <a:p>
            <a:pPr marL="0" indent="0" algn="just" rtl="1">
              <a:buNone/>
            </a:pPr>
            <a:r>
              <a:rPr lang="fa-IR" sz="2800" dirty="0">
                <a:cs typeface="B Nazanin" pitchFamily="2" charset="-78"/>
              </a:rPr>
              <a:t>آموزش خود نظم دهی به تازگی جای ویژه ای پیدا کرده است چون، در آن نقش دانش آموز افزایش یافته است. یکی از برنامه های خود نظم دهی تغییر </a:t>
            </a:r>
            <a:r>
              <a:rPr lang="fa-IR" sz="2800" dirty="0" smtClean="0">
                <a:cs typeface="B Nazanin" pitchFamily="2" charset="-78"/>
              </a:rPr>
              <a:t>شناختی-رفتاری است </a:t>
            </a:r>
            <a:r>
              <a:rPr lang="fa-IR" sz="2800" dirty="0">
                <a:cs typeface="B Nazanin" pitchFamily="2" charset="-78"/>
              </a:rPr>
              <a:t>که این گونه تعریف می شود" تغییر دادن رفتار آشکار فرد به وسیله دستکاری فرآیندهای فکری نهان </a:t>
            </a:r>
            <a:r>
              <a:rPr lang="fa-IR" sz="2800" dirty="0" smtClean="0">
                <a:cs typeface="B Nazanin" pitchFamily="2" charset="-78"/>
              </a:rPr>
              <a:t>او". در </a:t>
            </a:r>
            <a:r>
              <a:rPr lang="fa-IR" sz="2800" dirty="0">
                <a:cs typeface="B Nazanin" pitchFamily="2" charset="-78"/>
              </a:rPr>
              <a:t>برنامه آموزشی خود نظم دهی هم عناصر رفتارگرایی و هم عناصر شناخت گرایی وجود دارد. زمانی که از اصول تقویت استفاده می شود، جنبه رفتارگرایی و زمانی که بر فرآیندهای شناختی جهت ایجاد تغیییر رفتار تاکید می کند، جنبه شناختی دارد. برای ایجاد توانایی مسئولیت پذیری یادگیری به یادگیرنده، مهارت های چهارگانه تعیین هدف، نظارت بر رفتار خود، سنجش رفتار خود و اعمال پاداش شخصی، آموزش داده می شود.</a:t>
            </a:r>
          </a:p>
          <a:p>
            <a:pPr algn="just" rtl="1">
              <a:buFont typeface="Wingdings" pitchFamily="2" charset="2"/>
              <a:buChar char="ü"/>
            </a:pPr>
            <a:r>
              <a:rPr lang="fa-IR" sz="2800" dirty="0" smtClean="0">
                <a:solidFill>
                  <a:srgbClr val="FF0000"/>
                </a:solidFill>
                <a:cs typeface="B Nazanin" pitchFamily="2" charset="-78"/>
              </a:rPr>
              <a:t>تعیین </a:t>
            </a:r>
            <a:r>
              <a:rPr lang="fa-IR" sz="2800" dirty="0">
                <a:solidFill>
                  <a:srgbClr val="FF0000"/>
                </a:solidFill>
                <a:cs typeface="B Nazanin" pitchFamily="2" charset="-78"/>
              </a:rPr>
              <a:t>هدف: </a:t>
            </a:r>
            <a:r>
              <a:rPr lang="fa-IR" sz="2800" dirty="0">
                <a:cs typeface="B Nazanin" pitchFamily="2" charset="-78"/>
              </a:rPr>
              <a:t>یادگیرنده باید بتوانداهداف یادگیری خود را تعیین کند.</a:t>
            </a:r>
          </a:p>
          <a:p>
            <a:pPr algn="just" rtl="1">
              <a:buFont typeface="Wingdings" pitchFamily="2" charset="2"/>
              <a:buChar char="ü"/>
            </a:pPr>
            <a:r>
              <a:rPr lang="fa-IR" sz="2800" dirty="0" smtClean="0">
                <a:solidFill>
                  <a:srgbClr val="FF0000"/>
                </a:solidFill>
                <a:cs typeface="B Nazanin" pitchFamily="2" charset="-78"/>
              </a:rPr>
              <a:t>نظارت </a:t>
            </a:r>
            <a:r>
              <a:rPr lang="fa-IR" sz="2800" dirty="0">
                <a:solidFill>
                  <a:srgbClr val="FF0000"/>
                </a:solidFill>
                <a:cs typeface="B Nazanin" pitchFamily="2" charset="-78"/>
              </a:rPr>
              <a:t>شخصی: </a:t>
            </a:r>
            <a:r>
              <a:rPr lang="fa-IR" sz="2800" dirty="0">
                <a:cs typeface="B Nazanin" pitchFamily="2" charset="-78"/>
              </a:rPr>
              <a:t>پس از تعیین هدف، دانش آموز باید مرتبا در جریان پیشرفت یادگیری بر اهدافش نظارت کند و مطمئن شود که به سوی هدف پیش می رود.</a:t>
            </a:r>
          </a:p>
          <a:p>
            <a:pPr algn="just" rtl="1">
              <a:buFont typeface="Wingdings" pitchFamily="2" charset="2"/>
              <a:buChar char="ü"/>
            </a:pPr>
            <a:r>
              <a:rPr lang="fa-IR" sz="2800" dirty="0" smtClean="0">
                <a:solidFill>
                  <a:srgbClr val="FF0000"/>
                </a:solidFill>
                <a:cs typeface="B Nazanin" pitchFamily="2" charset="-78"/>
              </a:rPr>
              <a:t>خودسنجی</a:t>
            </a:r>
            <a:r>
              <a:rPr lang="fa-IR" sz="2800" dirty="0">
                <a:solidFill>
                  <a:srgbClr val="FF0000"/>
                </a:solidFill>
                <a:cs typeface="B Nazanin" pitchFamily="2" charset="-78"/>
              </a:rPr>
              <a:t>: </a:t>
            </a:r>
            <a:r>
              <a:rPr lang="fa-IR" sz="2800" dirty="0">
                <a:cs typeface="B Nazanin" pitchFamily="2" charset="-78"/>
              </a:rPr>
              <a:t>یعنی به دانش آموزان یاد داده شود که به خود سنجی یا ارزشیابی از خود بپردازند.</a:t>
            </a:r>
          </a:p>
          <a:p>
            <a:pPr algn="just" rtl="1">
              <a:buFont typeface="Wingdings" pitchFamily="2" charset="2"/>
              <a:buChar char="ü"/>
            </a:pPr>
            <a:r>
              <a:rPr lang="fa-IR" sz="2800" dirty="0" smtClean="0">
                <a:solidFill>
                  <a:srgbClr val="FF0000"/>
                </a:solidFill>
                <a:cs typeface="B Nazanin" pitchFamily="2" charset="-78"/>
              </a:rPr>
              <a:t>تقویت </a:t>
            </a:r>
            <a:r>
              <a:rPr lang="fa-IR" sz="2800" dirty="0">
                <a:solidFill>
                  <a:srgbClr val="FF0000"/>
                </a:solidFill>
                <a:cs typeface="B Nazanin" pitchFamily="2" charset="-78"/>
              </a:rPr>
              <a:t>شخصی: </a:t>
            </a:r>
            <a:r>
              <a:rPr lang="fa-IR" sz="2800" dirty="0">
                <a:cs typeface="B Nazanin" pitchFamily="2" charset="-78"/>
              </a:rPr>
              <a:t>یادگیرندگان خود سامانگر باید بتوانند که برای موفقیت هایشان خود را تشویق و برای شکست هایشان خود را تنبیه </a:t>
            </a:r>
            <a:r>
              <a:rPr lang="fa-IR" sz="2800" dirty="0" smtClean="0">
                <a:cs typeface="B Nazanin" pitchFamily="2" charset="-78"/>
              </a:rPr>
              <a:t>کنند.</a:t>
            </a:r>
            <a:endParaRPr lang="en-US" sz="2800" dirty="0">
              <a:cs typeface="B Nazanin" pitchFamily="2" charset="-78"/>
            </a:endParaRPr>
          </a:p>
        </p:txBody>
      </p:sp>
    </p:spTree>
    <p:extLst>
      <p:ext uri="{BB962C8B-B14F-4D97-AF65-F5344CB8AC3E}">
        <p14:creationId xmlns:p14="http://schemas.microsoft.com/office/powerpoint/2010/main" val="4209262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fa-IR" sz="3200" b="1" dirty="0" smtClean="0">
                <a:solidFill>
                  <a:srgbClr val="FF0000"/>
                </a:solidFill>
                <a:cs typeface="B Nazanin" pitchFamily="2" charset="-78"/>
              </a:rPr>
              <a:t>هم نظم دهی:</a:t>
            </a:r>
          </a:p>
          <a:p>
            <a:pPr marL="0" indent="0" algn="r" rtl="1">
              <a:buNone/>
            </a:pPr>
            <a:r>
              <a:rPr lang="fa-IR" sz="3200" dirty="0" smtClean="0">
                <a:cs typeface="B Nazanin" pitchFamily="2" charset="-78"/>
              </a:rPr>
              <a:t>یک فرایند همیاری است که در آن معلم و دانش آموز مشترکا فعالیت تحصیلی را طراحی می کنند، بر آن نظارت می نمایند، و از آن ارزشیابی به عمل می آورند.</a:t>
            </a:r>
            <a:endParaRPr lang="en-US" sz="3200" dirty="0">
              <a:cs typeface="B Nazanin" pitchFamily="2" charset="-78"/>
            </a:endParaRPr>
          </a:p>
        </p:txBody>
      </p:sp>
    </p:spTree>
    <p:extLst>
      <p:ext uri="{BB962C8B-B14F-4D97-AF65-F5344CB8AC3E}">
        <p14:creationId xmlns:p14="http://schemas.microsoft.com/office/powerpoint/2010/main" val="1202085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2971" y="449945"/>
            <a:ext cx="9530671" cy="5587998"/>
          </a:xfrm>
        </p:spPr>
        <p:txBody>
          <a:bodyPr>
            <a:normAutofit/>
          </a:bodyPr>
          <a:lstStyle/>
          <a:p>
            <a:pPr marL="0" indent="0" algn="r">
              <a:buNone/>
            </a:pPr>
            <a:r>
              <a:rPr lang="fa-IR" sz="3200" b="1" dirty="0">
                <a:solidFill>
                  <a:srgbClr val="FF0000"/>
                </a:solidFill>
                <a:latin typeface="Adobe Arabic" pitchFamily="18" charset="-78"/>
                <a:cs typeface="B Nazanin" pitchFamily="2" charset="-78"/>
              </a:rPr>
              <a:t>استفاده از یادگیری مشاهده ای در آموزش</a:t>
            </a:r>
          </a:p>
          <a:p>
            <a:pPr marL="0" indent="0" algn="r">
              <a:buNone/>
            </a:pPr>
            <a:endParaRPr lang="en-US" sz="3200" dirty="0" smtClean="0">
              <a:solidFill>
                <a:srgbClr val="FF0000"/>
              </a:solidFill>
              <a:latin typeface="Adobe Arabic" pitchFamily="18" charset="-78"/>
              <a:cs typeface="B Nazanin" pitchFamily="2" charset="-78"/>
            </a:endParaRPr>
          </a:p>
          <a:p>
            <a:pPr marL="0" indent="0" algn="r">
              <a:buNone/>
            </a:pPr>
            <a:r>
              <a:rPr lang="fa-IR" sz="3200" dirty="0" smtClean="0">
                <a:solidFill>
                  <a:srgbClr val="00B050"/>
                </a:solidFill>
                <a:latin typeface="Adobe Arabic" pitchFamily="18" charset="-78"/>
                <a:cs typeface="B Nazanin" pitchFamily="2" charset="-78"/>
              </a:rPr>
              <a:t>1-آموزش </a:t>
            </a:r>
            <a:r>
              <a:rPr lang="fa-IR" sz="3200" dirty="0" smtClean="0">
                <a:solidFill>
                  <a:srgbClr val="00B050"/>
                </a:solidFill>
                <a:latin typeface="Adobe Arabic" pitchFamily="18" charset="-78"/>
                <a:cs typeface="B Nazanin" pitchFamily="2" charset="-78"/>
              </a:rPr>
              <a:t>رفتارها و مهارت های تازه</a:t>
            </a:r>
          </a:p>
          <a:p>
            <a:pPr marL="0" indent="0" algn="r">
              <a:buNone/>
            </a:pPr>
            <a:r>
              <a:rPr lang="fa-IR" sz="3200" dirty="0" smtClean="0">
                <a:solidFill>
                  <a:srgbClr val="00B050"/>
                </a:solidFill>
                <a:latin typeface="Adobe Arabic" pitchFamily="18" charset="-78"/>
                <a:cs typeface="B Nazanin" pitchFamily="2" charset="-78"/>
              </a:rPr>
              <a:t>2-تشویق و ترغیب مهارت های قبلا آموخته شده</a:t>
            </a:r>
          </a:p>
          <a:p>
            <a:pPr marL="0" indent="0" algn="r">
              <a:buNone/>
            </a:pPr>
            <a:r>
              <a:rPr lang="fa-IR" sz="3200" dirty="0" smtClean="0">
                <a:solidFill>
                  <a:srgbClr val="00B050"/>
                </a:solidFill>
                <a:latin typeface="Adobe Arabic" pitchFamily="18" charset="-78"/>
                <a:cs typeface="B Nazanin" pitchFamily="2" charset="-78"/>
              </a:rPr>
              <a:t>3-نیرومند کردن یا ضعیف کردن اثر ممنوعیت ها</a:t>
            </a:r>
          </a:p>
          <a:p>
            <a:pPr marL="0" indent="0" algn="r">
              <a:buNone/>
            </a:pPr>
            <a:r>
              <a:rPr lang="fa-IR" sz="3200" dirty="0" smtClean="0">
                <a:solidFill>
                  <a:srgbClr val="00B050"/>
                </a:solidFill>
                <a:latin typeface="Adobe Arabic" pitchFamily="18" charset="-78"/>
                <a:cs typeface="B Nazanin" pitchFamily="2" charset="-78"/>
              </a:rPr>
              <a:t>4-جلب توجه یادگیرندگان </a:t>
            </a:r>
          </a:p>
          <a:p>
            <a:pPr marL="0" indent="0" algn="r">
              <a:buNone/>
            </a:pPr>
            <a:r>
              <a:rPr lang="fa-IR" sz="3200" dirty="0" smtClean="0">
                <a:solidFill>
                  <a:srgbClr val="00B050"/>
                </a:solidFill>
                <a:latin typeface="Adobe Arabic" pitchFamily="18" charset="-78"/>
                <a:cs typeface="B Nazanin" pitchFamily="2" charset="-78"/>
              </a:rPr>
              <a:t>5-ایجاد واکنش های هیجانی</a:t>
            </a:r>
            <a:endParaRPr lang="fa-IR" sz="3200" dirty="0">
              <a:solidFill>
                <a:srgbClr val="00B050"/>
              </a:solidFill>
              <a:latin typeface="Adobe Arabic" pitchFamily="18" charset="-78"/>
              <a:cs typeface="B Nazanin" pitchFamily="2" charset="-78"/>
            </a:endParaRPr>
          </a:p>
        </p:txBody>
      </p:sp>
    </p:spTree>
    <p:extLst>
      <p:ext uri="{BB962C8B-B14F-4D97-AF65-F5344CB8AC3E}">
        <p14:creationId xmlns:p14="http://schemas.microsoft.com/office/powerpoint/2010/main" val="2149286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2055" y="217117"/>
            <a:ext cx="9857983" cy="5031288"/>
          </a:xfrm>
        </p:spPr>
        <p:txBody>
          <a:bodyPr>
            <a:noAutofit/>
          </a:bodyPr>
          <a:lstStyle/>
          <a:p>
            <a:pPr marL="0" indent="0" algn="just" rtl="1">
              <a:buNone/>
            </a:pPr>
            <a:r>
              <a:rPr lang="fa-IR" sz="3200" b="1" dirty="0">
                <a:solidFill>
                  <a:srgbClr val="FF0000"/>
                </a:solidFill>
                <a:cs typeface="B Nazanin" pitchFamily="2" charset="-78"/>
              </a:rPr>
              <a:t>تعریف بینش:  </a:t>
            </a:r>
          </a:p>
          <a:p>
            <a:pPr marL="0" indent="0" algn="just" rtl="1">
              <a:buNone/>
            </a:pPr>
            <a:r>
              <a:rPr lang="fa-IR" sz="3200" dirty="0" smtClean="0">
                <a:cs typeface="B Nazanin" pitchFamily="2" charset="-78"/>
              </a:rPr>
              <a:t>یکی </a:t>
            </a:r>
            <a:r>
              <a:rPr lang="fa-IR" sz="3200" dirty="0">
                <a:cs typeface="B Nazanin" pitchFamily="2" charset="-78"/>
              </a:rPr>
              <a:t>دیگر از نظریه پردازان گشتالتی  به نام </a:t>
            </a:r>
            <a:r>
              <a:rPr lang="fa-IR" sz="3200" dirty="0" smtClean="0">
                <a:cs typeface="B Nazanin" pitchFamily="2" charset="-78"/>
              </a:rPr>
              <a:t>کهلر (</a:t>
            </a:r>
            <a:r>
              <a:rPr lang="en-US" sz="3200" dirty="0" err="1">
                <a:cs typeface="B Nazanin" pitchFamily="2" charset="-78"/>
              </a:rPr>
              <a:t>kohler</a:t>
            </a:r>
            <a:r>
              <a:rPr lang="fa-IR" sz="3200" dirty="0" smtClean="0">
                <a:cs typeface="B Nazanin" pitchFamily="2" charset="-78"/>
              </a:rPr>
              <a:t>)که </a:t>
            </a:r>
            <a:r>
              <a:rPr lang="fa-IR" sz="3200" dirty="0">
                <a:cs typeface="B Nazanin" pitchFamily="2" charset="-78"/>
              </a:rPr>
              <a:t>او هم یک دانشمند آلمانی بود ، رشته تحقیقاتی   انجام داد که در آنها یادگیری از راه بینش را به اثبات </a:t>
            </a:r>
            <a:r>
              <a:rPr lang="fa-IR" sz="3200" dirty="0" smtClean="0">
                <a:cs typeface="B Nazanin" pitchFamily="2" charset="-78"/>
              </a:rPr>
              <a:t>رسانید. </a:t>
            </a:r>
            <a:r>
              <a:rPr lang="fa-IR" sz="3200" dirty="0">
                <a:cs typeface="B Nazanin" pitchFamily="2" charset="-78"/>
              </a:rPr>
              <a:t>یادگیرده  زمانی به بینش می رسد  که بتواند ، از اره درک روابط میان اجزای  موقعیت یادگیری  به صورت یک کل سازمان </a:t>
            </a:r>
            <a:r>
              <a:rPr lang="fa-IR" sz="3200" dirty="0" smtClean="0">
                <a:cs typeface="B Nazanin" pitchFamily="2" charset="-78"/>
              </a:rPr>
              <a:t>یافته، </a:t>
            </a:r>
            <a:r>
              <a:rPr lang="fa-IR" sz="3200" dirty="0">
                <a:cs typeface="B Nazanin" pitchFamily="2" charset="-78"/>
              </a:rPr>
              <a:t>به تمامیت  آن موقعیت پی  ببرد</a:t>
            </a:r>
            <a:r>
              <a:rPr lang="fa-IR" sz="3200" dirty="0" smtClean="0">
                <a:cs typeface="B Nazanin" pitchFamily="2" charset="-78"/>
              </a:rPr>
              <a:t>.</a:t>
            </a:r>
            <a:endParaRPr lang="fa-IR" sz="3200" dirty="0">
              <a:cs typeface="B Nazanin" pitchFamily="2" charset="-78"/>
            </a:endParaRPr>
          </a:p>
          <a:p>
            <a:pPr marL="0" indent="0" algn="just" rtl="1">
              <a:buNone/>
            </a:pPr>
            <a:r>
              <a:rPr lang="fa-IR" sz="3200" dirty="0">
                <a:cs typeface="B Nazanin" pitchFamily="2" charset="-78"/>
              </a:rPr>
              <a:t>کهلر در یک رشته پژوهشی که عمدتاً‌ با میمون ها انجام داد به این نتیجه  رسید  که میمونها در حل مسائل از روش بینش استفاده می کنند.  </a:t>
            </a:r>
            <a:endParaRPr lang="en-US" sz="3200" dirty="0">
              <a:cs typeface="B Nazanin" pitchFamily="2" charset="-78"/>
            </a:endParaRPr>
          </a:p>
        </p:txBody>
      </p:sp>
    </p:spTree>
    <p:extLst>
      <p:ext uri="{BB962C8B-B14F-4D97-AF65-F5344CB8AC3E}">
        <p14:creationId xmlns:p14="http://schemas.microsoft.com/office/powerpoint/2010/main" val="30883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1634" y="705632"/>
            <a:ext cx="8915400" cy="3777622"/>
          </a:xfrm>
        </p:spPr>
        <p:txBody>
          <a:bodyPr>
            <a:normAutofit fontScale="92500" lnSpcReduction="20000"/>
          </a:bodyPr>
          <a:lstStyle/>
          <a:p>
            <a:pPr marL="0" lvl="0" indent="0" algn="just" rtl="1">
              <a:buClr>
                <a:srgbClr val="4F81BD"/>
              </a:buClr>
              <a:buNone/>
            </a:pPr>
            <a:r>
              <a:rPr lang="fa-IR" sz="3200" dirty="0">
                <a:solidFill>
                  <a:prstClr val="black">
                    <a:lumMod val="75000"/>
                    <a:lumOff val="25000"/>
                  </a:prstClr>
                </a:solidFill>
                <a:cs typeface="B Nazanin" pitchFamily="2" charset="-78"/>
              </a:rPr>
              <a:t>در یکی از آزمایش های معروف  کهلر با میمونها، موزی از سقف  به دور از دسترس میمون مورد آزمایش،  آویزان شده بود به نحوی که آزمودنی  با بالا رفتن از یک میز یا با گذاشتن  دو جعبه به روی یکدیگر ،  یا با هم وصل کردن دو قطعه  چوب  کوتاه و درست کردن قطعه چوبی بلندتر می توانست  موز را به دست آورد. این مسئله بوسیله میمون های آزمایش های کهلر ، در نتیجه  کشف  رابطه بین میز و موز ، یا چوب و موز حل شد . به عقیده کهلر حل کردن این مسئله از طرق گذاشتن جعبه ای  بر روی جعبه دیگر یا وصل کردن یک قطعه چوب به قطعه  چوب دیگر  با استفاده از بینش انجام می گرفتت ، زیرا حل این مسئله مستلزم کشف رابطه بین جعبه ها و موز یا تکه چوب ها و موز بود. </a:t>
            </a:r>
            <a:endParaRPr lang="en-US" sz="3200" dirty="0">
              <a:solidFill>
                <a:prstClr val="black">
                  <a:lumMod val="75000"/>
                  <a:lumOff val="25000"/>
                </a:prstClr>
              </a:solidFill>
              <a:cs typeface="B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530" y="4246322"/>
            <a:ext cx="3908120" cy="250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29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5649" y="254695"/>
            <a:ext cx="10521863" cy="3777622"/>
          </a:xfrm>
        </p:spPr>
        <p:txBody>
          <a:bodyPr>
            <a:noAutofit/>
          </a:bodyPr>
          <a:lstStyle/>
          <a:p>
            <a:pPr marL="0" indent="0" algn="r" rtl="1">
              <a:buNone/>
            </a:pPr>
            <a:r>
              <a:rPr lang="fa-IR" sz="3200" b="1" dirty="0">
                <a:solidFill>
                  <a:srgbClr val="FF0000"/>
                </a:solidFill>
                <a:cs typeface="B Nazanin" pitchFamily="2" charset="-78"/>
              </a:rPr>
              <a:t>ویژگی های یادگیری از راه بینش :</a:t>
            </a:r>
          </a:p>
          <a:p>
            <a:pPr marL="0" indent="0" algn="r" rtl="1">
              <a:buNone/>
            </a:pPr>
            <a:r>
              <a:rPr lang="fa-IR" sz="3200" dirty="0" smtClean="0">
                <a:cs typeface="B Nazanin" pitchFamily="2" charset="-78"/>
              </a:rPr>
              <a:t>در </a:t>
            </a:r>
            <a:r>
              <a:rPr lang="fa-IR" sz="3200" dirty="0">
                <a:cs typeface="B Nazanin" pitchFamily="2" charset="-78"/>
              </a:rPr>
              <a:t>رواشناسی گشتالت  برای حل مسئله  یا یادگیری از راه بینش (بینش مندانه </a:t>
            </a:r>
            <a:r>
              <a:rPr lang="fa-IR" sz="3200" dirty="0" smtClean="0">
                <a:cs typeface="B Nazanin" pitchFamily="2" charset="-78"/>
              </a:rPr>
              <a:t>(</a:t>
            </a:r>
            <a:r>
              <a:rPr lang="en-US" sz="3200" dirty="0" err="1">
                <a:cs typeface="B Nazanin" pitchFamily="2" charset="-78"/>
              </a:rPr>
              <a:t>insightfullearning</a:t>
            </a:r>
            <a:r>
              <a:rPr lang="fa-IR" sz="3200" dirty="0" smtClean="0">
                <a:cs typeface="B Nazanin" pitchFamily="2" charset="-78"/>
              </a:rPr>
              <a:t>)ویژگی </a:t>
            </a:r>
            <a:r>
              <a:rPr lang="fa-IR" sz="3200" dirty="0">
                <a:cs typeface="B Nazanin" pitchFamily="2" charset="-78"/>
              </a:rPr>
              <a:t>هایی ذکر شده است که مهمترین آنها  عبارتند از :</a:t>
            </a:r>
          </a:p>
          <a:p>
            <a:pPr marL="0" indent="0" algn="r" rtl="1">
              <a:buNone/>
            </a:pPr>
            <a:r>
              <a:rPr lang="fa-IR" sz="3200" dirty="0" smtClean="0">
                <a:cs typeface="B Nazanin" pitchFamily="2" charset="-78"/>
              </a:rPr>
              <a:t>1- </a:t>
            </a:r>
            <a:r>
              <a:rPr lang="fa-IR" sz="3200" dirty="0">
                <a:cs typeface="B Nazanin" pitchFamily="2" charset="-78"/>
              </a:rPr>
              <a:t>انتقال از مرحله پیش از حل مسئله به مرحله حل مسئله ناگهانی و کامل است.</a:t>
            </a:r>
          </a:p>
          <a:p>
            <a:pPr marL="0" indent="0" algn="r" rtl="1">
              <a:buNone/>
            </a:pPr>
            <a:r>
              <a:rPr lang="fa-IR" sz="3200" dirty="0">
                <a:cs typeface="B Nazanin" pitchFamily="2" charset="-78"/>
              </a:rPr>
              <a:t>2- عملکرد حاصل از حل مسئله از راه بینش معمولاً‌ یک عملکرد همواره خالی از اشتباه است.</a:t>
            </a:r>
          </a:p>
          <a:p>
            <a:pPr marL="0" indent="0" algn="r" rtl="1">
              <a:buNone/>
            </a:pPr>
            <a:r>
              <a:rPr lang="fa-IR" sz="3200" dirty="0">
                <a:cs typeface="B Nazanin" pitchFamily="2" charset="-78"/>
              </a:rPr>
              <a:t>3- راه حلی که از طریق بینش برای یک مسئله به دست می آید تا زمان قابل توجهی حفظ می گردد.</a:t>
            </a:r>
          </a:p>
          <a:p>
            <a:pPr marL="0" indent="0" algn="r" rtl="1">
              <a:buNone/>
            </a:pPr>
            <a:r>
              <a:rPr lang="fa-IR" sz="3200" dirty="0">
                <a:cs typeface="B Nazanin" pitchFamily="2" charset="-78"/>
              </a:rPr>
              <a:t>4- راه حل بدست آمده از یک مسئله در مسائل مشابه دیگر به سادگی قابل کاربست است . </a:t>
            </a:r>
            <a:endParaRPr lang="en-US" sz="3200" dirty="0">
              <a:cs typeface="B Nazanin" pitchFamily="2" charset="-78"/>
            </a:endParaRPr>
          </a:p>
        </p:txBody>
      </p:sp>
    </p:spTree>
    <p:extLst>
      <p:ext uri="{BB962C8B-B14F-4D97-AF65-F5344CB8AC3E}">
        <p14:creationId xmlns:p14="http://schemas.microsoft.com/office/powerpoint/2010/main" val="411395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429" y="130629"/>
            <a:ext cx="10566400" cy="6444342"/>
          </a:xfrm>
        </p:spPr>
        <p:txBody>
          <a:bodyPr>
            <a:noAutofit/>
          </a:bodyPr>
          <a:lstStyle/>
          <a:p>
            <a:pPr marL="0" indent="0" algn="just" rtl="1">
              <a:buNone/>
            </a:pPr>
            <a:r>
              <a:rPr lang="fa-IR" sz="3000" b="1" dirty="0" smtClean="0">
                <a:solidFill>
                  <a:srgbClr val="FF0000"/>
                </a:solidFill>
                <a:cs typeface="B Nazanin" pitchFamily="2" charset="-78"/>
              </a:rPr>
              <a:t>قوانین سازمان ادراکی:</a:t>
            </a:r>
          </a:p>
          <a:p>
            <a:pPr marL="0" indent="0" algn="just" rtl="1">
              <a:buNone/>
            </a:pPr>
            <a:r>
              <a:rPr lang="fa-IR" sz="3000" dirty="0" smtClean="0">
                <a:solidFill>
                  <a:prstClr val="black">
                    <a:lumMod val="75000"/>
                    <a:lumOff val="25000"/>
                  </a:prstClr>
                </a:solidFill>
                <a:cs typeface="B Nazanin" pitchFamily="2" charset="-78"/>
              </a:rPr>
              <a:t>نظریه گشتالت بیش از آنکه یک نظریه یادگیری باشد به عنوان یک نظریه ادراک شناخته و بیشترین دستاوردهای علمی این نظریه در زمینه ادراک است. بنا به این نظریه، چگونگی ادراک ما از پدیده ها مبتنی بر چندین قانون یا اصل به نام قوانین سازمان ادراکی است.</a:t>
            </a:r>
          </a:p>
          <a:p>
            <a:pPr marL="0" indent="0" algn="just" rtl="1">
              <a:buNone/>
            </a:pPr>
            <a:r>
              <a:rPr lang="fa-IR" sz="3000" b="1" dirty="0" smtClean="0">
                <a:solidFill>
                  <a:srgbClr val="FF0000"/>
                </a:solidFill>
                <a:cs typeface="B Nazanin" pitchFamily="2" charset="-78"/>
              </a:rPr>
              <a:t>قانون شباهت:</a:t>
            </a:r>
            <a:endParaRPr lang="fa-IR" sz="3000" b="1" dirty="0">
              <a:solidFill>
                <a:srgbClr val="FF0000"/>
              </a:solidFill>
              <a:cs typeface="B Nazanin" pitchFamily="2" charset="-78"/>
            </a:endParaRPr>
          </a:p>
          <a:p>
            <a:pPr marL="0" indent="0" algn="just" rtl="1">
              <a:buNone/>
            </a:pPr>
            <a:r>
              <a:rPr lang="fa-IR" sz="3000" dirty="0">
                <a:solidFill>
                  <a:prstClr val="black">
                    <a:lumMod val="75000"/>
                    <a:lumOff val="25000"/>
                  </a:prstClr>
                </a:solidFill>
                <a:cs typeface="B Nazanin" pitchFamily="2" charset="-78"/>
              </a:rPr>
              <a:t>بنابه قانون شباهت ، مطالب مشابه یا همگون از مطالب نامشابه بهتر ادراک می شوند . در مطالعاتی که به وسیله کهلر با هجاهای بی معنی انجام گرفت معلوم شد که هجاهای همگون با سهولت بیشتری از هجاهای ناهمگون درک و آموخته می شوند.</a:t>
            </a:r>
          </a:p>
          <a:p>
            <a:pPr marL="0" indent="0" algn="just" rtl="1">
              <a:buNone/>
            </a:pPr>
            <a:r>
              <a:rPr lang="fa-IR" sz="3000" dirty="0" smtClean="0">
                <a:solidFill>
                  <a:prstClr val="black">
                    <a:lumMod val="75000"/>
                    <a:lumOff val="25000"/>
                  </a:prstClr>
                </a:solidFill>
                <a:cs typeface="B Nazanin" pitchFamily="2" charset="-78"/>
              </a:rPr>
              <a:t> </a:t>
            </a:r>
            <a:r>
              <a:rPr lang="fa-IR" sz="3000" dirty="0">
                <a:solidFill>
                  <a:prstClr val="black">
                    <a:lumMod val="75000"/>
                    <a:lumOff val="25000"/>
                  </a:prstClr>
                </a:solidFill>
                <a:cs typeface="B Nazanin" pitchFamily="2" charset="-78"/>
              </a:rPr>
              <a:t>شباهت اشیاء و امور از جنبه های مختلف مثل رنگ و شکل سبب می شود که با یکدیگر و به صورت گروهی درک و یادگرفته شوند. در قانون مشابهت موارد مشابه بر حسب ویژگی های همانندی که دارند مانند شکل ، رنگ و جز آن گروههای مشترکی را بوجود می آورند. به شرط آنکه ویژگی های قانون مجاورت در آنها حکم فرما نباشد.</a:t>
            </a:r>
          </a:p>
          <a:p>
            <a:pPr marL="0" indent="0" algn="just" rtl="1">
              <a:buNone/>
            </a:pPr>
            <a:endParaRPr lang="fa-IR" sz="3000" dirty="0">
              <a:solidFill>
                <a:prstClr val="black">
                  <a:lumMod val="75000"/>
                  <a:lumOff val="25000"/>
                </a:prstClr>
              </a:solidFill>
              <a:cs typeface="B Nazanin" pitchFamily="2" charset="-78"/>
            </a:endParaRPr>
          </a:p>
        </p:txBody>
      </p:sp>
    </p:spTree>
    <p:extLst>
      <p:ext uri="{BB962C8B-B14F-4D97-AF65-F5344CB8AC3E}">
        <p14:creationId xmlns:p14="http://schemas.microsoft.com/office/powerpoint/2010/main" val="212448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2057" y="261257"/>
            <a:ext cx="10609943" cy="5649965"/>
          </a:xfrm>
        </p:spPr>
        <p:txBody>
          <a:bodyPr>
            <a:noAutofit/>
          </a:bodyPr>
          <a:lstStyle/>
          <a:p>
            <a:pPr marL="0" indent="0" algn="r" rtl="1">
              <a:buNone/>
            </a:pPr>
            <a:r>
              <a:rPr lang="fa-IR" sz="3000" b="1" dirty="0">
                <a:solidFill>
                  <a:srgbClr val="FF0000"/>
                </a:solidFill>
                <a:cs typeface="B Nazanin" pitchFamily="2" charset="-78"/>
              </a:rPr>
              <a:t>قانون </a:t>
            </a:r>
            <a:r>
              <a:rPr lang="fa-IR" sz="3000" b="1" dirty="0" smtClean="0">
                <a:solidFill>
                  <a:srgbClr val="FF0000"/>
                </a:solidFill>
                <a:cs typeface="B Nazanin" pitchFamily="2" charset="-78"/>
              </a:rPr>
              <a:t>مجاورت:</a:t>
            </a:r>
            <a:endParaRPr lang="fa-IR" sz="3000" b="1" dirty="0">
              <a:solidFill>
                <a:srgbClr val="FF0000"/>
              </a:solidFill>
              <a:cs typeface="B Nazanin" pitchFamily="2" charset="-78"/>
            </a:endParaRPr>
          </a:p>
          <a:p>
            <a:pPr marL="0" indent="0" algn="r" rtl="1">
              <a:buNone/>
            </a:pPr>
            <a:r>
              <a:rPr lang="fa-IR" sz="3000" dirty="0" smtClean="0">
                <a:solidFill>
                  <a:prstClr val="black">
                    <a:lumMod val="75000"/>
                    <a:lumOff val="25000"/>
                  </a:prstClr>
                </a:solidFill>
                <a:cs typeface="B Nazanin" pitchFamily="2" charset="-78"/>
              </a:rPr>
              <a:t>طبق </a:t>
            </a:r>
            <a:r>
              <a:rPr lang="fa-IR" sz="3000" dirty="0">
                <a:solidFill>
                  <a:prstClr val="black">
                    <a:lumMod val="75000"/>
                    <a:lumOff val="25000"/>
                  </a:prstClr>
                </a:solidFill>
                <a:cs typeface="B Nazanin" pitchFamily="2" charset="-78"/>
              </a:rPr>
              <a:t>قانون مجاورت پدیده ها و اموری که نزدیک به هم قرار دارند بهتر و سهلتر آموخته می شوند. به عبارت دیگر ، عناصری که در مجاورت یکدیگر باشند به صورت کل یکپارچه درک می شوند.</a:t>
            </a:r>
          </a:p>
          <a:p>
            <a:pPr marL="0" indent="0" algn="r" rtl="1">
              <a:buNone/>
            </a:pPr>
            <a:r>
              <a:rPr lang="fa-IR" sz="3000" dirty="0" smtClean="0">
                <a:solidFill>
                  <a:prstClr val="black">
                    <a:lumMod val="75000"/>
                    <a:lumOff val="25000"/>
                  </a:prstClr>
                </a:solidFill>
                <a:cs typeface="B Nazanin" pitchFamily="2" charset="-78"/>
              </a:rPr>
              <a:t>قانون </a:t>
            </a:r>
            <a:r>
              <a:rPr lang="fa-IR" sz="3000" dirty="0">
                <a:solidFill>
                  <a:prstClr val="black">
                    <a:lumMod val="75000"/>
                    <a:lumOff val="25000"/>
                  </a:prstClr>
                </a:solidFill>
                <a:cs typeface="B Nazanin" pitchFamily="2" charset="-78"/>
              </a:rPr>
              <a:t>مجاورت بیانگر عوامل سازنده ای است که در یک صنحه حضوردارند و شکل ووضع خاصی را بوجود می آورند. هر چه این عوامل یا واحدها به هم نزدیکتر باشند احتمال وابستگی آنها بیشتر </a:t>
            </a:r>
            <a:r>
              <a:rPr lang="fa-IR" sz="3000" dirty="0" smtClean="0">
                <a:solidFill>
                  <a:prstClr val="black">
                    <a:lumMod val="75000"/>
                    <a:lumOff val="25000"/>
                  </a:prstClr>
                </a:solidFill>
                <a:cs typeface="B Nazanin" pitchFamily="2" charset="-78"/>
              </a:rPr>
              <a:t>است. در </a:t>
            </a:r>
            <a:r>
              <a:rPr lang="fa-IR" sz="3000" dirty="0">
                <a:solidFill>
                  <a:prstClr val="black">
                    <a:lumMod val="75000"/>
                    <a:lumOff val="25000"/>
                  </a:prstClr>
                </a:solidFill>
                <a:cs typeface="B Nazanin" pitchFamily="2" charset="-78"/>
              </a:rPr>
              <a:t>این قانون نه تنها فاصله مکانی ونزدیکی عوامل سبب ایجاد دسته های جداگانه می شود ، بلکه این امر در مورد فاصله های زمانی نیز صادق است . اصوات و الفاظی که نزدیک به یکدیگر ادا می شوند با هم یک واحد مستقل صوتی را تشکیل می دهند . و آنهایی که دور از یکدیگرند دارای چنین خصوصیتی نیستند</a:t>
            </a:r>
            <a:r>
              <a:rPr lang="fa-IR" sz="3000" dirty="0" smtClean="0">
                <a:solidFill>
                  <a:prstClr val="black">
                    <a:lumMod val="75000"/>
                    <a:lumOff val="25000"/>
                  </a:prstClr>
                </a:solidFill>
                <a:cs typeface="B Nazanin" pitchFamily="2" charset="-78"/>
              </a:rPr>
              <a:t>.</a:t>
            </a:r>
            <a:endParaRPr lang="fa-IR" sz="3000" dirty="0">
              <a:solidFill>
                <a:prstClr val="black">
                  <a:lumMod val="75000"/>
                  <a:lumOff val="25000"/>
                </a:prstClr>
              </a:solidFill>
              <a:cs typeface="B Nazanin" pitchFamily="2" charset="-78"/>
            </a:endParaRPr>
          </a:p>
          <a:p>
            <a:pPr marL="0" indent="0" algn="r" rtl="1">
              <a:buNone/>
            </a:pPr>
            <a:r>
              <a:rPr lang="fa-IR" sz="3000" dirty="0">
                <a:solidFill>
                  <a:prstClr val="black">
                    <a:lumMod val="75000"/>
                    <a:lumOff val="25000"/>
                  </a:prstClr>
                </a:solidFill>
                <a:cs typeface="B Nazanin" pitchFamily="2" charset="-78"/>
              </a:rPr>
              <a:t>در واقع وقتی فاصله ها از یکدیگر زیاد باشند هیچ نوع وحدتی پدید نمی آید . اما هرچه این اجزا به هم نزدیکتر باشند واحدهای متشکل تر وپایداتری بوجود می آورند. بر همین اساس هر چه خاطره ای قدیمی تر ودورتر باشد احتمال به یاد آوردن آن کمتر است .</a:t>
            </a:r>
          </a:p>
          <a:p>
            <a:pPr marL="0" indent="0" algn="r" rtl="1">
              <a:buNone/>
            </a:pPr>
            <a:endParaRPr lang="fa-IR" sz="3000" dirty="0">
              <a:solidFill>
                <a:prstClr val="black">
                  <a:lumMod val="75000"/>
                  <a:lumOff val="25000"/>
                </a:prstClr>
              </a:solidFill>
              <a:cs typeface="B Nazanin" pitchFamily="2" charset="-78"/>
            </a:endParaRPr>
          </a:p>
        </p:txBody>
      </p:sp>
    </p:spTree>
    <p:extLst>
      <p:ext uri="{BB962C8B-B14F-4D97-AF65-F5344CB8AC3E}">
        <p14:creationId xmlns:p14="http://schemas.microsoft.com/office/powerpoint/2010/main" val="333527629"/>
      </p:ext>
    </p:extLst>
  </p:cSld>
  <p:clrMapOvr>
    <a:masterClrMapping/>
  </p:clrMapOvr>
</p:sld>
</file>

<file path=ppt/theme/theme1.xml><?xml version="1.0" encoding="utf-8"?>
<a:theme xmlns:a="http://schemas.openxmlformats.org/drawingml/2006/main" name="Wis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766</TotalTime>
  <Words>4843</Words>
  <Application>Microsoft Office PowerPoint</Application>
  <PresentationFormat>Custom</PresentationFormat>
  <Paragraphs>190</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قانون شکل و زمینه:  طبق قانون شکل و زمینه خواص پدیده های گشتالتی این است که در زمینه ای که یافت می شوند ، به طور مشخص جلوه می کنند. شکل در هر زمینه ای همان گشتالت است ، یعنی چیزی که ادراک می شود. زمینه عبارت است از صحنه ای که در آن شکل ظاهر می شود. به عبارت دیگر بخشی از حوزه ادراکی که به خوبی سازمان یافته است و توجه شخص را به خود جلب می کند شکل نام دارد و بخش مبهم و نامتمایز حوزه ادراکی که شکل در آن بارز می شود زمینه نام دارد. </vt:lpstr>
      <vt:lpstr>PowerPoint Presentation</vt:lpstr>
      <vt:lpstr>PowerPoint Presentation</vt:lpstr>
      <vt:lpstr>نظریه یادگیری معنی دار آزوبل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اما در مقابل تقویت جانشینی ، تنبیه جانشینی قرار دارد...</vt:lpstr>
      <vt:lpstr>آزمایش بندورا</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dc:creator>
  <cp:lastModifiedBy>Windows User</cp:lastModifiedBy>
  <cp:revision>99</cp:revision>
  <dcterms:created xsi:type="dcterms:W3CDTF">2018-12-02T15:18:06Z</dcterms:created>
  <dcterms:modified xsi:type="dcterms:W3CDTF">2020-04-13T14:56:38Z</dcterms:modified>
</cp:coreProperties>
</file>