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302" r:id="rId6"/>
    <p:sldId id="309" r:id="rId7"/>
    <p:sldId id="30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7CE3-D8E7-48CB-B59B-228FB0BAE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8D110-FF42-49C0-A60C-9D1E8C42E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9A593-63E9-4FD1-B50D-FE5B8F0C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36CA7-E8ED-495E-8CAB-B8F29654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9DA2-5551-428B-AFC1-F1DC79F4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3630-DC74-443C-A806-9AB65AEA0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49E32-3063-4C78-B732-C75B01CAF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BFAA-424D-48EC-95BC-FD1DBF76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6D04A-CCF4-4DF4-AD0E-BB7BD8A3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07EAF-C1DB-4D09-A3D0-3C206429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B1474-16C5-452E-9758-153BCD895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1B0D-9796-44E9-A822-FFEAB9980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84B5E-9B9B-46AD-942E-597260CC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786E5-8D4F-40A1-88A7-951B2BBA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01829-ED8D-4809-BB38-B67B1BA5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8F01-20DC-4BC8-BCEE-18F74821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B916-8541-4E6D-A4F5-65A7E6999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DB205-939C-4C51-B249-0EC27797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B56B8-C5BB-4ED8-B31A-CA5627EB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07F1C-60B3-42E1-BB27-152A58D0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5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E346-CA54-4D79-9470-F29FA8CC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9C445-6378-4E15-9358-CC02C59ED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C617C-7271-4313-9D94-9FDFA1BC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973B-A58B-4318-A8F0-F758DE52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73A8-296F-4A70-952C-E72573DC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04CDB-AA84-4F9F-8107-92540D4E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2D7D6-F258-4E54-9D18-81EB1D1AA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FED8F-491D-4377-962B-5F35263A4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FA443-78B9-4871-AAA7-CA1DF4E0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8EEDE-B578-4D94-90BB-ECD69D3F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105F-C12C-4A5B-A5F4-F0C4165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7BBE6-D3ED-4D6A-BE02-5C66396F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3CEC-572C-41D1-AE80-8E3832516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7DD26-6011-4B0A-839B-9905C1E1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46495-BC65-4EDA-8C9F-B19A37CD7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1C46C-22D6-45F9-B3E1-B845E5B01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94E3C-5021-486A-8E22-944DF1101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4D8AC-248C-4033-9D80-93805177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9278D-01DB-43DB-85E8-BB278133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3E2A5-766F-47D4-BD9E-618CF2DF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42C6A-63E4-49AD-B72E-7701818E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7EC31-29BE-4DF6-86E4-E293FC9C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223D6-6318-477E-A828-237BECE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2B42C-D0AE-422C-B6D9-0EDBE000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75733-385B-4BC7-90A6-55D76656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36257-4375-41F7-9EA9-9CC8113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C5BE-FDB9-40E0-9BA7-91A52702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B5F6-4180-4E00-B749-D80A3BEE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6485-F4F2-445D-BDF8-EECEBCE9E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F151-162E-452D-A62B-B5804AE0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6A59F-3938-4357-8D25-E5DFA27C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D75A8-8840-4EFE-B8A7-5C294EEB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9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6CCE-A541-4096-B7DA-A4A7AB74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B2D75-1096-4C65-B7BA-47A9D32C1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C7B17-60AE-452E-BABF-CE6048214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35C2E-2099-449B-B639-B8BE7A6A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DBE80-DD86-4244-B212-A822EBBE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F13ED-F013-4B4D-8955-88F170AB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45850-2FB1-439F-864B-416D71C5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4C73E-EE6B-462C-BE0E-7857459D3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4AC2-6AEF-46D2-967D-94A1086B7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3461-6351-4947-A002-BA34BABDD94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0A76-563F-41AF-8094-926CD3BBA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AF0E-100A-4920-844D-5E805CF2A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6E2A-47EA-4B22-BD83-7BB8F31C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1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891948-12C6-4257-AFA7-C5B86D89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5862583"/>
            <a:ext cx="2895600" cy="476250"/>
          </a:xfrm>
        </p:spPr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5C38B-2117-4840-9FE7-4CD2EAD9C586}"/>
              </a:ext>
            </a:extLst>
          </p:cNvPr>
          <p:cNvSpPr txBox="1"/>
          <p:nvPr/>
        </p:nvSpPr>
        <p:spPr>
          <a:xfrm>
            <a:off x="673100" y="127000"/>
            <a:ext cx="11328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بسم الله الرحمن الرحیم</a:t>
            </a:r>
          </a:p>
          <a:p>
            <a:pPr algn="ctr" rtl="1"/>
            <a:endParaRPr lang="fa-IR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 rtl="1"/>
            <a:endParaRPr lang="fa-IR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/>
            <a:endParaRPr lang="en-GB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دانشگاه فرهنگیان - واحدشهید مطهری خوی</a:t>
            </a:r>
          </a:p>
          <a:p>
            <a:pPr algn="ctr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 </a:t>
            </a:r>
          </a:p>
          <a:p>
            <a:pPr algn="ctr" rtl="1"/>
            <a: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  <a:t>طراحی آموزشی – جلسه </a:t>
            </a:r>
            <a:r>
              <a:rPr lang="en-US" sz="3600" b="1" dirty="0">
                <a:solidFill>
                  <a:srgbClr val="002060"/>
                </a:solidFill>
                <a:cs typeface="B Zar" panose="00000400000000000000" pitchFamily="2" charset="-78"/>
              </a:rPr>
              <a:t>10</a:t>
            </a:r>
            <a:endParaRPr lang="fa-IR" sz="36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algn="ctr" rtl="1"/>
            <a:endParaRPr lang="fa-IR" sz="36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algn="ctr" rtl="1"/>
            <a:r>
              <a:rPr lang="fa-IR" sz="3600" b="1" dirty="0">
                <a:solidFill>
                  <a:srgbClr val="FF0000"/>
                </a:solidFill>
                <a:cs typeface="B Zar" panose="00000400000000000000" pitchFamily="2" charset="-78"/>
              </a:rPr>
              <a:t>طراحی آموزشی در نظامهای مبتنی بر مواد دیداری و شنیداری و رایانه ها</a:t>
            </a:r>
          </a:p>
          <a:p>
            <a:pPr algn="ctr" rtl="1"/>
            <a:endParaRPr lang="fa-IR" sz="3600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 rtl="1"/>
            <a:endParaRPr lang="en-GB" sz="3600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CC9A-BDA7-4408-8905-28BA9E0C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575" y="620062"/>
            <a:ext cx="1886425" cy="175210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5B9A24-589A-4827-B32B-F552C3BB4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6450" y="5795908"/>
            <a:ext cx="609600" cy="6096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5398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0"/>
            <a:ext cx="12014200" cy="6502400"/>
          </a:xfrm>
        </p:spPr>
        <p:txBody>
          <a:bodyPr>
            <a:normAutofit fontScale="25000" lnSpcReduction="20000"/>
          </a:bodyPr>
          <a:lstStyle/>
          <a:p>
            <a:pPr algn="r">
              <a:buNone/>
            </a:pPr>
            <a:endParaRPr lang="fa-IR" sz="2400" b="1" dirty="0">
              <a:cs typeface="B Nazanin" pitchFamily="2" charset="-78"/>
            </a:endParaRPr>
          </a:p>
          <a:p>
            <a:pPr algn="just" rtl="1">
              <a:buNone/>
            </a:pPr>
            <a:r>
              <a:rPr lang="fa-IR" sz="9600" b="1" dirty="0">
                <a:solidFill>
                  <a:srgbClr val="00B050"/>
                </a:solidFill>
                <a:cs typeface="B Zar" panose="00000400000000000000" pitchFamily="2" charset="-78"/>
              </a:rPr>
              <a:t>طراحی آموزشی در نظام مبتنی برمواد دیداری وشنیداری</a:t>
            </a:r>
            <a:r>
              <a:rPr lang="fa-IR" sz="12800" b="1" dirty="0">
                <a:solidFill>
                  <a:srgbClr val="00B050"/>
                </a:solidFill>
                <a:cs typeface="B Zar" panose="00000400000000000000" pitchFamily="2" charset="-78"/>
              </a:rPr>
              <a:t> </a:t>
            </a:r>
          </a:p>
          <a:p>
            <a:pPr algn="just" rtl="1">
              <a:buNone/>
            </a:pPr>
            <a:r>
              <a:rPr lang="fa-IR" sz="7400" b="1" dirty="0">
                <a:solidFill>
                  <a:srgbClr val="FF0000"/>
                </a:solidFill>
                <a:cs typeface="B Zar" panose="00000400000000000000" pitchFamily="2" charset="-78"/>
              </a:rPr>
              <a:t>اصول طراحي پيام </a:t>
            </a:r>
            <a:r>
              <a:rPr lang="fa-IR" dirty="0"/>
              <a:t>:</a:t>
            </a:r>
          </a:p>
          <a:p>
            <a:pPr marL="596646" indent="-514350" algn="just" rtl="1">
              <a:buAutoNum type="arabicPeriod"/>
            </a:pPr>
            <a:r>
              <a:rPr lang="fa-IR" sz="8000" b="1" dirty="0">
                <a:solidFill>
                  <a:srgbClr val="0070C0"/>
                </a:solidFill>
                <a:cs typeface="B Zar" panose="00000400000000000000" pitchFamily="2" charset="-78"/>
              </a:rPr>
              <a:t>تهيه فيلمنامه ( سناريو) :فهرست تصوير به تصوير به همراهي صدا وحركت افراد و ودوربين</a:t>
            </a:r>
            <a:endParaRPr lang="en-GB" sz="8000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596646" indent="-514350" algn="just" rtl="1">
              <a:buAutoNum type="arabicPeriod"/>
            </a:pPr>
            <a:endParaRPr lang="fa-IR" sz="8000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596646" indent="-514350" algn="just" rtl="1">
              <a:buAutoNum type="arabicPeriod"/>
            </a:pPr>
            <a:r>
              <a:rPr lang="fa-IR" sz="8000" b="1" dirty="0">
                <a:solidFill>
                  <a:srgbClr val="0070C0"/>
                </a:solidFill>
                <a:cs typeface="B Zar" panose="00000400000000000000" pitchFamily="2" charset="-78"/>
              </a:rPr>
              <a:t>نوشتن گفتار يا ديالوگ</a:t>
            </a:r>
          </a:p>
          <a:p>
            <a:pPr marL="82296" indent="0" algn="just" rtl="1">
              <a:buNone/>
            </a:pPr>
            <a:endParaRPr lang="fa-IR" dirty="0"/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در تهيه فيلمنامه و ديالوگ بر اساس نوع فيلم كه براي چه نوع يادگيري يا چه نوع محتوايي طراحي وتدريس مي شود بايد</a:t>
            </a: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 توجه كرد .</a:t>
            </a:r>
            <a:r>
              <a:rPr lang="en-GB" sz="7200" b="1" dirty="0">
                <a:solidFill>
                  <a:srgbClr val="002060"/>
                </a:solidFill>
                <a:cs typeface="B Zar" panose="00000400000000000000" pitchFamily="2" charset="-78"/>
              </a:rPr>
              <a:t> </a:t>
            </a: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 در نوشتن فيلمنامه </a:t>
            </a:r>
            <a:r>
              <a:rPr lang="en-GB" sz="7200" b="1" dirty="0">
                <a:solidFill>
                  <a:srgbClr val="002060"/>
                </a:solidFill>
                <a:cs typeface="B Zar" panose="00000400000000000000" pitchFamily="2" charset="-78"/>
              </a:rPr>
              <a:t> </a:t>
            </a: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و ديالوگ موارد زير ضروري است.</a:t>
            </a:r>
          </a:p>
          <a:p>
            <a:pPr marL="596646" indent="-514350" algn="just" rtl="1">
              <a:buAutoNum type="arabicPeriod"/>
            </a:pPr>
            <a:endParaRPr lang="fa-IR" sz="72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 1. توجه به حركت دوربين و نوع صدا و نما در هر نوع صحنه اي با توجه به نوع يادگيري متفاوت بايد باشد.</a:t>
            </a:r>
          </a:p>
          <a:p>
            <a:pPr marL="82296" indent="0" algn="just" rtl="1">
              <a:buNone/>
            </a:pPr>
            <a:endParaRPr lang="fa-IR" sz="72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2. زمان آموزش از طريق ويديو نبايد طولاني باشد . 10 الي 15 دقيقه كافي است.</a:t>
            </a:r>
          </a:p>
          <a:p>
            <a:pPr marL="82296" indent="0" algn="just" rtl="1">
              <a:buNone/>
            </a:pPr>
            <a:endParaRPr lang="fa-IR" sz="72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3. با توجه به اهميت صدا در برنامه هاي توليدي ديداري و شنيداري استفاده از اشكال صوتي و نكات لازم  زيرنيز  ضرورت دارد:</a:t>
            </a:r>
          </a:p>
          <a:p>
            <a:pPr marL="82296" indent="0" algn="just" rtl="1">
              <a:buNone/>
            </a:pPr>
            <a:r>
              <a:rPr lang="fa-IR" sz="8000" b="1" dirty="0">
                <a:solidFill>
                  <a:srgbClr val="00B050"/>
                </a:solidFill>
                <a:cs typeface="B Zar" panose="00000400000000000000" pitchFamily="2" charset="-78"/>
              </a:rPr>
              <a:t>راههای ایجاد تمرکز و تعامل</a:t>
            </a:r>
            <a:endParaRPr lang="fa-IR" sz="80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FF0000"/>
                </a:solidFill>
                <a:cs typeface="B Zar" panose="00000400000000000000" pitchFamily="2" charset="-78"/>
              </a:rPr>
              <a:t>سكوت ، جلوه هاي ويژه صوتي ( افكت ها)، صداي زمينه، موزيك متناسب ،گفتار متن ، تركيبي از بالايي ها ، تناسب با شخصيت ، كوتاه و صميمي</a:t>
            </a:r>
          </a:p>
          <a:p>
            <a:pPr marL="82296" indent="0" algn="just" rtl="1">
              <a:buNone/>
            </a:pPr>
            <a:endParaRPr lang="fa-IR" sz="7200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marL="82296" indent="0" algn="just" rtl="1">
              <a:buNone/>
            </a:pPr>
            <a:r>
              <a:rPr lang="fa-IR" sz="7200" b="1" dirty="0">
                <a:solidFill>
                  <a:srgbClr val="FF0000"/>
                </a:solidFill>
                <a:cs typeface="B Zar" panose="00000400000000000000" pitchFamily="2" charset="-78"/>
              </a:rPr>
              <a:t> ،اجتناب از كاريرد واژه هاي فني و تخصصي زياد.</a:t>
            </a:r>
          </a:p>
          <a:p>
            <a:pPr marL="82296" indent="0" algn="just" rtl="1">
              <a:buNone/>
            </a:pPr>
            <a:endParaRPr lang="fa-IR" b="1" dirty="0">
              <a:solidFill>
                <a:srgbClr val="FF0000"/>
              </a:solidFill>
            </a:endParaRPr>
          </a:p>
          <a:p>
            <a:pPr algn="just" rtl="1">
              <a:buNone/>
            </a:pPr>
            <a:endParaRPr lang="fa-IR" dirty="0"/>
          </a:p>
          <a:p>
            <a:pPr algn="r">
              <a:buNone/>
            </a:pPr>
            <a:endParaRPr lang="fa-IR" sz="2600" b="1" dirty="0">
              <a:cs typeface="B Nazanin" pitchFamily="2" charset="-78"/>
            </a:endParaRPr>
          </a:p>
          <a:p>
            <a:pPr algn="r">
              <a:buNone/>
            </a:pPr>
            <a:endParaRPr lang="fa-IR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00AAA1-CA79-4B45-A560-D7E351DE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29350"/>
            <a:ext cx="4114800" cy="365125"/>
          </a:xfrm>
        </p:spPr>
        <p:txBody>
          <a:bodyPr/>
          <a:lstStyle/>
          <a:p>
            <a:r>
              <a:rPr lang="fa-IR" b="1" dirty="0">
                <a:solidFill>
                  <a:srgbClr val="00B050"/>
                </a:solidFill>
              </a:rPr>
              <a:t>دانشگاه فرهنگیان ، طراحی آموزشی - مددلو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BDFDDE-80AE-4DBF-8537-EB01FDDE5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9925" y="5802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6858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666750"/>
            <a:ext cx="7498080" cy="5638800"/>
          </a:xfrm>
        </p:spPr>
        <p:txBody>
          <a:bodyPr/>
          <a:lstStyle/>
          <a:p>
            <a:pPr algn="r">
              <a:buNone/>
            </a:pPr>
            <a:r>
              <a:rPr lang="fa-IR" b="1" dirty="0">
                <a:solidFill>
                  <a:srgbClr val="002060"/>
                </a:solidFill>
                <a:cs typeface="B Nazanin" pitchFamily="2" charset="-78"/>
              </a:rPr>
              <a:t>طراحی پیام های آموزشی ونظام های مبتنی برکامپیوتر</a:t>
            </a:r>
          </a:p>
          <a:p>
            <a:pPr algn="r">
              <a:buNone/>
            </a:pPr>
            <a:endParaRPr lang="fa-IR" b="1" dirty="0">
              <a:solidFill>
                <a:srgbClr val="FF0000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اشکال مختلف استفاده از رایانه در آموزش</a:t>
            </a: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algn="r">
              <a:buNone/>
            </a:pP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1</a:t>
            </a: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:آموزش بامدیریت کامپیوتر:کنترل ونظارت آموزش (آموزش مجازی ) مدیر فرایند آموزش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2:آموزش با کمک کامپیوتر :کامپیوتر وسیله جانبی وکمکی است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3:آموزش یا کار آموزی متکی برکامپیوتر :کامپیوتر رسانه اصلی آموزش است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3D58E3-96FC-440F-8CBA-D533C9A9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4D524D-9332-4912-8493-DB05C6933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395" y="5681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5753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685800"/>
            <a:ext cx="11264900" cy="5562600"/>
          </a:xfrm>
        </p:spPr>
        <p:txBody>
          <a:bodyPr>
            <a:normAutofit fontScale="92500"/>
          </a:bodyPr>
          <a:lstStyle/>
          <a:p>
            <a:pPr algn="r">
              <a:buNone/>
            </a:pPr>
            <a:r>
              <a:rPr lang="fa-IR" sz="3500" b="1" dirty="0">
                <a:solidFill>
                  <a:srgbClr val="00B050"/>
                </a:solidFill>
                <a:cs typeface="B Nazanin" pitchFamily="2" charset="-78"/>
              </a:rPr>
              <a:t>طراحی در نظام رایانه ای  </a:t>
            </a:r>
          </a:p>
          <a:p>
            <a:pPr algn="r">
              <a:buNone/>
            </a:pP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dirty="0">
                <a:solidFill>
                  <a:srgbClr val="002060"/>
                </a:solidFill>
                <a:cs typeface="B Nazanin" pitchFamily="2" charset="-78"/>
              </a:rPr>
              <a:t>1</a:t>
            </a: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. معلم خصوصی </a:t>
            </a:r>
          </a:p>
          <a:p>
            <a:pPr algn="r">
              <a:buNone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2:معلم خصوصی هوشمند </a:t>
            </a:r>
          </a:p>
          <a:p>
            <a:pPr algn="r">
              <a:buNone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3:تکرار وتمرین در پیام ها </a:t>
            </a:r>
          </a:p>
          <a:p>
            <a:pPr algn="r">
              <a:buNone/>
            </a:pPr>
            <a:r>
              <a:rPr lang="fa-IR" sz="3200" b="1" dirty="0">
                <a:solidFill>
                  <a:srgbClr val="002060"/>
                </a:solidFill>
                <a:cs typeface="B Nazanin" pitchFamily="2" charset="-78"/>
              </a:rPr>
              <a:t>4:شبیه سازی در رشته ای مانند عوم تجربی و فیزیک و  تاریخ ،جغرافیا فیزیک و.... </a:t>
            </a:r>
          </a:p>
          <a:p>
            <a:pPr algn="r">
              <a:buNone/>
            </a:pPr>
            <a:endParaRPr lang="fa-IR" sz="3600" dirty="0">
              <a:solidFill>
                <a:srgbClr val="002060"/>
              </a:solidFill>
            </a:endParaRP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تعامل</a:t>
            </a:r>
            <a:r>
              <a:rPr lang="fa-IR" dirty="0"/>
              <a:t> </a:t>
            </a:r>
          </a:p>
          <a:p>
            <a:pPr algn="r">
              <a:buNone/>
            </a:pPr>
            <a:r>
              <a:rPr lang="fa-IR" sz="3600" dirty="0">
                <a:solidFill>
                  <a:srgbClr val="002060"/>
                </a:solidFill>
                <a:cs typeface="B Nazanin" pitchFamily="2" charset="-78"/>
              </a:rPr>
              <a:t>الف):تربیت آموزشی انطباقی</a:t>
            </a:r>
          </a:p>
          <a:p>
            <a:pPr algn="r">
              <a:buNone/>
            </a:pPr>
            <a:r>
              <a:rPr lang="fa-IR" sz="3600" dirty="0">
                <a:solidFill>
                  <a:srgbClr val="002060"/>
                </a:solidFill>
                <a:cs typeface="B Nazanin" pitchFamily="2" charset="-78"/>
              </a:rPr>
              <a:t>ب)پاسخ عملکرد فراگیران </a:t>
            </a:r>
          </a:p>
          <a:p>
            <a:pPr algn="r">
              <a:buNone/>
            </a:pPr>
            <a:r>
              <a:rPr lang="fa-IR" sz="3600" dirty="0">
                <a:solidFill>
                  <a:srgbClr val="002060"/>
                </a:solidFill>
                <a:cs typeface="B Nazanin" pitchFamily="2" charset="-78"/>
              </a:rPr>
              <a:t>ج )بازخورد انطباقی</a:t>
            </a:r>
            <a:r>
              <a:rPr lang="fa-IR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0E075D-8096-4A39-B34C-76F5A228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401792-F98A-4C95-BE59-A0307D559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538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71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762000"/>
            <a:ext cx="8915400" cy="56388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b="1" dirty="0">
                <a:cs typeface="B Nazanin" pitchFamily="2" charset="-78"/>
              </a:rPr>
              <a:t>ایجاد تمرکز در نظامهای رایانه ای </a:t>
            </a:r>
            <a:endParaRPr lang="fa-IR" dirty="0"/>
          </a:p>
          <a:p>
            <a:pPr algn="r">
              <a:buNone/>
            </a:pPr>
            <a:r>
              <a:rPr lang="fa-IR" dirty="0">
                <a:cs typeface="B Nazanin" pitchFamily="2" charset="-78"/>
              </a:rPr>
              <a:t>-</a:t>
            </a: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استفاده از حروف بزرگ وگوناگون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-استفاده از رنگهای شاد و روشن و مکمل   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-اجرای برنامه همراه با تمرکز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-سایه زدن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-افکت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-حرکت دادن متن و تصاویر و ...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-تفسیرمطالب ، پوستر وعکس ونقاشی و ...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F5D9EB-ACB1-4933-B216-3E0C6B36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A23F33-AB6F-4F39-B6CB-7C1EF7155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3F14-3912-4F94-A0E7-C346508E3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>
                <a:solidFill>
                  <a:srgbClr val="FF0000"/>
                </a:solidFill>
              </a:rPr>
              <a:t>کدام نظام  طراحی آموزشی؟</a:t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0FDC2-2584-4EDB-B8A9-42DE6EB0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219200"/>
            <a:ext cx="8095488" cy="5029200"/>
          </a:xfrm>
        </p:spPr>
        <p:txBody>
          <a:bodyPr>
            <a:normAutofit/>
          </a:bodyPr>
          <a:lstStyle/>
          <a:p>
            <a:pPr algn="just" rtl="1"/>
            <a:r>
              <a:rPr lang="fa-IR" b="1" dirty="0">
                <a:solidFill>
                  <a:srgbClr val="00B050"/>
                </a:solidFill>
              </a:rPr>
              <a:t>نکات قابل توجه در انتخاب نظام آموزشی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ماهیت یادگیری 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ماهیت جامعه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ماهیت رشته علمی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نظام اعتقادی و ارزشی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ماهیت یادگیرنده 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امکانات و تجهیزات موجود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سبک برنامه ریزی درسی </a:t>
            </a:r>
          </a:p>
          <a:p>
            <a:pPr algn="just" rtl="1"/>
            <a:r>
              <a:rPr lang="fa-IR" b="1" dirty="0">
                <a:solidFill>
                  <a:schemeClr val="accent1">
                    <a:lumMod val="50000"/>
                  </a:schemeClr>
                </a:solidFill>
              </a:rPr>
              <a:t>و...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1F4A0-873A-4E88-88A4-27422D0C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1F2385-8F74-45BC-BCD6-E1CB8EF5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5775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800600"/>
            <a:ext cx="2667000" cy="1676400"/>
          </a:xfrm>
        </p:spPr>
        <p:txBody>
          <a:bodyPr>
            <a:normAutofit/>
          </a:bodyPr>
          <a:lstStyle/>
          <a:p>
            <a:pPr algn="ctr" rtl="1">
              <a:buNone/>
            </a:pPr>
            <a:r>
              <a:rPr lang="fa-IR" sz="7200" dirty="0">
                <a:solidFill>
                  <a:schemeClr val="accent3">
                    <a:lumMod val="75000"/>
                  </a:schemeClr>
                </a:solidFill>
                <a:latin typeface="Aparajita" pitchFamily="34" charset="0"/>
                <a:cs typeface="B Elham" pitchFamily="2" charset="-78"/>
              </a:rPr>
              <a:t>پایان</a:t>
            </a:r>
            <a:endParaRPr lang="en-US" sz="7200" dirty="0">
              <a:solidFill>
                <a:schemeClr val="accent3">
                  <a:lumMod val="75000"/>
                </a:schemeClr>
              </a:solidFill>
              <a:latin typeface="Aparajita" pitchFamily="34" charset="0"/>
              <a:cs typeface="B Elham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2" y="809637"/>
            <a:ext cx="7086600" cy="5287962"/>
          </a:xfrm>
        </p:spPr>
        <p:txBody>
          <a:bodyPr>
            <a:normAutofit/>
          </a:bodyPr>
          <a:lstStyle/>
          <a:p>
            <a:pPr algn="r" rtl="1"/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گاهی چه دلگیر میشوی از خدا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 و گاهی چه بی‌تاب و دلتنگ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گاهی از حکمتش ناراضی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 و گاهی شاکر و خوشحال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گاهی مشکوک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و گاهی مجذوب عدالتش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گاهی بسیار نزدیک و گاه بیشمار دور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 خدا که همان خداست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ای کاش ما اینقدر </a:t>
            </a:r>
            <a:b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3200" b="1" dirty="0">
                <a:solidFill>
                  <a:srgbClr val="002060"/>
                </a:solidFill>
                <a:cs typeface="B Lotus" panose="00000400000000000000" pitchFamily="2" charset="-78"/>
              </a:rPr>
              <a:t>گاهی به گاهی نمیشدیم </a:t>
            </a:r>
            <a:endParaRPr lang="en-US" sz="3200" b="1" dirty="0">
              <a:solidFill>
                <a:srgbClr val="002060"/>
              </a:solidFill>
              <a:cs typeface="B Lotus" panose="00000400000000000000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1D3947-C384-452A-A83E-37908EF9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600" y="5859474"/>
            <a:ext cx="2895600" cy="476250"/>
          </a:xfrm>
        </p:spPr>
        <p:txBody>
          <a:bodyPr/>
          <a:lstStyle/>
          <a:p>
            <a:r>
              <a:rPr lang="fa-IR" dirty="0"/>
              <a:t>دانشگاه فرهنگیان ، طراحی آموزشی - مددلو</a:t>
            </a:r>
            <a:endParaRPr lang="en-US" dirty="0"/>
          </a:p>
        </p:txBody>
      </p:sp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522</Words>
  <Application>Microsoft Office PowerPoint</Application>
  <PresentationFormat>Widescreen</PresentationFormat>
  <Paragraphs>74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Aparajita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کدام نظام  طراحی آموزشی؟ </vt:lpstr>
      <vt:lpstr>گاهی چه دلگیر میشوی از خدا  و گاهی چه بی‌تاب و دلتنگ  گاهی از حکمتش ناراضی  و گاهی شاکر و خوشحال  گاهی مشکوک  و گاهی مجذوب عدالتش  گاهی بسیار نزدیک و گاه بیشمار دور  خدا که همان خداست  ای کاش ما اینقدر  گاهی به گاهی نمیشدیم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Mohammad Madadlou</cp:lastModifiedBy>
  <cp:revision>2</cp:revision>
  <dcterms:created xsi:type="dcterms:W3CDTF">2020-05-20T22:46:06Z</dcterms:created>
  <dcterms:modified xsi:type="dcterms:W3CDTF">2020-05-21T12:24:06Z</dcterms:modified>
</cp:coreProperties>
</file>